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81" r:id="rId3"/>
    <p:sldId id="272" r:id="rId4"/>
    <p:sldId id="273" r:id="rId5"/>
    <p:sldId id="274" r:id="rId6"/>
    <p:sldId id="275" r:id="rId7"/>
    <p:sldId id="270" r:id="rId8"/>
    <p:sldId id="264" r:id="rId9"/>
    <p:sldId id="266" r:id="rId10"/>
    <p:sldId id="276" r:id="rId11"/>
    <p:sldId id="278" r:id="rId12"/>
    <p:sldId id="277" r:id="rId13"/>
    <p:sldId id="265"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4" d="100"/>
          <a:sy n="34" d="100"/>
        </p:scale>
        <p:origin x="-13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D61FCE-7936-4DA2-A120-529F15B4C6B4}" type="datetimeFigureOut">
              <a:rPr lang="en-US" smtClean="0"/>
              <a:pPr/>
              <a:t>3/16/2011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8DE92-1022-4777-95DA-1E7A76E954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D61FCE-7936-4DA2-A120-529F15B4C6B4}" type="datetimeFigureOut">
              <a:rPr lang="en-US" smtClean="0"/>
              <a:pPr/>
              <a:t>3/16/2011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8DE92-1022-4777-95DA-1E7A76E954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D61FCE-7936-4DA2-A120-529F15B4C6B4}" type="datetimeFigureOut">
              <a:rPr lang="en-US" smtClean="0"/>
              <a:pPr/>
              <a:t>3/16/2011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8DE92-1022-4777-95DA-1E7A76E954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D61FCE-7936-4DA2-A120-529F15B4C6B4}" type="datetimeFigureOut">
              <a:rPr lang="en-US" smtClean="0"/>
              <a:pPr/>
              <a:t>3/16/2011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8DE92-1022-4777-95DA-1E7A76E954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D61FCE-7936-4DA2-A120-529F15B4C6B4}" type="datetimeFigureOut">
              <a:rPr lang="en-US" smtClean="0"/>
              <a:pPr/>
              <a:t>3/16/2011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C8DE92-1022-4777-95DA-1E7A76E954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D61FCE-7936-4DA2-A120-529F15B4C6B4}" type="datetimeFigureOut">
              <a:rPr lang="en-US" smtClean="0"/>
              <a:pPr/>
              <a:t>3/16/2011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8DE92-1022-4777-95DA-1E7A76E954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D61FCE-7936-4DA2-A120-529F15B4C6B4}" type="datetimeFigureOut">
              <a:rPr lang="en-US" smtClean="0"/>
              <a:pPr/>
              <a:t>3/16/2011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C8DE92-1022-4777-95DA-1E7A76E954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D61FCE-7936-4DA2-A120-529F15B4C6B4}" type="datetimeFigureOut">
              <a:rPr lang="en-US" smtClean="0"/>
              <a:pPr/>
              <a:t>3/16/2011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C8DE92-1022-4777-95DA-1E7A76E954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61FCE-7936-4DA2-A120-529F15B4C6B4}" type="datetimeFigureOut">
              <a:rPr lang="en-US" smtClean="0"/>
              <a:pPr/>
              <a:t>3/16/2011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C8DE92-1022-4777-95DA-1E7A76E954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D61FCE-7936-4DA2-A120-529F15B4C6B4}" type="datetimeFigureOut">
              <a:rPr lang="en-US" smtClean="0"/>
              <a:pPr/>
              <a:t>3/16/2011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8DE92-1022-4777-95DA-1E7A76E954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D61FCE-7936-4DA2-A120-529F15B4C6B4}" type="datetimeFigureOut">
              <a:rPr lang="en-US" smtClean="0"/>
              <a:pPr/>
              <a:t>3/16/2011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C8DE92-1022-4777-95DA-1E7A76E954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61FCE-7936-4DA2-A120-529F15B4C6B4}" type="datetimeFigureOut">
              <a:rPr lang="en-US" smtClean="0"/>
              <a:pPr/>
              <a:t>3/16/2011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8DE92-1022-4777-95DA-1E7A76E954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11288"/>
          </a:xfrm>
        </p:spPr>
        <p:txBody>
          <a:bodyPr>
            <a:normAutofit/>
          </a:bodyPr>
          <a:lstStyle/>
          <a:p>
            <a:r>
              <a:rPr lang="en-US" dirty="0" smtClean="0"/>
              <a:t>RESEARCH STRATEGIES</a:t>
            </a:r>
            <a:br>
              <a:rPr lang="en-US" dirty="0" smtClean="0"/>
            </a:br>
            <a:r>
              <a:rPr lang="en-US" sz="2200" dirty="0" smtClean="0"/>
              <a:t>  </a:t>
            </a:r>
            <a:endParaRPr lang="en-US" sz="2200" dirty="0"/>
          </a:p>
        </p:txBody>
      </p:sp>
      <p:sp>
        <p:nvSpPr>
          <p:cNvPr id="3" name="Content Placeholder 2"/>
          <p:cNvSpPr>
            <a:spLocks noGrp="1"/>
          </p:cNvSpPr>
          <p:nvPr>
            <p:ph idx="1"/>
          </p:nvPr>
        </p:nvSpPr>
        <p:spPr>
          <a:xfrm>
            <a:off x="457200" y="2143116"/>
            <a:ext cx="8229600" cy="3983047"/>
          </a:xfrm>
        </p:spPr>
        <p:txBody>
          <a:bodyPr/>
          <a:lstStyle/>
          <a:p>
            <a:r>
              <a:rPr lang="en-US" dirty="0" smtClean="0"/>
              <a:t> </a:t>
            </a:r>
          </a:p>
          <a:p>
            <a:pPr algn="ctr">
              <a:buNone/>
            </a:pPr>
            <a:r>
              <a:rPr lang="en-US" dirty="0" err="1" smtClean="0"/>
              <a:t>Bambang</a:t>
            </a:r>
            <a:r>
              <a:rPr lang="en-US" dirty="0" smtClean="0"/>
              <a:t> </a:t>
            </a:r>
            <a:r>
              <a:rPr lang="en-US" dirty="0" err="1" smtClean="0"/>
              <a:t>Subali</a:t>
            </a:r>
            <a:endParaRPr lang="en-US" dirty="0" smtClean="0"/>
          </a:p>
          <a:p>
            <a:pPr algn="ctr">
              <a:buNone/>
            </a:pPr>
            <a:r>
              <a:rPr lang="en-US" dirty="0" smtClean="0"/>
              <a:t>Biological </a:t>
            </a:r>
            <a:r>
              <a:rPr lang="en-US" dirty="0" err="1" smtClean="0"/>
              <a:t>Edu</a:t>
            </a:r>
            <a:r>
              <a:rPr lang="en-US" dirty="0" smtClean="0"/>
              <a:t>. Dept.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b-NO" sz="3200" dirty="0" smtClean="0"/>
              <a:t>EXAMPLE OF CASE-CONTROL STUDIES OR CASE-REFERENCE GROUP</a:t>
            </a:r>
            <a:endParaRPr lang="en-US" sz="3200" dirty="0"/>
          </a:p>
        </p:txBody>
      </p:sp>
      <p:sp>
        <p:nvSpPr>
          <p:cNvPr id="3" name="Content Placeholder 2"/>
          <p:cNvSpPr>
            <a:spLocks noGrp="1"/>
          </p:cNvSpPr>
          <p:nvPr>
            <p:ph idx="1"/>
          </p:nvPr>
        </p:nvSpPr>
        <p:spPr/>
        <p:txBody>
          <a:bodyPr>
            <a:normAutofit/>
          </a:bodyPr>
          <a:lstStyle/>
          <a:p>
            <a:r>
              <a:rPr lang="en-US" dirty="0" smtClean="0"/>
              <a:t>IDENTIFY  THE KIND OF FACTORS  INFLUENCE ON  THE GROUND VEGETATION PERFORMANCE  AT  THE FOREST FLOOR OF SOME STAND </a:t>
            </a:r>
          </a:p>
          <a:p>
            <a:r>
              <a:rPr lang="en-US" dirty="0" smtClean="0"/>
              <a:t>IDENTIFY FACTORS  INFLUENCE  ON THE GRASS COMMUNITY  PERFORMANCE  AT SOME LAND  BASED ON ITS SOIL TYPE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357167"/>
            <a:ext cx="7772400" cy="571503"/>
          </a:xfrm>
        </p:spPr>
        <p:txBody>
          <a:bodyPr>
            <a:normAutofit fontScale="90000"/>
          </a:bodyPr>
          <a:lstStyle/>
          <a:p>
            <a:pPr algn="l"/>
            <a:r>
              <a:rPr lang="en-US" i="1" dirty="0" smtClean="0"/>
              <a:t>b. PROSPECTIVE STUDIES </a:t>
            </a:r>
            <a:endParaRPr lang="en-US" i="1" dirty="0"/>
          </a:p>
        </p:txBody>
      </p:sp>
      <p:sp>
        <p:nvSpPr>
          <p:cNvPr id="3" name="Subtitle 2"/>
          <p:cNvSpPr>
            <a:spLocks noGrp="1"/>
          </p:cNvSpPr>
          <p:nvPr>
            <p:ph type="subTitle" idx="1"/>
          </p:nvPr>
        </p:nvSpPr>
        <p:spPr>
          <a:xfrm>
            <a:off x="285720" y="1285860"/>
            <a:ext cx="8501122" cy="5286412"/>
          </a:xfrm>
        </p:spPr>
        <p:txBody>
          <a:bodyPr>
            <a:normAutofit fontScale="92500" lnSpcReduction="20000"/>
          </a:bodyPr>
          <a:lstStyle/>
          <a:p>
            <a:pPr marL="514350" indent="-514350" algn="l">
              <a:buAutoNum type="arabicPeriod"/>
            </a:pPr>
            <a:r>
              <a:rPr lang="nb-NO" b="1" i="1" dirty="0" smtClean="0"/>
              <a:t>FOLLOW-UP STUDIES</a:t>
            </a:r>
            <a:r>
              <a:rPr lang="nb-NO" b="1" dirty="0" smtClean="0"/>
              <a:t> ATAU </a:t>
            </a:r>
            <a:r>
              <a:rPr lang="nb-NO" b="1" i="1" dirty="0" smtClean="0"/>
              <a:t>LONGITUDINAL STUDIES</a:t>
            </a:r>
            <a:r>
              <a:rPr lang="nb-NO" b="1" dirty="0" smtClean="0"/>
              <a:t> ATAU </a:t>
            </a:r>
            <a:r>
              <a:rPr lang="nb-NO" b="1" i="1" dirty="0" smtClean="0"/>
              <a:t>COHORT STUDY </a:t>
            </a:r>
            <a:r>
              <a:rPr lang="nb-NO" b="1" dirty="0" smtClean="0">
                <a:sym typeface="Wingdings" pitchFamily="2" charset="2"/>
              </a:rPr>
              <a:t> STUDI TERHADAP AKIBAT YANG AKAN DITIMBULKAN SETELAH ADA OBJEK YANG TERPAPAR/TEREKHIBISI OLEH SUATU KEADAAN   DIVERSITY LEVEL OF GRASS COMMUNITY  AFTER MERAPI ERUPTION</a:t>
            </a:r>
          </a:p>
          <a:p>
            <a:pPr marL="514350" indent="-514350" algn="l">
              <a:buAutoNum type="arabicPeriod"/>
            </a:pPr>
            <a:r>
              <a:rPr lang="nb-NO" b="1" i="1" dirty="0" smtClean="0">
                <a:sym typeface="Wingdings" pitchFamily="2" charset="2"/>
              </a:rPr>
              <a:t>CROSS-SECTIONAL STUDIES  </a:t>
            </a:r>
            <a:r>
              <a:rPr lang="nb-NO" b="1" dirty="0" smtClean="0">
                <a:sym typeface="Wingdings" pitchFamily="2" charset="2"/>
              </a:rPr>
              <a:t>STUDI TERHADAP KELOMPOK-KELOMPOK YANG MENGALAMI PERBEDAAN EKHIBISI UNTUK DILIHAT DAMPAKNYA KEMUDIAN  DIFFERENT OF DIVERSITY LEVEL ON SOME LOCATION AFTER MERAPI ERUPTION</a:t>
            </a:r>
          </a:p>
          <a:p>
            <a:pPr marL="514350" indent="-514350" algn="l">
              <a:buAutoNum type="arabicPeriod"/>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7167"/>
            <a:ext cx="8343872" cy="500065"/>
          </a:xfrm>
        </p:spPr>
        <p:txBody>
          <a:bodyPr>
            <a:normAutofit fontScale="90000"/>
          </a:bodyPr>
          <a:lstStyle/>
          <a:p>
            <a:pPr algn="l"/>
            <a:r>
              <a:rPr lang="en-US" dirty="0" smtClean="0"/>
              <a:t>  B. PROSPECTIVE STUDIES </a:t>
            </a:r>
            <a:endParaRPr lang="en-US" dirty="0"/>
          </a:p>
        </p:txBody>
      </p:sp>
      <p:sp>
        <p:nvSpPr>
          <p:cNvPr id="3" name="Subtitle 2"/>
          <p:cNvSpPr>
            <a:spLocks noGrp="1"/>
          </p:cNvSpPr>
          <p:nvPr>
            <p:ph type="subTitle" idx="1"/>
          </p:nvPr>
        </p:nvSpPr>
        <p:spPr>
          <a:xfrm>
            <a:off x="285720" y="1285860"/>
            <a:ext cx="8501122" cy="5286412"/>
          </a:xfrm>
        </p:spPr>
        <p:txBody>
          <a:bodyPr>
            <a:noAutofit/>
          </a:bodyPr>
          <a:lstStyle/>
          <a:p>
            <a:pPr marL="514350" indent="-514350" algn="l">
              <a:buAutoNum type="arabicPeriod"/>
            </a:pPr>
            <a:r>
              <a:rPr lang="en-US" sz="2400" dirty="0" smtClean="0">
                <a:solidFill>
                  <a:schemeClr val="tx1"/>
                </a:solidFill>
              </a:rPr>
              <a:t>PROSPECTIVE STUDY,  A FOLLOW-UP STUDY, OR LONGITUDINAL STUDY, OR COHORT STUDY :   THE INDEPENDENT AND DEPENDENT VARIABLES ARE OBSERVED AFTER THE ONSET OF THE INVESTIGATION.</a:t>
            </a:r>
            <a:r>
              <a:rPr lang="nb-NO" sz="2400" dirty="0" smtClean="0">
                <a:solidFill>
                  <a:schemeClr val="tx1"/>
                </a:solidFill>
                <a:sym typeface="Wingdings" pitchFamily="2" charset="2"/>
              </a:rPr>
              <a:t> </a:t>
            </a:r>
            <a:r>
              <a:rPr lang="en-US" sz="2400" dirty="0" smtClean="0">
                <a:solidFill>
                  <a:schemeClr val="tx1"/>
                </a:solidFill>
              </a:rPr>
              <a:t>THE TERM LONGITUDINAL STUDY REFERS TO THE SAME INDIVIDUALS ARE OBSERVED AT TWO OR MORE TIMES. USUALLY THE TIME INTERVAL BETWEEN OBSERVATIONS IS  FAIRLY  LONG. FOR EXAMPLE, IN THE FRAMINGHAM STUDY- MENTIONED EARLIER, SUBJECTS WERE EXAMINED AT TWO-YEAR INTERVALS FOR MORE THAN 30 YEARS IN AN ATTEMPT TO IDENTIFY FACTORS RELATED TO CARDIOVASCULAR DISEASE.</a:t>
            </a:r>
            <a:endParaRPr lang="nb-NO" sz="2400" dirty="0" smtClean="0">
              <a:solidFill>
                <a:schemeClr val="tx1"/>
              </a:solidFill>
              <a:sym typeface="Wingdings" pitchFamily="2" charset="2"/>
            </a:endParaRPr>
          </a:p>
          <a:p>
            <a:pPr marL="514350" indent="-514350" algn="l">
              <a:buAutoNum type="arabicPeriod"/>
            </a:pPr>
            <a:endParaRPr lang="nb-NO" sz="2400" dirty="0" smtClean="0">
              <a:solidFill>
                <a:schemeClr val="tx1"/>
              </a:solidFill>
              <a:sym typeface="Wingdings" pitchFamily="2" charset="2"/>
            </a:endParaRPr>
          </a:p>
          <a:p>
            <a:pPr marL="514350" indent="-514350" algn="l">
              <a:buAutoNum type="arabicPeriod"/>
            </a:pP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92500" lnSpcReduction="10000"/>
          </a:bodyPr>
          <a:lstStyle/>
          <a:p>
            <a:pPr marL="442913" indent="-442913">
              <a:buNone/>
              <a:tabLst>
                <a:tab pos="442913" algn="l"/>
              </a:tabLst>
            </a:pPr>
            <a:r>
              <a:rPr lang="en-US" dirty="0" smtClean="0"/>
              <a:t>2.   A </a:t>
            </a:r>
            <a:r>
              <a:rPr lang="nb-NO" dirty="0" smtClean="0">
                <a:sym typeface="Wingdings" pitchFamily="2" charset="2"/>
              </a:rPr>
              <a:t>CROSS-SECTIONAL STUDIES   </a:t>
            </a:r>
            <a:r>
              <a:rPr lang="en-US" dirty="0" smtClean="0"/>
              <a:t>TWO OR MORE COHORTS ARE OBSERVED  AT THE SAME TIME.  AS USED HERE, A COHORT DENOTES A GROUP HAVE EXPERIENCED A SIGNIFICANT  EVENT DURING A GIVEN TIME INTERVAL-SAY, A CALENDAR YEAR OR A DECADE. THE NEWBURGH-KINGSTON CARIES-FLUORINE STUDY MENTIONED EARLIER INVOLVED SEVERAL COHORT COMPARISONS: CHILDREN LIVING IN NEWBURGH VERSUS THOSE LIVING IN KINGSTON  AND 6– TO 9- YEARS-OLDS VERSUS OLDER </a:t>
            </a:r>
            <a:r>
              <a:rPr lang="en-US" dirty="0" err="1" smtClean="0"/>
              <a:t>OLDER</a:t>
            </a:r>
            <a:r>
              <a:rPr lang="en-US" dirty="0" smtClean="0"/>
              <a:t> CHIIDREN.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357167"/>
            <a:ext cx="7772400" cy="428628"/>
          </a:xfrm>
        </p:spPr>
        <p:txBody>
          <a:bodyPr>
            <a:normAutofit fontScale="90000"/>
          </a:bodyPr>
          <a:lstStyle/>
          <a:p>
            <a:pPr algn="l"/>
            <a:r>
              <a:rPr lang="en-US" dirty="0" smtClean="0"/>
              <a:t>EXPERIMENT</a:t>
            </a:r>
            <a:endParaRPr lang="en-US" dirty="0"/>
          </a:p>
        </p:txBody>
      </p:sp>
      <p:sp>
        <p:nvSpPr>
          <p:cNvPr id="3" name="Subtitle 2"/>
          <p:cNvSpPr>
            <a:spLocks noGrp="1"/>
          </p:cNvSpPr>
          <p:nvPr>
            <p:ph type="subTitle" idx="1"/>
          </p:nvPr>
        </p:nvSpPr>
        <p:spPr>
          <a:xfrm>
            <a:off x="357158" y="1071546"/>
            <a:ext cx="8429684" cy="5429288"/>
          </a:xfrm>
        </p:spPr>
        <p:txBody>
          <a:bodyPr>
            <a:noAutofit/>
          </a:bodyPr>
          <a:lstStyle/>
          <a:p>
            <a:pPr marL="277813" indent="-277813" algn="l">
              <a:buFont typeface="Arial" charset="0"/>
              <a:buChar char="•"/>
            </a:pPr>
            <a:r>
              <a:rPr lang="en-US" sz="2400" dirty="0" smtClean="0">
                <a:solidFill>
                  <a:schemeClr val="tx1"/>
                </a:solidFill>
                <a:latin typeface="Arial" pitchFamily="34" charset="0"/>
                <a:cs typeface="Arial" pitchFamily="34" charset="0"/>
              </a:rPr>
              <a:t>TO TEST A HYPOTESIZED RELATIONSHIP BETWEEN AN INDEPENDENT VARIABLES AND A DEPENDENT VARIABLE BY MANIPULATING THE INDEPENDENT VARIABLE. </a:t>
            </a:r>
          </a:p>
          <a:p>
            <a:pPr marL="277813" indent="-277813" algn="l">
              <a:buFont typeface="Arial" charset="0"/>
              <a:buChar char="•"/>
            </a:pPr>
            <a:r>
              <a:rPr lang="en-US" sz="2400" dirty="0" smtClean="0">
                <a:solidFill>
                  <a:schemeClr val="tx1"/>
                </a:solidFill>
                <a:latin typeface="Arial" pitchFamily="34" charset="0"/>
                <a:cs typeface="Arial" pitchFamily="34" charset="0"/>
              </a:rPr>
              <a:t>CHARACTERIIED BY THE (1) MANIPULATION BY THE RESEARCHER OF ONE OR MORE INDEPENDENT VARIABLES, (2) USE OF CONTROLS  SUCH AS THE RANDOM ASSIGNMENT OF SUBECTS TO EXPERIMENTAL CONDITIONS TO MINIMIZE THE EFFECTS OF NUISANCE VARIABLES, AND (3) CAREFUL OBSERVATION OR MEASUREMENT OF ONE OR MORE DEPENDENT VARIABLES</a:t>
            </a:r>
          </a:p>
          <a:p>
            <a:pPr marL="277813" indent="-277813" algn="l">
              <a:buFont typeface="Arial" charset="0"/>
              <a:buChar char="•"/>
            </a:pPr>
            <a:r>
              <a:rPr lang="en-US" sz="2400" dirty="0" smtClean="0">
                <a:solidFill>
                  <a:schemeClr val="tx1"/>
                </a:solidFill>
                <a:latin typeface="Arial" pitchFamily="34" charset="0"/>
                <a:cs typeface="Arial" pitchFamily="34" charset="0"/>
              </a:rPr>
              <a:t>TRUE EXPERIMENT: PERMITS A HIGH DEGREE OF CONTROL  OF NUISANCE VARIABLE.</a:t>
            </a:r>
          </a:p>
          <a:p>
            <a:pPr algn="l"/>
            <a:r>
              <a:rPr lang="en-US" sz="2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277813" indent="-277813" algn="l"/>
            <a:r>
              <a:rPr lang="en-US" sz="2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QUASI –EXPERIMENT: EXPERIMENT EXCEPT THAT THE SUBJECT ARE NOT RANDOMLY ASSIGNED TO THE INDEPENDENT VARIABEL.</a:t>
            </a:r>
            <a:endParaRPr lang="en-US" sz="24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11288"/>
          </a:xfrm>
        </p:spPr>
        <p:txBody>
          <a:bodyPr>
            <a:normAutofit/>
          </a:bodyPr>
          <a:lstStyle/>
          <a:p>
            <a:r>
              <a:rPr lang="en-US" dirty="0" smtClean="0"/>
              <a:t>Research purposes</a:t>
            </a:r>
            <a:br>
              <a:rPr lang="en-US" dirty="0" smtClean="0"/>
            </a:br>
            <a:r>
              <a:rPr lang="en-US" sz="2200" dirty="0" smtClean="0"/>
              <a:t> (Kirk, R,E (1995). Experimental design: Procedures for the behavioral sciences. Pacific Grove: Brooks Cole Publishing Company)</a:t>
            </a:r>
            <a:endParaRPr lang="en-US" sz="2200" dirty="0"/>
          </a:p>
        </p:txBody>
      </p:sp>
      <p:sp>
        <p:nvSpPr>
          <p:cNvPr id="3" name="Content Placeholder 2"/>
          <p:cNvSpPr>
            <a:spLocks noGrp="1"/>
          </p:cNvSpPr>
          <p:nvPr>
            <p:ph idx="1"/>
          </p:nvPr>
        </p:nvSpPr>
        <p:spPr>
          <a:xfrm>
            <a:off x="457200" y="2143116"/>
            <a:ext cx="8229600" cy="3983047"/>
          </a:xfrm>
        </p:spPr>
        <p:txBody>
          <a:bodyPr/>
          <a:lstStyle/>
          <a:p>
            <a:r>
              <a:rPr lang="en-US" dirty="0" smtClean="0"/>
              <a:t>To explore</a:t>
            </a:r>
          </a:p>
          <a:p>
            <a:r>
              <a:rPr lang="en-US" dirty="0" smtClean="0"/>
              <a:t>To describe or classify</a:t>
            </a:r>
          </a:p>
          <a:p>
            <a:r>
              <a:rPr lang="en-US" dirty="0" smtClean="0"/>
              <a:t>To establish relationship, and</a:t>
            </a:r>
          </a:p>
          <a:p>
            <a:r>
              <a:rPr lang="en-US" dirty="0" smtClean="0"/>
              <a:t>To establish causality </a:t>
            </a:r>
          </a:p>
          <a:p>
            <a:pPr>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en-US" dirty="0" smtClean="0"/>
              <a:t>Research strategies</a:t>
            </a:r>
            <a:endParaRPr lang="en-US" sz="2200" dirty="0"/>
          </a:p>
        </p:txBody>
      </p:sp>
      <p:sp>
        <p:nvSpPr>
          <p:cNvPr id="3" name="Content Placeholder 2"/>
          <p:cNvSpPr>
            <a:spLocks noGrp="1"/>
          </p:cNvSpPr>
          <p:nvPr>
            <p:ph idx="1"/>
          </p:nvPr>
        </p:nvSpPr>
        <p:spPr>
          <a:xfrm>
            <a:off x="457200" y="1357298"/>
            <a:ext cx="8229600" cy="4768865"/>
          </a:xfrm>
        </p:spPr>
        <p:txBody>
          <a:bodyPr/>
          <a:lstStyle/>
          <a:p>
            <a:pPr>
              <a:buNone/>
            </a:pPr>
            <a:r>
              <a:rPr lang="en-US" dirty="0" smtClean="0"/>
              <a:t>1. Survey </a:t>
            </a:r>
            <a:r>
              <a:rPr lang="en-US" dirty="0" smtClean="0">
                <a:sym typeface="Wingdings" pitchFamily="2" charset="2"/>
              </a:rPr>
              <a:t> </a:t>
            </a:r>
            <a:r>
              <a:rPr lang="en-US" dirty="0" smtClean="0"/>
              <a:t>rely on the technique of self-report to obtain information about such variables </a:t>
            </a:r>
            <a:r>
              <a:rPr lang="en-US" dirty="0" smtClean="0">
                <a:sym typeface="Wingdings" pitchFamily="2" charset="2"/>
              </a:rPr>
              <a:t> </a:t>
            </a:r>
            <a:r>
              <a:rPr lang="en-US" dirty="0" smtClean="0"/>
              <a:t>as people's attitudes, opinions, behaviors, and demographic characteristics </a:t>
            </a:r>
          </a:p>
          <a:p>
            <a:pPr>
              <a:buNone/>
            </a:pPr>
            <a:r>
              <a:rPr lang="en-US" dirty="0" smtClean="0"/>
              <a:t>	The data are collected by means of an interview or a questionnaire.</a:t>
            </a:r>
          </a:p>
          <a:p>
            <a:pPr>
              <a:buNone/>
            </a:pPr>
            <a:r>
              <a:rPr lang="en-US" dirty="0" smtClean="0"/>
              <a:t>	Biology  </a:t>
            </a:r>
            <a:r>
              <a:rPr lang="en-US" dirty="0" smtClean="0">
                <a:sym typeface="Wingdings" pitchFamily="2" charset="2"/>
              </a:rPr>
              <a:t> </a:t>
            </a:r>
            <a:r>
              <a:rPr lang="en-US" dirty="0" smtClean="0"/>
              <a:t>only in applied biology).</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357166"/>
            <a:ext cx="8429684" cy="6143668"/>
          </a:xfrm>
        </p:spPr>
        <p:txBody>
          <a:bodyPr>
            <a:normAutofit fontScale="25000" lnSpcReduction="20000"/>
          </a:bodyPr>
          <a:lstStyle/>
          <a:p>
            <a:pPr algn="l"/>
            <a:r>
              <a:rPr lang="en-US" sz="17600" dirty="0" smtClean="0">
                <a:solidFill>
                  <a:schemeClr val="tx1"/>
                </a:solidFill>
              </a:rPr>
              <a:t>2. Case study</a:t>
            </a:r>
          </a:p>
          <a:p>
            <a:pPr algn="l"/>
            <a:endParaRPr lang="en-US" dirty="0" smtClean="0">
              <a:solidFill>
                <a:schemeClr val="tx1"/>
              </a:solidFill>
            </a:endParaRPr>
          </a:p>
          <a:p>
            <a:pPr algn="l"/>
            <a:r>
              <a:rPr lang="en-US" sz="10000" dirty="0" smtClean="0">
                <a:solidFill>
                  <a:schemeClr val="tx1"/>
                </a:solidFill>
              </a:rPr>
              <a:t>In social science </a:t>
            </a:r>
            <a:r>
              <a:rPr lang="en-US" sz="10000" dirty="0" smtClean="0">
                <a:solidFill>
                  <a:schemeClr val="tx1"/>
                </a:solidFill>
                <a:sym typeface="Wingdings" pitchFamily="2" charset="2"/>
              </a:rPr>
              <a:t> </a:t>
            </a:r>
            <a:r>
              <a:rPr lang="en-US" sz="10000" dirty="0" smtClean="0">
                <a:solidFill>
                  <a:schemeClr val="tx1"/>
                </a:solidFill>
              </a:rPr>
              <a:t>observes selected aspects of a subject’s behavior over a period of time. often the subject possesses an unusual  or noteworthy condition. (example: Jean Piaget's theory of intellectual development, evolved from his intensive observation of his own three children. He presented tasks in a nonstandard manner to one child at a time in informal settings and observed the child's verbal and motor responses. Piaget did not attempt to systematically manipulate preselected  independent variables nor did he focus on just one or two dependent variables. Instead, his approach was quite flexible, which allowed him to alter his procedures and follow up on new hypotheses.. His flexible case study approach uncovered knowledge about children's cognitive development that might not have been discovered by a more rigid experimental approach</a:t>
            </a:r>
          </a:p>
          <a:p>
            <a:pPr algn="l"/>
            <a:r>
              <a:rPr lang="en-US" sz="16000" b="1" dirty="0" smtClean="0">
                <a:solidFill>
                  <a:schemeClr val="tx1"/>
                </a:solidFill>
              </a:rPr>
              <a:t>In biology?</a:t>
            </a:r>
            <a:endParaRPr lang="en-US" sz="16000"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429684" cy="6000792"/>
          </a:xfrm>
        </p:spPr>
        <p:txBody>
          <a:bodyPr>
            <a:normAutofit lnSpcReduction="10000"/>
          </a:bodyPr>
          <a:lstStyle/>
          <a:p>
            <a:pPr>
              <a:buNone/>
            </a:pPr>
            <a:r>
              <a:rPr lang="en-US" dirty="0" smtClean="0"/>
              <a:t>3.  Naturalistic observation </a:t>
            </a:r>
          </a:p>
          <a:p>
            <a:pPr marL="527050" indent="-527050">
              <a:buNone/>
            </a:pPr>
            <a:r>
              <a:rPr lang="en-US" dirty="0" smtClean="0"/>
              <a:t>   * involves observing individuals or events in their natural setting without using manipulative intervention s or measuring  techniques that might intrude on the setting. </a:t>
            </a:r>
          </a:p>
          <a:p>
            <a:pPr marL="527050" indent="-527050">
              <a:buNone/>
            </a:pPr>
            <a:r>
              <a:rPr lang="en-US" dirty="0" smtClean="0"/>
              <a:t>   * a passive form of research  in the sense that the individual being observed determines the events that are available to be recorded  </a:t>
            </a:r>
            <a:r>
              <a:rPr lang="en-US" dirty="0" smtClean="0">
                <a:sym typeface="Wingdings" pitchFamily="2" charset="2"/>
              </a:rPr>
              <a:t> </a:t>
            </a:r>
            <a:r>
              <a:rPr lang="en-US" dirty="0" smtClean="0"/>
              <a:t> an unobtrusive recorder of the ongoing event.</a:t>
            </a:r>
          </a:p>
          <a:p>
            <a:pPr marL="527050" indent="-527050">
              <a:buNone/>
            </a:pPr>
            <a:r>
              <a:rPr lang="en-US" dirty="0" smtClean="0"/>
              <a:t>   * focus on only a finite number of event and  decisions must be made concerning the events that will be observed.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928670"/>
            <a:ext cx="8286808" cy="4710130"/>
          </a:xfrm>
        </p:spPr>
        <p:txBody>
          <a:bodyPr>
            <a:normAutofit/>
          </a:bodyPr>
          <a:lstStyle/>
          <a:p>
            <a:pPr algn="l"/>
            <a:r>
              <a:rPr lang="en-US" dirty="0" smtClean="0">
                <a:solidFill>
                  <a:schemeClr val="tx1"/>
                </a:solidFill>
              </a:rPr>
              <a:t>Example: </a:t>
            </a:r>
          </a:p>
          <a:p>
            <a:pPr marL="442913" indent="-442913" algn="l">
              <a:buFont typeface="Arial" charset="0"/>
              <a:buChar char="•"/>
            </a:pPr>
            <a:r>
              <a:rPr lang="en-US" dirty="0" smtClean="0">
                <a:solidFill>
                  <a:schemeClr val="tx1"/>
                </a:solidFill>
              </a:rPr>
              <a:t>Charles Darwin's voyages on the HMS Beagle as compiled the data that led to the theory of evolution </a:t>
            </a:r>
          </a:p>
          <a:p>
            <a:pPr marL="442913" indent="-442913" algn="l">
              <a:buFont typeface="Arial" charset="0"/>
              <a:buChar char="•"/>
            </a:pPr>
            <a:r>
              <a:rPr lang="en-US" dirty="0" smtClean="0">
                <a:solidFill>
                  <a:schemeClr val="tx1"/>
                </a:solidFill>
              </a:rPr>
              <a:t>Jane </a:t>
            </a:r>
            <a:r>
              <a:rPr lang="en-US" dirty="0" err="1" smtClean="0">
                <a:solidFill>
                  <a:schemeClr val="tx1"/>
                </a:solidFill>
              </a:rPr>
              <a:t>Goodall’s</a:t>
            </a:r>
            <a:r>
              <a:rPr lang="en-US" dirty="0" smtClean="0">
                <a:solidFill>
                  <a:schemeClr val="tx1"/>
                </a:solidFill>
              </a:rPr>
              <a:t> (1971, 1986) study of chimpanzees in their natural habitat in Tanzania, which gave us a new appreciation for this highly social animal.</a:t>
            </a:r>
            <a:endParaRPr 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500042"/>
            <a:ext cx="8286808" cy="5929354"/>
          </a:xfrm>
        </p:spPr>
        <p:txBody>
          <a:bodyPr>
            <a:normAutofit/>
          </a:bodyPr>
          <a:lstStyle/>
          <a:p>
            <a:pPr algn="l"/>
            <a:r>
              <a:rPr lang="en-US" sz="3600" dirty="0" smtClean="0">
                <a:solidFill>
                  <a:schemeClr val="tx1"/>
                </a:solidFill>
              </a:rPr>
              <a:t>4. EX POST FACTO:</a:t>
            </a:r>
          </a:p>
          <a:p>
            <a:pPr marL="360363" indent="-360363" algn="l"/>
            <a:r>
              <a:rPr lang="en-US" sz="2800" dirty="0" smtClean="0">
                <a:solidFill>
                  <a:schemeClr val="tx1"/>
                </a:solidFill>
              </a:rPr>
              <a:t> *  AFTER –THE-FACT-STUDY </a:t>
            </a:r>
            <a:r>
              <a:rPr lang="en-US" sz="2800" dirty="0" smtClean="0">
                <a:solidFill>
                  <a:schemeClr val="tx1"/>
                </a:solidFill>
                <a:sym typeface="Wingdings" pitchFamily="2" charset="2"/>
              </a:rPr>
              <a:t> REFERS TO ANY NONEXPERIMENTAL RESEARCH STRATEGY IN WIHICH SUBJECTS ARE SINGLED OUT BECOUSE THEY HAVE ALREADY BEEN EXPOSED TO A PARTICULAR CONDITION  OR BECAUSE THE EXHIBIT A PARTICULAR CHARACTERISTIC.  </a:t>
            </a:r>
          </a:p>
          <a:p>
            <a:pPr marL="360363" indent="-360363" algn="l"/>
            <a:r>
              <a:rPr lang="en-US" sz="2800" dirty="0" smtClean="0">
                <a:solidFill>
                  <a:schemeClr val="tx1"/>
                </a:solidFill>
                <a:sym typeface="Wingdings" pitchFamily="2" charset="2"/>
              </a:rPr>
              <a:t> * DOESN’T MANIPULATE THE INDEPENDENT VARIABLE OR ASSIGN THE  RESEARCH UNIT TO THE EXPERIMENTAL CONDITIONS.  </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857255"/>
          </a:xfrm>
        </p:spPr>
        <p:txBody>
          <a:bodyPr/>
          <a:lstStyle/>
          <a:p>
            <a:pPr algn="l"/>
            <a:r>
              <a:rPr lang="en-US" dirty="0" smtClean="0"/>
              <a:t>A. RETROSSPECIVE  STUDIES</a:t>
            </a:r>
            <a:endParaRPr lang="en-US" dirty="0"/>
          </a:p>
        </p:txBody>
      </p:sp>
      <p:sp>
        <p:nvSpPr>
          <p:cNvPr id="3" name="Subtitle 2"/>
          <p:cNvSpPr>
            <a:spLocks noGrp="1"/>
          </p:cNvSpPr>
          <p:nvPr>
            <p:ph type="subTitle" idx="1"/>
          </p:nvPr>
        </p:nvSpPr>
        <p:spPr>
          <a:xfrm>
            <a:off x="357158" y="1571612"/>
            <a:ext cx="8358246" cy="4857784"/>
          </a:xfrm>
        </p:spPr>
        <p:txBody>
          <a:bodyPr>
            <a:normAutofit fontScale="55000" lnSpcReduction="20000"/>
          </a:bodyPr>
          <a:lstStyle/>
          <a:p>
            <a:pPr marL="514350" indent="-514350" algn="l">
              <a:buAutoNum type="arabicPeriod"/>
            </a:pPr>
            <a:r>
              <a:rPr lang="nb-NO" sz="5000" dirty="0" smtClean="0">
                <a:solidFill>
                  <a:schemeClr val="tx1"/>
                </a:solidFill>
              </a:rPr>
              <a:t>HISTORICAL COHORT STUDIES </a:t>
            </a:r>
            <a:r>
              <a:rPr lang="nb-NO" sz="5000" dirty="0" smtClean="0">
                <a:solidFill>
                  <a:schemeClr val="tx1"/>
                </a:solidFill>
                <a:sym typeface="Wingdings" pitchFamily="2" charset="2"/>
              </a:rPr>
              <a:t> HISTORICAL RECORDS TO LOOK BACKWARD IN TIME  ONE  IND. VAR AND MORE THAN ONE DEP. VAR</a:t>
            </a:r>
          </a:p>
          <a:p>
            <a:pPr marL="514350" indent="-514350" algn="l">
              <a:buAutoNum type="arabicPeriod"/>
            </a:pPr>
            <a:endParaRPr lang="nb-NO" sz="5000" dirty="0" smtClean="0">
              <a:solidFill>
                <a:schemeClr val="tx1"/>
              </a:solidFill>
              <a:sym typeface="Wingdings" pitchFamily="2" charset="2"/>
            </a:endParaRPr>
          </a:p>
          <a:p>
            <a:pPr marL="514350" indent="-514350" algn="l">
              <a:buAutoNum type="arabicPeriod"/>
            </a:pPr>
            <a:r>
              <a:rPr lang="nb-NO" sz="5000" dirty="0" smtClean="0">
                <a:solidFill>
                  <a:schemeClr val="tx1"/>
                </a:solidFill>
              </a:rPr>
              <a:t>CASE-CONTROL STUDIES OR CASE-REFERENCE GROUP </a:t>
            </a:r>
            <a:r>
              <a:rPr lang="nb-NO" sz="5000" dirty="0" smtClean="0">
                <a:solidFill>
                  <a:schemeClr val="tx1"/>
                </a:solidFill>
                <a:sym typeface="Wingdings" pitchFamily="2" charset="2"/>
              </a:rPr>
              <a:t> </a:t>
            </a:r>
            <a:r>
              <a:rPr lang="en-US" sz="5000" dirty="0" smtClean="0">
                <a:solidFill>
                  <a:schemeClr val="tx1"/>
                </a:solidFill>
              </a:rPr>
              <a:t>RECORDS ARE USED TO IDENTITY TWO GROUPS OF SUBJECTS: THOSE WHO HAVE AND THOSE WHO HAVE NOT BEEN EXPOSED TO THE INDEPENDENT VARIABLE </a:t>
            </a:r>
            <a:r>
              <a:rPr lang="en-US" sz="5000" dirty="0" smtClean="0">
                <a:solidFill>
                  <a:schemeClr val="tx1"/>
                </a:solidFill>
                <a:sym typeface="Wingdings" pitchFamily="2" charset="2"/>
              </a:rPr>
              <a:t> </a:t>
            </a:r>
            <a:r>
              <a:rPr lang="en-US" sz="5000" dirty="0" smtClean="0">
                <a:solidFill>
                  <a:schemeClr val="tx1"/>
                </a:solidFill>
              </a:rPr>
              <a:t>THOSE WHO EXHIBIT EVIDENCE OF THE DEPENDENT VARIABLE, CALLED CASES, AND THOSE WHO DO NOT, CALLED CONTROLS </a:t>
            </a:r>
            <a:r>
              <a:rPr lang="nb-NO" sz="5000" dirty="0" smtClean="0">
                <a:solidFill>
                  <a:schemeClr val="tx1"/>
                </a:solidFill>
                <a:sym typeface="Wingdings" pitchFamily="2" charset="2"/>
              </a:rPr>
              <a:t> MANY IND.VAR AND ONE DEP. VAR</a:t>
            </a:r>
          </a:p>
          <a:p>
            <a:pPr marL="514350" indent="-514350" algn="l"/>
            <a:r>
              <a:rPr lang="nb-NO" b="1" dirty="0" smtClean="0">
                <a:solidFill>
                  <a:schemeClr val="tx1"/>
                </a:solidFill>
                <a:sym typeface="Wingdings" pitchFamily="2" charset="2"/>
              </a:rPr>
              <a:t>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42853"/>
            <a:ext cx="8358246" cy="785818"/>
          </a:xfrm>
        </p:spPr>
        <p:txBody>
          <a:bodyPr lIns="0" tIns="0" rIns="0" bIns="0">
            <a:noAutofit/>
          </a:bodyPr>
          <a:lstStyle/>
          <a:p>
            <a:pPr defTabSz="900000"/>
            <a:r>
              <a:rPr lang="en-US" sz="3200" dirty="0" smtClean="0"/>
              <a:t>Example of Retrospective cohort study/a historical cohort study</a:t>
            </a:r>
            <a:endParaRPr lang="en-US" sz="3200" dirty="0"/>
          </a:p>
        </p:txBody>
      </p:sp>
      <p:sp>
        <p:nvSpPr>
          <p:cNvPr id="3" name="Subtitle 2"/>
          <p:cNvSpPr>
            <a:spLocks noGrp="1"/>
          </p:cNvSpPr>
          <p:nvPr>
            <p:ph type="subTitle" idx="1"/>
          </p:nvPr>
        </p:nvSpPr>
        <p:spPr>
          <a:xfrm>
            <a:off x="357158" y="1071546"/>
            <a:ext cx="8429684" cy="5786454"/>
          </a:xfrm>
        </p:spPr>
        <p:txBody>
          <a:bodyPr>
            <a:noAutofit/>
          </a:bodyPr>
          <a:lstStyle/>
          <a:p>
            <a:pPr algn="l"/>
            <a:r>
              <a:rPr lang="nb-NO" sz="2800" dirty="0" smtClean="0">
                <a:solidFill>
                  <a:schemeClr val="tx1"/>
                </a:solidFill>
                <a:sym typeface="Wingdings" pitchFamily="2" charset="2"/>
              </a:rPr>
              <a:t>Health effect of ionizing radiation came from studying person exposed to the World  War II bombings of Hiroshima &amp; Nagasaki</a:t>
            </a:r>
            <a:endParaRPr lang="en-US" sz="2800" dirty="0" smtClean="0">
              <a:solidFill>
                <a:schemeClr val="tx1"/>
              </a:solidFill>
            </a:endParaRPr>
          </a:p>
          <a:p>
            <a:pPr algn="l"/>
            <a:r>
              <a:rPr lang="en-US" sz="2800" dirty="0" smtClean="0">
                <a:solidFill>
                  <a:schemeClr val="tx1"/>
                </a:solidFill>
              </a:rPr>
              <a:t>McMichael, </a:t>
            </a:r>
            <a:r>
              <a:rPr lang="en-US" sz="2800" dirty="0" err="1" smtClean="0">
                <a:solidFill>
                  <a:schemeClr val="tx1"/>
                </a:solidFill>
              </a:rPr>
              <a:t>Spirtas</a:t>
            </a:r>
            <a:r>
              <a:rPr lang="en-US" sz="2800" dirty="0" smtClean="0">
                <a:solidFill>
                  <a:schemeClr val="tx1"/>
                </a:solidFill>
              </a:rPr>
              <a:t>, and </a:t>
            </a:r>
            <a:r>
              <a:rPr lang="en-US" sz="2800" dirty="0" err="1" smtClean="0">
                <a:solidFill>
                  <a:schemeClr val="tx1"/>
                </a:solidFill>
              </a:rPr>
              <a:t>Kupper's</a:t>
            </a:r>
            <a:r>
              <a:rPr lang="en-US" sz="2800" dirty="0" smtClean="0">
                <a:solidFill>
                  <a:schemeClr val="tx1"/>
                </a:solidFill>
              </a:rPr>
              <a:t> (1974) study of workers in the rubber industry. Employment records were used to identify 6678 workers who were alive on January r, rs6a. The mortality experience of these workers over the following nine-year period, compared with the mortality experience of persons in the same age and sex categories in the U.S. population </a:t>
            </a:r>
            <a:r>
              <a:rPr lang="en-US" sz="2800" dirty="0" smtClean="0">
                <a:solidFill>
                  <a:schemeClr val="tx1"/>
                </a:solidFill>
                <a:sym typeface="Wingdings" pitchFamily="2" charset="2"/>
              </a:rPr>
              <a:t></a:t>
            </a:r>
            <a:r>
              <a:rPr lang="en-US" sz="2800" dirty="0" smtClean="0">
                <a:solidFill>
                  <a:schemeClr val="tx1"/>
                </a:solidFill>
              </a:rPr>
              <a:t> found that the rubber workers had much higher death rates from cancer of the stomach, prostate, and hematopoietic tissues </a:t>
            </a:r>
            <a:endParaRPr lang="en-US" sz="28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865</TotalTime>
  <Words>976</Words>
  <Application>Microsoft Office PowerPoint</Application>
  <PresentationFormat>On-screen Show (4:3)</PresentationFormat>
  <Paragraphs>50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RESEARCH STRATEGIES   </vt:lpstr>
      <vt:lpstr>Research purposes  (Kirk, R,E (1995). Experimental design: Procedures for the behavioral sciences. Pacific Grove: Brooks Cole Publishing Company)</vt:lpstr>
      <vt:lpstr>Research strategies</vt:lpstr>
      <vt:lpstr>Slide 4</vt:lpstr>
      <vt:lpstr>Slide 5</vt:lpstr>
      <vt:lpstr>Slide 6</vt:lpstr>
      <vt:lpstr>Slide 7</vt:lpstr>
      <vt:lpstr>A. RETROSSPECIVE  STUDIES</vt:lpstr>
      <vt:lpstr>Example of Retrospective cohort study/a historical cohort study</vt:lpstr>
      <vt:lpstr>EXAMPLE OF CASE-CONTROL STUDIES OR CASE-REFERENCE GROUP</vt:lpstr>
      <vt:lpstr>b. PROSPECTIVE STUDIES </vt:lpstr>
      <vt:lpstr>  B. PROSPECTIVE STUDIES </vt:lpstr>
      <vt:lpstr>Slide 13</vt:lpstr>
      <vt:lpstr>EXPERIMENT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influence of the length experience using the mask on the dancing to the slope of the incisor tooth  </dc:title>
  <dc:creator>Toshiba</dc:creator>
  <cp:lastModifiedBy>Toshiba</cp:lastModifiedBy>
  <cp:revision>34</cp:revision>
  <dcterms:created xsi:type="dcterms:W3CDTF">2011-03-11T03:54:50Z</dcterms:created>
  <dcterms:modified xsi:type="dcterms:W3CDTF">2011-03-16T10:03:09Z</dcterms:modified>
</cp:coreProperties>
</file>