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theme/themeOverride17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6.xml" ContentType="application/vnd.openxmlformats-officedocument.themeOverr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10" r:id="rId4"/>
    <p:sldMasterId id="2147483723" r:id="rId5"/>
    <p:sldMasterId id="2147483735" r:id="rId6"/>
    <p:sldMasterId id="2147483747" r:id="rId7"/>
    <p:sldMasterId id="2147483759" r:id="rId8"/>
    <p:sldMasterId id="2147483771" r:id="rId9"/>
  </p:sldMasterIdLst>
  <p:notesMasterIdLst>
    <p:notesMasterId r:id="rId36"/>
  </p:notesMasterIdLst>
  <p:sldIdLst>
    <p:sldId id="280" r:id="rId10"/>
    <p:sldId id="290" r:id="rId11"/>
    <p:sldId id="285" r:id="rId12"/>
    <p:sldId id="286" r:id="rId13"/>
    <p:sldId id="287" r:id="rId14"/>
    <p:sldId id="288" r:id="rId15"/>
    <p:sldId id="291" r:id="rId16"/>
    <p:sldId id="289" r:id="rId17"/>
    <p:sldId id="261" r:id="rId18"/>
    <p:sldId id="309" r:id="rId19"/>
    <p:sldId id="310" r:id="rId20"/>
    <p:sldId id="311" r:id="rId21"/>
    <p:sldId id="292" r:id="rId22"/>
    <p:sldId id="305" r:id="rId23"/>
    <p:sldId id="306" r:id="rId24"/>
    <p:sldId id="262" r:id="rId25"/>
    <p:sldId id="263" r:id="rId26"/>
    <p:sldId id="264" r:id="rId27"/>
    <p:sldId id="294" r:id="rId28"/>
    <p:sldId id="297" r:id="rId29"/>
    <p:sldId id="298" r:id="rId30"/>
    <p:sldId id="296" r:id="rId31"/>
    <p:sldId id="299" r:id="rId32"/>
    <p:sldId id="300" r:id="rId33"/>
    <p:sldId id="269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A0B6-3022-4801-A5D3-D6F4A27496EE}" type="datetimeFigureOut">
              <a:rPr lang="id-ID" smtClean="0"/>
              <a:pPr/>
              <a:t>16/06/2011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C0FB-64D6-460C-B8FF-FAF3AB89D48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4C0FB-64D6-460C-B8FF-FAF3AB89D487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A3107C-CCB9-4B2A-A916-6B8DF1984922}" type="datetime3">
              <a:rPr lang="en-US"/>
              <a:pPr/>
              <a:t>16 June 2011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110"/>
            <a:ext cx="5486084" cy="411567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6D1BA2-D4D1-4D6D-B381-CAF9E056E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6D1BA2-D4D1-4D6D-B381-CAF9E056E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6/16/2011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oto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857760"/>
            <a:ext cx="2928958" cy="2000240"/>
          </a:xfrm>
          <a:prstGeom prst="rect">
            <a:avLst/>
          </a:prstGeom>
          <a:noFill/>
        </p:spPr>
      </p:pic>
      <p:pic>
        <p:nvPicPr>
          <p:cNvPr id="5" name="Picture 11" descr="foto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786050" cy="2000240"/>
          </a:xfrm>
          <a:prstGeom prst="rect">
            <a:avLst/>
          </a:prstGeom>
          <a:noFill/>
        </p:spPr>
      </p:pic>
      <p:pic>
        <p:nvPicPr>
          <p:cNvPr id="7" name="Picture 6" descr="gunung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610600" cy="19002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3600" dirty="0" smtClean="0">
                <a:solidFill>
                  <a:srgbClr val="002060"/>
                </a:solidFill>
                <a:latin typeface="Rockwell Extra Bold" pitchFamily="18" charset="0"/>
              </a:rPr>
              <a:t>KEBIJAKAN NASIONAL</a:t>
            </a:r>
            <a:br>
              <a:rPr lang="id-ID" sz="3600" dirty="0" smtClean="0">
                <a:solidFill>
                  <a:srgbClr val="002060"/>
                </a:solidFill>
                <a:latin typeface="Rockwell Extra Bold" pitchFamily="18" charset="0"/>
              </a:rPr>
            </a:br>
            <a:r>
              <a:rPr lang="id-ID" sz="3600" dirty="0" smtClean="0">
                <a:solidFill>
                  <a:srgbClr val="002060"/>
                </a:solidFill>
                <a:latin typeface="Rockwell Extra Bold" pitchFamily="18" charset="0"/>
              </a:rPr>
              <a:t>TENTANG</a:t>
            </a:r>
            <a:br>
              <a:rPr lang="id-ID" sz="3600" dirty="0" smtClean="0">
                <a:solidFill>
                  <a:srgbClr val="002060"/>
                </a:solidFill>
                <a:latin typeface="Rockwell Extra Bold" pitchFamily="18" charset="0"/>
              </a:rPr>
            </a:br>
            <a:r>
              <a:rPr lang="id-ID" sz="3600" dirty="0" smtClean="0">
                <a:solidFill>
                  <a:srgbClr val="002060"/>
                </a:solidFill>
                <a:latin typeface="Rockwell Extra Bold" pitchFamily="18" charset="0"/>
              </a:rPr>
              <a:t>PENUNTASAN BUTA AKSARA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071810"/>
            <a:ext cx="8610600" cy="1905000"/>
          </a:xfrm>
        </p:spPr>
        <p:txBody>
          <a:bodyPr>
            <a:normAutofit/>
          </a:bodyPr>
          <a:lstStyle/>
          <a:p>
            <a:pPr algn="r"/>
            <a:r>
              <a:rPr lang="id-ID" sz="2400" b="1" dirty="0" smtClean="0">
                <a:solidFill>
                  <a:srgbClr val="006600"/>
                </a:solidFill>
                <a:latin typeface="Rockwell" pitchFamily="18" charset="0"/>
              </a:rPr>
              <a:t>Burhan Nurgiyantoro </a:t>
            </a:r>
          </a:p>
          <a:p>
            <a:pPr algn="r"/>
            <a:r>
              <a:rPr lang="id-ID" sz="2400" b="1" dirty="0" smtClean="0">
                <a:solidFill>
                  <a:srgbClr val="006600"/>
                </a:solidFill>
                <a:latin typeface="Rockwell" pitchFamily="18" charset="0"/>
              </a:rPr>
              <a:t>Lembaga Pengabdian kepada Masyarakat (LPM)</a:t>
            </a:r>
          </a:p>
          <a:p>
            <a:pPr algn="r"/>
            <a:r>
              <a:rPr lang="id-ID" sz="2400" b="1" dirty="0" smtClean="0">
                <a:solidFill>
                  <a:srgbClr val="006600"/>
                </a:solidFill>
                <a:latin typeface="Rockwell" pitchFamily="18" charset="0"/>
              </a:rPr>
              <a:t>Universitas Negeri Yogyakarta (UNY)</a:t>
            </a:r>
          </a:p>
          <a:p>
            <a:pPr algn="r"/>
            <a:r>
              <a:rPr lang="id-ID" sz="2400" b="1" dirty="0" smtClean="0">
                <a:solidFill>
                  <a:srgbClr val="006600"/>
                </a:solidFill>
                <a:latin typeface="Rockwell" pitchFamily="18" charset="0"/>
              </a:rPr>
              <a:t>Paser, Kaltim, 16-18 Juni 2011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01625"/>
            <a:ext cx="8339166" cy="98423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Rockwell" pitchFamily="18" charset="0"/>
              </a:rPr>
              <a:t>KEADAAN BUTA AKSARA INDONESIA </a:t>
            </a:r>
            <a:br>
              <a:rPr lang="en-US" sz="3200" b="1" dirty="0">
                <a:solidFill>
                  <a:srgbClr val="002060"/>
                </a:solidFill>
                <a:latin typeface="Rockwell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(1945-20</a:t>
            </a:r>
            <a:r>
              <a:rPr lang="id-ID" sz="3200" b="1" dirty="0" smtClean="0">
                <a:solidFill>
                  <a:srgbClr val="002060"/>
                </a:solidFill>
                <a:latin typeface="Rockwell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0)</a:t>
            </a:r>
            <a:endParaRPr lang="en-US" sz="3200" b="1" dirty="0">
              <a:solidFill>
                <a:srgbClr val="002060"/>
              </a:solidFill>
              <a:latin typeface="Rockwell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4400ABA-6711-4AE4-93CA-408B3DB2D824}" type="slidenum">
              <a:rPr lang="en-US"/>
              <a:pPr/>
              <a:t>10</a:t>
            </a:fld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600200"/>
            <a:ext cx="8112153" cy="4724400"/>
          </a:xfrm>
          <a:solidFill>
            <a:srgbClr val="FF99FF"/>
          </a:solidFill>
          <a:ln>
            <a:solidFill>
              <a:srgbClr val="CC33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1945: </a:t>
            </a:r>
            <a:r>
              <a:rPr lang="en-US" sz="2100" dirty="0" err="1">
                <a:latin typeface="Rockwell" pitchFamily="18" charset="0"/>
              </a:rPr>
              <a:t>sekitar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90%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Indonesia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 smtClean="0">
                <a:latin typeface="Rockwell" pitchFamily="18" charset="0"/>
              </a:rPr>
              <a:t>aksara</a:t>
            </a:r>
            <a:endParaRPr lang="en-US" sz="2100" dirty="0">
              <a:latin typeface="Rockwell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1964: Indonesia </a:t>
            </a:r>
            <a:r>
              <a:rPr lang="en-US" sz="2100" dirty="0" err="1">
                <a:latin typeface="Rockwell" pitchFamily="18" charset="0"/>
              </a:rPr>
              <a:t>bebas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huruf</a:t>
            </a:r>
            <a:endParaRPr lang="en-US" sz="2100" dirty="0">
              <a:latin typeface="Rockwell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1971: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huruf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39%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1981: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huruf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31%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1990: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huruf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21%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2000: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huruf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14,6%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2004: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aksara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10,21%</a:t>
            </a:r>
            <a:r>
              <a:rPr lang="en-US" sz="2100" dirty="0">
                <a:latin typeface="Rockwell" pitchFamily="18" charset="0"/>
              </a:rPr>
              <a:t> (±15.414.878 </a:t>
            </a:r>
            <a:r>
              <a:rPr lang="en-US" sz="2100" dirty="0" err="1">
                <a:latin typeface="Rockwell" pitchFamily="18" charset="0"/>
              </a:rPr>
              <a:t>orang</a:t>
            </a:r>
            <a:r>
              <a:rPr lang="en-US" sz="2100" dirty="0">
                <a:latin typeface="Rockwell" pitchFamily="18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latin typeface="Rockwell" pitchFamily="18" charset="0"/>
              </a:rPr>
              <a:t>2005: </a:t>
            </a:r>
            <a:r>
              <a:rPr lang="en-US" sz="2100" dirty="0" err="1">
                <a:latin typeface="Rockwell" pitchFamily="18" charset="0"/>
              </a:rPr>
              <a:t>jumlah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penduduk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buta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err="1">
                <a:latin typeface="Rockwell" pitchFamily="18" charset="0"/>
              </a:rPr>
              <a:t>aksara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9,55%</a:t>
            </a:r>
            <a:r>
              <a:rPr lang="en-US" sz="2100" dirty="0">
                <a:latin typeface="Rockwell" pitchFamily="18" charset="0"/>
              </a:rPr>
              <a:t> </a:t>
            </a:r>
            <a:r>
              <a:rPr lang="en-US" sz="2100" dirty="0" smtClean="0">
                <a:latin typeface="Rockwell" pitchFamily="18" charset="0"/>
              </a:rPr>
              <a:t>(±</a:t>
            </a:r>
            <a:r>
              <a:rPr lang="en-US" sz="2100" dirty="0">
                <a:latin typeface="Rockwell" pitchFamily="18" charset="0"/>
              </a:rPr>
              <a:t>14.891.000 </a:t>
            </a:r>
            <a:r>
              <a:rPr lang="en-US" sz="2100" dirty="0" err="1">
                <a:latin typeface="Rockwell" pitchFamily="18" charset="0"/>
              </a:rPr>
              <a:t>orang</a:t>
            </a:r>
            <a:r>
              <a:rPr lang="en-US" sz="2100" dirty="0">
                <a:latin typeface="Rockwell" pitchFamily="18" charset="0"/>
              </a:rPr>
              <a:t>)</a:t>
            </a:r>
            <a:endParaRPr lang="en-US" sz="2100" dirty="0">
              <a:solidFill>
                <a:srgbClr val="002060"/>
              </a:solidFill>
              <a:latin typeface="Rockwell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2006: </a:t>
            </a:r>
            <a:r>
              <a:rPr lang="en-US" sz="2100" dirty="0" err="1">
                <a:solidFill>
                  <a:srgbClr val="002060"/>
                </a:solidFill>
                <a:latin typeface="Rockwell" pitchFamily="18" charset="0"/>
              </a:rPr>
              <a:t>jumlah</a:t>
            </a: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Rockwell" pitchFamily="18" charset="0"/>
              </a:rPr>
              <a:t>penduduk</a:t>
            </a: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Rockwell" pitchFamily="18" charset="0"/>
              </a:rPr>
              <a:t>buta</a:t>
            </a: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Rockwell" pitchFamily="18" charset="0"/>
              </a:rPr>
              <a:t>aksara</a:t>
            </a: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Rockwell" pitchFamily="18" charset="0"/>
              </a:rPr>
              <a:t>8,55%</a:t>
            </a:r>
            <a:r>
              <a:rPr lang="en-US" sz="2100" dirty="0">
                <a:solidFill>
                  <a:srgbClr val="002060"/>
                </a:solidFill>
                <a:latin typeface="Rockwell" pitchFamily="18" charset="0"/>
              </a:rPr>
              <a:t> (±12.880.000 </a:t>
            </a:r>
            <a:r>
              <a:rPr lang="en-US" sz="2100" dirty="0" err="1">
                <a:solidFill>
                  <a:srgbClr val="002060"/>
                </a:solidFill>
                <a:latin typeface="Rockwell" pitchFamily="18" charset="0"/>
              </a:rPr>
              <a:t>orang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)</a:t>
            </a:r>
            <a:endParaRPr lang="id-ID" sz="21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2007: jumlah penduduk buta aksara </a:t>
            </a:r>
            <a:r>
              <a:rPr lang="id-ID" sz="2100" b="1" dirty="0" smtClean="0">
                <a:solidFill>
                  <a:srgbClr val="C00000"/>
                </a:solidFill>
                <a:latin typeface="Rockwell" pitchFamily="18" charset="0"/>
              </a:rPr>
              <a:t>7,20%</a:t>
            </a: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 (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(±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1</a:t>
            </a: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1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.8</a:t>
            </a: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23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.</a:t>
            </a: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17</a:t>
            </a:r>
            <a:r>
              <a:rPr lang="en-US" sz="2100" dirty="0" smtClean="0">
                <a:solidFill>
                  <a:srgbClr val="002060"/>
                </a:solidFill>
                <a:latin typeface="Rockwell" pitchFamily="18" charset="0"/>
              </a:rPr>
              <a:t>0 </a:t>
            </a:r>
            <a:r>
              <a:rPr lang="en-US" sz="2100" dirty="0" err="1" smtClean="0">
                <a:solidFill>
                  <a:srgbClr val="002060"/>
                </a:solidFill>
                <a:latin typeface="Rockwell" pitchFamily="18" charset="0"/>
              </a:rPr>
              <a:t>orang</a:t>
            </a:r>
            <a:r>
              <a:rPr lang="id-ID" sz="2100" dirty="0" smtClean="0">
                <a:solidFill>
                  <a:srgbClr val="002060"/>
                </a:solidFill>
                <a:latin typeface="Rockwell" pitchFamily="18" charset="0"/>
              </a:rPr>
              <a:t>;  </a:t>
            </a:r>
            <a:r>
              <a:rPr lang="en-US" sz="1800" dirty="0" smtClean="0">
                <a:latin typeface="Rockwell" pitchFamily="18" charset="0"/>
              </a:rPr>
              <a:t>L</a:t>
            </a:r>
            <a:r>
              <a:rPr lang="en-US" sz="1800" dirty="0" smtClean="0">
                <a:latin typeface="Rockwell" pitchFamily="18" charset="0"/>
              </a:rPr>
              <a:t>= 4.138.110 </a:t>
            </a:r>
            <a:r>
              <a:rPr lang="en-US" sz="1800" dirty="0" err="1" smtClean="0">
                <a:latin typeface="Rockwell" pitchFamily="18" charset="0"/>
              </a:rPr>
              <a:t>orang</a:t>
            </a:r>
            <a:r>
              <a:rPr lang="id-ID" sz="1800" dirty="0" smtClean="0">
                <a:latin typeface="Rockwell" pitchFamily="18" charset="0"/>
              </a:rPr>
              <a:t> (</a:t>
            </a:r>
            <a:r>
              <a:rPr lang="en-US" sz="1800" dirty="0" smtClean="0">
                <a:latin typeface="Rockwell" pitchFamily="18" charset="0"/>
              </a:rPr>
              <a:t>5</a:t>
            </a:r>
            <a:r>
              <a:rPr lang="id-ID" sz="1800" dirty="0" smtClean="0">
                <a:latin typeface="Rockwell" pitchFamily="18" charset="0"/>
              </a:rPr>
              <a:t>,</a:t>
            </a:r>
            <a:r>
              <a:rPr lang="en-US" sz="1800" dirty="0" smtClean="0">
                <a:latin typeface="Rockwell" pitchFamily="18" charset="0"/>
              </a:rPr>
              <a:t>0</a:t>
            </a:r>
            <a:r>
              <a:rPr lang="id-ID" sz="1800" dirty="0" smtClean="0">
                <a:latin typeface="Rockwell" pitchFamily="18" charset="0"/>
              </a:rPr>
              <a:t>4</a:t>
            </a:r>
            <a:r>
              <a:rPr lang="id-ID" sz="1800" dirty="0" smtClean="0">
                <a:latin typeface="Rockwell" pitchFamily="18" charset="0"/>
              </a:rPr>
              <a:t>%) dan </a:t>
            </a:r>
            <a:r>
              <a:rPr lang="en-US" sz="1800" dirty="0" smtClean="0">
                <a:latin typeface="Rockwell" pitchFamily="18" charset="0"/>
              </a:rPr>
              <a:t>P</a:t>
            </a:r>
            <a:r>
              <a:rPr lang="en-US" sz="1800" dirty="0" smtClean="0">
                <a:latin typeface="Rockwell" pitchFamily="18" charset="0"/>
              </a:rPr>
              <a:t>= 7.685.060 </a:t>
            </a:r>
            <a:r>
              <a:rPr lang="en-US" sz="1800" dirty="0" err="1" smtClean="0">
                <a:latin typeface="Rockwell" pitchFamily="18" charset="0"/>
              </a:rPr>
              <a:t>orang</a:t>
            </a:r>
            <a:r>
              <a:rPr lang="id-ID" sz="1800" dirty="0" smtClean="0">
                <a:latin typeface="Rockwell" pitchFamily="18" charset="0"/>
              </a:rPr>
              <a:t> (</a:t>
            </a:r>
            <a:r>
              <a:rPr lang="en-US" sz="1800" dirty="0" smtClean="0">
                <a:latin typeface="Rockwell" pitchFamily="18" charset="0"/>
              </a:rPr>
              <a:t>9,36</a:t>
            </a:r>
            <a:r>
              <a:rPr lang="id-ID" sz="1800" dirty="0" smtClean="0">
                <a:latin typeface="Rockwell" pitchFamily="18" charset="0"/>
              </a:rPr>
              <a:t>%)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5000"/>
              <a:buFont typeface="Wingdings 2" pitchFamily="18" charset="2"/>
              <a:buChar char="î"/>
            </a:pP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2010: jumlah penduduk buta aksara 8.300.736 </a:t>
            </a:r>
            <a:r>
              <a:rPr lang="en-US" sz="1800" b="1" dirty="0" err="1" smtClean="0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(</a:t>
            </a:r>
            <a:r>
              <a:rPr lang="id-ID" sz="1800" b="1" dirty="0" smtClean="0">
                <a:solidFill>
                  <a:srgbClr val="C00000"/>
                </a:solidFill>
                <a:latin typeface="Albertus" pitchFamily="34" charset="0"/>
              </a:rPr>
              <a:t>4</a:t>
            </a:r>
            <a:r>
              <a:rPr lang="en-US" sz="1800" b="1" dirty="0" smtClean="0">
                <a:solidFill>
                  <a:srgbClr val="C00000"/>
                </a:solidFill>
                <a:latin typeface="Albertus" pitchFamily="34" charset="0"/>
              </a:rPr>
              <a:t>,</a:t>
            </a:r>
            <a:r>
              <a:rPr lang="id-ID" sz="1800" b="1" dirty="0" smtClean="0">
                <a:solidFill>
                  <a:srgbClr val="C00000"/>
                </a:solidFill>
                <a:latin typeface="Albertus" pitchFamily="34" charset="0"/>
              </a:rPr>
              <a:t>79</a:t>
            </a:r>
            <a:r>
              <a:rPr lang="en-US" sz="1800" b="1" dirty="0" smtClean="0">
                <a:solidFill>
                  <a:srgbClr val="C00000"/>
                </a:solidFill>
                <a:latin typeface="Albertus" pitchFamily="34" charset="0"/>
              </a:rPr>
              <a:t>%)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; 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L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= 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2.988.268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 (3,47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%) dan 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P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= </a:t>
            </a:r>
            <a:r>
              <a:rPr lang="id-ID" sz="1600" b="1" dirty="0" smtClean="0">
                <a:solidFill>
                  <a:srgbClr val="0000CC"/>
                </a:solidFill>
                <a:latin typeface="Albertus" pitchFamily="34" charset="0"/>
              </a:rPr>
              <a:t>5.312.468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 (6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,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11%)</a:t>
            </a:r>
            <a:endParaRPr lang="en-US" sz="1800" b="1" dirty="0" smtClean="0">
              <a:solidFill>
                <a:srgbClr val="0000CC"/>
              </a:solidFill>
              <a:latin typeface="Albertus" pitchFamily="34" charset="0"/>
            </a:endParaRPr>
          </a:p>
          <a:p>
            <a:pPr algn="ctr">
              <a:spcBef>
                <a:spcPct val="30000"/>
              </a:spcBef>
              <a:buClr>
                <a:srgbClr val="C00000"/>
              </a:buClr>
              <a:buSzPct val="75000"/>
              <a:buNone/>
              <a:tabLst>
                <a:tab pos="2000250" algn="l"/>
                <a:tab pos="2400300" algn="l"/>
              </a:tabLst>
            </a:pPr>
            <a:endParaRPr lang="id-ID" sz="1800" b="1" dirty="0" smtClean="0">
              <a:solidFill>
                <a:srgbClr val="0000CC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133476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Rockwell" pitchFamily="18" charset="0"/>
              </a:rPr>
              <a:t>Perkiraan Penduduk Buta Aksara 15 Tahun Ke atas Provinsi Kalimantan Tahun 2010</a:t>
            </a:r>
            <a:r>
              <a:rPr lang="id-ID" sz="1600" dirty="0" smtClean="0"/>
              <a:t/>
            </a:r>
            <a:br>
              <a:rPr lang="id-ID" sz="1600" dirty="0" smtClean="0"/>
            </a:br>
            <a:endParaRPr lang="id-ID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57158" y="1571611"/>
          <a:ext cx="8429684" cy="414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227"/>
                <a:gridCol w="1264453"/>
                <a:gridCol w="1513240"/>
                <a:gridCol w="1366902"/>
                <a:gridCol w="1244382"/>
                <a:gridCol w="1425018"/>
                <a:gridCol w="983462"/>
              </a:tblGrid>
              <a:tr h="925654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No.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Provinsi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Jml Penddk +15 th 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Jml BA +15 th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id-ID" sz="1600" dirty="0" smtClean="0">
                          <a:latin typeface="Rockwell" pitchFamily="18" charset="0"/>
                        </a:rPr>
                        <a:t>Laki-laki</a:t>
                      </a:r>
                      <a:endParaRPr lang="id-ID" sz="1600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% </a:t>
                      </a:r>
                      <a:r>
                        <a:rPr lang="id-ID" sz="1600" dirty="0" smtClean="0">
                          <a:latin typeface="Rockwell" pitchFamily="18" charset="0"/>
                        </a:rPr>
                        <a:t>Perempuan</a:t>
                      </a:r>
                      <a:endParaRPr lang="id-ID" sz="1600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Total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 9.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Kalbar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3.376.000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198.941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4,16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7,7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5,89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15.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Kalsel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2.584.700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82.370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2,29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4,08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3,19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24.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Kaltim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2.321.300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51.198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1,5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3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2,21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27.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Kalteng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1.753.100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31.173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1,2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2,44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1,78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endParaRPr lang="id-ID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Rockwell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292">
                <a:tc>
                  <a:txBody>
                    <a:bodyPr/>
                    <a:lstStyle/>
                    <a:p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Rockwell" pitchFamily="18" charset="0"/>
                        </a:rPr>
                        <a:t>Indonesia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173.199.400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8.300.376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3,47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6,11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Rockwell" pitchFamily="18" charset="0"/>
                        </a:rPr>
                        <a:t>4,79</a:t>
                      </a:r>
                      <a:endParaRPr lang="id-ID" dirty="0">
                        <a:latin typeface="Rockwell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5857892"/>
            <a:ext cx="4572032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i="1" dirty="0" smtClean="0">
                <a:solidFill>
                  <a:srgbClr val="002060"/>
                </a:solidFill>
              </a:rPr>
              <a:t>Sumber:  Direktorat PNFI, Kemendiknas</a:t>
            </a:r>
            <a:endParaRPr lang="id-ID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to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7215238" cy="378619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786742" cy="1000132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90000"/>
              </a:lnSpc>
            </a:pPr>
            <a:r>
              <a:rPr lang="id-ID" sz="3100" b="1" dirty="0" smtClean="0">
                <a:solidFill>
                  <a:schemeClr val="tx1"/>
                </a:solidFill>
                <a:latin typeface="Rockwell" pitchFamily="18" charset="0"/>
              </a:rPr>
              <a:t>Perkiraan Penduduk Buta Aksara 15 Tahun  ke atas Kabupaten </a:t>
            </a:r>
            <a:r>
              <a:rPr lang="id-ID" sz="3200" b="1" dirty="0" smtClean="0">
                <a:solidFill>
                  <a:schemeClr val="tx1"/>
                </a:solidFill>
                <a:latin typeface="Rockwell" pitchFamily="18" charset="0"/>
              </a:rPr>
              <a:t>Provinsi Kalimantan Tahun 2010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8305800" cy="3643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1.  Kabupaten Kutai Kartanegara</a:t>
            </a:r>
          </a:p>
          <a:p>
            <a:pPr marL="0" indent="0" algn="ctr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2.  Kabupaten Paser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0800" y="3048000"/>
            <a:ext cx="3657600" cy="22367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id-ID" sz="1600" b="1" dirty="0">
                <a:solidFill>
                  <a:srgbClr val="0000CC"/>
                </a:solidFill>
                <a:latin typeface="Albertus" pitchFamily="34" charset="0"/>
              </a:rPr>
              <a:t>Proyeksi j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umlah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penduduk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buta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aksara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usia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15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tahun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ke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lbertus" pitchFamily="34" charset="0"/>
              </a:rPr>
              <a:t>atas</a:t>
            </a:r>
            <a:r>
              <a:rPr lang="en-US" sz="16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</a:p>
          <a:p>
            <a:pPr algn="ctr"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en-US" sz="1600" b="1" dirty="0" smtClean="0">
                <a:solidFill>
                  <a:srgbClr val="0000CC"/>
                </a:solidFill>
                <a:latin typeface="Albertus" pitchFamily="34" charset="0"/>
              </a:rPr>
              <a:t>(</a:t>
            </a:r>
            <a:r>
              <a:rPr lang="id-ID" sz="1600" b="1" dirty="0" smtClean="0">
                <a:solidFill>
                  <a:srgbClr val="0000CC"/>
                </a:solidFill>
                <a:latin typeface="Albertus" pitchFamily="34" charset="0"/>
              </a:rPr>
              <a:t>PNFI,</a:t>
            </a:r>
            <a:r>
              <a:rPr lang="en-US" sz="1600" b="1" dirty="0" smtClean="0">
                <a:solidFill>
                  <a:srgbClr val="0000CC"/>
                </a:solidFill>
                <a:latin typeface="Albertus" pitchFamily="34" charset="0"/>
              </a:rPr>
              <a:t> 20</a:t>
            </a:r>
            <a:r>
              <a:rPr lang="id-ID" sz="1600" b="1" dirty="0" smtClean="0">
                <a:solidFill>
                  <a:srgbClr val="0000CC"/>
                </a:solidFill>
                <a:latin typeface="Albertus" pitchFamily="34" charset="0"/>
              </a:rPr>
              <a:t>1</a:t>
            </a:r>
            <a:r>
              <a:rPr lang="en-US" sz="1600" b="1" dirty="0" smtClean="0">
                <a:solidFill>
                  <a:srgbClr val="0000CC"/>
                </a:solidFill>
                <a:latin typeface="Albertus" pitchFamily="34" charset="0"/>
              </a:rPr>
              <a:t>0):</a:t>
            </a:r>
            <a:endParaRPr lang="en-US" sz="1600" b="1" dirty="0">
              <a:solidFill>
                <a:srgbClr val="0000CC"/>
              </a:solidFill>
              <a:latin typeface="Albertus" pitchFamily="34" charset="0"/>
            </a:endParaRPr>
          </a:p>
          <a:p>
            <a:pPr algn="ctr"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8.300.736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en-US" sz="18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(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4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,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79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%)</a:t>
            </a:r>
            <a:endParaRPr lang="en-US" sz="1800" b="1" dirty="0">
              <a:solidFill>
                <a:srgbClr val="0000CC"/>
              </a:solidFill>
              <a:latin typeface="Albertus" pitchFamily="34" charset="0"/>
            </a:endParaRPr>
          </a:p>
          <a:p>
            <a:pPr algn="ctr"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en-US" sz="1800" b="1" dirty="0">
                <a:solidFill>
                  <a:srgbClr val="0000CC"/>
                </a:solidFill>
                <a:latin typeface="Albertus" pitchFamily="34" charset="0"/>
              </a:rPr>
              <a:t>L= 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2.988.268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id-ID" sz="18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(3,47%)</a:t>
            </a:r>
            <a:endParaRPr lang="en-US" sz="1800" b="1" dirty="0">
              <a:solidFill>
                <a:srgbClr val="0000CC"/>
              </a:solidFill>
              <a:latin typeface="Albertus" pitchFamily="34" charset="0"/>
            </a:endParaRPr>
          </a:p>
          <a:p>
            <a:pPr algn="ctr"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en-US" sz="1800" b="1" dirty="0">
                <a:solidFill>
                  <a:srgbClr val="0000CC"/>
                </a:solidFill>
                <a:latin typeface="Albertus" pitchFamily="34" charset="0"/>
              </a:rPr>
              <a:t>P= </a:t>
            </a:r>
            <a:r>
              <a:rPr lang="id-ID" b="1" dirty="0" smtClean="0">
                <a:solidFill>
                  <a:srgbClr val="0000CC"/>
                </a:solidFill>
                <a:latin typeface="Albertus" pitchFamily="34" charset="0"/>
              </a:rPr>
              <a:t>5.312.468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lbertus" pitchFamily="34" charset="0"/>
              </a:rPr>
              <a:t>orang</a:t>
            </a:r>
            <a:r>
              <a:rPr lang="id-ID" sz="1800" b="1" dirty="0">
                <a:solidFill>
                  <a:srgbClr val="0000CC"/>
                </a:solidFill>
                <a:latin typeface="Albertus" pitchFamily="34" charset="0"/>
              </a:rPr>
              <a:t> 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(6</a:t>
            </a:r>
            <a:r>
              <a:rPr lang="en-US" sz="1800" b="1" dirty="0" smtClean="0">
                <a:solidFill>
                  <a:srgbClr val="0000CC"/>
                </a:solidFill>
                <a:latin typeface="Albertus" pitchFamily="34" charset="0"/>
              </a:rPr>
              <a:t>,</a:t>
            </a:r>
            <a:r>
              <a:rPr lang="id-ID" sz="1800" b="1" dirty="0" smtClean="0">
                <a:solidFill>
                  <a:srgbClr val="0000CC"/>
                </a:solidFill>
                <a:latin typeface="Albertus" pitchFamily="34" charset="0"/>
              </a:rPr>
              <a:t>11%)</a:t>
            </a:r>
            <a:endParaRPr lang="en-US" sz="1800" b="1" dirty="0">
              <a:solidFill>
                <a:srgbClr val="0000CC"/>
              </a:solidFill>
              <a:latin typeface="Albertus" pitchFamily="34" charset="0"/>
            </a:endParaRPr>
          </a:p>
          <a:p>
            <a:pPr>
              <a:spcBef>
                <a:spcPct val="30000"/>
              </a:spcBef>
              <a:tabLst>
                <a:tab pos="2000250" algn="l"/>
                <a:tab pos="2400300" algn="l"/>
              </a:tabLst>
            </a:pPr>
            <a:r>
              <a:rPr lang="en-US" sz="1200" b="1" dirty="0">
                <a:solidFill>
                  <a:srgbClr val="0000CC"/>
                </a:solidFill>
                <a:latin typeface="Albertus" pitchFamily="34" charset="0"/>
              </a:rPr>
              <a:t>         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90800" y="1295400"/>
            <a:ext cx="3733800" cy="1524000"/>
          </a:xfrm>
          <a:prstGeom prst="downArrowCallout">
            <a:avLst>
              <a:gd name="adj1" fmla="val 61250"/>
              <a:gd name="adj2" fmla="val 61250"/>
              <a:gd name="adj3" fmla="val 16667"/>
              <a:gd name="adj4" fmla="val 7456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I</a:t>
            </a: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Usia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 7-12 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Rockwell" pitchFamily="18" charset="0"/>
              </a:rPr>
              <a:t>T</a:t>
            </a:r>
            <a:r>
              <a:rPr lang="id-ID" sz="2000" b="1" dirty="0" smtClean="0">
                <a:solidFill>
                  <a:srgbClr val="C00000"/>
                </a:solidFill>
                <a:latin typeface="Rockwell" pitchFamily="18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Rockwell" pitchFamily="18" charset="0"/>
              </a:rPr>
              <a:t>d</a:t>
            </a:r>
            <a:r>
              <a:rPr lang="id-ID" sz="2000" b="1" dirty="0" smtClean="0">
                <a:solidFill>
                  <a:srgbClr val="C00000"/>
                </a:solidFill>
                <a:latin typeface="Rockwell" pitchFamily="18" charset="0"/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  <a:latin typeface="Rockwell" pitchFamily="18" charset="0"/>
              </a:rPr>
              <a:t>k 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sekolah</a:t>
            </a:r>
            <a:endParaRPr lang="en-US" sz="2000" b="1" dirty="0">
              <a:solidFill>
                <a:srgbClr val="C00000"/>
              </a:solidFill>
              <a:latin typeface="Rockwell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(± 5%/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 )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667000" y="5410200"/>
            <a:ext cx="3581400" cy="1371600"/>
          </a:xfrm>
          <a:prstGeom prst="upArrowCallout">
            <a:avLst>
              <a:gd name="adj1" fmla="val 65278"/>
              <a:gd name="adj2" fmla="val 65278"/>
              <a:gd name="adj3" fmla="val 16667"/>
              <a:gd name="adj4" fmla="val 6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IV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 Black" pitchFamily="34" charset="0"/>
              </a:rPr>
              <a:t>Buta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Black" pitchFamily="34" charset="0"/>
              </a:rPr>
              <a:t>aksara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Black" pitchFamily="34" charset="0"/>
              </a:rPr>
              <a:t>kembali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4419600"/>
            <a:ext cx="2286000" cy="1676400"/>
          </a:xfrm>
          <a:prstGeom prst="rightArrowCallout">
            <a:avLst>
              <a:gd name="adj1" fmla="val 25000"/>
              <a:gd name="adj2" fmla="val 25000"/>
              <a:gd name="adj3" fmla="val 14508"/>
              <a:gd name="adj4" fmla="val 8415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III</a:t>
            </a:r>
          </a:p>
          <a:p>
            <a:pPr algn="ctr"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endParaRPr lang="en-US" sz="800" b="1" dirty="0">
              <a:solidFill>
                <a:srgbClr val="C00000"/>
              </a:solidFill>
              <a:latin typeface="Rockwell" pitchFamily="18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DO SD 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Kelas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 (1-3):</a:t>
            </a: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334.000/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th</a:t>
            </a:r>
            <a:endParaRPr lang="en-US" sz="2000" b="1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477000" y="2438400"/>
            <a:ext cx="2667000" cy="3429000"/>
          </a:xfrm>
          <a:prstGeom prst="rightArrow">
            <a:avLst>
              <a:gd name="adj1" fmla="val 76250"/>
              <a:gd name="adj2" fmla="val 25000"/>
            </a:avLst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30000"/>
              </a:spcBef>
            </a:pPr>
            <a:r>
              <a:rPr lang="en-US" sz="1800" b="1" dirty="0">
                <a:latin typeface="Comic Sans MS" pitchFamily="66" charset="0"/>
              </a:rPr>
              <a:t>150.000 (2004)</a:t>
            </a:r>
          </a:p>
          <a:p>
            <a:pPr algn="ctr">
              <a:spcBef>
                <a:spcPct val="30000"/>
              </a:spcBef>
            </a:pPr>
            <a:r>
              <a:rPr lang="en-US" sz="1800" b="1" dirty="0">
                <a:latin typeface="Comic Sans MS" pitchFamily="66" charset="0"/>
              </a:rPr>
              <a:t>  153.000 (2005)</a:t>
            </a:r>
          </a:p>
          <a:p>
            <a:pPr algn="ctr">
              <a:spcBef>
                <a:spcPct val="30000"/>
              </a:spcBef>
            </a:pPr>
            <a:r>
              <a:rPr lang="en-US" sz="1800" b="1" dirty="0">
                <a:latin typeface="Comic Sans MS" pitchFamily="66" charset="0"/>
              </a:rPr>
              <a:t>  414.270 (2006)</a:t>
            </a:r>
          </a:p>
          <a:p>
            <a:pPr algn="ctr">
              <a:spcBef>
                <a:spcPct val="30000"/>
              </a:spcBef>
            </a:pPr>
            <a:r>
              <a:rPr lang="en-US" sz="1800" b="1" dirty="0">
                <a:latin typeface="Comic Sans MS" pitchFamily="66" charset="0"/>
              </a:rPr>
              <a:t>1.210.000 (2007)</a:t>
            </a:r>
            <a:endParaRPr lang="id-ID" sz="1800" b="1" dirty="0">
              <a:latin typeface="Comic Sans MS" pitchFamily="66" charset="0"/>
            </a:endParaRPr>
          </a:p>
          <a:p>
            <a:pPr algn="ctr">
              <a:spcBef>
                <a:spcPct val="30000"/>
              </a:spcBef>
            </a:pPr>
            <a:r>
              <a:rPr lang="id-ID" sz="1800" b="1" dirty="0">
                <a:latin typeface="Comic Sans MS" pitchFamily="66" charset="0"/>
              </a:rPr>
              <a:t>  Dsr= 866.690 (2008)</a:t>
            </a:r>
          </a:p>
          <a:p>
            <a:pPr algn="ctr">
              <a:spcBef>
                <a:spcPct val="30000"/>
              </a:spcBef>
            </a:pPr>
            <a:r>
              <a:rPr lang="id-ID" sz="1800" b="1" dirty="0">
                <a:latin typeface="Comic Sans MS" pitchFamily="66" charset="0"/>
              </a:rPr>
              <a:t>  Ljt= </a:t>
            </a:r>
            <a:r>
              <a:rPr lang="en-US" sz="1800" b="1" dirty="0">
                <a:latin typeface="Comic Sans MS" pitchFamily="66" charset="0"/>
              </a:rPr>
              <a:t>58.330</a:t>
            </a:r>
            <a:r>
              <a:rPr lang="id-ID" sz="1800" b="1" dirty="0">
                <a:latin typeface="Comic Sans MS" pitchFamily="66" charset="0"/>
              </a:rPr>
              <a:t> (2008)</a:t>
            </a:r>
            <a:endParaRPr lang="en-US" sz="1800" b="1" dirty="0">
              <a:latin typeface="Comic Sans MS" pitchFamily="66" charset="0"/>
            </a:endParaRPr>
          </a:p>
          <a:p>
            <a:pPr algn="ctr">
              <a:spcBef>
                <a:spcPct val="30000"/>
              </a:spcBef>
            </a:pPr>
            <a:endParaRPr lang="en-US" sz="18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928662" y="142852"/>
            <a:ext cx="6143668" cy="900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mpd="sng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MENGAPA BUTA AKSARA 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SULIT </a:t>
            </a:r>
            <a:r>
              <a:rPr lang="id-ID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DI</a:t>
            </a:r>
            <a:r>
              <a:rPr lang="id-ID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TUNTAS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KAN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?   </a:t>
            </a:r>
            <a:endParaRPr lang="en-GB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402388" y="863600"/>
            <a:ext cx="2741612" cy="1227138"/>
          </a:xfrm>
          <a:prstGeom prst="wedgeEllipseCallout">
            <a:avLst>
              <a:gd name="adj1" fmla="val -8847"/>
              <a:gd name="adj2" fmla="val 107051"/>
            </a:avLst>
          </a:prstGeom>
          <a:solidFill>
            <a:schemeClr val="tx1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Kemampuan APBN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(Jumlah WB)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28600" y="2514600"/>
            <a:ext cx="2286000" cy="1676400"/>
          </a:xfrm>
          <a:prstGeom prst="rightArrowCallout">
            <a:avLst>
              <a:gd name="adj1" fmla="val 25000"/>
              <a:gd name="adj2" fmla="val 25000"/>
              <a:gd name="adj3" fmla="val 14508"/>
              <a:gd name="adj4" fmla="val 8415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II</a:t>
            </a:r>
          </a:p>
          <a:p>
            <a:pPr algn="ctr"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endParaRPr lang="en-US" sz="800" b="1" dirty="0">
              <a:solidFill>
                <a:srgbClr val="C00000"/>
              </a:solidFill>
              <a:latin typeface="Rockwell" pitchFamily="18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17145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DO Pend. </a:t>
            </a:r>
            <a:r>
              <a:rPr lang="en-US" sz="2000" b="1" dirty="0" err="1">
                <a:solidFill>
                  <a:srgbClr val="C00000"/>
                </a:solidFill>
                <a:latin typeface="Rockwell" pitchFamily="18" charset="0"/>
              </a:rPr>
              <a:t>Keaksaraan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  (±</a:t>
            </a:r>
            <a:r>
              <a:rPr lang="id-ID" sz="2000" b="1" dirty="0">
                <a:solidFill>
                  <a:srgbClr val="C00000"/>
                </a:solidFill>
                <a:latin typeface="Rockwell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Rockwell" pitchFamily="18" charset="0"/>
              </a:rPr>
              <a:t>10%)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786742" cy="857256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KEBIJAKAN UMUM</a:t>
            </a:r>
            <a:endParaRPr lang="en-US" sz="36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714488"/>
            <a:ext cx="8305800" cy="4500594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Clr>
                <a:srgbClr val="C00000"/>
              </a:buClr>
              <a:buNone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1.  M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enurunkan angka BA hingga </a:t>
            </a: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tersisa (paling banyak)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5% pada </a:t>
            </a: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akhir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tahun 2009</a:t>
            </a: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sesuai dengan amanat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RPJM 2004-2009</a:t>
            </a: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, Inpres Nomor 5 Tahun 2006, dan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Renstra Depdiknas 2005-2009</a:t>
            </a: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Rockwell" pitchFamily="18" charset="0"/>
            </a:endParaRP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2.  Menurunkan angka disparitas gender buta aksara menjadi paling tinggi 3,65% pada akhir tahun 2009</a:t>
            </a:r>
          </a:p>
          <a:p>
            <a:pPr marL="450850" indent="-450850">
              <a:lnSpc>
                <a:spcPct val="90000"/>
              </a:lnSpc>
              <a:buNone/>
              <a:defRPr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3. 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Bertujuan untuk mewujudkan masyarakat bebas buta aksara yang produktif dan sejahtera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Rockwell" pitchFamily="18" charset="0"/>
            </a:endParaRPr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id-ID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86742" cy="100013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KEBIJAKAN KHUSUS</a:t>
            </a:r>
            <a:b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en-US" sz="3200" i="1" dirty="0" smtClean="0">
                <a:solidFill>
                  <a:srgbClr val="002060"/>
                </a:solidFill>
                <a:latin typeface="Arial Black" pitchFamily="34" charset="0"/>
              </a:rPr>
              <a:t>Reaching the Unreached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357298"/>
            <a:ext cx="8715404" cy="4929222"/>
          </a:xfrm>
        </p:spPr>
        <p:txBody>
          <a:bodyPr>
            <a:noAutofit/>
          </a:bodyPr>
          <a:lstStyle/>
          <a:p>
            <a:pPr marL="344488" indent="-344488">
              <a:buNone/>
              <a:defRPr/>
            </a:pPr>
            <a:r>
              <a:rPr lang="id-ID" sz="2300" dirty="0" smtClean="0">
                <a:solidFill>
                  <a:srgbClr val="000099"/>
                </a:solidFill>
              </a:rPr>
              <a:t>1. </a:t>
            </a:r>
            <a:r>
              <a:rPr lang="en-US" sz="2300" dirty="0" err="1" smtClean="0">
                <a:solidFill>
                  <a:srgbClr val="000099"/>
                </a:solidFill>
              </a:rPr>
              <a:t>Penggunaan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bahasa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Ibu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sebagai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bahasa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pengantar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pembelajaran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2.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daerah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transmigrasi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3.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daerah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pesisir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4.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daerah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hutan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5.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daerah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kepulauan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6.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daerah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perbatasan</a:t>
            </a:r>
            <a:endParaRPr lang="id-ID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en-US" sz="2300" dirty="0" smtClean="0">
                <a:solidFill>
                  <a:srgbClr val="000099"/>
                </a:solidFill>
              </a:rPr>
              <a:t>7.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bagi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komunitas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adat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terpencil</a:t>
            </a:r>
            <a:r>
              <a:rPr lang="en-US" sz="2300" dirty="0" smtClean="0">
                <a:solidFill>
                  <a:srgbClr val="000099"/>
                </a:solidFill>
              </a:rPr>
              <a:t> (KAT)</a:t>
            </a:r>
            <a:endParaRPr lang="id-ID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id-ID" sz="2300" dirty="0" smtClean="0">
                <a:solidFill>
                  <a:srgbClr val="000099"/>
                </a:solidFill>
              </a:rPr>
              <a:t>8.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bagi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santri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pesantren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tradisional</a:t>
            </a:r>
            <a:endParaRPr lang="id-ID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r>
              <a:rPr lang="id-ID" sz="2300" dirty="0" smtClean="0">
                <a:solidFill>
                  <a:srgbClr val="000099"/>
                </a:solidFill>
              </a:rPr>
              <a:t>9. </a:t>
            </a:r>
            <a:r>
              <a:rPr lang="en-US" sz="2300" dirty="0" err="1" smtClean="0">
                <a:solidFill>
                  <a:srgbClr val="000099"/>
                </a:solidFill>
              </a:rPr>
              <a:t>Pemberantasan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buta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aksara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bagi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masyarakat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perkotaan</a:t>
            </a:r>
            <a:r>
              <a:rPr lang="en-US" sz="2300" dirty="0" smtClean="0">
                <a:solidFill>
                  <a:srgbClr val="000099"/>
                </a:solidFill>
              </a:rPr>
              <a:t> yang </a:t>
            </a:r>
            <a:r>
              <a:rPr lang="en-US" sz="2300" dirty="0" err="1" smtClean="0">
                <a:solidFill>
                  <a:srgbClr val="000099"/>
                </a:solidFill>
              </a:rPr>
              <a:t>belum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dirty="0" err="1" smtClean="0">
                <a:solidFill>
                  <a:srgbClr val="000099"/>
                </a:solidFill>
              </a:rPr>
              <a:t>terlayani</a:t>
            </a:r>
            <a:endParaRPr lang="en-US" sz="2300" dirty="0" smtClean="0">
              <a:solidFill>
                <a:srgbClr val="000099"/>
              </a:solidFill>
            </a:endParaRPr>
          </a:p>
          <a:p>
            <a:pPr marL="344488" indent="-344488">
              <a:buNone/>
              <a:defRPr/>
            </a:pPr>
            <a:endParaRPr lang="en-US" sz="2000" dirty="0" smtClean="0"/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447-961D-42DD-AC9E-ABC86C1168A2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28662" y="428604"/>
            <a:ext cx="7058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dirty="0" err="1">
                <a:latin typeface="Arial Black" pitchFamily="34" charset="0"/>
              </a:rPr>
              <a:t>Pendidikan</a:t>
            </a:r>
            <a:r>
              <a:rPr lang="en-US" sz="3400" dirty="0">
                <a:latin typeface="Arial Black" pitchFamily="34" charset="0"/>
              </a:rPr>
              <a:t> </a:t>
            </a:r>
            <a:r>
              <a:rPr lang="en-US" sz="3400" dirty="0" err="1" smtClean="0">
                <a:latin typeface="Arial Black" pitchFamily="34" charset="0"/>
              </a:rPr>
              <a:t>Ke</a:t>
            </a:r>
            <a:r>
              <a:rPr lang="id-ID" sz="3400" dirty="0" smtClean="0">
                <a:latin typeface="Arial Black" pitchFamily="34" charset="0"/>
              </a:rPr>
              <a:t>a</a:t>
            </a:r>
            <a:r>
              <a:rPr lang="en-US" sz="3400" dirty="0" err="1" smtClean="0">
                <a:latin typeface="Arial Black" pitchFamily="34" charset="0"/>
              </a:rPr>
              <a:t>ksaraan</a:t>
            </a:r>
            <a:r>
              <a:rPr lang="en-US" sz="3400" dirty="0" smtClean="0">
                <a:latin typeface="Arial Black" pitchFamily="34" charset="0"/>
              </a:rPr>
              <a:t> y</a:t>
            </a:r>
            <a:r>
              <a:rPr lang="id-ID" sz="3400" dirty="0" smtClean="0">
                <a:latin typeface="Arial Black" pitchFamily="34" charset="0"/>
              </a:rPr>
              <a:t>ang</a:t>
            </a:r>
            <a:r>
              <a:rPr lang="en-US" sz="3400" dirty="0" smtClean="0">
                <a:latin typeface="Arial Black" pitchFamily="34" charset="0"/>
              </a:rPr>
              <a:t> </a:t>
            </a:r>
            <a:r>
              <a:rPr lang="en-US" sz="3400" dirty="0" err="1">
                <a:latin typeface="Arial Black" pitchFamily="34" charset="0"/>
              </a:rPr>
              <a:t>Bermutu</a:t>
            </a:r>
            <a:r>
              <a:rPr lang="en-US" sz="3400" dirty="0">
                <a:latin typeface="Arial Black" pitchFamily="34" charset="0"/>
              </a:rPr>
              <a:t> </a:t>
            </a:r>
            <a:r>
              <a:rPr lang="en-US" sz="3400" dirty="0" err="1">
                <a:latin typeface="Arial Black" pitchFamily="34" charset="0"/>
              </a:rPr>
              <a:t>dan</a:t>
            </a:r>
            <a:r>
              <a:rPr lang="en-US" sz="3400" dirty="0">
                <a:latin typeface="Arial Black" pitchFamily="34" charset="0"/>
              </a:rPr>
              <a:t> </a:t>
            </a:r>
            <a:r>
              <a:rPr lang="en-US" sz="3400" dirty="0" err="1">
                <a:latin typeface="Arial Black" pitchFamily="34" charset="0"/>
              </a:rPr>
              <a:t>Akuntabel</a:t>
            </a:r>
            <a:endParaRPr lang="en-US" sz="3400" dirty="0"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85720" y="4648200"/>
            <a:ext cx="222888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WB MELEK AKSARA </a:t>
            </a:r>
          </a:p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FUNGSIONAL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85720" y="1905000"/>
            <a:ext cx="245748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2060"/>
                </a:solidFill>
                <a:latin typeface="Rockwell" pitchFamily="18" charset="0"/>
              </a:rPr>
              <a:t>STANDAR </a:t>
            </a:r>
          </a:p>
          <a:p>
            <a:pPr algn="ctr" eaLnBrk="0" hangingPunct="0"/>
            <a:r>
              <a:rPr lang="en-US" b="1" dirty="0">
                <a:solidFill>
                  <a:srgbClr val="002060"/>
                </a:solidFill>
                <a:latin typeface="Rockwell" pitchFamily="18" charset="0"/>
              </a:rPr>
              <a:t>KOMPETENSI </a:t>
            </a:r>
          </a:p>
          <a:p>
            <a:pPr algn="ctr" eaLnBrk="0" hangingPunct="0"/>
            <a:r>
              <a:rPr lang="en-US" b="1" dirty="0">
                <a:solidFill>
                  <a:srgbClr val="002060"/>
                </a:solidFill>
                <a:latin typeface="Rockwell" pitchFamily="18" charset="0"/>
              </a:rPr>
              <a:t>KEAKSARAAN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500826" y="4267200"/>
            <a:ext cx="2109774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PROSES PENILAIAN</a:t>
            </a:r>
          </a:p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HASIL BELAJAR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505200" y="4114800"/>
            <a:ext cx="2133600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HASIL BELAJAR: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SUKMA I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SUKMA II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SUKMA III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477000" y="2057400"/>
            <a:ext cx="2133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STANDAR </a:t>
            </a:r>
          </a:p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PENILAIAN HASIL </a:t>
            </a:r>
          </a:p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BELAJAR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505200" y="2057400"/>
            <a:ext cx="2133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STANDAR </a:t>
            </a:r>
          </a:p>
          <a:p>
            <a:pPr algn="ctr" eaLnBrk="0" hangingPunct="0"/>
            <a:r>
              <a:rPr lang="en-US" dirty="0">
                <a:solidFill>
                  <a:srgbClr val="002060"/>
                </a:solidFill>
                <a:latin typeface="Rockwell" pitchFamily="18" charset="0"/>
              </a:rPr>
              <a:t>PROSES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714612" y="2428868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638800" y="2362200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7391400" y="3200400"/>
            <a:ext cx="5334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638800" y="4876800"/>
            <a:ext cx="862026" cy="685800"/>
          </a:xfrm>
          <a:prstGeom prst="leftArrow">
            <a:avLst>
              <a:gd name="adj1" fmla="val 50000"/>
              <a:gd name="adj2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514600" y="5029200"/>
            <a:ext cx="990600" cy="685800"/>
          </a:xfrm>
          <a:prstGeom prst="leftArrow">
            <a:avLst>
              <a:gd name="adj1" fmla="val 50000"/>
              <a:gd name="adj2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10E-221C-4852-B02D-11FB529DF702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152775" y="996950"/>
            <a:ext cx="19764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i-FI" altLang="ja-JP" b="1" dirty="0">
                <a:latin typeface="Arial Narrow" pitchFamily="34" charset="0"/>
                <a:ea typeface="MS Mincho" pitchFamily="49" charset="-128"/>
              </a:rPr>
              <a:t>  </a:t>
            </a:r>
            <a:r>
              <a:rPr lang="fi-FI" altLang="ja-JP" b="1" dirty="0">
                <a:latin typeface="Baskerville Old Face" pitchFamily="18" charset="0"/>
                <a:ea typeface="MS Mincho" pitchFamily="49" charset="-128"/>
              </a:rPr>
              <a:t>Kerjasama dengan Pemda Kab/ Kota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76600" y="2590800"/>
            <a:ext cx="30400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b="1" dirty="0" err="1">
                <a:latin typeface="Baskerville Old Face" pitchFamily="18" charset="0"/>
                <a:ea typeface="MS Mincho" pitchFamily="49" charset="-128"/>
              </a:rPr>
              <a:t>Melalui</a:t>
            </a:r>
            <a:r>
              <a:rPr lang="en-US" altLang="ja-JP" b="1" dirty="0">
                <a:latin typeface="Baskerville Old Face" pitchFamily="18" charset="0"/>
                <a:ea typeface="MS Mincho" pitchFamily="49" charset="-128"/>
              </a:rPr>
              <a:t> UPT PLS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68950" y="1052513"/>
            <a:ext cx="27559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2. Blokgrant untuk Kab/ Kota</a:t>
            </a:r>
          </a:p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68950" y="1339850"/>
            <a:ext cx="2755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3. Blokgrant untuk Kecamatan </a:t>
            </a:r>
          </a:p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67363" y="1627188"/>
            <a:ext cx="29654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5000"/>
              </a:lnSpc>
              <a:spcBef>
                <a:spcPct val="20000"/>
              </a:spcBef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4. Blockgrant untuk Desa</a:t>
            </a:r>
            <a:endParaRPr lang="en-US" sz="900" b="1"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76600" y="4983163"/>
            <a:ext cx="18923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ja-JP" b="1" dirty="0">
                <a:latin typeface="Baskerville Old Face" pitchFamily="18" charset="0"/>
                <a:ea typeface="MS Mincho" pitchFamily="49" charset="-128"/>
              </a:rPr>
              <a:t>Prioritas di 9 </a:t>
            </a:r>
            <a:r>
              <a:rPr lang="fi-FI" altLang="ja-JP" b="1" dirty="0" smtClean="0">
                <a:latin typeface="Baskerville Old Face" pitchFamily="18" charset="0"/>
                <a:ea typeface="MS Mincho" pitchFamily="49" charset="-128"/>
              </a:rPr>
              <a:t>pro</a:t>
            </a:r>
            <a:r>
              <a:rPr lang="id-ID" altLang="ja-JP" b="1" dirty="0" smtClean="0">
                <a:latin typeface="Baskerville Old Face" pitchFamily="18" charset="0"/>
                <a:ea typeface="MS Mincho" pitchFamily="49" charset="-128"/>
              </a:rPr>
              <a:t>v</a:t>
            </a:r>
            <a:r>
              <a:rPr lang="fi-FI" altLang="ja-JP" b="1" dirty="0" smtClean="0">
                <a:latin typeface="Baskerville Old Face" pitchFamily="18" charset="0"/>
                <a:ea typeface="MS Mincho" pitchFamily="49" charset="-128"/>
              </a:rPr>
              <a:t>insi </a:t>
            </a:r>
            <a:r>
              <a:rPr lang="fi-FI" altLang="ja-JP" b="1" dirty="0">
                <a:latin typeface="Baskerville Old Face" pitchFamily="18" charset="0"/>
                <a:ea typeface="MS Mincho" pitchFamily="49" charset="-128"/>
              </a:rPr>
              <a:t>terpadat</a:t>
            </a:r>
          </a:p>
          <a:p>
            <a:pPr>
              <a:lnSpc>
                <a:spcPct val="80000"/>
              </a:lnSpc>
            </a:pPr>
            <a:r>
              <a:rPr lang="fi-FI" altLang="ja-JP" b="1" dirty="0" smtClean="0">
                <a:latin typeface="Baskerville Old Face" pitchFamily="18" charset="0"/>
                <a:ea typeface="MS Mincho" pitchFamily="49" charset="-128"/>
              </a:rPr>
              <a:t>BA</a:t>
            </a:r>
            <a:endParaRPr lang="fi-FI" altLang="ja-JP" b="1" dirty="0">
              <a:latin typeface="Baskerville Old Face" pitchFamily="18" charset="0"/>
              <a:ea typeface="MS Mincho" pitchFamily="49" charset="-128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Baskerville Old Face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40375" y="5173663"/>
            <a:ext cx="36814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5000"/>
              </a:spcBef>
            </a:pPr>
            <a:r>
              <a:rPr lang="sv-SE" altLang="ja-JP" sz="1600" b="1">
                <a:latin typeface="Arial Narrow" pitchFamily="34" charset="0"/>
                <a:ea typeface="MS Mincho" pitchFamily="49" charset="-128"/>
              </a:rPr>
              <a:t>      Jatim, Jateng,  Jabar, Sulsel, Kalbar,    NTB, NTT, Banten, Papua</a:t>
            </a:r>
            <a:endParaRPr lang="en-US" sz="1600" b="1"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60350" y="2601913"/>
            <a:ext cx="2089150" cy="1657350"/>
          </a:xfrm>
          <a:prstGeom prst="ellipse">
            <a:avLst/>
          </a:prstGeom>
          <a:solidFill>
            <a:srgbClr val="00B05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4813" y="2930525"/>
            <a:ext cx="1871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ja-JP" sz="2800" b="1" dirty="0" err="1">
                <a:latin typeface="Baskerville Old Face" pitchFamily="18" charset="0"/>
                <a:ea typeface="MS Mincho" pitchFamily="49" charset="-128"/>
              </a:rPr>
              <a:t>Gerakan</a:t>
            </a:r>
            <a:r>
              <a:rPr lang="en-US" altLang="ja-JP" sz="2800" b="1" dirty="0">
                <a:latin typeface="Baskerville Old Face" pitchFamily="18" charset="0"/>
                <a:ea typeface="MS Mincho" pitchFamily="49" charset="-128"/>
              </a:rPr>
              <a:t> </a:t>
            </a:r>
            <a:r>
              <a:rPr lang="en-US" altLang="ja-JP" sz="2800" b="1" dirty="0" err="1">
                <a:latin typeface="Baskerville Old Face" pitchFamily="18" charset="0"/>
                <a:ea typeface="MS Mincho" pitchFamily="49" charset="-128"/>
              </a:rPr>
              <a:t>Nasional</a:t>
            </a:r>
            <a:endParaRPr lang="en-US" altLang="ja-JP" sz="2800" b="1" dirty="0">
              <a:latin typeface="Baskerville Old Face" pitchFamily="18" charset="0"/>
              <a:ea typeface="MS Mincho" pitchFamily="49" charset="-128"/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>
                <a:latin typeface="Baskerville Old Face" pitchFamily="18" charset="0"/>
              </a:rPr>
              <a:t>PBA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564188" y="2392363"/>
            <a:ext cx="30400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5000"/>
              </a:spcBef>
            </a:pP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1. </a:t>
            </a:r>
            <a:r>
              <a:rPr lang="en-US" altLang="ja-JP" sz="1600" b="1" dirty="0" smtClean="0">
                <a:latin typeface="Arial Narrow" pitchFamily="34" charset="0"/>
                <a:ea typeface="MS Mincho" pitchFamily="49" charset="-128"/>
              </a:rPr>
              <a:t>SKB </a:t>
            </a:r>
            <a:endParaRPr lang="en-US" altLang="ja-JP" sz="1600" b="1" dirty="0">
              <a:latin typeface="Arial Narrow" pitchFamily="34" charset="0"/>
              <a:ea typeface="MS Mincho" pitchFamily="49" charset="-128"/>
            </a:endParaRPr>
          </a:p>
          <a:p>
            <a:pPr marL="177800" indent="-177800">
              <a:lnSpc>
                <a:spcPct val="80000"/>
              </a:lnSpc>
              <a:spcBef>
                <a:spcPct val="25000"/>
              </a:spcBef>
            </a:pP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2. </a:t>
            </a:r>
            <a:r>
              <a:rPr lang="en-US" altLang="ja-JP" sz="1600" b="1" dirty="0" smtClean="0">
                <a:latin typeface="Arial Narrow" pitchFamily="34" charset="0"/>
                <a:ea typeface="MS Mincho" pitchFamily="49" charset="-128"/>
              </a:rPr>
              <a:t>PKBM  </a:t>
            </a:r>
            <a:endParaRPr lang="en-US" altLang="ja-JP" sz="1600" b="1" dirty="0">
              <a:latin typeface="Arial Narrow" pitchFamily="34" charset="0"/>
              <a:ea typeface="MS Mincho" pitchFamily="49" charset="-128"/>
            </a:endParaRPr>
          </a:p>
          <a:p>
            <a:pPr marL="177800" indent="-177800">
              <a:lnSpc>
                <a:spcPct val="80000"/>
              </a:lnSpc>
              <a:spcBef>
                <a:spcPct val="25000"/>
              </a:spcBef>
            </a:pP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3.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kelompok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Belajar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 lain 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282950" y="3687763"/>
            <a:ext cx="30400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b="1">
                <a:latin typeface="Baskerville Old Face" pitchFamily="18" charset="0"/>
                <a:ea typeface="MS Mincho" pitchFamily="49" charset="-128"/>
              </a:rPr>
              <a:t>Kerjasama dg PT,</a:t>
            </a:r>
          </a:p>
          <a:p>
            <a:pPr>
              <a:lnSpc>
                <a:spcPct val="80000"/>
              </a:lnSpc>
            </a:pPr>
            <a:r>
              <a:rPr lang="en-US" altLang="ja-JP" b="1">
                <a:latin typeface="Baskerville Old Face" pitchFamily="18" charset="0"/>
                <a:ea typeface="MS Mincho" pitchFamily="49" charset="-128"/>
              </a:rPr>
              <a:t>Org. Kemasy. dan </a:t>
            </a:r>
          </a:p>
          <a:p>
            <a:pPr>
              <a:lnSpc>
                <a:spcPct val="80000"/>
              </a:lnSpc>
            </a:pPr>
            <a:r>
              <a:rPr lang="en-US" altLang="ja-JP" b="1">
                <a:latin typeface="Baskerville Old Face" pitchFamily="18" charset="0"/>
                <a:ea typeface="MS Mincho" pitchFamily="49" charset="-128"/>
              </a:rPr>
              <a:t>Keagamaan</a:t>
            </a:r>
            <a:r>
              <a:rPr lang="en-US" altLang="ja-JP" b="1">
                <a:latin typeface="Arial Narrow" pitchFamily="34" charset="0"/>
                <a:ea typeface="MS Mincho" pitchFamily="49" charset="-128"/>
              </a:rPr>
              <a:t> 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1916113" y="1285875"/>
            <a:ext cx="1223962" cy="14398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209800" y="2743200"/>
            <a:ext cx="990600" cy="304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828800" y="4191000"/>
            <a:ext cx="1447800" cy="914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5229225" y="442913"/>
            <a:ext cx="287338" cy="1655762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5181600" y="2286000"/>
            <a:ext cx="381000" cy="1066800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5229225" y="3352800"/>
            <a:ext cx="409575" cy="1295400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5229225" y="4800600"/>
            <a:ext cx="409575" cy="1295400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53075" y="3497263"/>
            <a:ext cx="359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5000"/>
              </a:spcBef>
              <a:buFont typeface="Wingdings" pitchFamily="2" charset="2"/>
              <a:buAutoNum type="arabicPeriod"/>
            </a:pP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KOWANI, PKK,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Muslimat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 NU,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Aisyiah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,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dan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 Org Lain (Al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Khairat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,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Nadhatul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Waton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,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dsb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)</a:t>
            </a:r>
          </a:p>
          <a:p>
            <a:pPr marL="177800" indent="-17780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2.  </a:t>
            </a:r>
            <a:r>
              <a:rPr lang="en-US" altLang="ja-JP" sz="1600" b="1" dirty="0" smtClean="0">
                <a:latin typeface="Arial Narrow" pitchFamily="34" charset="0"/>
                <a:ea typeface="MS Mincho" pitchFamily="49" charset="-128"/>
              </a:rPr>
              <a:t>PT 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(UT, UGM, </a:t>
            </a:r>
            <a:r>
              <a:rPr lang="id-ID" altLang="ja-JP" sz="1600" b="1" dirty="0" smtClean="0">
                <a:latin typeface="Arial Narrow" pitchFamily="34" charset="0"/>
                <a:ea typeface="MS Mincho" pitchFamily="49" charset="-128"/>
              </a:rPr>
              <a:t>UNY, </a:t>
            </a:r>
            <a:r>
              <a:rPr lang="en-US" altLang="ja-JP" sz="1600" b="1" dirty="0" smtClean="0">
                <a:latin typeface="Arial Narrow" pitchFamily="34" charset="0"/>
                <a:ea typeface="MS Mincho" pitchFamily="49" charset="-128"/>
              </a:rPr>
              <a:t>PT </a:t>
            </a:r>
            <a:r>
              <a:rPr lang="en-US" altLang="ja-JP" sz="1600" b="1" dirty="0" err="1">
                <a:latin typeface="Arial Narrow" pitchFamily="34" charset="0"/>
                <a:ea typeface="MS Mincho" pitchFamily="49" charset="-128"/>
              </a:rPr>
              <a:t>lainnya</a:t>
            </a:r>
            <a:r>
              <a:rPr lang="en-US" altLang="ja-JP" sz="1600" b="1" dirty="0">
                <a:latin typeface="Arial Narrow" pitchFamily="34" charset="0"/>
                <a:ea typeface="MS Mincho" pitchFamily="49" charset="-128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sz="1600" b="1" dirty="0"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57158" y="428604"/>
            <a:ext cx="3886200" cy="50165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atin typeface="Baskerville Old Face" pitchFamily="18" charset="0"/>
              </a:rPr>
              <a:t>STRATEGI GNPBA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561013" y="620713"/>
            <a:ext cx="27559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80000"/>
              </a:lnSpc>
              <a:buFontTx/>
              <a:buAutoNum type="arabicPeriod"/>
              <a:tabLst>
                <a:tab pos="173038" algn="l"/>
              </a:tabLst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Kerjasama pembiayaan </a:t>
            </a:r>
          </a:p>
          <a:p>
            <a:pPr marL="173038" indent="-173038">
              <a:lnSpc>
                <a:spcPct val="80000"/>
              </a:lnSpc>
              <a:tabLst>
                <a:tab pos="173038" algn="l"/>
              </a:tabLst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   (Cost Sharing)</a:t>
            </a:r>
          </a:p>
          <a:p>
            <a:pPr marL="173038" indent="-173038">
              <a:lnSpc>
                <a:spcPct val="80000"/>
              </a:lnSpc>
              <a:tabLst>
                <a:tab pos="173038" algn="l"/>
              </a:tabLst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286000" y="3886200"/>
            <a:ext cx="990600" cy="228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A633-B90E-47EF-88F6-A9C9DE0438CD}" type="slidenum">
              <a:rPr lang="en-US"/>
              <a:pPr/>
              <a:t>18</a:t>
            </a:fld>
            <a:endParaRPr lang="en-US"/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152775" y="996950"/>
            <a:ext cx="19764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i-FI" altLang="ja-JP" b="1">
                <a:latin typeface="Arial Narrow" pitchFamily="34" charset="0"/>
                <a:ea typeface="MS Mincho" pitchFamily="49" charset="-128"/>
              </a:rPr>
              <a:t>  </a:t>
            </a:r>
            <a:r>
              <a:rPr lang="fi-FI" altLang="ja-JP" b="1">
                <a:latin typeface="Baskerville Old Face" pitchFamily="18" charset="0"/>
                <a:ea typeface="MS Mincho" pitchFamily="49" charset="-128"/>
              </a:rPr>
              <a:t>Sistem Blok</a:t>
            </a:r>
            <a:endParaRPr lang="en-US" b="1">
              <a:latin typeface="Baskerville Old Face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505200" y="3048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b="1">
                <a:latin typeface="Baskerville Old Face" pitchFamily="18" charset="0"/>
                <a:ea typeface="MS Mincho" pitchFamily="49" charset="-128"/>
              </a:rPr>
              <a:t>Pendanaan</a:t>
            </a:r>
            <a:endParaRPr lang="en-US" b="1">
              <a:latin typeface="Baskerville Old Face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568950" y="1339850"/>
            <a:ext cx="2755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2. Tuntas dalam satu kabupaten </a:t>
            </a:r>
          </a:p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    baru pindah ke kabupaten </a:t>
            </a:r>
          </a:p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    lain</a:t>
            </a:r>
          </a:p>
          <a:p>
            <a:pPr>
              <a:lnSpc>
                <a:spcPct val="80000"/>
              </a:lnSpc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 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276600" y="4800600"/>
            <a:ext cx="18923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GB" b="1">
              <a:latin typeface="Baskerville Old Face" pitchFamily="18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540375" y="5173663"/>
            <a:ext cx="36814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5000"/>
              </a:spcBef>
            </a:pPr>
            <a:r>
              <a:rPr lang="sv-SE" altLang="ja-JP" sz="1600" b="1">
                <a:latin typeface="Arial Narrow" pitchFamily="34" charset="0"/>
                <a:ea typeface="MS Mincho" pitchFamily="49" charset="-128"/>
              </a:rPr>
              <a:t>      </a:t>
            </a:r>
            <a:endParaRPr lang="en-US" sz="1600" b="1"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260350" y="2601913"/>
            <a:ext cx="2089150" cy="1657350"/>
          </a:xfrm>
          <a:prstGeom prst="ellipse">
            <a:avLst/>
          </a:prstGeom>
          <a:solidFill>
            <a:srgbClr val="00B05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000" y="2895600"/>
            <a:ext cx="1871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ja-JP" sz="2000" b="1" dirty="0" err="1">
                <a:latin typeface="Baskerville Old Face" pitchFamily="18" charset="0"/>
                <a:ea typeface="MS Mincho" pitchFamily="49" charset="-128"/>
              </a:rPr>
              <a:t>Gerakan</a:t>
            </a:r>
            <a:r>
              <a:rPr lang="en-US" altLang="ja-JP" sz="2000" b="1" dirty="0">
                <a:latin typeface="Baskerville Old Face" pitchFamily="18" charset="0"/>
                <a:ea typeface="MS Mincho" pitchFamily="49" charset="-128"/>
              </a:rPr>
              <a:t> </a:t>
            </a:r>
            <a:r>
              <a:rPr lang="en-US" altLang="ja-JP" sz="2000" b="1" dirty="0" err="1">
                <a:latin typeface="Baskerville Old Face" pitchFamily="18" charset="0"/>
                <a:ea typeface="MS Mincho" pitchFamily="49" charset="-128"/>
              </a:rPr>
              <a:t>Nasional</a:t>
            </a:r>
            <a:endParaRPr lang="en-US" altLang="ja-JP" sz="2000" b="1" dirty="0">
              <a:latin typeface="Baskerville Old Face" pitchFamily="18" charset="0"/>
              <a:ea typeface="MS Mincho" pitchFamily="49" charset="-128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latin typeface="Baskerville Old Face" pitchFamily="18" charset="0"/>
              </a:rPr>
              <a:t>Percepatan</a:t>
            </a:r>
            <a:r>
              <a:rPr lang="en-US" sz="2000" b="1" dirty="0">
                <a:latin typeface="Baskerville Old Face" pitchFamily="18" charset="0"/>
              </a:rPr>
              <a:t> PBA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562600" y="2590800"/>
            <a:ext cx="30400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5000"/>
              </a:spcBef>
              <a:buFontTx/>
              <a:buAutoNum type="arabicPeriod"/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Cost Sharing dg Pemda tk I &amp; II</a:t>
            </a:r>
          </a:p>
          <a:p>
            <a:pPr marL="342900" indent="-342900">
              <a:lnSpc>
                <a:spcPct val="80000"/>
              </a:lnSpc>
              <a:spcBef>
                <a:spcPct val="25000"/>
              </a:spcBef>
              <a:buFontTx/>
              <a:buAutoNum type="arabicPeriod"/>
            </a:pPr>
            <a:r>
              <a:rPr lang="en-US" sz="1600" b="1">
                <a:latin typeface="Arial Narrow" pitchFamily="34" charset="0"/>
              </a:rPr>
              <a:t>Dg Organisasi penyelenggara</a:t>
            </a:r>
          </a:p>
          <a:p>
            <a:pPr marL="342900" indent="-342900">
              <a:lnSpc>
                <a:spcPct val="80000"/>
              </a:lnSpc>
              <a:spcBef>
                <a:spcPct val="25000"/>
              </a:spcBef>
              <a:buFontTx/>
              <a:buAutoNum type="arabicPeriod"/>
            </a:pPr>
            <a:r>
              <a:rPr lang="en-US" sz="1600" b="1">
                <a:latin typeface="Arial Narrow" pitchFamily="34" charset="0"/>
              </a:rPr>
              <a:t>Sumber lainnya</a:t>
            </a:r>
          </a:p>
          <a:p>
            <a:pPr marL="342900" indent="-342900">
              <a:lnSpc>
                <a:spcPct val="80000"/>
              </a:lnSpc>
              <a:spcBef>
                <a:spcPct val="25000"/>
              </a:spcBef>
              <a:buFontTx/>
              <a:buAutoNum type="arabicPeriod"/>
            </a:pPr>
            <a:r>
              <a:rPr lang="en-US" sz="1600" b="1">
                <a:latin typeface="Arial Narrow" pitchFamily="34" charset="0"/>
              </a:rPr>
              <a:t>Mengerahkan seluruh komponen Bangsa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200400" y="4800600"/>
            <a:ext cx="19748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latin typeface="Arial Narrow" pitchFamily="34" charset="0"/>
              </a:rPr>
              <a:t>Peningkatan Mutu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1916113" y="1219200"/>
            <a:ext cx="1665287" cy="15065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2327275" y="3195638"/>
            <a:ext cx="1025525" cy="47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5229225" y="442913"/>
            <a:ext cx="287338" cy="1655762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5181600" y="2590800"/>
            <a:ext cx="381000" cy="1066800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5257800" y="4343400"/>
            <a:ext cx="409575" cy="1295400"/>
          </a:xfrm>
          <a:prstGeom prst="rightArrow">
            <a:avLst>
              <a:gd name="adj1" fmla="val 49898"/>
              <a:gd name="adj2" fmla="val 6740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00034" y="428604"/>
            <a:ext cx="3886200" cy="50165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atin typeface="Baskerville Old Face" pitchFamily="18" charset="0"/>
              </a:rPr>
              <a:t>STRATEGI GNPBA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561013" y="620713"/>
            <a:ext cx="27559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80000"/>
              </a:lnSpc>
              <a:tabLst>
                <a:tab pos="173038" algn="l"/>
              </a:tabLst>
            </a:pPr>
            <a:r>
              <a:rPr lang="en-US" altLang="ja-JP" sz="1600" b="1">
                <a:latin typeface="Arial Narrow" pitchFamily="34" charset="0"/>
                <a:ea typeface="MS Mincho" pitchFamily="49" charset="-128"/>
              </a:rPr>
              <a:t>1. Tuntas dalam satu  kecamatan, baru pindah ke kec. lain  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2057400" y="4114800"/>
            <a:ext cx="1143000" cy="838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638800" y="4572000"/>
            <a:ext cx="3352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SKK ( Standar Kompetensi Keaksaraan)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SPHB (Standar Penilaian Hasil Belajar)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71480"/>
            <a:ext cx="8091518" cy="1214446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Kebijakan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Penuntasan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b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</a:b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Buta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Aksara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sv-SE" sz="3400" b="1" dirty="0" smtClean="0"/>
              <a:t/>
            </a:r>
            <a:br>
              <a:rPr lang="sv-SE" sz="3400" b="1" dirty="0" smtClean="0"/>
            </a:br>
            <a:endParaRPr lang="en-US" sz="3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36"/>
            <a:ext cx="8305800" cy="51244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emberantasan Buta Aksata sebagai Gerakan Nasional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273050" indent="-273050">
              <a:lnSpc>
                <a:spcPct val="80000"/>
              </a:lnSpc>
              <a:buClr>
                <a:srgbClr val="C00000"/>
              </a:buClr>
              <a:buSzPct val="89000"/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elaksanaan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GNPPBA 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melibatkan: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 </a:t>
            </a: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Perguruan Tinggi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rganisasi Kemasyarakatan</a:t>
            </a: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rganisasi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P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erempuan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UPT (BPPLSP,BPKB,SKB, PKBM)</a:t>
            </a: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emerintah Daerah (Provinsi, Kabupaten, Kota)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Organisasi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K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eagamaan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P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onpes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rganisasi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K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epemudaan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lvl="2" indent="-257175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</a:t>
            </a:r>
            <a:r>
              <a:rPr lang="id-ID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rganisasi Profesi</a:t>
            </a: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id-ID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endidikan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K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eaksaraan  Terintegrasi dengan </a:t>
            </a:r>
            <a:r>
              <a:rPr lang="id-ID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Life Skill  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dan TBM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embelajaran dan Evaluasi sesuai dengan SKK dan yang berhasil memperoleh SUKMA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Penuntasan melalui Penahapan 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</a:t>
            </a:r>
            <a:r>
              <a:rPr lang="id-ID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enuntasan dengan Sistem Prioritas Daerah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C117-59D9-414E-97FE-A2CE9588AD03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0" y="1676400"/>
            <a:ext cx="632777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DASAR PEMIKIRAN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21177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Verdana" pitchFamily="34" charset="0"/>
              </a:rPr>
              <a:t>FILOSOFI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816771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Belajar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berlangsung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sepanjang</a:t>
            </a:r>
            <a:r>
              <a:rPr lang="id-ID" sz="2800" b="1" dirty="0" smtClean="0">
                <a:latin typeface="Verdana" pitchFamily="34" charset="0"/>
              </a:rPr>
              <a:t> h</a:t>
            </a:r>
            <a:r>
              <a:rPr lang="en-US" sz="2800" b="1" dirty="0" err="1" smtClean="0">
                <a:latin typeface="Verdana" pitchFamily="34" charset="0"/>
              </a:rPr>
              <a:t>ayat</a:t>
            </a:r>
            <a:endParaRPr lang="en-US" sz="2800" b="1" dirty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Manusia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itu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pembelajar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1752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Verdana" pitchFamily="34" charset="0"/>
              </a:rPr>
              <a:t>HUKUM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85786" y="4267200"/>
            <a:ext cx="8586814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Verdana" pitchFamily="34" charset="0"/>
              </a:rPr>
              <a:t>  </a:t>
            </a:r>
            <a:r>
              <a:rPr lang="id-ID" sz="2800" b="1" dirty="0" smtClean="0">
                <a:latin typeface="Verdana" pitchFamily="34" charset="0"/>
              </a:rPr>
              <a:t>Semua </a:t>
            </a:r>
            <a:r>
              <a:rPr lang="en-US" sz="2400" b="1" dirty="0" err="1" smtClean="0">
                <a:latin typeface="Verdana" pitchFamily="34" charset="0"/>
              </a:rPr>
              <a:t>Warga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negara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berhak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mendapatkan</a:t>
            </a:r>
            <a:r>
              <a:rPr lang="en-US" sz="2400" b="1" dirty="0">
                <a:latin typeface="Verdana" pitchFamily="34" charset="0"/>
              </a:rPr>
              <a:t>  </a:t>
            </a:r>
          </a:p>
          <a:p>
            <a:r>
              <a:rPr lang="id-ID" sz="2400" b="1" dirty="0" smtClean="0">
                <a:latin typeface="Verdana" pitchFamily="34" charset="0"/>
              </a:rPr>
              <a:t>     </a:t>
            </a:r>
            <a:r>
              <a:rPr lang="en-US" sz="2400" b="1" dirty="0" err="1" smtClean="0">
                <a:latin typeface="Verdana" pitchFamily="34" charset="0"/>
              </a:rPr>
              <a:t>pendidikan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>
                <a:latin typeface="Verdana" pitchFamily="34" charset="0"/>
              </a:rPr>
              <a:t>(UUD)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Pendidikan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nonformal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meliputi</a:t>
            </a:r>
            <a:r>
              <a:rPr lang="en-US" sz="2800" dirty="0">
                <a:latin typeface="Verdana" pitchFamily="34" charset="0"/>
              </a:rPr>
              <a:t> …</a:t>
            </a:r>
            <a:r>
              <a:rPr lang="en-US" sz="2400" b="1" dirty="0" err="1">
                <a:solidFill>
                  <a:srgbClr val="00B0F0"/>
                </a:solidFill>
                <a:latin typeface="Verdana" pitchFamily="34" charset="0"/>
              </a:rPr>
              <a:t>pendidikan</a:t>
            </a:r>
            <a:r>
              <a:rPr lang="en-US" sz="2400" b="1" dirty="0">
                <a:solidFill>
                  <a:srgbClr val="00B0F0"/>
                </a:solidFill>
                <a:latin typeface="Verdana" pitchFamily="34" charset="0"/>
              </a:rPr>
              <a:t>   </a:t>
            </a:r>
          </a:p>
          <a:p>
            <a:r>
              <a:rPr lang="id-ID" sz="2400" b="1" dirty="0" smtClean="0">
                <a:solidFill>
                  <a:srgbClr val="00B0F0"/>
                </a:solidFill>
                <a:latin typeface="Verdana" pitchFamily="34" charset="0"/>
              </a:rPr>
              <a:t>     </a:t>
            </a:r>
            <a:r>
              <a:rPr lang="en-US" sz="2400" b="1" dirty="0" err="1" smtClean="0">
                <a:solidFill>
                  <a:srgbClr val="00B0F0"/>
                </a:solidFill>
                <a:latin typeface="Verdana" pitchFamily="34" charset="0"/>
              </a:rPr>
              <a:t>keaksaraan</a:t>
            </a:r>
            <a:r>
              <a:rPr lang="en-US" sz="2400" dirty="0">
                <a:latin typeface="Verdana" pitchFamily="34" charset="0"/>
              </a:rPr>
              <a:t>….</a:t>
            </a:r>
            <a:r>
              <a:rPr lang="en-US" sz="2400" b="1" dirty="0">
                <a:latin typeface="Verdana" pitchFamily="34" charset="0"/>
              </a:rPr>
              <a:t>(UU </a:t>
            </a:r>
            <a:r>
              <a:rPr lang="en-US" sz="2400" b="1" dirty="0" err="1">
                <a:latin typeface="Verdana" pitchFamily="34" charset="0"/>
              </a:rPr>
              <a:t>Sisdiknas</a:t>
            </a:r>
            <a:r>
              <a:rPr lang="en-US" sz="2400" b="1" dirty="0">
                <a:latin typeface="Verdana" pitchFamily="34" charset="0"/>
              </a:rPr>
              <a:t>, </a:t>
            </a:r>
            <a:r>
              <a:rPr lang="id-ID" sz="2400" b="1" dirty="0" smtClean="0">
                <a:latin typeface="Verdana" pitchFamily="34" charset="0"/>
              </a:rPr>
              <a:t>2003, </a:t>
            </a:r>
            <a:r>
              <a:rPr lang="en-US" sz="2400" b="1" dirty="0" smtClean="0">
                <a:latin typeface="Verdana" pitchFamily="34" charset="0"/>
              </a:rPr>
              <a:t>p</a:t>
            </a:r>
            <a:r>
              <a:rPr lang="id-ID" sz="2400" b="1" dirty="0" smtClean="0">
                <a:latin typeface="Verdana" pitchFamily="34" charset="0"/>
              </a:rPr>
              <a:t>a</a:t>
            </a:r>
            <a:r>
              <a:rPr lang="en-US" sz="2400" b="1" dirty="0" smtClean="0">
                <a:latin typeface="Verdana" pitchFamily="34" charset="0"/>
              </a:rPr>
              <a:t>s</a:t>
            </a:r>
            <a:r>
              <a:rPr lang="id-ID" sz="2400" b="1" dirty="0" smtClean="0">
                <a:latin typeface="Verdana" pitchFamily="34" charset="0"/>
              </a:rPr>
              <a:t>a</a:t>
            </a:r>
            <a:r>
              <a:rPr lang="en-US" sz="2400" b="1" dirty="0" smtClean="0">
                <a:latin typeface="Verdana" pitchFamily="34" charset="0"/>
              </a:rPr>
              <a:t>l 26</a:t>
            </a:r>
            <a:r>
              <a:rPr lang="id-ID" sz="2400" b="1" dirty="0" smtClean="0">
                <a:latin typeface="Verdana" pitchFamily="34" charset="0"/>
              </a:rPr>
              <a:t>)</a:t>
            </a:r>
            <a:endParaRPr lang="en-US" sz="2400" b="1" dirty="0">
              <a:latin typeface="Verdana" pitchFamily="34" charset="0"/>
            </a:endParaRPr>
          </a:p>
          <a:p>
            <a:pPr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09600" y="3048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PEMBERANTASAN BUTA AKSARA </a:t>
            </a:r>
            <a:endParaRPr lang="id-ID" sz="3600" b="1" dirty="0" smtClean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DI INDONESIA</a:t>
            </a:r>
            <a:endParaRPr lang="id-ID" sz="3600" b="1" dirty="0" smtClean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37727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STRATEGI PERCEPATAN </a:t>
            </a:r>
            <a:b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PEMBERANTASAN BUTA AKSARA</a:t>
            </a:r>
            <a:r>
              <a:rPr lang="id-ID" sz="3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id-ID" sz="2000" b="1" dirty="0" smtClean="0">
                <a:solidFill>
                  <a:srgbClr val="002060"/>
                </a:solidFill>
                <a:latin typeface="Arial" charset="0"/>
              </a:rPr>
              <a:t>(1)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sv-SE" sz="3400" b="1" dirty="0" smtClean="0"/>
              <a:t/>
            </a:r>
            <a:br>
              <a:rPr lang="sv-SE" sz="3400" b="1" dirty="0" smtClean="0"/>
            </a:br>
            <a:endParaRPr lang="en-US" sz="3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953000"/>
          </a:xfrm>
        </p:spPr>
        <p:txBody>
          <a:bodyPr>
            <a:noAutofit/>
          </a:bodyPr>
          <a:lstStyle/>
          <a:p>
            <a:pPr marL="342900" indent="-342900" eaLnBrk="0" hangingPunct="0">
              <a:buClr>
                <a:srgbClr val="C00000"/>
              </a:buClr>
              <a:buSzPct val="90000"/>
              <a:buFont typeface="Wingdings 2" pitchFamily="18" charset="2"/>
              <a:buChar char="Â"/>
            </a:pPr>
            <a:r>
              <a:rPr lang="en-US" sz="2600" b="1" dirty="0" smtClean="0">
                <a:latin typeface="Rockwell" pitchFamily="18" charset="0"/>
              </a:rPr>
              <a:t>PENDATAAN</a:t>
            </a:r>
          </a:p>
          <a:p>
            <a:pPr marL="800100" lvl="1" indent="-342900" eaLnBrk="0" hangingPunct="0">
              <a:buClr>
                <a:srgbClr val="002060"/>
              </a:buClr>
              <a:buSzPct val="80000"/>
              <a:buFont typeface="Wingdings 2" pitchFamily="18" charset="2"/>
              <a:buChar char="î"/>
            </a:pP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Kerjasama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dengan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BPS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Pusat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Data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Balitbang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Diknas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dalam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meng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-</a:t>
            </a:r>
            <a:r>
              <a:rPr lang="en-US" sz="2600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update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data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</a:p>
          <a:p>
            <a:pPr marL="800100" lvl="1" indent="-342900" eaLnBrk="0" hangingPunct="0">
              <a:buClr>
                <a:srgbClr val="002060"/>
              </a:buClr>
              <a:buSzPct val="80000"/>
              <a:buFont typeface="Wingdings 2" pitchFamily="18" charset="2"/>
              <a:buChar char="î"/>
            </a:pP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Pendataan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berdasarkan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nama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alamat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penduduk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tingkat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kabupaten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/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kota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provinsi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.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Prioritas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di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10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provinsi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terpadat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Aksaranya</a:t>
            </a:r>
            <a:endParaRPr lang="en-US" sz="2600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  <a:p>
            <a:pPr marL="800100" lvl="1" indent="-342900" eaLnBrk="0" hangingPunct="0">
              <a:buClr>
                <a:srgbClr val="002060"/>
              </a:buClr>
              <a:buSzPct val="80000"/>
              <a:buFont typeface="Wingdings 2" pitchFamily="18" charset="2"/>
              <a:buChar char="î"/>
            </a:pP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Menyusun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Provinsi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Kab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/Kota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Kecamatan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. </a:t>
            </a:r>
            <a:endParaRPr lang="id-ID" sz="2600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37727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STRATEGI PERCEPATAN </a:t>
            </a:r>
            <a:b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PEMBERANTASAN BUTA AKSARA</a:t>
            </a:r>
            <a:r>
              <a:rPr lang="id-ID" sz="3200" b="1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id-ID" sz="1800" b="1" dirty="0" smtClean="0">
                <a:solidFill>
                  <a:srgbClr val="002060"/>
                </a:solidFill>
                <a:latin typeface="Rockwell" pitchFamily="18" charset="0"/>
              </a:rPr>
              <a:t>(2)</a:t>
            </a:r>
            <a: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sv-SE" sz="3400" b="1" dirty="0" smtClean="0"/>
              <a:t/>
            </a:r>
            <a:br>
              <a:rPr lang="sv-SE" sz="3400" b="1" dirty="0" smtClean="0"/>
            </a:br>
            <a:endParaRPr lang="en-US" sz="3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36"/>
            <a:ext cx="8305800" cy="5124464"/>
          </a:xfrm>
        </p:spPr>
        <p:txBody>
          <a:bodyPr>
            <a:noAutofit/>
          </a:bodyPr>
          <a:lstStyle/>
          <a:p>
            <a:pPr marL="342900" indent="-342900" eaLnBrk="0" hangingPunct="0">
              <a:buClr>
                <a:srgbClr val="C00000"/>
              </a:buClr>
              <a:buSzPct val="89000"/>
              <a:buFont typeface="Wingdings 2" pitchFamily="18" charset="2"/>
              <a:buChar char="Â"/>
            </a:pPr>
            <a:r>
              <a:rPr lang="en-US" sz="2600" b="1" dirty="0" smtClean="0">
                <a:latin typeface="Rockwell" pitchFamily="18" charset="0"/>
              </a:rPr>
              <a:t>SOSIALISASI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Melaksanakan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Temu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Nasional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Regional,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Provinsi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dalam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rangka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Pemberantasan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Road show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instansi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terkait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tingkat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pusat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provinsi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kabupaten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/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kota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Melaksanakan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Talk show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spot program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iklan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layanan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keaksaraan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melalui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media TV, RRI</a:t>
            </a:r>
            <a:r>
              <a:rPr lang="id-ID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dan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radio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swasta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Promosi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melalui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mass media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poster,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buletin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leaflet, booklet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tentang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pemberantasan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Sosialisasi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berbagai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PT,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Ormas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LSM</a:t>
            </a:r>
            <a:r>
              <a:rPr lang="id-ID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lembaga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lain yang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memunyai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potensi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melakukan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PBA</a:t>
            </a:r>
          </a:p>
          <a:p>
            <a:pPr marL="800100" lvl="1" indent="-342900" eaLnBrk="0" hangingPunct="0">
              <a:buFontTx/>
              <a:buAutoNum type="alphaLcPeriod"/>
            </a:pPr>
            <a:endParaRPr lang="id-ID" sz="22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1000"/>
              <a:buFont typeface="Wingdings 2" pitchFamily="18" charset="2"/>
              <a:buChar char=""/>
              <a:defRPr/>
            </a:pPr>
            <a:endParaRPr lang="en-US" sz="2100" dirty="0" smtClean="0">
              <a:solidFill>
                <a:srgbClr val="00206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143932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STRATEGI PERCEPATAN </a:t>
            </a:r>
            <a:b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PEMBERANTASAN BUTA AKSARA</a:t>
            </a:r>
            <a:r>
              <a:rPr lang="id-ID" sz="1800" b="1" dirty="0" smtClean="0">
                <a:solidFill>
                  <a:srgbClr val="002060"/>
                </a:solidFill>
                <a:latin typeface="Rockwell" pitchFamily="18" charset="0"/>
              </a:rPr>
              <a:t>(3)</a:t>
            </a:r>
            <a: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sv-SE" sz="3400" b="1" dirty="0" smtClean="0"/>
              <a:t/>
            </a:r>
            <a:br>
              <a:rPr lang="sv-SE" sz="3400" b="1" dirty="0" smtClean="0"/>
            </a:br>
            <a:endParaRPr lang="en-US" sz="3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36"/>
            <a:ext cx="8305800" cy="512446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SzPct val="90000"/>
              <a:buFont typeface="Wingdings 2" pitchFamily="18" charset="2"/>
              <a:buChar char="Â"/>
              <a:defRPr/>
            </a:pPr>
            <a:r>
              <a:rPr lang="id-ID" sz="2600" b="1" dirty="0" smtClean="0">
                <a:solidFill>
                  <a:srgbClr val="002060"/>
                </a:solidFill>
                <a:latin typeface="Rockwell" pitchFamily="18" charset="0"/>
              </a:rPr>
              <a:t>IMPLEMENTASI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Pemberantasan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dengan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sistem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block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dimulai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dari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kabupaten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yang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aksaranya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paling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banyak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kabupaten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yang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kurang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jumlah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aksaranya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secara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bertahap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)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Pendanaan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pemberantasan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buta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dengan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sistem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Blockgrant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Pelatihan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Master Trainer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Tutor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Keaksaraan</a:t>
            </a:r>
            <a:endParaRPr lang="id-ID" sz="2000" b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</a:endParaRP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id-ID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eningkatkan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jumlah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sasaran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melek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aksara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melalui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APBN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APBD 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Pengembangan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Model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pembelajaran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yang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berbasis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pada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Kebutuhan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belajar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warga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belajar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</a:p>
          <a:p>
            <a:pPr marL="800100" lvl="1" indent="-342900" eaLnBrk="0" hangingPunct="0">
              <a:buClr>
                <a:srgbClr val="002060"/>
              </a:buClr>
              <a:buFont typeface="Wingdings" pitchFamily="2" charset="2"/>
              <a:buChar char="|"/>
            </a:pPr>
            <a:r>
              <a:rPr lang="id-ID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K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erjasama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dengan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berbagai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lembaga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organisasi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, PT,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Pemda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dalam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melaksanakan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</a:rPr>
              <a:t> PBA</a:t>
            </a:r>
          </a:p>
          <a:p>
            <a:pPr marL="800100" lvl="1" indent="-342900" eaLnBrk="0" hangingPunct="0">
              <a:buNone/>
            </a:pPr>
            <a:endParaRPr lang="en-US" b="1" dirty="0" smtClean="0">
              <a:latin typeface="Rockwell" pitchFamily="18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1000"/>
              <a:buFont typeface="Wingdings" pitchFamily="2" charset="2"/>
              <a:buNone/>
              <a:defRPr/>
            </a:pPr>
            <a:endParaRPr lang="id-ID" sz="21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1000"/>
              <a:buFont typeface="Wingdings 2" pitchFamily="18" charset="2"/>
              <a:buChar char=""/>
              <a:defRPr/>
            </a:pPr>
            <a:endParaRPr lang="en-US" sz="2100" dirty="0" smtClean="0">
              <a:solidFill>
                <a:srgbClr val="00206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305832" cy="1285884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STRATEGI PERCEPATAN </a:t>
            </a:r>
            <a:b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PEMBERANTASAN BUTA AKSARA</a:t>
            </a:r>
            <a:r>
              <a:rPr lang="id-ID" sz="2200" b="1" dirty="0" smtClean="0">
                <a:solidFill>
                  <a:srgbClr val="002060"/>
                </a:solidFill>
                <a:latin typeface="Rockwell" pitchFamily="18" charset="0"/>
              </a:rPr>
              <a:t>(4)</a:t>
            </a:r>
            <a:r>
              <a:rPr lang="en-US" sz="2400" b="1" dirty="0" smtClean="0">
                <a:solidFill>
                  <a:srgbClr val="002060"/>
                </a:solidFill>
                <a:latin typeface="Rockwell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Rockwell" pitchFamily="18" charset="0"/>
              </a:rPr>
            </a:br>
            <a:endParaRPr lang="en-US" sz="3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36"/>
            <a:ext cx="8305800" cy="51244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id-ID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SISTEM PENDUKUNG</a:t>
            </a:r>
          </a:p>
          <a:p>
            <a:pPr marL="804863" lvl="1" indent="-35401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Penerbitan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acuan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pembelajaran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KF</a:t>
            </a:r>
            <a:endParaRPr lang="id-ID" sz="2600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  <a:p>
            <a:pPr marL="804863" lvl="1" indent="-35401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Menetapkan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Standar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Kompetensi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Keaksaraan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(SKK)</a:t>
            </a:r>
            <a:r>
              <a:rPr lang="id-ID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 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id-ID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s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tandar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penilaian</a:t>
            </a:r>
            <a:endParaRPr lang="id-ID" sz="2600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  <a:p>
            <a:pPr marL="804863" lvl="1" indent="-35401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Capacity building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(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memberdayakan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lembaga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kemasyarakatan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)</a:t>
            </a:r>
            <a:endParaRPr lang="id-ID" sz="2600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  <a:p>
            <a:pPr marL="804863" lvl="1" indent="-35401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Pengembangan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sistem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informasi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 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(WEB)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Pemberantasan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buta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aksara</a:t>
            </a:r>
            <a:endParaRPr lang="id-ID" sz="2600" i="1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  <a:p>
            <a:pPr marL="804863" lvl="1" indent="-35401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Penyusunan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Acuan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/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pedoman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Bahan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Ajar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dan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sarana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pendukung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untuk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Pendidikan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Keaksaraan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  <a:p>
            <a:pPr marL="804863" indent="-354013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04863" indent="-354013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377270" cy="1285884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STRATEGI PERCEPATAN </a:t>
            </a:r>
            <a:b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Rockwell" pitchFamily="18" charset="0"/>
              </a:rPr>
              <a:t>PEMBERANTASAN BUTA AKSARA</a:t>
            </a:r>
            <a:r>
              <a:rPr lang="id-ID" sz="1800" b="1" dirty="0" smtClean="0">
                <a:solidFill>
                  <a:srgbClr val="002060"/>
                </a:solidFill>
                <a:latin typeface="Rockwell" pitchFamily="18" charset="0"/>
              </a:rPr>
              <a:t>(5)</a:t>
            </a:r>
            <a: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Rockwell" pitchFamily="18" charset="0"/>
              </a:rPr>
            </a:br>
            <a:endParaRPr lang="en-US" sz="1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14488"/>
            <a:ext cx="5614998" cy="407196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id-ID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MONITORING DAN EVALUASI</a:t>
            </a:r>
          </a:p>
          <a:p>
            <a:pPr marL="900113" indent="-44926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Monitoring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oleh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pusat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provinsi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dan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kab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/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kota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di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SEPULUH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provinsi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/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kabupaten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prioritas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. </a:t>
            </a:r>
            <a:endParaRPr lang="id-ID" sz="2400" dirty="0" smtClean="0">
              <a:solidFill>
                <a:schemeClr val="accent2">
                  <a:lumMod val="50000"/>
                </a:schemeClr>
              </a:solidFill>
              <a:latin typeface="Rockwell" pitchFamily="18" charset="0"/>
            </a:endParaRPr>
          </a:p>
          <a:p>
            <a:pPr marL="900113" indent="-44926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Implementasi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sistem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pengendalian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dan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peningkatan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mutu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terpadu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pendidikan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keaksaraan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.</a:t>
            </a:r>
          </a:p>
          <a:p>
            <a:pPr marL="900113" indent="-449263">
              <a:lnSpc>
                <a:spcPct val="80000"/>
              </a:lnSpc>
              <a:buClr>
                <a:srgbClr val="002060"/>
              </a:buClr>
              <a:buSzPct val="80000"/>
              <a:buFont typeface="Wingdings" pitchFamily="2" charset="2"/>
              <a:buChar char="|"/>
            </a:pP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Pelaksanaan p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enilaian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h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asil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b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elajar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Pendidikan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Keaksaraan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an </a:t>
            </a:r>
            <a:r>
              <a:rPr lang="id-ID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p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emberian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 SUKMA</a:t>
            </a:r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latin typeface="Rockwell" pitchFamily="18" charset="0"/>
              </a:rPr>
              <a:t>.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None/>
              <a:tabLst>
                <a:tab pos="723900" algn="l"/>
                <a:tab pos="990600" algn="l"/>
              </a:tabLst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Â"/>
              <a:tabLst>
                <a:tab pos="723900" algn="l"/>
                <a:tab pos="990600" algn="l"/>
              </a:tabLst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904240" lvl="2" indent="-355600">
              <a:lnSpc>
                <a:spcPct val="80000"/>
              </a:lnSpc>
              <a:buClr>
                <a:srgbClr val="002060"/>
              </a:buClr>
              <a:buSzPct val="80000"/>
              <a:buFont typeface="Wingdings 2" pitchFamily="18" charset="2"/>
              <a:buChar char=""/>
              <a:tabLst>
                <a:tab pos="723900" algn="l"/>
                <a:tab pos="990600" algn="l"/>
              </a:tabLst>
            </a:pPr>
            <a:endParaRPr lang="en-US" sz="1300" dirty="0" smtClean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  <p:pic>
        <p:nvPicPr>
          <p:cNvPr id="4" name="Picture 8" descr="foto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14752"/>
            <a:ext cx="3071834" cy="2643206"/>
          </a:xfrm>
          <a:prstGeom prst="rect">
            <a:avLst/>
          </a:prstGeom>
          <a:noFill/>
        </p:spPr>
      </p:pic>
      <p:pic>
        <p:nvPicPr>
          <p:cNvPr id="6" name="Picture 11" descr="foto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6215074" cy="78581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0033CC"/>
                </a:solidFill>
              </a:rPr>
              <a:t>STRATEGI PEMBERANTASAN DAN </a:t>
            </a:r>
            <a:br>
              <a:rPr lang="en-US" sz="2400" b="1" dirty="0">
                <a:solidFill>
                  <a:srgbClr val="0033CC"/>
                </a:solidFill>
              </a:rPr>
            </a:br>
            <a:r>
              <a:rPr lang="en-US" sz="2400" b="1" dirty="0">
                <a:solidFill>
                  <a:srgbClr val="0033CC"/>
                </a:solidFill>
              </a:rPr>
              <a:t>PEMBINAAN BUTA AKSARA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1751013" y="2871788"/>
            <a:ext cx="1728787" cy="2159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3479800" y="2222500"/>
            <a:ext cx="1800225" cy="2808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5280025" y="1646238"/>
            <a:ext cx="1871663" cy="33845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551238" y="17907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PEMBINAAN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1428729" y="2500306"/>
            <a:ext cx="2051072" cy="3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PEMBERANTASAN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5422900" y="12144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PELESTARIAN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1751013" y="315912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KEGIATAN: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3500431" y="2438400"/>
            <a:ext cx="170657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KEGIATAN: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5422900" y="1863725"/>
            <a:ext cx="172086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KEGIATAN:</a:t>
            </a:r>
          </a:p>
        </p:txBody>
      </p:sp>
      <p:sp>
        <p:nvSpPr>
          <p:cNvPr id="363532" name="Oval 12"/>
          <p:cNvSpPr>
            <a:spLocks noChangeArrowheads="1"/>
          </p:cNvSpPr>
          <p:nvPr/>
        </p:nvSpPr>
        <p:spPr bwMode="auto">
          <a:xfrm>
            <a:off x="1966913" y="3663950"/>
            <a:ext cx="12954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KF</a:t>
            </a:r>
          </a:p>
        </p:txBody>
      </p:sp>
      <p:sp>
        <p:nvSpPr>
          <p:cNvPr id="363533" name="Oval 13"/>
          <p:cNvSpPr>
            <a:spLocks noChangeArrowheads="1"/>
          </p:cNvSpPr>
          <p:nvPr/>
        </p:nvSpPr>
        <p:spPr bwMode="auto">
          <a:xfrm>
            <a:off x="3695700" y="3087688"/>
            <a:ext cx="136683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KBU</a:t>
            </a:r>
          </a:p>
        </p:txBody>
      </p:sp>
      <p:sp>
        <p:nvSpPr>
          <p:cNvPr id="363534" name="Oval 14"/>
          <p:cNvSpPr>
            <a:spLocks noChangeArrowheads="1"/>
          </p:cNvSpPr>
          <p:nvPr/>
        </p:nvSpPr>
        <p:spPr bwMode="auto">
          <a:xfrm>
            <a:off x="5422900" y="2582863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LIFE SKILL</a:t>
            </a: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5422900" y="3806825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3 BULAN (SUKMA III)</a:t>
            </a:r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3551238" y="3951288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 BULAN (SUKMA II)</a:t>
            </a:r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1822450" y="431165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6 BULAN (SUKMA I)</a:t>
            </a: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755650" y="5849938"/>
            <a:ext cx="7632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Catatan</a:t>
            </a:r>
            <a:r>
              <a:rPr lang="en-US" sz="1600" b="1"/>
              <a:t> :  	peningkatan yang berkelanjutan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                 SUKMA  = Surat Keterangan Melek Aksara</a:t>
            </a:r>
          </a:p>
        </p:txBody>
      </p:sp>
      <p:sp>
        <p:nvSpPr>
          <p:cNvPr id="363539" name="AutoShape 19"/>
          <p:cNvSpPr>
            <a:spLocks noChangeArrowheads="1"/>
          </p:cNvSpPr>
          <p:nvPr/>
        </p:nvSpPr>
        <p:spPr bwMode="auto">
          <a:xfrm>
            <a:off x="2260600" y="1719263"/>
            <a:ext cx="1146175" cy="7191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63540" name="AutoShape 20"/>
          <p:cNvSpPr>
            <a:spLocks noChangeArrowheads="1"/>
          </p:cNvSpPr>
          <p:nvPr/>
        </p:nvSpPr>
        <p:spPr bwMode="auto">
          <a:xfrm>
            <a:off x="4318000" y="1143000"/>
            <a:ext cx="1177925" cy="647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1739900" y="5064125"/>
            <a:ext cx="17399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Basic       literacy </a:t>
            </a:r>
          </a:p>
        </p:txBody>
      </p:sp>
      <p:sp>
        <p:nvSpPr>
          <p:cNvPr id="363542" name="Text Box 22"/>
          <p:cNvSpPr txBox="1">
            <a:spLocks noChangeArrowheads="1"/>
          </p:cNvSpPr>
          <p:nvPr/>
        </p:nvSpPr>
        <p:spPr bwMode="auto">
          <a:xfrm>
            <a:off x="3479800" y="5064125"/>
            <a:ext cx="17780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Functional Literacy</a:t>
            </a:r>
          </a:p>
        </p:txBody>
      </p: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5257800" y="5064125"/>
            <a:ext cx="19050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Advance   Literacy </a:t>
            </a:r>
          </a:p>
        </p:txBody>
      </p:sp>
      <p:sp>
        <p:nvSpPr>
          <p:cNvPr id="363544" name="AutoShape 24"/>
          <p:cNvSpPr>
            <a:spLocks noChangeArrowheads="1"/>
          </p:cNvSpPr>
          <p:nvPr/>
        </p:nvSpPr>
        <p:spPr bwMode="auto">
          <a:xfrm>
            <a:off x="1905000" y="5986463"/>
            <a:ext cx="685800" cy="152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ilustrasi-02"/>
          <p:cNvPicPr>
            <a:picLocks noChangeAspect="1" noChangeArrowheads="1"/>
          </p:cNvPicPr>
          <p:nvPr/>
        </p:nvPicPr>
        <p:blipFill>
          <a:blip r:embed="rId3">
            <a:lum bright="2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7" name="Picture 6" descr="gunung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85784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7072330" cy="1114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5400" dirty="0" smtClean="0">
                <a:solidFill>
                  <a:srgbClr val="002060"/>
                </a:solidFill>
                <a:latin typeface="Rockwell Extra Bold" pitchFamily="18" charset="0"/>
              </a:rPr>
              <a:t>TERIMA KASIH</a:t>
            </a:r>
            <a:endParaRPr lang="en-US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8992" y="4357694"/>
            <a:ext cx="5324452" cy="1571636"/>
          </a:xfrm>
        </p:spPr>
        <p:txBody>
          <a:bodyPr>
            <a:normAutofit/>
          </a:bodyPr>
          <a:lstStyle/>
          <a:p>
            <a:pPr algn="r"/>
            <a:r>
              <a:rPr lang="id-ID" sz="3200" b="1" dirty="0" smtClean="0">
                <a:solidFill>
                  <a:srgbClr val="002060"/>
                </a:solidFill>
                <a:latin typeface="Rockwell" pitchFamily="18" charset="0"/>
              </a:rPr>
              <a:t>Selamat Berjuang</a:t>
            </a:r>
          </a:p>
          <a:p>
            <a:pPr algn="r"/>
            <a:r>
              <a:rPr lang="id-ID" sz="3200" b="1" dirty="0" smtClean="0">
                <a:solidFill>
                  <a:srgbClr val="002060"/>
                </a:solidFill>
                <a:latin typeface="Rockwell" pitchFamily="18" charset="0"/>
              </a:rPr>
              <a:t>Semoga Tuhan Meridhoi</a:t>
            </a:r>
          </a:p>
        </p:txBody>
      </p:sp>
      <p:pic>
        <p:nvPicPr>
          <p:cNvPr id="8" name="Picture 4" descr="F:\My Pictures\Gambar Wayang\k31_kresna_yogy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257173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b="1" smtClean="0">
                <a:solidFill>
                  <a:schemeClr val="folHlink"/>
                </a:solidFill>
                <a:latin typeface="Rockwell Extra Bold" pitchFamily="18" charset="0"/>
              </a:rPr>
              <a:t>D</a:t>
            </a:r>
            <a:r>
              <a:rPr lang="id-ID" sz="4900" b="1" smtClean="0">
                <a:solidFill>
                  <a:schemeClr val="folHlink"/>
                </a:solidFill>
                <a:latin typeface="Rockwell Extra Bold" pitchFamily="18" charset="0"/>
              </a:rPr>
              <a:t>ASAR </a:t>
            </a:r>
            <a:r>
              <a:rPr lang="en-US" sz="4900" b="1" smtClean="0">
                <a:solidFill>
                  <a:schemeClr val="folHlink"/>
                </a:solidFill>
                <a:latin typeface="Rockwell Extra Bold" pitchFamily="18" charset="0"/>
              </a:rPr>
              <a:t> K</a:t>
            </a:r>
            <a:r>
              <a:rPr lang="id-ID" sz="4900" b="1" smtClean="0">
                <a:solidFill>
                  <a:schemeClr val="folHlink"/>
                </a:solidFill>
                <a:latin typeface="Rockwell Extra Bold" pitchFamily="18" charset="0"/>
              </a:rPr>
              <a:t>EBIJAKAN </a:t>
            </a:r>
            <a:r>
              <a:rPr lang="id-ID" sz="1800" b="1" smtClean="0">
                <a:solidFill>
                  <a:schemeClr val="folHlink"/>
                </a:solidFill>
                <a:latin typeface="Rockwell Extra Bold" pitchFamily="18" charset="0"/>
              </a:rPr>
              <a:t>(</a:t>
            </a:r>
            <a:r>
              <a:rPr lang="id-ID" sz="1800" b="1" dirty="0" smtClean="0">
                <a:solidFill>
                  <a:schemeClr val="folHlink"/>
                </a:solidFill>
                <a:latin typeface="Rockwell Extra Bold" pitchFamily="18" charset="0"/>
              </a:rPr>
              <a:t>1)</a:t>
            </a:r>
            <a:r>
              <a:rPr lang="en-US" sz="1800" b="1" dirty="0" smtClean="0">
                <a:solidFill>
                  <a:schemeClr val="folHlink"/>
                </a:solidFill>
                <a:latin typeface="Rockwell Extra Bold" pitchFamily="18" charset="0"/>
              </a:rPr>
              <a:t> </a:t>
            </a:r>
            <a:r>
              <a:rPr lang="id-ID" sz="1800" b="1" dirty="0" smtClean="0">
                <a:solidFill>
                  <a:schemeClr val="folHlink"/>
                </a:solidFill>
                <a:latin typeface="Rockwell Extra Bold" pitchFamily="18" charset="0"/>
              </a:rPr>
              <a:t/>
            </a:r>
            <a:br>
              <a:rPr lang="id-ID" sz="1800" b="1" dirty="0" smtClean="0">
                <a:solidFill>
                  <a:schemeClr val="folHlink"/>
                </a:solidFill>
                <a:latin typeface="Rockwell Extra Bold" pitchFamily="18" charset="0"/>
              </a:rPr>
            </a:br>
            <a:endParaRPr lang="en-US" b="1" dirty="0" smtClean="0">
              <a:solidFill>
                <a:srgbClr val="164C6C"/>
              </a:solidFill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00108"/>
            <a:ext cx="8229600" cy="5481654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   </a:t>
            </a:r>
            <a:endParaRPr lang="sv-SE" sz="1800" b="1" dirty="0" smtClean="0">
              <a:solidFill>
                <a:srgbClr val="000099"/>
              </a:solidFill>
              <a:latin typeface="Rockwell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Undang-undang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Dasar</a:t>
            </a:r>
            <a:r>
              <a:rPr lang="en-US" sz="2400" dirty="0" smtClean="0">
                <a:latin typeface="Rockwell" pitchFamily="18" charset="0"/>
              </a:rPr>
              <a:t> 1945, </a:t>
            </a:r>
            <a:r>
              <a:rPr lang="en-US" sz="2400" dirty="0" err="1" smtClean="0">
                <a:latin typeface="Rockwell" pitchFamily="18" charset="0"/>
              </a:rPr>
              <a:t>pasal</a:t>
            </a:r>
            <a:r>
              <a:rPr lang="en-US" sz="2400" dirty="0" smtClean="0">
                <a:latin typeface="Rockwell" pitchFamily="18" charset="0"/>
              </a:rPr>
              <a:t> 31 </a:t>
            </a:r>
            <a:r>
              <a:rPr lang="en-US" sz="2400" dirty="0" err="1" smtClean="0">
                <a:latin typeface="Rockwell" pitchFamily="18" charset="0"/>
              </a:rPr>
              <a:t>ayat</a:t>
            </a:r>
            <a:r>
              <a:rPr lang="en-US" sz="2400" dirty="0" smtClean="0">
                <a:latin typeface="Rockwell" pitchFamily="18" charset="0"/>
              </a:rPr>
              <a:t> (2)</a:t>
            </a:r>
            <a:endParaRPr lang="id-ID" sz="2400" dirty="0" smtClean="0">
              <a:latin typeface="Rockwell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id-ID" sz="2400" dirty="0" smtClean="0">
                <a:latin typeface="Rockwell" pitchFamily="18" charset="0"/>
              </a:rPr>
              <a:t>Deklarasi Dakar 2000: menurunkan angka buta aksara orang dewasa, khususnya perempuan, sebesar 50% pada akhir tahun 2015</a:t>
            </a:r>
            <a:endParaRPr lang="en-US" sz="2400" dirty="0" smtClean="0">
              <a:latin typeface="Rockwell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Undang-undang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Republik</a:t>
            </a:r>
            <a:r>
              <a:rPr lang="en-US" sz="2400" dirty="0" smtClean="0">
                <a:latin typeface="Rockwell" pitchFamily="18" charset="0"/>
              </a:rPr>
              <a:t> Indonesia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20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2003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Sistem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pasal</a:t>
            </a:r>
            <a:r>
              <a:rPr lang="en-US" sz="2400" dirty="0" smtClean="0">
                <a:latin typeface="Rockwell" pitchFamily="18" charset="0"/>
              </a:rPr>
              <a:t> 5 </a:t>
            </a:r>
            <a:r>
              <a:rPr lang="en-US" sz="2400" dirty="0" err="1" smtClean="0">
                <a:latin typeface="Rockwell" pitchFamily="18" charset="0"/>
              </a:rPr>
              <a:t>ayat</a:t>
            </a:r>
            <a:r>
              <a:rPr lang="en-US" sz="2400" dirty="0" smtClean="0">
                <a:latin typeface="Rockwell" pitchFamily="18" charset="0"/>
              </a:rPr>
              <a:t> (1)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(5), </a:t>
            </a:r>
            <a:r>
              <a:rPr lang="en-US" sz="2400" dirty="0" err="1" smtClean="0">
                <a:latin typeface="Rockwell" pitchFamily="18" charset="0"/>
              </a:rPr>
              <a:t>pasal</a:t>
            </a:r>
            <a:r>
              <a:rPr lang="en-US" sz="2400" dirty="0" smtClean="0">
                <a:latin typeface="Rockwell" pitchFamily="18" charset="0"/>
              </a:rPr>
              <a:t> 11 </a:t>
            </a:r>
            <a:r>
              <a:rPr lang="en-US" sz="2400" dirty="0" err="1" smtClean="0">
                <a:latin typeface="Rockwell" pitchFamily="18" charset="0"/>
              </a:rPr>
              <a:t>ayat</a:t>
            </a:r>
            <a:r>
              <a:rPr lang="en-US" sz="2400" dirty="0" smtClean="0">
                <a:latin typeface="Rockwell" pitchFamily="18" charset="0"/>
              </a:rPr>
              <a:t> (1)</a:t>
            </a:r>
            <a:r>
              <a:rPr lang="id-ID" sz="2400" dirty="0" smtClean="0">
                <a:latin typeface="Rockwell" pitchFamily="18" charset="0"/>
              </a:rPr>
              <a:t>, dan pasal 26</a:t>
            </a:r>
            <a:r>
              <a:rPr lang="en-US" sz="2400" dirty="0" smtClean="0">
                <a:latin typeface="Rockwell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Peraturan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Presiden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Republik</a:t>
            </a:r>
            <a:r>
              <a:rPr lang="en-US" sz="2400" dirty="0" smtClean="0">
                <a:latin typeface="Rockwell" pitchFamily="18" charset="0"/>
              </a:rPr>
              <a:t> Indonesia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7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2005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Rencana</a:t>
            </a:r>
            <a:r>
              <a:rPr lang="en-US" sz="2400" dirty="0" smtClean="0">
                <a:latin typeface="Rockwell" pitchFamily="18" charset="0"/>
              </a:rPr>
              <a:t> Pembangunan </a:t>
            </a:r>
            <a:r>
              <a:rPr lang="en-US" sz="2400" dirty="0" err="1" smtClean="0">
                <a:latin typeface="Rockwell" pitchFamily="18" charset="0"/>
              </a:rPr>
              <a:t>Jangka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Menengah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2004-2009.</a:t>
            </a: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Instruksi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Presiden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Republik</a:t>
            </a:r>
            <a:r>
              <a:rPr lang="en-US" sz="2400" dirty="0" smtClean="0">
                <a:latin typeface="Rockwell" pitchFamily="18" charset="0"/>
              </a:rPr>
              <a:t> Indonesia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5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2006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Gerakan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Percepatan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Penuntasan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Wajib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Belajar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Dasar</a:t>
            </a:r>
            <a:r>
              <a:rPr lang="en-US" sz="2400" dirty="0" smtClean="0">
                <a:latin typeface="Rockwell" pitchFamily="18" charset="0"/>
              </a:rPr>
              <a:t> Sembilan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Pemberantasan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Buta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.</a:t>
            </a:r>
            <a:endParaRPr lang="id-ID" sz="2400" dirty="0" smtClean="0">
              <a:latin typeface="Rockwell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Keputusan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Menteri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Koordinator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Bidang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Kesejahteraan</a:t>
            </a:r>
            <a:r>
              <a:rPr lang="en-US" sz="2400" dirty="0" smtClean="0">
                <a:latin typeface="Rockwell" pitchFamily="18" charset="0"/>
              </a:rPr>
              <a:t> Rakyat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22/KEP/MENKO/ KESRA/IX/2006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Pembentukan</a:t>
            </a:r>
            <a:r>
              <a:rPr lang="en-US" sz="2400" dirty="0" smtClean="0">
                <a:latin typeface="Rockwell" pitchFamily="18" charset="0"/>
              </a:rPr>
              <a:t> Tim </a:t>
            </a:r>
            <a:r>
              <a:rPr lang="en-US" sz="2400" dirty="0" err="1" smtClean="0">
                <a:latin typeface="Rockwell" pitchFamily="18" charset="0"/>
              </a:rPr>
              <a:t>Koordinasi</a:t>
            </a:r>
            <a:r>
              <a:rPr lang="en-US" sz="2400" dirty="0" smtClean="0">
                <a:latin typeface="Rockwell" pitchFamily="18" charset="0"/>
              </a:rPr>
              <a:t> 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Percepatan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Penuntasan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Wajib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Belajar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Dasar</a:t>
            </a:r>
            <a:r>
              <a:rPr lang="en-US" sz="2400" dirty="0" smtClean="0">
                <a:latin typeface="Rockwell" pitchFamily="18" charset="0"/>
              </a:rPr>
              <a:t> Sembilan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Pemberantasan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Buta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 (GNP-PWB/PBA).</a:t>
            </a:r>
            <a:endParaRPr lang="id-ID" sz="2400" dirty="0" smtClean="0"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7619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bg2"/>
                </a:solidFill>
                <a:latin typeface="Rockwell Extra Bold" pitchFamily="18" charset="0"/>
              </a:rPr>
              <a:t>Dasar</a:t>
            </a:r>
            <a:r>
              <a:rPr lang="en-US" sz="4000" b="1" dirty="0" smtClean="0">
                <a:solidFill>
                  <a:schemeClr val="bg2"/>
                </a:solidFill>
                <a:latin typeface="Rockwell Extra Bold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Rockwell Extra Bold" pitchFamily="18" charset="0"/>
              </a:rPr>
              <a:t>Kebijakan</a:t>
            </a:r>
            <a:r>
              <a:rPr lang="en-US" sz="4000" b="1" dirty="0" smtClean="0">
                <a:solidFill>
                  <a:schemeClr val="bg2"/>
                </a:solidFill>
                <a:latin typeface="Rockwell Extra Bold" pitchFamily="18" charset="0"/>
              </a:rPr>
              <a:t> </a:t>
            </a:r>
            <a:r>
              <a:rPr lang="id-ID" sz="2400" b="1" dirty="0" smtClean="0">
                <a:solidFill>
                  <a:schemeClr val="bg2"/>
                </a:solidFill>
                <a:latin typeface="Copperplate Gothic Light" pitchFamily="34" charset="0"/>
              </a:rPr>
              <a:t>(</a:t>
            </a:r>
            <a:r>
              <a:rPr lang="en-US" sz="2400" b="1" dirty="0" smtClean="0">
                <a:solidFill>
                  <a:schemeClr val="bg2"/>
                </a:solidFill>
                <a:latin typeface="Copperplate Gothic Light" pitchFamily="34" charset="0"/>
              </a:rPr>
              <a:t>2)</a:t>
            </a:r>
            <a:endParaRPr lang="en-US" b="1" dirty="0" smtClean="0">
              <a:solidFill>
                <a:schemeClr val="bg2"/>
              </a:solidFill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5267340"/>
          </a:xfrm>
        </p:spPr>
        <p:txBody>
          <a:bodyPr/>
          <a:lstStyle/>
          <a:p>
            <a:pPr marL="450850" indent="-355600" eaLnBrk="1" hangingPunct="1">
              <a:lnSpc>
                <a:spcPct val="80000"/>
              </a:lnSpc>
              <a:buFont typeface="Wingdings 2" pitchFamily="18" charset="2"/>
              <a:buChar char="Â"/>
            </a:pPr>
            <a:r>
              <a:rPr lang="en-US" sz="2400" dirty="0" err="1" smtClean="0">
                <a:latin typeface="Rockwell" pitchFamily="18" charset="0"/>
              </a:rPr>
              <a:t>Peraturan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Bersama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antara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Menteri</a:t>
            </a:r>
            <a:r>
              <a:rPr lang="en-US" sz="2400" dirty="0" smtClean="0">
                <a:latin typeface="Rockwell" pitchFamily="18" charset="0"/>
              </a:rPr>
              <a:t> Negara </a:t>
            </a:r>
            <a:r>
              <a:rPr lang="en-US" sz="2400" dirty="0" err="1" smtClean="0">
                <a:latin typeface="Rockwell" pitchFamily="18" charset="0"/>
              </a:rPr>
              <a:t>Pemberdayaan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Perempuan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Menteri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Dalam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Negeri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Menteri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17/</a:t>
            </a:r>
            <a:r>
              <a:rPr lang="en-US" sz="2400" dirty="0" err="1" smtClean="0">
                <a:latin typeface="Rockwell" pitchFamily="18" charset="0"/>
              </a:rPr>
              <a:t>Men.PP</a:t>
            </a:r>
            <a:r>
              <a:rPr lang="en-US" sz="2400" dirty="0" smtClean="0">
                <a:latin typeface="Rockwell" pitchFamily="18" charset="0"/>
              </a:rPr>
              <a:t>/</a:t>
            </a:r>
            <a:r>
              <a:rPr lang="en-US" sz="2400" dirty="0" err="1" smtClean="0">
                <a:latin typeface="Rockwell" pitchFamily="18" charset="0"/>
              </a:rPr>
              <a:t>Dep.II</a:t>
            </a:r>
            <a:r>
              <a:rPr lang="en-US" sz="2400" dirty="0" smtClean="0">
                <a:latin typeface="Rockwell" pitchFamily="18" charset="0"/>
              </a:rPr>
              <a:t>/VII/2005,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28A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2005,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1/PB/2005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Percepatan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Pemberantasan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Buta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Perempuan</a:t>
            </a:r>
            <a:r>
              <a:rPr lang="id-ID" sz="2400" dirty="0" smtClean="0">
                <a:latin typeface="Rockwell" pitchFamily="18" charset="0"/>
              </a:rPr>
              <a:t>.</a:t>
            </a:r>
            <a:r>
              <a:rPr lang="en-US" sz="2400" dirty="0" smtClean="0">
                <a:latin typeface="Rockwell" pitchFamily="18" charset="0"/>
              </a:rPr>
              <a:t> </a:t>
            </a:r>
          </a:p>
          <a:p>
            <a:pPr marL="450850" indent="-355600"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Peraturan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Menteri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Republik</a:t>
            </a:r>
            <a:r>
              <a:rPr lang="en-US" sz="2400" dirty="0" smtClean="0">
                <a:latin typeface="Rockwell" pitchFamily="18" charset="0"/>
              </a:rPr>
              <a:t> Indonesia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35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2006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Pedoman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Pelaksanaan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Gerakan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Percepatan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Penuntasan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Wajib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Belajar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Dasar</a:t>
            </a:r>
            <a:r>
              <a:rPr lang="en-US" sz="2400" dirty="0" smtClean="0">
                <a:latin typeface="Rockwell" pitchFamily="18" charset="0"/>
              </a:rPr>
              <a:t> Sembilan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Pemberantasan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Buta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.</a:t>
            </a:r>
          </a:p>
          <a:p>
            <a:pPr marL="450850" indent="-355600"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Rencana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Strategis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Departemen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Pendidikan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2005-2009.</a:t>
            </a:r>
          </a:p>
          <a:p>
            <a:pPr marL="450850" indent="-355600">
              <a:lnSpc>
                <a:spcPct val="80000"/>
              </a:lnSpc>
              <a:buFont typeface="Wingdings 2" pitchFamily="18" charset="2"/>
              <a:buChar char="Â"/>
              <a:defRPr/>
            </a:pPr>
            <a:r>
              <a:rPr lang="en-US" sz="2400" dirty="0" err="1" smtClean="0">
                <a:latin typeface="Rockwell" pitchFamily="18" charset="0"/>
              </a:rPr>
              <a:t>Keputusan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Mendiknas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Nomor</a:t>
            </a:r>
            <a:r>
              <a:rPr lang="en-US" sz="2400" dirty="0" smtClean="0">
                <a:latin typeface="Rockwell" pitchFamily="18" charset="0"/>
              </a:rPr>
              <a:t> 009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2007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Pembentukan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Sekretariat</a:t>
            </a:r>
            <a:r>
              <a:rPr lang="en-US" sz="2400" dirty="0" smtClean="0">
                <a:latin typeface="Rockwell" pitchFamily="18" charset="0"/>
              </a:rPr>
              <a:t> Tim </a:t>
            </a:r>
            <a:r>
              <a:rPr lang="en-US" sz="2400" dirty="0" err="1" smtClean="0">
                <a:latin typeface="Rockwell" pitchFamily="18" charset="0"/>
              </a:rPr>
              <a:t>Koordinasi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Nasional</a:t>
            </a:r>
            <a:r>
              <a:rPr lang="en-US" sz="2400" dirty="0" smtClean="0">
                <a:latin typeface="Rockwell" pitchFamily="18" charset="0"/>
              </a:rPr>
              <a:t> GNP-PWB/PBA.</a:t>
            </a:r>
          </a:p>
          <a:p>
            <a:pPr marL="273050" indent="-273050" eaLnBrk="1" hangingPunct="1">
              <a:lnSpc>
                <a:spcPct val="80000"/>
              </a:lnSpc>
              <a:buSzPct val="70000"/>
              <a:buFont typeface="Wingdings" pitchFamily="2" charset="2"/>
              <a:buChar char="|"/>
            </a:pPr>
            <a:endParaRPr lang="sv-SE" sz="2400" b="1" dirty="0" smtClean="0">
              <a:solidFill>
                <a:srgbClr val="000099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8143932" cy="1643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PENTINGNYA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PEMBERANTASAN BUTA AKSARA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(1)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solidFill>
                <a:srgbClr val="164C6C"/>
              </a:solidFill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4422"/>
            <a:ext cx="8229600" cy="5338778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   </a:t>
            </a:r>
            <a:endParaRPr lang="sv-SE" sz="1800" b="1" dirty="0" smtClean="0">
              <a:solidFill>
                <a:srgbClr val="000099"/>
              </a:solidFill>
              <a:latin typeface="Rockwell" pitchFamily="18" charset="0"/>
            </a:endParaRPr>
          </a:p>
          <a:p>
            <a:pPr marL="450850" indent="-177800">
              <a:lnSpc>
                <a:spcPct val="90000"/>
              </a:lnSpc>
              <a:buNone/>
              <a:defRPr/>
            </a:pPr>
            <a:r>
              <a:rPr lang="en-US" sz="2800" b="1" dirty="0" smtClean="0"/>
              <a:t> </a:t>
            </a:r>
            <a:r>
              <a:rPr lang="en-US" sz="2400" b="1" dirty="0" err="1" smtClean="0">
                <a:latin typeface="Rockwell" pitchFamily="18" charset="0"/>
              </a:rPr>
              <a:t>Pertama</a:t>
            </a:r>
            <a:r>
              <a:rPr lang="id-ID" sz="2400" b="1" dirty="0" smtClean="0">
                <a:latin typeface="Rockwell" pitchFamily="18" charset="0"/>
              </a:rPr>
              <a:t>:</a:t>
            </a:r>
          </a:p>
          <a:p>
            <a:pPr marL="450850" indent="-450850">
              <a:lnSpc>
                <a:spcPct val="90000"/>
              </a:lnSpc>
              <a:buNone/>
              <a:defRPr/>
            </a:pPr>
            <a:r>
              <a:rPr lang="id-ID" sz="2400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  </a:t>
            </a:r>
            <a:r>
              <a:rPr lang="id-ID" sz="2400" dirty="0" smtClean="0">
                <a:latin typeface="Rockwell" pitchFamily="18" charset="0"/>
              </a:rPr>
              <a:t>  M</a:t>
            </a:r>
            <a:r>
              <a:rPr lang="en-US" sz="2400" dirty="0" err="1" smtClean="0">
                <a:latin typeface="Rockwell" pitchFamily="18" charset="0"/>
              </a:rPr>
              <a:t>elek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merupakan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dasar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bagi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setiap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orang</a:t>
            </a:r>
            <a:r>
              <a:rPr lang="id-ID" sz="2400" dirty="0" smtClean="0">
                <a:latin typeface="Rockwell" pitchFamily="18" charset="0"/>
              </a:rPr>
              <a:t> 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sekaligus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sebagai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kunci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pembuka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bagi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pemerolehan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hak-hak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id-ID" sz="2400" dirty="0" smtClean="0">
                <a:latin typeface="Rockwell" pitchFamily="18" charset="0"/>
              </a:rPr>
              <a:t>dasar </a:t>
            </a:r>
            <a:r>
              <a:rPr lang="en-US" sz="2400" dirty="0" err="1" smtClean="0">
                <a:latin typeface="Rockwell" pitchFamily="18" charset="0"/>
              </a:rPr>
              <a:t>lainnya</a:t>
            </a:r>
            <a:r>
              <a:rPr lang="en-US" sz="2400" dirty="0" smtClean="0">
                <a:latin typeface="Rockwell" pitchFamily="18" charset="0"/>
              </a:rPr>
              <a:t>.</a:t>
            </a:r>
          </a:p>
          <a:p>
            <a:pPr marL="520700" indent="-520700">
              <a:lnSpc>
                <a:spcPct val="90000"/>
              </a:lnSpc>
              <a:buNone/>
              <a:defRPr/>
            </a:pPr>
            <a:endParaRPr lang="en-US" sz="2400" dirty="0" smtClean="0">
              <a:latin typeface="Rockwell" pitchFamily="18" charset="0"/>
            </a:endParaRPr>
          </a:p>
          <a:p>
            <a:pPr marL="520700" indent="-520700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Rockwell" pitchFamily="18" charset="0"/>
              </a:rPr>
              <a:t>     </a:t>
            </a:r>
            <a:r>
              <a:rPr lang="en-US" sz="2400" b="1" dirty="0" err="1" smtClean="0">
                <a:latin typeface="Rockwell" pitchFamily="18" charset="0"/>
              </a:rPr>
              <a:t>Kedua</a:t>
            </a:r>
            <a:r>
              <a:rPr lang="id-ID" sz="2400" b="1" dirty="0" smtClean="0">
                <a:latin typeface="Rockwell" pitchFamily="18" charset="0"/>
              </a:rPr>
              <a:t>:</a:t>
            </a:r>
          </a:p>
          <a:p>
            <a:pPr marL="520700" indent="-520700">
              <a:lnSpc>
                <a:spcPct val="90000"/>
              </a:lnSpc>
              <a:buNone/>
              <a:defRPr/>
            </a:pPr>
            <a:r>
              <a:rPr lang="id-ID" sz="2400" dirty="0" smtClean="0">
                <a:latin typeface="Rockwell" pitchFamily="18" charset="0"/>
              </a:rPr>
              <a:t>    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id-ID" sz="2400" dirty="0" smtClean="0">
                <a:latin typeface="Rockwell" pitchFamily="18" charset="0"/>
              </a:rPr>
              <a:t>M</a:t>
            </a:r>
            <a:r>
              <a:rPr lang="en-US" sz="2400" dirty="0" err="1" smtClean="0">
                <a:latin typeface="Rockwell" pitchFamily="18" charset="0"/>
              </a:rPr>
              <a:t>asalah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buta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aksara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sangat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terkait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dengan</a:t>
            </a:r>
            <a:r>
              <a:rPr lang="en-US" sz="2400" dirty="0" smtClean="0">
                <a:latin typeface="Rockwell" pitchFamily="18" charset="0"/>
              </a:rPr>
              <a:t>:</a:t>
            </a:r>
          </a:p>
          <a:p>
            <a:pPr marL="723900" indent="354013">
              <a:lnSpc>
                <a:spcPct val="90000"/>
              </a:lnSpc>
              <a:buSzPct val="85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Kemiskinan</a:t>
            </a:r>
            <a:endParaRPr lang="en-US" sz="2400" dirty="0" smtClean="0">
              <a:latin typeface="Rockwell" pitchFamily="18" charset="0"/>
            </a:endParaRPr>
          </a:p>
          <a:p>
            <a:pPr marL="723900" indent="354013">
              <a:lnSpc>
                <a:spcPct val="90000"/>
              </a:lnSpc>
              <a:buSzPct val="85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Kebodohan</a:t>
            </a:r>
            <a:r>
              <a:rPr lang="en-US" sz="2400" dirty="0" smtClean="0">
                <a:latin typeface="Rockwell" pitchFamily="18" charset="0"/>
              </a:rPr>
              <a:t>  </a:t>
            </a:r>
          </a:p>
          <a:p>
            <a:pPr marL="723900" indent="354013">
              <a:lnSpc>
                <a:spcPct val="90000"/>
              </a:lnSpc>
              <a:buSzPct val="85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Keterbelakangan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endParaRPr lang="en-US" sz="2400" dirty="0" smtClean="0">
              <a:latin typeface="Rockwell" pitchFamily="18" charset="0"/>
            </a:endParaRPr>
          </a:p>
          <a:p>
            <a:pPr marL="723900" indent="354013">
              <a:lnSpc>
                <a:spcPct val="90000"/>
              </a:lnSpc>
              <a:buSzPct val="85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Ketidakberdayaan</a:t>
            </a:r>
            <a:endParaRPr lang="sv-SE" sz="2400" b="1" dirty="0" smtClean="0">
              <a:solidFill>
                <a:srgbClr val="000099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81000"/>
            <a:ext cx="811056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solidFill>
                <a:srgbClr val="164C6C"/>
              </a:solidFill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14488"/>
            <a:ext cx="8229600" cy="4838712"/>
          </a:xfrm>
        </p:spPr>
        <p:txBody>
          <a:bodyPr/>
          <a:lstStyle/>
          <a:p>
            <a:pPr marL="396875" indent="-396875">
              <a:lnSpc>
                <a:spcPct val="90000"/>
              </a:lnSpc>
              <a:buNone/>
              <a:defRPr/>
            </a:pPr>
            <a:r>
              <a:rPr lang="en-US" sz="2800" b="1" dirty="0" err="1" smtClean="0">
                <a:latin typeface="Rockwell" pitchFamily="18" charset="0"/>
              </a:rPr>
              <a:t>Ketiga</a:t>
            </a:r>
            <a:r>
              <a:rPr lang="id-ID" sz="2800" b="1" dirty="0" smtClean="0">
                <a:latin typeface="Rockwell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id-ID" sz="2800" dirty="0" smtClean="0">
                <a:latin typeface="Rockwell" pitchFamily="18" charset="0"/>
              </a:rPr>
              <a:t>B</a:t>
            </a:r>
            <a:r>
              <a:rPr lang="en-US" sz="2800" dirty="0" err="1" smtClean="0">
                <a:latin typeface="Rockwell" pitchFamily="18" charset="0"/>
              </a:rPr>
              <a:t>uta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aksara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berdampak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terhadap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pembangunan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bangsa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yakni</a:t>
            </a:r>
            <a:r>
              <a:rPr lang="en-US" sz="2800" dirty="0" smtClean="0">
                <a:latin typeface="Rockwell" pitchFamily="18" charset="0"/>
              </a:rPr>
              <a:t>:</a:t>
            </a:r>
            <a:endParaRPr lang="id-ID" sz="2800" dirty="0" smtClean="0">
              <a:latin typeface="Rockwell" pitchFamily="18" charset="0"/>
            </a:endParaRPr>
          </a:p>
          <a:p>
            <a:pPr marL="804863" indent="-354013">
              <a:lnSpc>
                <a:spcPct val="90000"/>
              </a:lnSpc>
              <a:buSzPct val="80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Rendahnya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produktivitas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masyarakat</a:t>
            </a:r>
            <a:endParaRPr lang="en-US" sz="2400" dirty="0" smtClean="0">
              <a:latin typeface="Rockwell" pitchFamily="18" charset="0"/>
            </a:endParaRPr>
          </a:p>
          <a:p>
            <a:pPr marL="804863" indent="-354013">
              <a:lnSpc>
                <a:spcPct val="90000"/>
              </a:lnSpc>
              <a:buSzPct val="80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Rendahnya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kesadaran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untuk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menyekolahkan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anak</a:t>
            </a:r>
            <a:r>
              <a:rPr lang="en-US" sz="2400" dirty="0" smtClean="0">
                <a:latin typeface="Rockwell" pitchFamily="18" charset="0"/>
              </a:rPr>
              <a:t>/</a:t>
            </a:r>
            <a:r>
              <a:rPr lang="en-US" sz="2400" dirty="0" err="1" smtClean="0">
                <a:latin typeface="Rockwell" pitchFamily="18" charset="0"/>
              </a:rPr>
              <a:t>keluarganya</a:t>
            </a:r>
            <a:endParaRPr lang="en-US" sz="2400" dirty="0" smtClean="0">
              <a:latin typeface="Rockwell" pitchFamily="18" charset="0"/>
            </a:endParaRPr>
          </a:p>
          <a:p>
            <a:pPr marL="804863" indent="-354013">
              <a:lnSpc>
                <a:spcPct val="90000"/>
              </a:lnSpc>
              <a:buSzPct val="80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Rendahnya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kemampuan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mengakses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informasi</a:t>
            </a:r>
            <a:endParaRPr lang="en-US" sz="2400" dirty="0" smtClean="0">
              <a:latin typeface="Rockwell" pitchFamily="18" charset="0"/>
            </a:endParaRPr>
          </a:p>
          <a:p>
            <a:pPr marL="804863" indent="-354013">
              <a:lnSpc>
                <a:spcPct val="90000"/>
              </a:lnSpc>
              <a:buSzPct val="80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Sulit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menerima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inovasi</a:t>
            </a:r>
            <a:r>
              <a:rPr lang="en-US" sz="2400" dirty="0" smtClean="0">
                <a:latin typeface="Rockwell" pitchFamily="18" charset="0"/>
              </a:rPr>
              <a:t> (</a:t>
            </a:r>
            <a:r>
              <a:rPr lang="en-US" sz="2400" dirty="0" err="1" smtClean="0">
                <a:latin typeface="Rockwell" pitchFamily="18" charset="0"/>
              </a:rPr>
              <a:t>pembaharuan</a:t>
            </a:r>
            <a:r>
              <a:rPr lang="en-US" sz="2400" dirty="0" smtClean="0">
                <a:latin typeface="Rockwell" pitchFamily="18" charset="0"/>
              </a:rPr>
              <a:t>)</a:t>
            </a:r>
          </a:p>
          <a:p>
            <a:pPr marL="804863" indent="-354013">
              <a:lnSpc>
                <a:spcPct val="90000"/>
              </a:lnSpc>
              <a:buSzPct val="80000"/>
              <a:buFont typeface="Wingdings" pitchFamily="2" charset="2"/>
              <a:buChar char="|"/>
              <a:defRPr/>
            </a:pPr>
            <a:r>
              <a:rPr lang="en-US" sz="2400" dirty="0" err="1" smtClean="0">
                <a:latin typeface="Rockwell" pitchFamily="18" charset="0"/>
              </a:rPr>
              <a:t>Rendahnya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</a:t>
            </a:r>
            <a:r>
              <a:rPr lang="id-ID" sz="2400" dirty="0" smtClean="0">
                <a:latin typeface="Rockwell" pitchFamily="18" charset="0"/>
              </a:rPr>
              <a:t>ndeks </a:t>
            </a:r>
            <a:r>
              <a:rPr lang="en-US" sz="2400" dirty="0" smtClean="0">
                <a:latin typeface="Rockwell" pitchFamily="18" charset="0"/>
              </a:rPr>
              <a:t>p</a:t>
            </a:r>
            <a:r>
              <a:rPr lang="id-ID" sz="2400" dirty="0" smtClean="0">
                <a:latin typeface="Rockwell" pitchFamily="18" charset="0"/>
              </a:rPr>
              <a:t>embangunan </a:t>
            </a:r>
            <a:r>
              <a:rPr lang="en-US" sz="2400" dirty="0" smtClean="0">
                <a:latin typeface="Rockwell" pitchFamily="18" charset="0"/>
              </a:rPr>
              <a:t>m</a:t>
            </a:r>
            <a:r>
              <a:rPr lang="id-ID" sz="2400" dirty="0" smtClean="0">
                <a:latin typeface="Rockwell" pitchFamily="18" charset="0"/>
              </a:rPr>
              <a:t>anusia</a:t>
            </a:r>
            <a:endParaRPr lang="en-US" sz="2400" dirty="0" smtClean="0">
              <a:latin typeface="Rockwell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SzPct val="70000"/>
              <a:buFont typeface="Wingdings" pitchFamily="2" charset="2"/>
              <a:buChar char="|"/>
            </a:pPr>
            <a:endParaRPr lang="sv-SE" sz="2400" b="1" dirty="0" smtClean="0">
              <a:solidFill>
                <a:srgbClr val="000099"/>
              </a:solidFill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57166"/>
            <a:ext cx="79296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PENTINGNYA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PEMBERANTASAN BUTA AKSARA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 </a:t>
            </a:r>
            <a:r>
              <a:rPr lang="id-ID" sz="11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(2)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endParaRPr lang="id-ID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143876" cy="13811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</a:t>
            </a:r>
            <a:r>
              <a:rPr lang="id-ID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emberantasan</a:t>
            </a: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B</a:t>
            </a:r>
            <a:r>
              <a:rPr lang="id-ID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uta</a:t>
            </a: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</a:t>
            </a:r>
            <a:r>
              <a:rPr lang="id-ID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ksara</a:t>
            </a: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id-ID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Berdampak</a:t>
            </a: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L</a:t>
            </a:r>
            <a:r>
              <a:rPr lang="id-ID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angsung terhadap:</a:t>
            </a:r>
            <a:r>
              <a:rPr lang="sv-SE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</a:rPr>
            </a:br>
            <a:endParaRPr lang="en-US" sz="2800" b="1" dirty="0" smtClean="0">
              <a:solidFill>
                <a:srgbClr val="164C6C"/>
              </a:solidFill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43050"/>
            <a:ext cx="8229600" cy="4910150"/>
          </a:xfrm>
        </p:spPr>
        <p:txBody>
          <a:bodyPr>
            <a:noAutofit/>
          </a:bodyPr>
          <a:lstStyle/>
          <a:p>
            <a:pPr>
              <a:buSzPct val="88000"/>
              <a:buFont typeface="Wingdings 2" pitchFamily="18" charset="2"/>
              <a:buChar char=""/>
            </a:pPr>
            <a:r>
              <a:rPr lang="fi-FI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Menurunnya angka kematian bayi dan ibu melahirkan</a:t>
            </a:r>
          </a:p>
          <a:p>
            <a:pPr>
              <a:buSzPct val="88000"/>
              <a:buFont typeface="Wingdings 2" pitchFamily="18" charset="2"/>
              <a:buChar char=""/>
            </a:pPr>
            <a:r>
              <a:rPr lang="fi-FI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Meningkatnya kesadaran masyarakat  untuk   </a:t>
            </a:r>
          </a:p>
          <a:p>
            <a:pPr>
              <a:buSzPct val="88000"/>
              <a:buNone/>
            </a:pPr>
            <a:r>
              <a:rPr lang="id-ID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    </a:t>
            </a:r>
            <a:r>
              <a:rPr lang="fi-FI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menyekolahkan anaknya sampai tamat Sekolah Dasar</a:t>
            </a:r>
          </a:p>
          <a:p>
            <a:pPr>
              <a:buSzPct val="88000"/>
              <a:buFont typeface="Wingdings 2" pitchFamily="18" charset="2"/>
              <a:buChar char=""/>
            </a:pPr>
            <a:r>
              <a:rPr lang="sv-SE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Berhasilnya pelaksanaan Program Keluarga Berencana</a:t>
            </a:r>
          </a:p>
          <a:p>
            <a:pPr>
              <a:buSzPct val="88000"/>
              <a:buFont typeface="Wingdings 2" pitchFamily="18" charset="2"/>
              <a:buChar char=""/>
            </a:pP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Naiknya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tingkat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gizi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masyarakat</a:t>
            </a:r>
            <a:endParaRPr lang="en-GB" sz="2200" b="1" dirty="0" smtClean="0">
              <a:solidFill>
                <a:schemeClr val="accent5">
                  <a:lumMod val="50000"/>
                </a:schemeClr>
              </a:solidFill>
              <a:latin typeface="Rockwell" pitchFamily="18" charset="0"/>
            </a:endParaRPr>
          </a:p>
          <a:p>
            <a:pPr>
              <a:buSzPct val="88000"/>
              <a:buFont typeface="Wingdings 2" pitchFamily="18" charset="2"/>
              <a:buChar char=""/>
            </a:pP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Naiknya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penghasilan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masyarakat</a:t>
            </a:r>
            <a:endParaRPr lang="en-GB" sz="2200" b="1" dirty="0" smtClean="0">
              <a:solidFill>
                <a:schemeClr val="accent5">
                  <a:lumMod val="50000"/>
                </a:schemeClr>
              </a:solidFill>
              <a:latin typeface="Rockwell" pitchFamily="18" charset="0"/>
            </a:endParaRPr>
          </a:p>
          <a:p>
            <a:pPr>
              <a:buSzPct val="88000"/>
              <a:buFont typeface="Wingdings 2" pitchFamily="18" charset="2"/>
              <a:buChar char=""/>
            </a:pPr>
            <a:r>
              <a:rPr lang="fi-FI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Naiknya usia harapan hidup masyarakat</a:t>
            </a:r>
          </a:p>
          <a:p>
            <a:pPr>
              <a:buSzPct val="88000"/>
              <a:buFont typeface="Wingdings 2" pitchFamily="18" charset="2"/>
              <a:buChar char=""/>
            </a:pPr>
            <a:r>
              <a:rPr lang="sv-SE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Naiknya partisipasi masyarakat terhadap program pembangunan</a:t>
            </a:r>
          </a:p>
          <a:p>
            <a:pPr>
              <a:buSzPct val="88000"/>
              <a:buFont typeface="Wingdings 2" pitchFamily="18" charset="2"/>
              <a:buChar char=""/>
            </a:pP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Masyarakat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semakin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demokratis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.</a:t>
            </a:r>
            <a:endParaRPr lang="en-GB" sz="2200" dirty="0">
              <a:solidFill>
                <a:schemeClr val="accent5">
                  <a:lumMod val="5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sz="2400" b="1" dirty="0" smtClean="0">
                <a:solidFill>
                  <a:srgbClr val="C00000"/>
                </a:solidFill>
                <a:latin typeface="Verdana" pitchFamily="34" charset="0"/>
              </a:rPr>
              <a:t>Studi UNESCO (2006) terhadap negara berpenduduk buta aksara besar menunjukkan bahwa PBA berdampak langsung terhadap: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solidFill>
                <a:srgbClr val="164C6C"/>
              </a:solidFill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71612"/>
            <a:ext cx="8229600" cy="4981588"/>
          </a:xfrm>
        </p:spPr>
        <p:txBody>
          <a:bodyPr>
            <a:normAutofit/>
          </a:bodyPr>
          <a:lstStyle/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fi-FI" sz="2400" dirty="0" smtClean="0">
                <a:solidFill>
                  <a:srgbClr val="002060"/>
                </a:solidFill>
                <a:latin typeface="Rockwell" pitchFamily="18" charset="0"/>
              </a:rPr>
              <a:t>Menurunnya angka kematian bayi dan ibu melahirkan</a:t>
            </a: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fi-FI" sz="2400" dirty="0" smtClean="0">
                <a:solidFill>
                  <a:srgbClr val="002060"/>
                </a:solidFill>
                <a:latin typeface="Rockwell" pitchFamily="18" charset="0"/>
              </a:rPr>
              <a:t>Meningkatnya kesadaran masyarakat  untuk menyekolahkan anaknya minimal tamat sekolah dasar</a:t>
            </a: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sv-SE" sz="2400" dirty="0" smtClean="0">
                <a:solidFill>
                  <a:srgbClr val="002060"/>
                </a:solidFill>
                <a:latin typeface="Rockwell" pitchFamily="18" charset="0"/>
              </a:rPr>
              <a:t>Berhasilnya pelaksanaan program keluarga berencana</a:t>
            </a: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Naiknya</a:t>
            </a:r>
            <a:r>
              <a:rPr lang="en-GB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tingkat</a:t>
            </a:r>
            <a:r>
              <a:rPr lang="en-GB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gizi</a:t>
            </a:r>
            <a:r>
              <a:rPr lang="en-GB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masyarakat</a:t>
            </a:r>
            <a:endParaRPr lang="en-GB" sz="24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Naiknya</a:t>
            </a:r>
            <a:r>
              <a:rPr lang="en-GB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penghasilan</a:t>
            </a:r>
            <a:r>
              <a:rPr lang="en-GB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masyarakat</a:t>
            </a:r>
            <a:endParaRPr lang="en-GB" sz="24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fi-FI" sz="2400" dirty="0" smtClean="0">
                <a:solidFill>
                  <a:srgbClr val="002060"/>
                </a:solidFill>
                <a:latin typeface="Rockwell" pitchFamily="18" charset="0"/>
              </a:rPr>
              <a:t>Naiknya usia harapan hidup masyarakat</a:t>
            </a: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sv-SE" sz="2400" dirty="0" smtClean="0">
                <a:solidFill>
                  <a:srgbClr val="002060"/>
                </a:solidFill>
                <a:latin typeface="Rockwell" pitchFamily="18" charset="0"/>
              </a:rPr>
              <a:t>Naiknya partisipasi masyarakat terhadap program </a:t>
            </a:r>
            <a:r>
              <a:rPr lang="id-ID" sz="2400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sv-SE" sz="2400" dirty="0" smtClean="0">
                <a:solidFill>
                  <a:srgbClr val="002060"/>
                </a:solidFill>
                <a:latin typeface="Rockwell" pitchFamily="18" charset="0"/>
              </a:rPr>
              <a:t>pembangunan</a:t>
            </a:r>
          </a:p>
          <a:p>
            <a:pPr marL="342900" indent="-342900">
              <a:buSzPct val="75000"/>
              <a:buFont typeface="Wingdings" pitchFamily="2" charset="2"/>
              <a:buChar char="u"/>
            </a:pPr>
            <a:r>
              <a:rPr lang="sv-SE" sz="2400" dirty="0" smtClean="0">
                <a:solidFill>
                  <a:srgbClr val="002060"/>
                </a:solidFill>
                <a:latin typeface="Rockwell" pitchFamily="18" charset="0"/>
              </a:rPr>
              <a:t>Meningkatnya sikap dan perilaku demokratis m</a:t>
            </a:r>
            <a:r>
              <a:rPr lang="en-GB" sz="2400" dirty="0" err="1" smtClean="0">
                <a:solidFill>
                  <a:srgbClr val="002060"/>
                </a:solidFill>
                <a:latin typeface="Rockwell" pitchFamily="18" charset="0"/>
              </a:rPr>
              <a:t>asyarakat</a:t>
            </a:r>
            <a:endParaRPr lang="en-GB" sz="24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sv-SE" sz="1800" b="1" dirty="0" smtClean="0">
              <a:solidFill>
                <a:srgbClr val="000099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152400"/>
            <a:ext cx="8140700" cy="1295400"/>
          </a:xfrm>
        </p:spPr>
        <p:txBody>
          <a:bodyPr/>
          <a:lstStyle/>
          <a:p>
            <a:pPr algn="ctr" defTabSz="912813">
              <a:lnSpc>
                <a:spcPct val="80000"/>
              </a:lnSpc>
            </a:pPr>
            <a:r>
              <a:rPr lang="en-US" sz="3600" b="1" dirty="0">
                <a:solidFill>
                  <a:schemeClr val="tx1"/>
                </a:solidFill>
                <a:latin typeface="Rockwell" pitchFamily="18" charset="0"/>
              </a:rPr>
              <a:t>BUTA AKSARA SEBAGAI KOMPONEN PENTING HDI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B9B-4F35-4258-87FF-91E6E0487F28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928802"/>
            <a:ext cx="1981200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Baskerville Old Face" pitchFamily="18" charset="0"/>
              </a:rPr>
              <a:t>Rata-Rata </a:t>
            </a:r>
            <a:r>
              <a:rPr lang="en-US" b="1" dirty="0" err="1">
                <a:latin typeface="Baskerville Old Face" pitchFamily="18" charset="0"/>
              </a:rPr>
              <a:t>Usia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Harapan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Hidup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19812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Baskerville Old Face" pitchFamily="18" charset="0"/>
              </a:rPr>
              <a:t>Angka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Melek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Huruf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Orang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Dewasa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24400" y="1928802"/>
            <a:ext cx="1981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Baskerville Old Face" pitchFamily="18" charset="0"/>
              </a:rPr>
              <a:t>Rata-rata Lama </a:t>
            </a:r>
            <a:r>
              <a:rPr lang="en-US" b="1" dirty="0" err="1">
                <a:latin typeface="Baskerville Old Face" pitchFamily="18" charset="0"/>
              </a:rPr>
              <a:t>Pendidikan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934200" y="1928802"/>
            <a:ext cx="1995518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Baskerville Old Face" pitchFamily="18" charset="0"/>
              </a:rPr>
              <a:t>Pengeluaran</a:t>
            </a:r>
            <a:r>
              <a:rPr lang="en-US" b="1" dirty="0">
                <a:latin typeface="Baskerville Old Face" pitchFamily="18" charset="0"/>
              </a:rPr>
              <a:t> Per </a:t>
            </a:r>
            <a:r>
              <a:rPr lang="en-US" b="1" dirty="0" err="1">
                <a:latin typeface="Baskerville Old Face" pitchFamily="18" charset="0"/>
              </a:rPr>
              <a:t>Kapita</a:t>
            </a:r>
            <a:r>
              <a:rPr lang="en-US" b="1" dirty="0">
                <a:latin typeface="Baskerville Old Face" pitchFamily="18" charset="0"/>
              </a:rPr>
              <a:t> (</a:t>
            </a:r>
            <a:r>
              <a:rPr lang="en-US" b="1" i="1" dirty="0">
                <a:latin typeface="Baskerville Old Face" pitchFamily="18" charset="0"/>
              </a:rPr>
              <a:t>Purchasing Power Parity</a:t>
            </a:r>
            <a:r>
              <a:rPr lang="en-US" b="1" dirty="0">
                <a:latin typeface="Baskerville Old Face" pitchFamily="18" charset="0"/>
              </a:rPr>
              <a:t>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3663950"/>
            <a:ext cx="1981200" cy="4048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Baskerville Old Face" pitchFamily="18" charset="0"/>
              </a:rPr>
              <a:t>Indeks Kesehatan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29000" y="3657600"/>
            <a:ext cx="2362200" cy="404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Baskerville Old Face" pitchFamily="18" charset="0"/>
              </a:rPr>
              <a:t>Indeks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Pendidikan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34200" y="3657600"/>
            <a:ext cx="1981200" cy="6794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Baskerville Old Face" pitchFamily="18" charset="0"/>
              </a:rPr>
              <a:t>Indeks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Perekonomian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17638" y="5410200"/>
            <a:ext cx="6400800" cy="461665"/>
          </a:xfrm>
          <a:prstGeom prst="rect">
            <a:avLst/>
          </a:prstGeom>
          <a:solidFill>
            <a:srgbClr val="C00000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latin typeface="Rockwell" pitchFamily="18" charset="0"/>
              </a:rPr>
              <a:t>HUMAN DEVELOPMENT INDEX (HDI)</a:t>
            </a:r>
          </a:p>
        </p:txBody>
      </p:sp>
      <p:cxnSp>
        <p:nvCxnSpPr>
          <p:cNvPr id="5131" name="AutoShape 11"/>
          <p:cNvCxnSpPr>
            <a:cxnSpLocks noChangeShapeType="1"/>
            <a:stCxn id="5123" idx="2"/>
            <a:endCxn id="5127" idx="0"/>
          </p:cNvCxnSpPr>
          <p:nvPr/>
        </p:nvCxnSpPr>
        <p:spPr bwMode="auto">
          <a:xfrm rot="5400000">
            <a:off x="750992" y="3119541"/>
            <a:ext cx="108881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2" name="AutoShape 12"/>
          <p:cNvCxnSpPr>
            <a:cxnSpLocks noChangeShapeType="1"/>
            <a:stCxn id="5124" idx="2"/>
            <a:endCxn id="5128" idx="0"/>
          </p:cNvCxnSpPr>
          <p:nvPr/>
        </p:nvCxnSpPr>
        <p:spPr bwMode="auto">
          <a:xfrm>
            <a:off x="3505200" y="2878138"/>
            <a:ext cx="1104900" cy="760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3" name="AutoShape 13"/>
          <p:cNvCxnSpPr>
            <a:cxnSpLocks noChangeShapeType="1"/>
            <a:stCxn id="5125" idx="2"/>
            <a:endCxn id="5128" idx="0"/>
          </p:cNvCxnSpPr>
          <p:nvPr/>
        </p:nvCxnSpPr>
        <p:spPr bwMode="auto">
          <a:xfrm rot="5400000">
            <a:off x="4621317" y="2563916"/>
            <a:ext cx="1082467" cy="1104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4" name="AutoShape 14"/>
          <p:cNvCxnSpPr>
            <a:cxnSpLocks noChangeShapeType="1"/>
            <a:stCxn id="5126" idx="2"/>
            <a:endCxn id="5129" idx="0"/>
          </p:cNvCxnSpPr>
          <p:nvPr/>
        </p:nvCxnSpPr>
        <p:spPr bwMode="auto">
          <a:xfrm rot="5400000">
            <a:off x="7525646" y="3251287"/>
            <a:ext cx="805468" cy="71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5" name="AutoShape 15"/>
          <p:cNvCxnSpPr>
            <a:cxnSpLocks noChangeShapeType="1"/>
            <a:stCxn id="5127" idx="2"/>
            <a:endCxn id="5130" idx="0"/>
          </p:cNvCxnSpPr>
          <p:nvPr/>
        </p:nvCxnSpPr>
        <p:spPr bwMode="auto">
          <a:xfrm rot="16200000" flipH="1">
            <a:off x="2286001" y="3078162"/>
            <a:ext cx="1341437" cy="3322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6" name="AutoShape 16"/>
          <p:cNvCxnSpPr>
            <a:cxnSpLocks noChangeShapeType="1"/>
            <a:stCxn id="5129" idx="2"/>
            <a:endCxn id="5130" idx="0"/>
          </p:cNvCxnSpPr>
          <p:nvPr/>
        </p:nvCxnSpPr>
        <p:spPr bwMode="auto">
          <a:xfrm rot="5400000">
            <a:off x="5734844" y="3220244"/>
            <a:ext cx="1073150" cy="3306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7" name="AutoShape 17"/>
          <p:cNvCxnSpPr>
            <a:cxnSpLocks noChangeShapeType="1"/>
            <a:stCxn id="5128" idx="2"/>
            <a:endCxn id="5130" idx="0"/>
          </p:cNvCxnSpPr>
          <p:nvPr/>
        </p:nvCxnSpPr>
        <p:spPr bwMode="auto">
          <a:xfrm rot="16200000" flipH="1">
            <a:off x="3940176" y="4732337"/>
            <a:ext cx="1347787" cy="7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0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605</TotalTime>
  <Words>1733</Words>
  <Application>Microsoft Office PowerPoint</Application>
  <PresentationFormat>On-screen Show (4:3)</PresentationFormat>
  <Paragraphs>329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Solstice</vt:lpstr>
      <vt:lpstr>Metro</vt:lpstr>
      <vt:lpstr>Median</vt:lpstr>
      <vt:lpstr>Aspect</vt:lpstr>
      <vt:lpstr>Civic</vt:lpstr>
      <vt:lpstr>1_Civic</vt:lpstr>
      <vt:lpstr>2_Civic</vt:lpstr>
      <vt:lpstr>3_Civic</vt:lpstr>
      <vt:lpstr>1_Aspect</vt:lpstr>
      <vt:lpstr>KEBIJAKAN NASIONAL TENTANG PENUNTASAN BUTA AKSARA</vt:lpstr>
      <vt:lpstr>Slide 2</vt:lpstr>
      <vt:lpstr>DASAR  KEBIJAKAN (1)  </vt:lpstr>
      <vt:lpstr>Dasar Kebijakan (2)</vt:lpstr>
      <vt:lpstr>PENTINGNYA PEMBERANTASAN BUTA AKSARA(1)  </vt:lpstr>
      <vt:lpstr> </vt:lpstr>
      <vt:lpstr>Pemberantasan Buta Aksara Berdampak Langsung terhadap:  </vt:lpstr>
      <vt:lpstr>Studi UNESCO (2006) terhadap negara berpenduduk buta aksara besar menunjukkan bahwa PBA berdampak langsung terhadap: </vt:lpstr>
      <vt:lpstr>BUTA AKSARA SEBAGAI KOMPONEN PENTING HDI</vt:lpstr>
      <vt:lpstr>KEADAAN BUTA AKSARA INDONESIA  (1945-2010)</vt:lpstr>
      <vt:lpstr>Perkiraan Penduduk Buta Aksara 15 Tahun Ke atas Provinsi Kalimantan Tahun 2010 </vt:lpstr>
      <vt:lpstr>Perkiraan Penduduk Buta Aksara 15 Tahun  ke atas Kabupaten Provinsi Kalimantan Tahun 2010</vt:lpstr>
      <vt:lpstr>Slide 13</vt:lpstr>
      <vt:lpstr>KEBIJAKAN UMUM</vt:lpstr>
      <vt:lpstr>KEBIJAKAN KHUSUS (Reaching the Unreached)</vt:lpstr>
      <vt:lpstr>Slide 16</vt:lpstr>
      <vt:lpstr>Slide 17</vt:lpstr>
      <vt:lpstr>Slide 18</vt:lpstr>
      <vt:lpstr>Kebijakan Penuntasan  Buta Aksara  </vt:lpstr>
      <vt:lpstr>STRATEGI PERCEPATAN  PEMBERANTASAN BUTA AKSARA (1)  </vt:lpstr>
      <vt:lpstr>STRATEGI PERCEPATAN  PEMBERANTASAN BUTA AKSARA (2)  </vt:lpstr>
      <vt:lpstr>STRATEGI PERCEPATAN  PEMBERANTASAN BUTA AKSARA(3)  </vt:lpstr>
      <vt:lpstr>STRATEGI PERCEPATAN  PEMBERANTASAN BUTA AKSARA(4) </vt:lpstr>
      <vt:lpstr>STRATEGI PERCEPATAN  PEMBERANTASAN BUTA AKSARA(5) </vt:lpstr>
      <vt:lpstr>STRATEGI PEMBERANTASAN DAN  PEMBINAAN BUTA AKSARA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Burhan</dc:creator>
  <cp:lastModifiedBy>Mr. Burhan</cp:lastModifiedBy>
  <cp:revision>71</cp:revision>
  <dcterms:created xsi:type="dcterms:W3CDTF">2011-06-02T04:52:00Z</dcterms:created>
  <dcterms:modified xsi:type="dcterms:W3CDTF">2011-06-16T02:26:10Z</dcterms:modified>
</cp:coreProperties>
</file>