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60" r:id="rId2"/>
    <p:sldMasterId id="2147484472" r:id="rId3"/>
    <p:sldMasterId id="2147484508" r:id="rId4"/>
    <p:sldMasterId id="2147484520" r:id="rId5"/>
  </p:sldMasterIdLst>
  <p:notesMasterIdLst>
    <p:notesMasterId r:id="rId20"/>
  </p:notesMasterIdLst>
  <p:sldIdLst>
    <p:sldId id="317" r:id="rId6"/>
    <p:sldId id="257" r:id="rId7"/>
    <p:sldId id="259" r:id="rId8"/>
    <p:sldId id="260" r:id="rId9"/>
    <p:sldId id="318" r:id="rId10"/>
    <p:sldId id="319" r:id="rId11"/>
    <p:sldId id="320" r:id="rId12"/>
    <p:sldId id="321" r:id="rId13"/>
    <p:sldId id="262" r:id="rId14"/>
    <p:sldId id="323" r:id="rId15"/>
    <p:sldId id="325" r:id="rId16"/>
    <p:sldId id="326" r:id="rId17"/>
    <p:sldId id="324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3300"/>
    <a:srgbClr val="6C0000"/>
    <a:srgbClr val="CCFF33"/>
    <a:srgbClr val="CCFFCC"/>
    <a:srgbClr val="CCFF99"/>
    <a:srgbClr val="CCECFF"/>
    <a:srgbClr val="66FF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61" autoAdjust="0"/>
    <p:restoredTop sz="94660"/>
  </p:normalViewPr>
  <p:slideViewPr>
    <p:cSldViewPr>
      <p:cViewPr>
        <p:scale>
          <a:sx n="60" d="100"/>
          <a:sy n="60" d="100"/>
        </p:scale>
        <p:origin x="-12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64F30-D8FC-4F64-9DC8-8087C549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5529-8586-45DC-8057-2F97D943AF6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66F-65AA-43E5-A929-A58FA56A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ABDD-6919-4930-83F0-F70593EC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58F5-C78D-43C4-85D4-B2A104C2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393-D6EB-4B3E-9DD9-0391BE5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2CA1-86A8-46DF-9ACD-4741E9FD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702C30-A603-450B-9E65-7630C933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F6C1D-7F93-4055-BACE-23BEEE5E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A4531E-41F4-4376-9AD3-3F333D793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C1F33E-21B4-4E44-8AB8-E1ADE772F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B2A9AE-B643-444A-930E-7612EB081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F862B1-B899-4693-93B2-8F017DF9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A73-8080-42AF-B8C1-7D385149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55A28-810C-4752-8501-594F06E50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9A5C66-E93A-43CE-96F8-3BB2AB5D0D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E933A6-181C-44C4-9600-C5DDED4A5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CA209B-5874-44E3-8E22-24C458FE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1F2175-0F1A-4ECA-AB8D-147A87D3A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4D9F-7650-4DFB-815B-C4AE9457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056-EF2F-4718-B7EF-C68B322E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D40E-AEAC-4FCD-AF03-783A8D7D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13F8-50C6-44D0-8BD7-17D95C88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3E9-4FA1-46B4-999F-C803881E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158375-57D8-41AF-8490-438A9CD9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1" r:id="rId1"/>
    <p:sldLayoutId id="2147484462" r:id="rId2"/>
    <p:sldLayoutId id="2147484463" r:id="rId3"/>
    <p:sldLayoutId id="2147484464" r:id="rId4"/>
    <p:sldLayoutId id="2147484465" r:id="rId5"/>
    <p:sldLayoutId id="2147484466" r:id="rId6"/>
    <p:sldLayoutId id="2147484467" r:id="rId7"/>
    <p:sldLayoutId id="2147484468" r:id="rId8"/>
    <p:sldLayoutId id="2147484469" r:id="rId9"/>
    <p:sldLayoutId id="2147484470" r:id="rId10"/>
    <p:sldLayoutId id="21474844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ununga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-228600" y="228600"/>
            <a:ext cx="4953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839200" cy="3505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4600" b="1" dirty="0" smtClean="0">
                <a:solidFill>
                  <a:srgbClr val="002060"/>
                </a:solidFill>
                <a:latin typeface="Rockwell Extra Bold" pitchFamily="18" charset="0"/>
              </a:rPr>
              <a:t>KEBIJAKAN UNY:</a:t>
            </a:r>
            <a:br>
              <a:rPr lang="id-ID" sz="4600" b="1" dirty="0" smtClean="0">
                <a:solidFill>
                  <a:srgbClr val="002060"/>
                </a:solidFill>
                <a:latin typeface="Rockwell Extra Bold" pitchFamily="18" charset="0"/>
              </a:rPr>
            </a:br>
            <a:r>
              <a:rPr lang="id-ID" sz="4600" b="1" dirty="0" smtClean="0">
                <a:solidFill>
                  <a:srgbClr val="002060"/>
                </a:solidFill>
                <a:latin typeface="Rockwell Extra Bold" pitchFamily="18" charset="0"/>
              </a:rPr>
              <a:t>REKAVERI</a:t>
            </a:r>
            <a:br>
              <a:rPr lang="id-ID" sz="4600" b="1" dirty="0" smtClean="0">
                <a:solidFill>
                  <a:srgbClr val="002060"/>
                </a:solidFill>
                <a:latin typeface="Rockwell Extra Bold" pitchFamily="18" charset="0"/>
              </a:rPr>
            </a:br>
            <a:r>
              <a:rPr lang="id-ID" sz="4600" dirty="0" smtClean="0">
                <a:solidFill>
                  <a:srgbClr val="002060"/>
                </a:solidFill>
                <a:latin typeface="Rockwell Extra Bold" pitchFamily="18" charset="0"/>
              </a:rPr>
              <a:t>PASCAERUPSI </a:t>
            </a:r>
            <a:r>
              <a:rPr lang="id-ID" sz="4600" dirty="0" smtClean="0">
                <a:solidFill>
                  <a:srgbClr val="002060"/>
                </a:solidFill>
                <a:latin typeface="Rockwell Extra Bold" pitchFamily="18" charset="0"/>
              </a:rPr>
              <a:t>MERAPI</a:t>
            </a:r>
            <a:r>
              <a:rPr lang="id-ID" sz="4600" b="1" dirty="0" smtClean="0">
                <a:solidFill>
                  <a:srgbClr val="800000"/>
                </a:solidFill>
                <a:latin typeface="Algerian" pitchFamily="82" charset="0"/>
              </a:rPr>
              <a:t/>
            </a:r>
            <a:br>
              <a:rPr lang="id-ID" sz="4600" b="1" dirty="0" smtClean="0">
                <a:solidFill>
                  <a:srgbClr val="800000"/>
                </a:solidFill>
                <a:latin typeface="Algerian" pitchFamily="82" charset="0"/>
              </a:rPr>
            </a:br>
            <a:r>
              <a:rPr lang="id-ID" sz="4000" b="1" dirty="0" smtClean="0">
                <a:solidFill>
                  <a:srgbClr val="800000"/>
                </a:solidFill>
                <a:latin typeface="Algerian" pitchFamily="82" charset="0"/>
              </a:rPr>
              <a:t/>
            </a:r>
            <a:br>
              <a:rPr lang="id-ID" sz="4000" b="1" dirty="0" smtClean="0">
                <a:solidFill>
                  <a:srgbClr val="800000"/>
                </a:solidFill>
                <a:latin typeface="Algerian" pitchFamily="82" charset="0"/>
              </a:rPr>
            </a:br>
            <a:endParaRPr sz="4000" b="1" smtClean="0">
              <a:solidFill>
                <a:srgbClr val="800000"/>
              </a:solidFill>
              <a:latin typeface="Algerian" pitchFamily="8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7239000" cy="16764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000" b="1" dirty="0" err="1" smtClean="0">
                <a:solidFill>
                  <a:srgbClr val="6C0000"/>
                </a:solidFill>
                <a:latin typeface="Rockwell" pitchFamily="18" charset="0"/>
              </a:rPr>
              <a:t>Burhan</a:t>
            </a:r>
            <a:r>
              <a:rPr lang="en-US" sz="3000" b="1" dirty="0" smtClean="0">
                <a:solidFill>
                  <a:srgbClr val="6C0000"/>
                </a:solidFill>
                <a:latin typeface="Rockwell" pitchFamily="18" charset="0"/>
              </a:rPr>
              <a:t> </a:t>
            </a:r>
            <a:r>
              <a:rPr lang="en-US" sz="3000" b="1" dirty="0" err="1" smtClean="0">
                <a:solidFill>
                  <a:srgbClr val="6C0000"/>
                </a:solidFill>
                <a:latin typeface="Rockwell" pitchFamily="18" charset="0"/>
              </a:rPr>
              <a:t>Nurgiyantoro</a:t>
            </a:r>
            <a:endParaRPr lang="en-US" sz="3000" b="1" dirty="0" smtClean="0">
              <a:solidFill>
                <a:srgbClr val="6C0000"/>
              </a:solidFill>
              <a:latin typeface="Rockwell" pitchFamily="18" charset="0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</a:pPr>
            <a:r>
              <a:rPr lang="id-ID" sz="3000" b="1" dirty="0" smtClean="0">
                <a:solidFill>
                  <a:srgbClr val="6C0000"/>
                </a:solidFill>
                <a:latin typeface="Rockwell" pitchFamily="18" charset="0"/>
              </a:rPr>
              <a:t>LPM UNY</a:t>
            </a: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</a:pPr>
            <a:r>
              <a:rPr lang="id-ID" sz="3000" b="1" dirty="0" smtClean="0">
                <a:solidFill>
                  <a:srgbClr val="6C0000"/>
                </a:solidFill>
                <a:latin typeface="Rockwell" pitchFamily="18" charset="0"/>
              </a:rPr>
              <a:t>2 Januari 2011</a:t>
            </a:r>
            <a:endParaRPr lang="en-US" sz="3000" b="1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 eaLnBrk="1" hangingPunct="1"/>
            <a:r>
              <a:rPr lang="id-ID" sz="3600" dirty="0" smtClean="0">
                <a:solidFill>
                  <a:srgbClr val="0000CC"/>
                </a:solidFill>
                <a:latin typeface="Arial Black" pitchFamily="34" charset="0"/>
              </a:rPr>
              <a:t>	</a:t>
            </a:r>
            <a:r>
              <a:rPr lang="id-ID" sz="3600" dirty="0" smtClean="0">
                <a:solidFill>
                  <a:srgbClr val="6C0000"/>
                </a:solidFill>
                <a:latin typeface="Arial Black" pitchFamily="34" charset="0"/>
              </a:rPr>
              <a:t>Bentuk Pengabdian</a:t>
            </a:r>
            <a:r>
              <a:rPr lang="id-ID" sz="1800" b="0" dirty="0" smtClean="0">
                <a:solidFill>
                  <a:srgbClr val="6C0000"/>
                </a:solidFill>
                <a:latin typeface="Arial Black" pitchFamily="34" charset="0"/>
              </a:rPr>
              <a:t>(4)</a:t>
            </a:r>
            <a:endParaRPr lang="en-US" sz="1800" b="0" dirty="0" smtClean="0">
              <a:solidFill>
                <a:srgbClr val="6C0000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Kebijakan LPM UNY untuk program KKN 2011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Lokasi: daerah terkena bencana, terutama di Kabupaten Sleman yang terkena dampak erupsi Merapi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Sasaran: berbagai kelompok masyarakat yang membutuhkan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Bentuk: KKN PPM, bantuan penanganan pemulihan pasca erupsi Merapai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Tema: kependidikan, lingkungan, atau hal-hal lain sesuai dengan kebutuhan setempat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 eaLnBrk="1" hangingPunct="1"/>
            <a:r>
              <a:rPr lang="id-ID" sz="3600" dirty="0" smtClean="0">
                <a:solidFill>
                  <a:srgbClr val="0000CC"/>
                </a:solidFill>
                <a:latin typeface="Arial Black" pitchFamily="34" charset="0"/>
              </a:rPr>
              <a:t>	</a:t>
            </a:r>
            <a:r>
              <a:rPr lang="id-ID" sz="4400" dirty="0" smtClean="0">
                <a:solidFill>
                  <a:srgbClr val="6C0000"/>
                </a:solidFill>
                <a:latin typeface="Arial Black" pitchFamily="34" charset="0"/>
              </a:rPr>
              <a:t>Bentuk Pengabdian</a:t>
            </a:r>
            <a:r>
              <a:rPr lang="id-ID" sz="1800" b="0" dirty="0" smtClean="0">
                <a:solidFill>
                  <a:srgbClr val="6C0000"/>
                </a:solidFill>
                <a:latin typeface="Arial Black" pitchFamily="34" charset="0"/>
              </a:rPr>
              <a:t>(5)</a:t>
            </a:r>
            <a:endParaRPr lang="en-US" sz="1800" b="0" dirty="0" smtClean="0">
              <a:solidFill>
                <a:srgbClr val="6C0000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id-ID" sz="3900" b="1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Keberlanjutan Program Relawan: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Bencana erupsi Merapi telah melahirkan pahlawan-relawan UNY yang dimotori mahasiswa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Program itu amat mulia dan membantu masyarakat terkena bencana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Maka, program itu harus dilanjutkan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Misi program: membantu pemulihan masyarakat pascaerupsi Merapi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Pengelola: LPM dan seluruh lembaga UNY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r>
              <a:rPr lang="id-ID" sz="3000" dirty="0" smtClean="0">
                <a:solidFill>
                  <a:srgbClr val="000099"/>
                </a:solidFill>
                <a:latin typeface="Rockwell" pitchFamily="18" charset="0"/>
              </a:rPr>
              <a:t>Pelaksanaan pengelolaan: model KKN (di tiap lokasi ada dosen penanggung jawab (DPL) dan pengurus di level mahasiswa pelaksana)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SzPct val="85000"/>
              <a:buFont typeface="Wingdings 2" pitchFamily="18" charset="2"/>
              <a:buChar char=""/>
            </a:pPr>
            <a:endParaRPr lang="en-US" sz="3000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 eaLnBrk="1" hangingPunct="1"/>
            <a:r>
              <a:rPr lang="id-ID" sz="3600" dirty="0" smtClean="0">
                <a:solidFill>
                  <a:srgbClr val="0000CC"/>
                </a:solidFill>
                <a:latin typeface="Arial Black" pitchFamily="34" charset="0"/>
              </a:rPr>
              <a:t>	</a:t>
            </a:r>
            <a:r>
              <a:rPr lang="id-ID" sz="4400" dirty="0" smtClean="0">
                <a:solidFill>
                  <a:srgbClr val="6C0000"/>
                </a:solidFill>
                <a:latin typeface="Arial Black" pitchFamily="34" charset="0"/>
              </a:rPr>
              <a:t>Bentuk Pengabdian</a:t>
            </a:r>
            <a:r>
              <a:rPr lang="id-ID" sz="1800" b="0" dirty="0" smtClean="0">
                <a:solidFill>
                  <a:srgbClr val="6C0000"/>
                </a:solidFill>
                <a:latin typeface="Arial Black" pitchFamily="34" charset="0"/>
              </a:rPr>
              <a:t>(6)</a:t>
            </a:r>
            <a:endParaRPr lang="en-US" sz="1800" b="0" dirty="0" smtClean="0">
              <a:solidFill>
                <a:srgbClr val="6C0000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Lokasi: di dusun atau di shelter-shelter yang telah disurvei dan dipilih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Ketua pelaksana di lapangan: Kepala Bidang dan Skretaris Bidang KKN UNY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Pelaksana: mahasiswa-relawan, dosen-relawan, seluruh staf akademika-relawan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Sasaran: berbagai kelompok masyarakat terkena bencana dengan fokus anak-anak sekolah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Program: pendidikan dan pemberdayaan masyarakat (seperti pada KKN PPM)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Program: kependidikan, pelatihan keterampilan hidup, lingkungan, kesenian, dll 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 eaLnBrk="1" hangingPunct="1"/>
            <a:r>
              <a:rPr lang="id-ID" sz="3600" dirty="0" smtClean="0">
                <a:solidFill>
                  <a:srgbClr val="0000CC"/>
                </a:solidFill>
                <a:latin typeface="Arial Black" pitchFamily="34" charset="0"/>
              </a:rPr>
              <a:t>	</a:t>
            </a:r>
            <a:r>
              <a:rPr lang="id-ID" sz="3600" dirty="0" smtClean="0">
                <a:solidFill>
                  <a:srgbClr val="6C0000"/>
                </a:solidFill>
                <a:latin typeface="Arial Black" pitchFamily="34" charset="0"/>
              </a:rPr>
              <a:t>Bentuk Pengabdian</a:t>
            </a:r>
            <a:r>
              <a:rPr lang="id-ID" sz="1800" b="0" dirty="0" smtClean="0">
                <a:solidFill>
                  <a:srgbClr val="6C0000"/>
                </a:solidFill>
                <a:latin typeface="Arial Black" pitchFamily="34" charset="0"/>
              </a:rPr>
              <a:t>(7)</a:t>
            </a:r>
            <a:endParaRPr lang="en-US" sz="1800" b="0" dirty="0" smtClean="0">
              <a:solidFill>
                <a:srgbClr val="6C0000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id-ID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Apresiasi kepada mahasiswa-relawan: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Mahasiswa-relawan: misi kegiatan semata-mata pengabdian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Mahasiswa KKN: misi kegiatan pengabdian dan akademik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Mahasiswa-relawan yang menghendaki dan memenuhi syarat akan dikonversikan kegiatannya ke KKN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Prosedur: mendaftarkan MK KKN pada waktunya dengan seluruh persyaratannya, tetapi tidak harus berangkat KKN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Mahasiswa cukup membuat laporan yang diketahui oleh penanggung jawab kegiatan dan lokasi</a:t>
            </a:r>
            <a:endParaRPr lang="en-US" sz="28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flower_arts_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276600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solidFill>
                  <a:srgbClr val="003300"/>
                </a:solidFill>
                <a:latin typeface="Algerian" pitchFamily="82" charset="0"/>
              </a:rPr>
              <a:t>TERIMA KASIH</a:t>
            </a:r>
            <a: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  <a:t/>
            </a:r>
            <a:b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</a:br>
            <a:r>
              <a:rPr lang="id-ID" sz="5400" b="1" dirty="0" smtClean="0">
                <a:solidFill>
                  <a:srgbClr val="003300"/>
                </a:solidFill>
                <a:latin typeface="Algerian" pitchFamily="82" charset="0"/>
              </a:rPr>
              <a:t>SElamat BERjuang</a:t>
            </a:r>
            <a: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  <a:t/>
            </a:r>
            <a:b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</a:br>
            <a:endParaRPr lang="en-US" sz="4000" b="1" dirty="0" smtClean="0">
              <a:solidFill>
                <a:srgbClr val="000099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7086600" cy="9445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 eaLnBrk="1" hangingPunct="1"/>
            <a:r>
              <a:rPr lang="id-ID" sz="5500" b="1" dirty="0" smtClean="0">
                <a:solidFill>
                  <a:srgbClr val="6C0000"/>
                </a:solidFill>
                <a:latin typeface="Rockwell Extra Bold" pitchFamily="18" charset="0"/>
              </a:rPr>
              <a:t>PENDAHULUAN</a:t>
            </a:r>
            <a:r>
              <a:rPr lang="id-ID" sz="2400" dirty="0" smtClean="0">
                <a:solidFill>
                  <a:srgbClr val="6C0000"/>
                </a:solidFill>
              </a:rPr>
              <a:t>(1)</a:t>
            </a:r>
            <a:endParaRPr lang="en-US" sz="4400" dirty="0" smtClean="0">
              <a:solidFill>
                <a:srgbClr val="6C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rgbClr val="6C0000"/>
              </a:buClr>
              <a:buSzPct val="75000"/>
              <a:buNone/>
            </a:pPr>
            <a:r>
              <a:rPr lang="id-ID" sz="4400" dirty="0" smtClean="0">
                <a:solidFill>
                  <a:srgbClr val="002060"/>
                </a:solidFill>
                <a:latin typeface="Rockwell" pitchFamily="18" charset="0"/>
              </a:rPr>
              <a:t>Ada tiga hal yang secara cepat dan efektif memersatukan bangsa:</a:t>
            </a:r>
            <a:endParaRPr lang="en-US" sz="4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19088" indent="406400"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002060"/>
                </a:solidFill>
                <a:latin typeface="Rockwell" pitchFamily="18" charset="0"/>
              </a:rPr>
              <a:t>Keadaan perang</a:t>
            </a:r>
          </a:p>
          <a:p>
            <a:pPr marL="319088" indent="406400"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002060"/>
                </a:solidFill>
                <a:latin typeface="Rockwell" pitchFamily="18" charset="0"/>
              </a:rPr>
              <a:t>Bencana alam</a:t>
            </a:r>
          </a:p>
          <a:p>
            <a:pPr marL="319088" indent="406400"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002060"/>
                </a:solidFill>
                <a:latin typeface="Rockwell" pitchFamily="18" charset="0"/>
              </a:rPr>
              <a:t>Prestasi bangs</a:t>
            </a:r>
            <a:r>
              <a:rPr lang="id-ID" sz="4400" dirty="0" smtClean="0">
                <a:solidFill>
                  <a:srgbClr val="002060"/>
                </a:solidFill>
                <a:latin typeface="Rockwell" pitchFamily="18" charset="0"/>
              </a:rPr>
              <a:t>a</a:t>
            </a:r>
            <a:endParaRPr lang="en-US" sz="4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7162800" cy="868362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sz="4800" b="1" dirty="0" smtClean="0">
                <a:solidFill>
                  <a:schemeClr val="tx2">
                    <a:lumMod val="50000"/>
                  </a:schemeClr>
                </a:solidFill>
                <a:latin typeface="Rockwell" pitchFamily="18" charset="0"/>
              </a:rPr>
              <a:t>Pendahuluan</a:t>
            </a:r>
            <a:r>
              <a:rPr lang="id-ID" sz="2400" dirty="0" smtClean="0">
                <a:solidFill>
                  <a:srgbClr val="6C0000"/>
                </a:solidFill>
                <a:latin typeface="Rockwell" pitchFamily="18" charset="0"/>
              </a:rPr>
              <a:t>(2)</a:t>
            </a:r>
            <a:endParaRPr lang="en-US" sz="2800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6C0000"/>
              </a:buClr>
              <a:buSzPct val="76000"/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Bencana: peristiwa alam atau sosial luar biasa yang menyebabkan berbagai kerugian besar dan membawa dampak psikologis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6000"/>
              <a:buFont typeface="Wingdings 2" pitchFamily="18" charset="2"/>
              <a:buChar char="Â"/>
            </a:pPr>
            <a:r>
              <a:rPr lang="en-US" sz="2800" dirty="0" smtClean="0">
                <a:solidFill>
                  <a:srgbClr val="002060"/>
                </a:solidFill>
                <a:latin typeface="Rockwell" pitchFamily="18" charset="0"/>
              </a:rPr>
              <a:t>E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rupsi Merapi: sebuah bencana besar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6000"/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Seluruh elemen bangsa  bersatu dan bersama mengatasi dan membantu masyarakat terkena bencana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6000"/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Seluruh sivitas akademika UNY tidak ketinggalan secara bersatu, bersama, dan bersemangat membantu menangani masyarakat terkena bencana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6000"/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Motor  penggerak: mahasiswa</a:t>
            </a:r>
            <a:endParaRPr lang="en-US" sz="28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endParaRPr lang="en-US" sz="2000" i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838"/>
            <a:ext cx="6629400" cy="9445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4800" dirty="0" smtClean="0">
                <a:solidFill>
                  <a:schemeClr val="tx2">
                    <a:lumMod val="50000"/>
                  </a:schemeClr>
                </a:solidFill>
                <a:latin typeface="Rockwell" pitchFamily="18" charset="0"/>
              </a:rPr>
              <a:t>P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Rockwell" pitchFamily="18" charset="0"/>
              </a:rPr>
              <a:t>en</a:t>
            </a:r>
            <a:r>
              <a:rPr lang="id-ID" sz="4800" dirty="0" smtClean="0">
                <a:solidFill>
                  <a:schemeClr val="tx2">
                    <a:lumMod val="50000"/>
                  </a:schemeClr>
                </a:solidFill>
                <a:latin typeface="Rockwell" pitchFamily="18" charset="0"/>
              </a:rPr>
              <a:t>dahuluan</a:t>
            </a:r>
            <a:r>
              <a:rPr lang="id-ID" sz="2200" dirty="0" smtClean="0">
                <a:solidFill>
                  <a:srgbClr val="6C0000"/>
                </a:solidFill>
                <a:latin typeface="Rockwell" pitchFamily="18" charset="0"/>
              </a:rPr>
              <a:t>(3)</a:t>
            </a:r>
            <a:endParaRPr lang="en-US" sz="2200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Begitu tahu erupsi Merapi semakin besar dan mulai membawa korban, mahasiswa UNY langsung tergerak dan bergerak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Mahasiswa segera mendiirikan posko untuk mengoordinasikan berbagai kegiatan bantuan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Demikian juga mahasiswa KKN UNY yang berlokasi di Sleman (Ngemplak)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Ketika erupsi Merapi semakin besar dan pengungsi semakin banyak, GOR juga dipakai sebagai tempat penampungan pengungsi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75000"/>
              <a:buFont typeface="Wingdings" pitchFamily="2" charset="2"/>
              <a:buChar char="|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Lagi-lagi mahasiswa yang menjadi motor pengger</a:t>
            </a: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ak</a:t>
            </a:r>
            <a:endParaRPr lang="en-US" sz="2200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all" dirty="0" smtClean="0">
                <a:solidFill>
                  <a:srgbClr val="6C0000"/>
                </a:solidFill>
                <a:latin typeface="Rockwell" pitchFamily="18" charset="0"/>
              </a:rPr>
              <a:t>KEBIJAKAN UNY</a:t>
            </a:r>
            <a:r>
              <a:rPr lang="id-ID" sz="1800" dirty="0" smtClean="0">
                <a:solidFill>
                  <a:srgbClr val="6C0000"/>
                </a:solidFill>
                <a:latin typeface="Rockwell" pitchFamily="18" charset="0"/>
              </a:rPr>
              <a:t>(1</a:t>
            </a:r>
            <a:r>
              <a:rPr lang="id-ID" sz="1800" b="1" dirty="0" smtClean="0">
                <a:solidFill>
                  <a:srgbClr val="6C000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UNY berasal dari dan untuk masyarakat 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UNY adalah bagian dari masyarakat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Jika masyarakat, apalagi masyarakat sekitar, mengalami musibah, sudah semestinya warga UNY membantu masyarakat terkena musibah itu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Bantua itu bagian dari jiwa kehidupan bermasyarakat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UNY </a:t>
            </a:r>
            <a:r>
              <a:rPr lang="id-ID" sz="2800" b="1" dirty="0" smtClean="0">
                <a:solidFill>
                  <a:srgbClr val="C00000"/>
                </a:solidFill>
                <a:latin typeface="Rockwell" pitchFamily="18" charset="0"/>
              </a:rPr>
              <a:t>bukan</a:t>
            </a:r>
            <a:r>
              <a:rPr lang="id-ID" sz="2800" dirty="0" smtClean="0">
                <a:solidFill>
                  <a:srgbClr val="003300"/>
                </a:solidFill>
                <a:latin typeface="Rockwell" pitchFamily="18" charset="0"/>
              </a:rPr>
              <a:t> PT menara gading, yang tidak tersentuh dan tidak mau menyentuh kebutuhan dan kesusahan hidup masyarakat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endParaRPr lang="id-ID" sz="2800" b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8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none" dirty="0" smtClean="0">
                <a:solidFill>
                  <a:srgbClr val="6C0000"/>
                </a:solidFill>
                <a:latin typeface="Rockwell" pitchFamily="18" charset="0"/>
              </a:rPr>
              <a:t>Kebijakan UNY</a:t>
            </a:r>
            <a:r>
              <a:rPr lang="id-ID" sz="1800" cap="none" dirty="0" smtClean="0">
                <a:solidFill>
                  <a:srgbClr val="6C0000"/>
                </a:solidFill>
                <a:latin typeface="Rockwell" pitchFamily="18" charset="0"/>
              </a:rPr>
              <a:t>(2</a:t>
            </a:r>
            <a:r>
              <a:rPr lang="id-ID" sz="1800" b="1" dirty="0" smtClean="0">
                <a:solidFill>
                  <a:srgbClr val="6C000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600" dirty="0" smtClean="0">
                <a:solidFill>
                  <a:srgbClr val="003300"/>
                </a:solidFill>
                <a:latin typeface="Rockwell" pitchFamily="18" charset="0"/>
              </a:rPr>
              <a:t>Kebijakan UNY, juga PT di Indonesia yang lain, terhadap kepentingan masyarakat dimanifestasikan ke dalam wadah Pengabdian kepada Masyarakat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600" dirty="0" smtClean="0">
                <a:solidFill>
                  <a:srgbClr val="003300"/>
                </a:solidFill>
                <a:latin typeface="Rockwell" pitchFamily="18" charset="0"/>
              </a:rPr>
              <a:t>Program Pengabdian kepada masyarakat (PPM) adalah bagian dari Tridarma Peguruan Tinggi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600" dirty="0" smtClean="0">
                <a:solidFill>
                  <a:srgbClr val="003300"/>
                </a:solidFill>
                <a:latin typeface="Rockwell" pitchFamily="18" charset="0"/>
              </a:rPr>
              <a:t>Lembaga PT yang mengurusi hal itu adalah LPM (Lembaga Pengabdian kepada Masyarakat) atau LPPM (Lembaga Penelitian dan Pengabdian kepada Masyarakat)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600" dirty="0" smtClean="0">
                <a:solidFill>
                  <a:srgbClr val="003300"/>
                </a:solidFill>
                <a:latin typeface="Rockwell" pitchFamily="18" charset="0"/>
              </a:rPr>
              <a:t>LPM berperan menransformasikan, menransfer,  atau memberikan bantuan teknologi tepat guna kepada masyarakat yang membutuhkan</a:t>
            </a:r>
          </a:p>
          <a:p>
            <a:pPr marL="361950" indent="-361950" eaLnBrk="1" hangingPunct="1">
              <a:lnSpc>
                <a:spcPct val="80000"/>
              </a:lnSpc>
              <a:buClr>
                <a:srgbClr val="6C0000"/>
              </a:buClr>
              <a:buFont typeface="Wingdings 2" pitchFamily="18" charset="2"/>
              <a:buChar char="Â"/>
            </a:pPr>
            <a:r>
              <a:rPr lang="id-ID" sz="2600" dirty="0" smtClean="0">
                <a:solidFill>
                  <a:srgbClr val="003300"/>
                </a:solidFill>
                <a:latin typeface="Rockwell" pitchFamily="18" charset="0"/>
              </a:rPr>
              <a:t>Peran itu bersifat reguler</a:t>
            </a:r>
            <a:endParaRPr lang="en-US" sz="26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7921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5400" b="1" cap="none" dirty="0" smtClean="0">
                <a:solidFill>
                  <a:srgbClr val="6C0000"/>
                </a:solidFill>
                <a:latin typeface="Rockwell" pitchFamily="18" charset="0"/>
              </a:rPr>
              <a:t>Bentuk Pengabdian</a:t>
            </a:r>
            <a:r>
              <a:rPr lang="id-ID" sz="1800" cap="none" dirty="0" smtClean="0">
                <a:solidFill>
                  <a:srgbClr val="6C0000"/>
                </a:solidFill>
              </a:rPr>
              <a:t>(1</a:t>
            </a:r>
            <a:r>
              <a:rPr lang="id-ID" sz="1800" b="1" dirty="0" smtClean="0">
                <a:solidFill>
                  <a:srgbClr val="6C0000"/>
                </a:solidFill>
              </a:rPr>
              <a:t>)</a:t>
            </a:r>
            <a:endParaRPr lang="en-US" sz="4000" b="1" dirty="0" smtClean="0">
              <a:solidFill>
                <a:srgbClr val="6C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rgbClr val="6C0000"/>
              </a:buClr>
              <a:buNone/>
            </a:pPr>
            <a:r>
              <a:rPr lang="id-ID" sz="4000" dirty="0" smtClean="0">
                <a:solidFill>
                  <a:srgbClr val="003300"/>
                </a:solidFill>
                <a:latin typeface="Rockwell" pitchFamily="18" charset="0"/>
              </a:rPr>
              <a:t>Ada tiga macam bentuk pengabdian kepada masyarakat yang diselenggarakan UNY:</a:t>
            </a:r>
          </a:p>
          <a:p>
            <a:pPr marL="803275" indent="-441325"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C00000"/>
                </a:solidFill>
                <a:latin typeface="Rockwell" pitchFamily="18" charset="0"/>
              </a:rPr>
              <a:t>Program Pengabdian kepada masyarakat (PPM)</a:t>
            </a:r>
          </a:p>
          <a:p>
            <a:pPr marL="361950" indent="363538"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C00000"/>
                </a:solidFill>
                <a:latin typeface="Rockwell" pitchFamily="18" charset="0"/>
              </a:rPr>
              <a:t>KKN (Kuliah Kerja Nyata)</a:t>
            </a:r>
          </a:p>
          <a:p>
            <a:pPr marL="361950" indent="363538"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|"/>
            </a:pPr>
            <a:r>
              <a:rPr lang="id-ID" sz="4000" dirty="0" smtClean="0">
                <a:solidFill>
                  <a:srgbClr val="C00000"/>
                </a:solidFill>
                <a:latin typeface="Rockwell" pitchFamily="18" charset="0"/>
              </a:rPr>
              <a:t>Penerbitan Jurnal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4400" b="1" dirty="0" smtClean="0">
                <a:solidFill>
                  <a:srgbClr val="6C0000"/>
                </a:solidFill>
                <a:latin typeface="Rockwell" pitchFamily="18" charset="0"/>
              </a:rPr>
              <a:t>Bentuk Pengabdian</a:t>
            </a:r>
            <a:r>
              <a:rPr lang="id-ID" sz="1600" b="1" cap="none" dirty="0" smtClean="0">
                <a:solidFill>
                  <a:srgbClr val="6C0000"/>
                </a:solidFill>
                <a:latin typeface="Rockwell" pitchFamily="18" charset="0"/>
              </a:rPr>
              <a:t>(2)</a:t>
            </a:r>
            <a:endParaRPr lang="en-US" sz="1600" b="1" dirty="0" smtClean="0">
              <a:solidFill>
                <a:srgbClr val="6C000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058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Program Pengabdian kepada Masyarakat (PPM)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Reguler: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Pelaksana: dosen dibantu oleh staf dan harus melibatkan mahasiswa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Pengelola level UNY: LPM, level Fakultas: fakultas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Sasaran: masyarakat (umum, pendidikan, UKM, dll)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Lokasi: di mana saja (DIY dan sekitarnya) tergantung pilihan dosen pelaksana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500" dirty="0" smtClean="0">
                <a:solidFill>
                  <a:srgbClr val="003300"/>
                </a:solidFill>
                <a:latin typeface="Rockwell" pitchFamily="18" charset="0"/>
              </a:rPr>
              <a:t>Teknologi yang di-PPM-kan: sesuai dengan keahlian dosen pelaksana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d-ID" sz="2500" b="1" dirty="0" smtClean="0">
                <a:solidFill>
                  <a:srgbClr val="C00000"/>
                </a:solidFill>
                <a:latin typeface="Rockwell" pitchFamily="18" charset="0"/>
              </a:rPr>
              <a:t>    Kebijakan LPM UNY: PPM dosen tahun 2011 disarankan diutamakan di lokasi dan pada masyarakat terkena bencana erupsi Merapi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3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l" eaLnBrk="1" hangingPunct="1"/>
            <a:r>
              <a:rPr lang="id-ID" sz="3600" dirty="0" smtClean="0">
                <a:solidFill>
                  <a:srgbClr val="0000CC"/>
                </a:solidFill>
                <a:latin typeface="Arial Black" pitchFamily="34" charset="0"/>
              </a:rPr>
              <a:t>	</a:t>
            </a:r>
            <a:r>
              <a:rPr lang="id-ID" sz="3600" dirty="0" smtClean="0">
                <a:solidFill>
                  <a:srgbClr val="6C0000"/>
                </a:solidFill>
                <a:latin typeface="Arial Black" pitchFamily="34" charset="0"/>
              </a:rPr>
              <a:t>Bentuk Pengabdian</a:t>
            </a:r>
            <a:r>
              <a:rPr lang="id-ID" sz="1800" b="0" dirty="0" smtClean="0">
                <a:solidFill>
                  <a:srgbClr val="6C0000"/>
                </a:solidFill>
                <a:latin typeface="Arial Black" pitchFamily="34" charset="0"/>
              </a:rPr>
              <a:t>(3)</a:t>
            </a:r>
            <a:endParaRPr lang="en-US" sz="1800" b="0" dirty="0" smtClean="0">
              <a:solidFill>
                <a:srgbClr val="6C0000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Kuliah Kerja Nyata (KKN)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Reguler: 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Pelaku: mahasiswa dibimbing dosen (DPL)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KKN Mandiri (semester ganjil dan genap) dan KKN semester khusus (Juli-Agustus)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DIY dan sekitarnya (atau tergantung kebijakan tertentu pada tahun yang bersangkutan)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Sasaran: berbagai kelompok masyarakat yang membutuhkan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Bentuk: KKN PPM (Pembelajaran dan Pemberdayaan Masyarakat)</a:t>
            </a:r>
          </a:p>
          <a:p>
            <a:pPr eaLnBrk="1" hangingPunct="1">
              <a:lnSpc>
                <a:spcPct val="90000"/>
              </a:lnSpc>
              <a:buClr>
                <a:srgbClr val="6C0000"/>
              </a:buClr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0099"/>
                </a:solidFill>
                <a:latin typeface="Rockwell" pitchFamily="18" charset="0"/>
                <a:cs typeface="Times New Roman" pitchFamily="18" charset="0"/>
              </a:rPr>
              <a:t>Tema: dipilih sesuai dengan kondisi dan kebutuhan masyarakat di lokasi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5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6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7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8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2441</TotalTime>
  <Words>729</Words>
  <Application>Microsoft Office PowerPoint</Application>
  <PresentationFormat>On-screen Show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Default Design</vt:lpstr>
      <vt:lpstr>Median</vt:lpstr>
      <vt:lpstr>Civic</vt:lpstr>
      <vt:lpstr>Aspect</vt:lpstr>
      <vt:lpstr>Module</vt:lpstr>
      <vt:lpstr>KEBIJAKAN UNY: REKAVERI PASCAERUPSI MERAPI  </vt:lpstr>
      <vt:lpstr>PENDAHULUAN(1)</vt:lpstr>
      <vt:lpstr>Pendahuluan(2)</vt:lpstr>
      <vt:lpstr>Pendahuluan(3)</vt:lpstr>
      <vt:lpstr>KEBIJAKAN UNY(1)</vt:lpstr>
      <vt:lpstr>Kebijakan UNY(2)</vt:lpstr>
      <vt:lpstr>Bentuk Pengabdian(1)</vt:lpstr>
      <vt:lpstr>Bentuk Pengabdian(2)</vt:lpstr>
      <vt:lpstr> Bentuk Pengabdian(3)</vt:lpstr>
      <vt:lpstr> Bentuk Pengabdian(4)</vt:lpstr>
      <vt:lpstr> Bentuk Pengabdian(5)</vt:lpstr>
      <vt:lpstr> Bentuk Pengabdian(6)</vt:lpstr>
      <vt:lpstr> Bentuk Pengabdian(7)</vt:lpstr>
      <vt:lpstr>TERIMA KASIH SElamat BERjuang </vt:lpstr>
    </vt:vector>
  </TitlesOfParts>
  <Company>YOGYA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OTENTIK KEBAHASAAN</dc:title>
  <dc:creator>PREF. CUSTOMER</dc:creator>
  <cp:lastModifiedBy>Mr. Burhan</cp:lastModifiedBy>
  <cp:revision>181</cp:revision>
  <dcterms:created xsi:type="dcterms:W3CDTF">2008-10-27T06:25:59Z</dcterms:created>
  <dcterms:modified xsi:type="dcterms:W3CDTF">2011-01-02T00:58:35Z</dcterms:modified>
</cp:coreProperties>
</file>