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1" r:id="rId2"/>
    <p:sldMasterId id="2147484412" r:id="rId3"/>
    <p:sldMasterId id="2147484424" r:id="rId4"/>
    <p:sldMasterId id="2147484436" r:id="rId5"/>
    <p:sldMasterId id="2147484448" r:id="rId6"/>
  </p:sldMasterIdLst>
  <p:notesMasterIdLst>
    <p:notesMasterId r:id="rId55"/>
  </p:notesMasterIdLst>
  <p:sldIdLst>
    <p:sldId id="298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99" r:id="rId26"/>
    <p:sldId id="257" r:id="rId27"/>
    <p:sldId id="259" r:id="rId28"/>
    <p:sldId id="260" r:id="rId29"/>
    <p:sldId id="261" r:id="rId30"/>
    <p:sldId id="297" r:id="rId31"/>
    <p:sldId id="294" r:id="rId32"/>
    <p:sldId id="295" r:id="rId33"/>
    <p:sldId id="296" r:id="rId34"/>
    <p:sldId id="266" r:id="rId35"/>
    <p:sldId id="267" r:id="rId36"/>
    <p:sldId id="268" r:id="rId37"/>
    <p:sldId id="271" r:id="rId38"/>
    <p:sldId id="272" r:id="rId39"/>
    <p:sldId id="273" r:id="rId40"/>
    <p:sldId id="274" r:id="rId41"/>
    <p:sldId id="275" r:id="rId42"/>
    <p:sldId id="276" r:id="rId43"/>
    <p:sldId id="278" r:id="rId44"/>
    <p:sldId id="277" r:id="rId45"/>
    <p:sldId id="285" r:id="rId46"/>
    <p:sldId id="284" r:id="rId47"/>
    <p:sldId id="283" r:id="rId48"/>
    <p:sldId id="279" r:id="rId49"/>
    <p:sldId id="282" r:id="rId50"/>
    <p:sldId id="286" r:id="rId51"/>
    <p:sldId id="280" r:id="rId52"/>
    <p:sldId id="269" r:id="rId53"/>
    <p:sldId id="270" r:id="rId5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FFCC"/>
    <a:srgbClr val="FFCCFF"/>
    <a:srgbClr val="000099"/>
    <a:srgbClr val="006600"/>
    <a:srgbClr val="CCFF33"/>
    <a:srgbClr val="FFFF00"/>
    <a:srgbClr val="003300"/>
    <a:srgbClr val="003399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405" autoAdjust="0"/>
    <p:restoredTop sz="94660"/>
  </p:normalViewPr>
  <p:slideViewPr>
    <p:cSldViewPr>
      <p:cViewPr>
        <p:scale>
          <a:sx n="60" d="100"/>
          <a:sy n="60" d="100"/>
        </p:scale>
        <p:origin x="-132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64F30-D8FC-4F64-9DC8-8087C5490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B5529-8586-45DC-8057-2F97D943AF6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766F-65AA-43E5-A929-A58FA56AB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ABDD-6919-4930-83F0-F70593EC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C58F5-C78D-43C4-85D4-B2A104C2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D575-B645-4FB8-8B69-64ABC7B0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45D72-ABD2-46A1-8B08-3DF85C278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F999F-7CB1-4908-89A0-BD01E8957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ECD69-F096-47F0-A798-BFEA6B6E4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D96FA-F197-44C7-BB76-227027C0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812D-521E-4E06-A88C-7351E7802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5F8D-3D74-48DD-841B-37B670FB4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D98B9-89EF-4AC6-8904-F45F8AA3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393-D6EB-4B3E-9DD9-0391BE5C6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73CA-8159-4099-BF1D-AA0CCA0F3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94321-076D-457F-84F0-B0531063A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6BA22-DC11-4E7A-8A9B-991B4BF1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0F039-5FAB-4801-BE51-EE70BD82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2CA1-86A8-46DF-9ACD-4741E9FD3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4702C30-A603-450B-9E65-7630C93315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F6C1D-7F93-4055-BACE-23BEEE5E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4DA4531E-41F4-4376-9AD3-3F333D793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C1F33E-21B4-4E44-8AB8-E1ADE772F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2A9AE-B643-444A-930E-7612EB081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3A73-8080-42AF-B8C1-7D385149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862B1-B899-4693-93B2-8F017DF90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55A28-810C-4752-8501-594F06E50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A5C66-E93A-43CE-96F8-3BB2AB5D0D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AE933A6-181C-44C4-9600-C5DDED4A5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A209B-5874-44E3-8E22-24C458FEC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F2175-0F1A-4ECA-AB8D-147A87D3A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4A48-840A-4FC2-90AB-DD8387087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30C3-50AC-4F62-90E8-48290EC5B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4D9F-7650-4DFB-815B-C4AE9457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C056-EF2F-4718-B7EF-C68B322E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9D40E-AEAC-4FCD-AF03-783A8D7D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13F8-50C6-44D0-8BD7-17D95C88B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13E9-4FA1-46B4-999F-C803881E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158375-57D8-41AF-8490-438A9CD95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6639CAB-46AF-4899-A155-AF64C923A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64" r:id="rId2"/>
    <p:sldLayoutId id="2147484390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91" r:id="rId9"/>
    <p:sldLayoutId id="2147484370" r:id="rId10"/>
    <p:sldLayoutId id="2147484371" r:id="rId11"/>
    <p:sldLayoutId id="214748439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5" r:id="rId1"/>
    <p:sldLayoutId id="2147484426" r:id="rId2"/>
    <p:sldLayoutId id="2147484427" r:id="rId3"/>
    <p:sldLayoutId id="2147484428" r:id="rId4"/>
    <p:sldLayoutId id="2147484429" r:id="rId5"/>
    <p:sldLayoutId id="2147484430" r:id="rId6"/>
    <p:sldLayoutId id="2147484431" r:id="rId7"/>
    <p:sldLayoutId id="2147484432" r:id="rId8"/>
    <p:sldLayoutId id="2147484433" r:id="rId9"/>
    <p:sldLayoutId id="2147484434" r:id="rId10"/>
    <p:sldLayoutId id="2147484435" r:id="rId11"/>
    <p:sldLayoutId id="2147484460" r:id="rId12"/>
    <p:sldLayoutId id="2147484461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37" r:id="rId1"/>
    <p:sldLayoutId id="2147484438" r:id="rId2"/>
    <p:sldLayoutId id="2147484439" r:id="rId3"/>
    <p:sldLayoutId id="2147484440" r:id="rId4"/>
    <p:sldLayoutId id="2147484441" r:id="rId5"/>
    <p:sldLayoutId id="2147484442" r:id="rId6"/>
    <p:sldLayoutId id="2147484443" r:id="rId7"/>
    <p:sldLayoutId id="2147484444" r:id="rId8"/>
    <p:sldLayoutId id="2147484445" r:id="rId9"/>
    <p:sldLayoutId id="2147484446" r:id="rId10"/>
    <p:sldLayoutId id="214748444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0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652963"/>
            <a:ext cx="6983413" cy="1368425"/>
          </a:xfrm>
        </p:spPr>
        <p:txBody>
          <a:bodyPr>
            <a:normAutofit/>
          </a:bodyPr>
          <a:lstStyle/>
          <a:p>
            <a:pPr algn="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6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Burhan</a:t>
            </a:r>
            <a:r>
              <a:rPr lang="en-US" sz="3600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600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Nurgiyantoro</a:t>
            </a:r>
            <a:endParaRPr lang="en-US" sz="3600" b="1" i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FBS/PPs </a:t>
            </a:r>
            <a:r>
              <a:rPr lang="en-US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Universitas</a:t>
            </a:r>
            <a:r>
              <a:rPr lang="en-US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err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Negeri</a:t>
            </a:r>
            <a:r>
              <a:rPr lang="en-US" b="1" i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Yogyakarta</a:t>
            </a:r>
          </a:p>
          <a:p>
            <a:pPr algn="r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Oktober </a:t>
            </a:r>
            <a:r>
              <a:rPr lang="en-US" b="1" i="1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id-ID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en-US" b="1" i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b="1" i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357188" y="642938"/>
            <a:ext cx="8497887" cy="1800225"/>
          </a:xfrm>
          <a:gradFill rotWithShape="1">
            <a:gsLst>
              <a:gs pos="0">
                <a:srgbClr val="99FF66">
                  <a:gamma/>
                  <a:shade val="46275"/>
                  <a:invGamma/>
                </a:srgbClr>
              </a:gs>
              <a:gs pos="50000">
                <a:srgbClr val="99FF66"/>
              </a:gs>
              <a:gs pos="100000">
                <a:srgbClr val="99FF66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solidFill>
              <a:srgbClr val="003300"/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PENILAIAN PEMBELAJARAN </a:t>
            </a:r>
            <a:br>
              <a:rPr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BAHASA DAN SASTRA INDONESIA</a:t>
            </a:r>
            <a:r>
              <a:rPr b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</a:t>
            </a:r>
            <a:r>
              <a: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/>
            </a:r>
            <a:br>
              <a: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sz="44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sz="4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5" descr="gunung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0" y="1785938"/>
            <a:ext cx="3571875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2" grpId="0" build="p"/>
      <p:bldP spid="20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571500"/>
            <a:ext cx="3827462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solidFill>
                  <a:srgbClr val="0000CC"/>
                </a:solidFill>
                <a:latin typeface="Arial Black" pitchFamily="34" charset="0"/>
              </a:rPr>
              <a:t>Telaah Soal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85875"/>
            <a:ext cx="8280400" cy="5311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0000CC"/>
                </a:solidFill>
              </a:rPr>
              <a:t>Telaah soal dimaksudkan untuk meningkatkan kualitas alat tes yang telah disusun sehingga dapat dipertanggungjawabkan sebagai sebuah alat ukur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0000CC"/>
                </a:solidFill>
              </a:rPr>
              <a:t>Telaah soal dilakukan dengan mencermati berbagai aspek (materi, konstruksi, bahasa) untuk menemukan berbagai kekurangan/kekeliruan untuk kemudian merevisinya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0000CC"/>
                </a:solidFill>
              </a:rPr>
              <a:t>Untuk keperluan telaah soal telah tersedia rambu-rambu yang dapat dijadikan acuan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0000CC"/>
                </a:solidFill>
              </a:rPr>
              <a:t>Rambu-rambu yang dimaksud berbeda untuk tiap bentuk tes (pilihan ganda, penjodohan, isian singkat, uraian)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0000CC"/>
                </a:solidFill>
              </a:rPr>
              <a:t>Namun, pada prinsipnya kesemuanya terdiri atas unsur materi, konstruksi, dan bahasa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0000CC"/>
                </a:solidFill>
              </a:rPr>
              <a:t>Sebuah butir soal dinyatakan baik (layak diujikan) jika kesemua butir instrumen analisis (subranah) memenuhi persyaratan</a:t>
            </a:r>
          </a:p>
          <a:p>
            <a:pPr eaLnBrk="1" hangingPunct="1">
              <a:lnSpc>
                <a:spcPct val="80000"/>
              </a:lnSpc>
            </a:pPr>
            <a:r>
              <a:rPr lang="en-US" sz="2100" smtClean="0">
                <a:solidFill>
                  <a:srgbClr val="FF0000"/>
                </a:solidFill>
              </a:rPr>
              <a:t>Jika ada satu atau sejumlah subranah yang tidak memenuhi persyaratan, butir soal yang bersangkutan harus direvisi atau bahkan diganti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1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1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6" grpId="0"/>
      <p:bldP spid="2211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6918325" cy="503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600" smtClean="0"/>
              <a:t>Contoh Telaah Soal Bentuk Pilihan Ganda</a:t>
            </a:r>
          </a:p>
        </p:txBody>
      </p:sp>
      <p:graphicFrame>
        <p:nvGraphicFramePr>
          <p:cNvPr id="222211" name="Group 3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534400" cy="5974080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609600"/>
                <a:gridCol w="762000"/>
                <a:gridCol w="685800"/>
                <a:gridCol w="6096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Butir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Soal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Jenis Persyaratan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A. Materi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 Butir soal sesuai dengan indikator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 Hanya ada satu kunci jawaban benar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 Isi materi sesuai dgn tujuan pengukuran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 Isi materi sesuai dgn tk kelas/jenj. pend.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5. Butir pengecoh berfungsi dengan baik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B. Konstruksi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6. Pokok soal dirumuskan dengan jelas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7. Pilihan jawaban dirumuskan dengan jelas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8. Pokok soal tdk mengarah ke jawbn benar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9. Tidak ada bentuk negatif ganda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10. Pilihan jawaban homogen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11. Panjang pilihan jawbn kurang lebih sama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12. Antarbutir soal tdk brgntng satu sama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13. Pilihan dlm bentuk angka/waktu diurutkan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</a:rPr>
                        <a:t>C. Bahasa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14. Rumusan bahasa komunikatif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15. Kalimat gramatikal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16. Kalimat tidak bermakna ganda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17. Kosakata baku/umum/netral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43888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3300"/>
                </a:solidFill>
              </a:rPr>
              <a:t>Telaah</a:t>
            </a:r>
            <a:r>
              <a:rPr lang="en-US" sz="3000" b="1" dirty="0">
                <a:solidFill>
                  <a:srgbClr val="003300"/>
                </a:solidFill>
              </a:rPr>
              <a:t> </a:t>
            </a:r>
            <a:r>
              <a:rPr lang="en-US" sz="3000" b="1" dirty="0" err="1">
                <a:solidFill>
                  <a:srgbClr val="003300"/>
                </a:solidFill>
              </a:rPr>
              <a:t>Hasil</a:t>
            </a:r>
            <a:r>
              <a:rPr lang="en-US" sz="3000" b="1" dirty="0">
                <a:solidFill>
                  <a:srgbClr val="003300"/>
                </a:solidFill>
              </a:rPr>
              <a:t> </a:t>
            </a:r>
            <a:r>
              <a:rPr lang="en-US" sz="3000" b="1" dirty="0" err="1">
                <a:solidFill>
                  <a:srgbClr val="003300"/>
                </a:solidFill>
              </a:rPr>
              <a:t>Pengukuran</a:t>
            </a:r>
            <a:endParaRPr lang="en-US" sz="3000" b="1" dirty="0">
              <a:solidFill>
                <a:srgbClr val="003300"/>
              </a:solidFill>
            </a:endParaRP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>
                <a:solidFill>
                  <a:srgbClr val="0000CC"/>
                </a:solidFill>
              </a:rPr>
              <a:t>Untuk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keperluan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tindak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lanjut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pembelajaran</a:t>
            </a:r>
            <a:r>
              <a:rPr lang="en-US" sz="2200" dirty="0">
                <a:solidFill>
                  <a:srgbClr val="0000CC"/>
                </a:solidFill>
              </a:rPr>
              <a:t>, </a:t>
            </a:r>
            <a:r>
              <a:rPr lang="en-US" sz="2200" dirty="0" err="1">
                <a:solidFill>
                  <a:srgbClr val="0000CC"/>
                </a:solidFill>
              </a:rPr>
              <a:t>hasil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pengukuran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harus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dianalisis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untuk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mengetahui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kemampuan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dasar</a:t>
            </a:r>
            <a:r>
              <a:rPr lang="en-US" sz="2200" dirty="0">
                <a:solidFill>
                  <a:srgbClr val="0000CC"/>
                </a:solidFill>
              </a:rPr>
              <a:t>  (</a:t>
            </a:r>
            <a:r>
              <a:rPr lang="en-US" sz="2200" dirty="0" err="1">
                <a:solidFill>
                  <a:srgbClr val="0000CC"/>
                </a:solidFill>
              </a:rPr>
              <a:t>artinya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juga</a:t>
            </a:r>
            <a:r>
              <a:rPr lang="en-US" sz="2200" dirty="0">
                <a:solidFill>
                  <a:srgbClr val="0000CC"/>
                </a:solidFill>
              </a:rPr>
              <a:t>: </a:t>
            </a:r>
            <a:r>
              <a:rPr lang="en-US" sz="2200" dirty="0" err="1">
                <a:solidFill>
                  <a:srgbClr val="0000CC"/>
                </a:solidFill>
              </a:rPr>
              <a:t>indikator</a:t>
            </a:r>
            <a:r>
              <a:rPr lang="en-US" sz="2200" dirty="0">
                <a:solidFill>
                  <a:srgbClr val="0000CC"/>
                </a:solidFill>
              </a:rPr>
              <a:t>) </a:t>
            </a:r>
            <a:r>
              <a:rPr lang="en-US" sz="2200" dirty="0" err="1">
                <a:solidFill>
                  <a:srgbClr val="0000CC"/>
                </a:solidFill>
              </a:rPr>
              <a:t>mana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saja</a:t>
            </a:r>
            <a:r>
              <a:rPr lang="en-US" sz="2200" dirty="0">
                <a:solidFill>
                  <a:srgbClr val="0000CC"/>
                </a:solidFill>
              </a:rPr>
              <a:t> yang </a:t>
            </a:r>
            <a:r>
              <a:rPr lang="en-US" sz="2200" dirty="0" err="1">
                <a:solidFill>
                  <a:srgbClr val="0000CC"/>
                </a:solidFill>
              </a:rPr>
              <a:t>sudah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dikuasai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siswa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mana</a:t>
            </a:r>
            <a:r>
              <a:rPr lang="en-US" sz="2200" dirty="0">
                <a:solidFill>
                  <a:srgbClr val="0000CC"/>
                </a:solidFill>
              </a:rPr>
              <a:t> yang </a:t>
            </a:r>
            <a:r>
              <a:rPr lang="en-US" sz="2200" dirty="0" err="1">
                <a:solidFill>
                  <a:srgbClr val="0000CC"/>
                </a:solidFill>
              </a:rPr>
              <a:t>belum</a:t>
            </a:r>
            <a:endParaRPr lang="en-US" sz="2200" dirty="0">
              <a:solidFill>
                <a:srgbClr val="0000CC"/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>
                <a:solidFill>
                  <a:srgbClr val="0000CC"/>
                </a:solidFill>
              </a:rPr>
              <a:t>Berdasarkan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hasil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telaah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itu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dapat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ditentukan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tindak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lanjut</a:t>
            </a:r>
            <a:r>
              <a:rPr lang="en-US" sz="2200" dirty="0">
                <a:solidFill>
                  <a:srgbClr val="0000CC"/>
                </a:solidFill>
              </a:rPr>
              <a:t> yang </a:t>
            </a:r>
            <a:r>
              <a:rPr lang="en-US" sz="2200" dirty="0" err="1">
                <a:solidFill>
                  <a:srgbClr val="0000CC"/>
                </a:solidFill>
              </a:rPr>
              <a:t>perlu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diambil</a:t>
            </a:r>
            <a:r>
              <a:rPr lang="en-US" sz="2200" dirty="0">
                <a:solidFill>
                  <a:srgbClr val="0000CC"/>
                </a:solidFill>
              </a:rPr>
              <a:t>: </a:t>
            </a:r>
            <a:r>
              <a:rPr lang="en-US" sz="2200" dirty="0" err="1">
                <a:solidFill>
                  <a:srgbClr val="0000CC"/>
                </a:solidFill>
              </a:rPr>
              <a:t>perlu</a:t>
            </a:r>
            <a:r>
              <a:rPr lang="en-US" sz="2200" dirty="0">
                <a:solidFill>
                  <a:srgbClr val="0000CC"/>
                </a:solidFill>
              </a:rPr>
              <a:t> program </a:t>
            </a:r>
            <a:r>
              <a:rPr lang="en-US" sz="2200" dirty="0" err="1">
                <a:solidFill>
                  <a:srgbClr val="0000CC"/>
                </a:solidFill>
              </a:rPr>
              <a:t>remidial</a:t>
            </a:r>
            <a:r>
              <a:rPr lang="en-US" sz="2200" dirty="0">
                <a:solidFill>
                  <a:srgbClr val="0000CC"/>
                </a:solidFill>
              </a:rPr>
              <a:t>, </a:t>
            </a:r>
            <a:r>
              <a:rPr lang="en-US" sz="2200" dirty="0" err="1">
                <a:solidFill>
                  <a:srgbClr val="0000CC"/>
                </a:solidFill>
              </a:rPr>
              <a:t>penguatan</a:t>
            </a:r>
            <a:r>
              <a:rPr lang="en-US" sz="2200" dirty="0">
                <a:solidFill>
                  <a:srgbClr val="0000CC"/>
                </a:solidFill>
              </a:rPr>
              <a:t>/</a:t>
            </a:r>
            <a:r>
              <a:rPr lang="en-US" sz="2200" dirty="0" err="1">
                <a:solidFill>
                  <a:srgbClr val="0000CC"/>
                </a:solidFill>
              </a:rPr>
              <a:t>pengayaan</a:t>
            </a:r>
            <a:r>
              <a:rPr lang="en-US" sz="2200" dirty="0">
                <a:solidFill>
                  <a:srgbClr val="0000CC"/>
                </a:solidFill>
              </a:rPr>
              <a:t>, </a:t>
            </a:r>
            <a:r>
              <a:rPr lang="en-US" sz="2200" dirty="0" err="1">
                <a:solidFill>
                  <a:srgbClr val="0000CC"/>
                </a:solidFill>
              </a:rPr>
              <a:t>atau</a:t>
            </a:r>
            <a:r>
              <a:rPr lang="en-US" sz="2200" dirty="0">
                <a:solidFill>
                  <a:srgbClr val="0000CC"/>
                </a:solidFill>
              </a:rPr>
              <a:t> yang lain (</a:t>
            </a:r>
            <a:r>
              <a:rPr lang="en-US" sz="2200" dirty="0" err="1">
                <a:solidFill>
                  <a:srgbClr val="0000CC"/>
                </a:solidFill>
              </a:rPr>
              <a:t>akselerasi</a:t>
            </a:r>
            <a:r>
              <a:rPr lang="en-US" sz="2200" dirty="0">
                <a:solidFill>
                  <a:srgbClr val="0000CC"/>
                </a:solidFill>
              </a:rPr>
              <a:t>)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>
                <a:solidFill>
                  <a:srgbClr val="0000CC"/>
                </a:solidFill>
              </a:rPr>
              <a:t>Sebuah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indikator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dan</a:t>
            </a:r>
            <a:r>
              <a:rPr lang="en-US" sz="2200" dirty="0">
                <a:solidFill>
                  <a:srgbClr val="0000CC"/>
                </a:solidFill>
              </a:rPr>
              <a:t> KD </a:t>
            </a:r>
            <a:r>
              <a:rPr lang="en-US" sz="2200" dirty="0" err="1">
                <a:solidFill>
                  <a:srgbClr val="0000CC"/>
                </a:solidFill>
              </a:rPr>
              <a:t>dinyatakan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dikuasai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oleh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siswa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jika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tingkat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penguasaannya</a:t>
            </a:r>
            <a:r>
              <a:rPr lang="en-US" sz="2200" dirty="0">
                <a:solidFill>
                  <a:srgbClr val="0000CC"/>
                </a:solidFill>
              </a:rPr>
              <a:t> minimal 75%</a:t>
            </a: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>
                <a:solidFill>
                  <a:srgbClr val="0000CC"/>
                </a:solidFill>
              </a:rPr>
              <a:t>Indikator-indikator</a:t>
            </a:r>
            <a:r>
              <a:rPr lang="en-US" sz="2200" dirty="0">
                <a:solidFill>
                  <a:srgbClr val="0000CC"/>
                </a:solidFill>
              </a:rPr>
              <a:t> (KD) </a:t>
            </a:r>
            <a:r>
              <a:rPr lang="en-US" sz="2200" dirty="0" err="1">
                <a:solidFill>
                  <a:srgbClr val="0000CC"/>
                </a:solidFill>
              </a:rPr>
              <a:t>tertentu</a:t>
            </a:r>
            <a:r>
              <a:rPr lang="en-US" sz="2200" dirty="0">
                <a:solidFill>
                  <a:srgbClr val="0000CC"/>
                </a:solidFill>
              </a:rPr>
              <a:t> yang </a:t>
            </a:r>
            <a:r>
              <a:rPr lang="en-US" sz="2200" dirty="0" err="1">
                <a:solidFill>
                  <a:srgbClr val="0000CC"/>
                </a:solidFill>
              </a:rPr>
              <a:t>masih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rendah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tingkat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ketercapaiannya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haruslah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kembali</a:t>
            </a:r>
            <a:r>
              <a:rPr lang="en-US" sz="2200" dirty="0">
                <a:solidFill>
                  <a:srgbClr val="0000CC"/>
                </a:solidFill>
              </a:rPr>
              <a:t> “</a:t>
            </a:r>
            <a:r>
              <a:rPr lang="en-US" sz="2200" dirty="0" err="1">
                <a:solidFill>
                  <a:srgbClr val="0000CC"/>
                </a:solidFill>
              </a:rPr>
              <a:t>dibelajarkan</a:t>
            </a:r>
            <a:r>
              <a:rPr lang="en-US" sz="2200" dirty="0">
                <a:solidFill>
                  <a:srgbClr val="0000CC"/>
                </a:solidFill>
              </a:rPr>
              <a:t>” </a:t>
            </a:r>
            <a:r>
              <a:rPr lang="en-US" sz="2200" dirty="0" err="1">
                <a:solidFill>
                  <a:srgbClr val="0000CC"/>
                </a:solidFill>
              </a:rPr>
              <a:t>lewat</a:t>
            </a:r>
            <a:r>
              <a:rPr lang="en-US" sz="2200" dirty="0">
                <a:solidFill>
                  <a:srgbClr val="0000CC"/>
                </a:solidFill>
              </a:rPr>
              <a:t> program </a:t>
            </a:r>
            <a:r>
              <a:rPr lang="en-US" sz="2200" dirty="0" err="1">
                <a:solidFill>
                  <a:srgbClr val="0000CC"/>
                </a:solidFill>
              </a:rPr>
              <a:t>remidial</a:t>
            </a:r>
            <a:endParaRPr lang="en-US" sz="2200" dirty="0">
              <a:solidFill>
                <a:srgbClr val="0000CC"/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>
                <a:solidFill>
                  <a:srgbClr val="0000CC"/>
                </a:solidFill>
              </a:rPr>
              <a:t>Siswa</a:t>
            </a:r>
            <a:r>
              <a:rPr lang="en-US" sz="2200" dirty="0">
                <a:solidFill>
                  <a:srgbClr val="0000CC"/>
                </a:solidFill>
              </a:rPr>
              <a:t> yang </a:t>
            </a:r>
            <a:r>
              <a:rPr lang="en-US" sz="2200" dirty="0" err="1">
                <a:solidFill>
                  <a:srgbClr val="0000CC"/>
                </a:solidFill>
              </a:rPr>
              <a:t>tingkat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pencapaiannya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masih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bawah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standar</a:t>
            </a:r>
            <a:r>
              <a:rPr lang="en-US" sz="2200" dirty="0">
                <a:solidFill>
                  <a:srgbClr val="0000CC"/>
                </a:solidFill>
              </a:rPr>
              <a:t> minimal </a:t>
            </a:r>
            <a:r>
              <a:rPr lang="en-US" sz="2200" dirty="0" err="1">
                <a:solidFill>
                  <a:srgbClr val="0000CC"/>
                </a:solidFill>
              </a:rPr>
              <a:t>harus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diberi</a:t>
            </a:r>
            <a:r>
              <a:rPr lang="en-US" sz="2200" dirty="0">
                <a:solidFill>
                  <a:srgbClr val="0000CC"/>
                </a:solidFill>
              </a:rPr>
              <a:t> program </a:t>
            </a:r>
            <a:r>
              <a:rPr lang="en-US" sz="2200" dirty="0" err="1">
                <a:solidFill>
                  <a:srgbClr val="0000CC"/>
                </a:solidFill>
              </a:rPr>
              <a:t>remidial</a:t>
            </a:r>
            <a:r>
              <a:rPr lang="en-US" sz="2200" dirty="0">
                <a:solidFill>
                  <a:srgbClr val="0000CC"/>
                </a:solidFill>
              </a:rPr>
              <a:t>, </a:t>
            </a:r>
            <a:r>
              <a:rPr lang="en-US" sz="2200" dirty="0" err="1">
                <a:solidFill>
                  <a:srgbClr val="0000CC"/>
                </a:solidFill>
              </a:rPr>
              <a:t>sedang</a:t>
            </a:r>
            <a:r>
              <a:rPr lang="en-US" sz="2200" dirty="0">
                <a:solidFill>
                  <a:srgbClr val="0000CC"/>
                </a:solidFill>
              </a:rPr>
              <a:t> yang </a:t>
            </a:r>
            <a:r>
              <a:rPr lang="en-US" sz="2200" dirty="0" err="1">
                <a:solidFill>
                  <a:srgbClr val="0000CC"/>
                </a:solidFill>
              </a:rPr>
              <a:t>sudah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memenuhi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diberi</a:t>
            </a:r>
            <a:r>
              <a:rPr lang="en-US" sz="2200" dirty="0">
                <a:solidFill>
                  <a:srgbClr val="0000CC"/>
                </a:solidFill>
              </a:rPr>
              <a:t> program </a:t>
            </a:r>
            <a:r>
              <a:rPr lang="en-US" sz="2200" dirty="0" err="1">
                <a:solidFill>
                  <a:srgbClr val="0000CC"/>
                </a:solidFill>
              </a:rPr>
              <a:t>pengayaan</a:t>
            </a:r>
            <a:endParaRPr lang="en-US" sz="2200" dirty="0">
              <a:solidFill>
                <a:srgbClr val="0000CC"/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>
                <a:solidFill>
                  <a:srgbClr val="0000CC"/>
                </a:solidFill>
              </a:rPr>
              <a:t>Intinya</a:t>
            </a:r>
            <a:r>
              <a:rPr lang="en-US" sz="2200" dirty="0">
                <a:solidFill>
                  <a:srgbClr val="0000CC"/>
                </a:solidFill>
              </a:rPr>
              <a:t>, </a:t>
            </a:r>
            <a:r>
              <a:rPr lang="en-US" sz="2200" dirty="0" err="1">
                <a:solidFill>
                  <a:srgbClr val="0000CC"/>
                </a:solidFill>
              </a:rPr>
              <a:t>ada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umpan-balik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pembelajaran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berdasarkan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hasil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pengukuran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sebelumnya</a:t>
            </a:r>
            <a:r>
              <a:rPr lang="en-US" sz="2200" dirty="0">
                <a:solidFill>
                  <a:srgbClr val="0000CC"/>
                </a:solidFill>
              </a:rPr>
              <a:t>, </a:t>
            </a:r>
            <a:r>
              <a:rPr lang="en-US" sz="2200" dirty="0" err="1">
                <a:solidFill>
                  <a:srgbClr val="0000CC"/>
                </a:solidFill>
              </a:rPr>
              <a:t>dan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untuk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itu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analisis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soal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ujian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menjadi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>
                <a:solidFill>
                  <a:srgbClr val="0000CC"/>
                </a:solidFill>
              </a:rPr>
              <a:t>sebuah</a:t>
            </a:r>
            <a:r>
              <a:rPr lang="en-US" sz="2200" dirty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keniscayaan</a:t>
            </a:r>
            <a:endParaRPr lang="id-ID" sz="2200" dirty="0" smtClean="0">
              <a:solidFill>
                <a:srgbClr val="0000CC"/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en-US" sz="2200" dirty="0" err="1" smtClean="0">
                <a:solidFill>
                  <a:srgbClr val="0000CC"/>
                </a:solidFill>
              </a:rPr>
              <a:t>Telaah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hasil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pengukuran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dilakukan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dengan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cara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menghitung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jmlah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jawaban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benar</a:t>
            </a:r>
            <a:r>
              <a:rPr lang="en-US" sz="2200" dirty="0" smtClean="0">
                <a:solidFill>
                  <a:srgbClr val="0000CC"/>
                </a:solidFill>
              </a:rPr>
              <a:t> per </a:t>
            </a:r>
            <a:r>
              <a:rPr lang="en-US" sz="2200" dirty="0" err="1" smtClean="0">
                <a:solidFill>
                  <a:srgbClr val="0000CC"/>
                </a:solidFill>
              </a:rPr>
              <a:t>soal</a:t>
            </a:r>
            <a:r>
              <a:rPr lang="en-US" sz="2200" dirty="0" smtClean="0">
                <a:solidFill>
                  <a:srgbClr val="0000CC"/>
                </a:solidFill>
              </a:rPr>
              <a:t>, per </a:t>
            </a:r>
            <a:r>
              <a:rPr lang="en-US" sz="2200" dirty="0" err="1" smtClean="0">
                <a:solidFill>
                  <a:srgbClr val="0000CC"/>
                </a:solidFill>
              </a:rPr>
              <a:t>indikator</a:t>
            </a:r>
            <a:r>
              <a:rPr lang="en-US" sz="2200" dirty="0" smtClean="0">
                <a:solidFill>
                  <a:srgbClr val="0000CC"/>
                </a:solidFill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</a:rPr>
              <a:t>dan</a:t>
            </a:r>
            <a:r>
              <a:rPr lang="en-US" sz="2200" dirty="0" smtClean="0">
                <a:solidFill>
                  <a:srgbClr val="0000CC"/>
                </a:solidFill>
              </a:rPr>
              <a:t> per </a:t>
            </a:r>
            <a:r>
              <a:rPr lang="en-US" sz="2200" dirty="0" err="1" smtClean="0">
                <a:solidFill>
                  <a:srgbClr val="0000CC"/>
                </a:solidFill>
              </a:rPr>
              <a:t>kemampuan</a:t>
            </a:r>
            <a:r>
              <a:rPr lang="en-US" sz="2200" dirty="0" smtClean="0">
                <a:solidFill>
                  <a:srgbClr val="0000CC"/>
                </a:solidFill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</a:rPr>
              <a:t>dasar</a:t>
            </a:r>
            <a:endParaRPr lang="en-US" sz="2200" dirty="0" smtClean="0">
              <a:solidFill>
                <a:srgbClr val="0000CC"/>
              </a:solidFill>
            </a:endParaRPr>
          </a:p>
          <a:p>
            <a:pPr marL="265176" indent="-26517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endParaRPr lang="en-US" sz="20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3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3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62912" cy="842962"/>
          </a:xfrm>
        </p:spPr>
        <p:txBody>
          <a:bodyPr anchor="ctr"/>
          <a:lstStyle/>
          <a:p>
            <a:pPr eaLnBrk="1" hangingPunct="1"/>
            <a:r>
              <a:rPr lang="en-US" sz="2800" b="1" dirty="0" err="1" smtClean="0">
                <a:solidFill>
                  <a:schemeClr val="tx1"/>
                </a:solidFill>
              </a:rPr>
              <a:t>Contoh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Telaah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Hasil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Pengukuran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Seorang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Siswa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25283" name="Group 3"/>
          <p:cNvGraphicFramePr>
            <a:graphicFrameLocks noGrp="1"/>
          </p:cNvGraphicFramePr>
          <p:nvPr>
            <p:ph idx="1"/>
          </p:nvPr>
        </p:nvGraphicFramePr>
        <p:xfrm>
          <a:off x="457200" y="1371599"/>
          <a:ext cx="8229600" cy="4736848"/>
        </p:xfrm>
        <a:graphic>
          <a:graphicData uri="http://schemas.openxmlformats.org/drawingml/2006/table">
            <a:tbl>
              <a:tblPr/>
              <a:tblGrid>
                <a:gridCol w="533400"/>
                <a:gridCol w="1447800"/>
                <a:gridCol w="1143000"/>
                <a:gridCol w="838200"/>
                <a:gridCol w="838200"/>
                <a:gridCol w="1219200"/>
                <a:gridCol w="990600"/>
                <a:gridCol w="1219200"/>
              </a:tblGrid>
              <a:tr h="828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Kemampuan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Dasar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Indikator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Jml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Soal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Jumlah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Butir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(KD)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Jumlah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Betul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Persentase</a:t>
                      </a: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Capaian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Pengua-saan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Keterangan</a:t>
                      </a:r>
                      <a:endParaRPr kumimoji="0" lang="en-US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1) 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2)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3)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(60)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175500" cy="527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3300"/>
                </a:solidFill>
              </a:rPr>
              <a:t>Analisis</a:t>
            </a:r>
            <a:r>
              <a:rPr lang="en-US" sz="3200" b="1" dirty="0">
                <a:solidFill>
                  <a:srgbClr val="003300"/>
                </a:solidFill>
              </a:rPr>
              <a:t> </a:t>
            </a:r>
            <a:r>
              <a:rPr lang="en-US" sz="3200" b="1" dirty="0" err="1">
                <a:solidFill>
                  <a:srgbClr val="003300"/>
                </a:solidFill>
              </a:rPr>
              <a:t>Butir</a:t>
            </a:r>
            <a:r>
              <a:rPr lang="en-US" sz="3200" b="1" dirty="0">
                <a:solidFill>
                  <a:srgbClr val="003300"/>
                </a:solidFill>
              </a:rPr>
              <a:t> </a:t>
            </a:r>
            <a:r>
              <a:rPr lang="en-US" sz="3200" b="1" dirty="0" err="1">
                <a:solidFill>
                  <a:srgbClr val="003300"/>
                </a:solidFill>
              </a:rPr>
              <a:t>Soal</a:t>
            </a:r>
            <a:r>
              <a:rPr lang="en-US" sz="3200" b="1" dirty="0">
                <a:solidFill>
                  <a:srgbClr val="003300"/>
                </a:solidFill>
              </a:rPr>
              <a:t> (</a:t>
            </a:r>
            <a:r>
              <a:rPr lang="en-US" sz="3200" b="1" i="1" dirty="0">
                <a:solidFill>
                  <a:srgbClr val="003300"/>
                </a:solidFill>
              </a:rPr>
              <a:t>Item Analysis</a:t>
            </a:r>
            <a:r>
              <a:rPr lang="en-US" sz="3200" b="1" dirty="0">
                <a:solidFill>
                  <a:srgbClr val="003300"/>
                </a:solidFill>
              </a:rPr>
              <a:t>)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25538"/>
            <a:ext cx="8424862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estimasi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kualitas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butir-butir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sebuah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tes</a:t>
            </a:r>
            <a:r>
              <a:rPr lang="en-US" sz="2000" b="1" dirty="0" smtClean="0"/>
              <a:t>; </a:t>
            </a:r>
            <a:r>
              <a:rPr lang="en-US" sz="2000" b="1" dirty="0" err="1" smtClean="0"/>
              <a:t>menguji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efektivitas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butir-butir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soal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Alat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didukung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oleh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butir-butir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efektif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dipertanggungjawabkan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kesejajaran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antara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rendahnya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indeks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reliabilitas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teknik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konsistensi</a:t>
            </a:r>
            <a:r>
              <a:rPr lang="en-US" sz="2000" b="1" dirty="0" smtClean="0"/>
              <a:t> internal)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soal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baik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Indeks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reliabilitas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pasti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b="1" dirty="0" smtClean="0"/>
              <a:t> pula </a:t>
            </a:r>
            <a:r>
              <a:rPr lang="en-US" sz="2000" b="1" dirty="0" err="1" smtClean="0"/>
              <a:t>jumlah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baik</a:t>
            </a:r>
            <a:r>
              <a:rPr lang="en-US" sz="2000" b="1" dirty="0" smtClean="0"/>
              <a:t>;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sebaliknya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Kerja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mengikuti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pengukuran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klasik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atau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pengukuran</a:t>
            </a:r>
            <a:r>
              <a:rPr lang="en-US" sz="2000" b="1" dirty="0" smtClean="0"/>
              <a:t> modern (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respon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)</a:t>
            </a:r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pengukuran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klasik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soal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menyangkut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macam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: </a:t>
            </a:r>
            <a:r>
              <a:rPr lang="en-US" sz="2000" b="1" dirty="0" err="1" smtClean="0">
                <a:solidFill>
                  <a:srgbClr val="FF0000"/>
                </a:solidFill>
              </a:rPr>
              <a:t>tingkat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kesulitan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daya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beda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dan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efektivitas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distraktor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respon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butir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juga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hal</a:t>
            </a:r>
            <a:r>
              <a:rPr lang="en-US" sz="2000" b="1" dirty="0" smtClean="0"/>
              <a:t>: </a:t>
            </a:r>
            <a:r>
              <a:rPr lang="en-US" sz="2000" b="1" dirty="0" err="1" smtClean="0">
                <a:solidFill>
                  <a:srgbClr val="CC3300"/>
                </a:solidFill>
              </a:rPr>
              <a:t>tingkat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kesulitan</a:t>
            </a:r>
            <a:r>
              <a:rPr lang="en-US" sz="2000" b="1" dirty="0" smtClean="0">
                <a:solidFill>
                  <a:srgbClr val="CC3300"/>
                </a:solidFill>
              </a:rPr>
              <a:t> (model </a:t>
            </a:r>
            <a:r>
              <a:rPr lang="en-US" sz="2000" b="1" dirty="0" err="1" smtClean="0">
                <a:solidFill>
                  <a:srgbClr val="CC3300"/>
                </a:solidFill>
              </a:rPr>
              <a:t>satu</a:t>
            </a:r>
            <a:r>
              <a:rPr lang="en-US" sz="2000" b="1" dirty="0" smtClean="0">
                <a:solidFill>
                  <a:srgbClr val="CC3300"/>
                </a:solidFill>
              </a:rPr>
              <a:t> parameter),  </a:t>
            </a:r>
            <a:r>
              <a:rPr lang="en-US" sz="2000" b="1" dirty="0" err="1" smtClean="0">
                <a:solidFill>
                  <a:srgbClr val="CC3300"/>
                </a:solidFill>
              </a:rPr>
              <a:t>tingkat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kesulitan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dan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daya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beda</a:t>
            </a:r>
            <a:r>
              <a:rPr lang="en-US" sz="2000" b="1" dirty="0" smtClean="0">
                <a:solidFill>
                  <a:srgbClr val="CC3300"/>
                </a:solidFill>
              </a:rPr>
              <a:t> (model </a:t>
            </a:r>
            <a:r>
              <a:rPr lang="en-US" sz="2000" b="1" dirty="0" err="1" smtClean="0">
                <a:solidFill>
                  <a:srgbClr val="CC3300"/>
                </a:solidFill>
              </a:rPr>
              <a:t>dua</a:t>
            </a:r>
            <a:r>
              <a:rPr lang="en-US" sz="2000" b="1" dirty="0" smtClean="0">
                <a:solidFill>
                  <a:srgbClr val="CC3300"/>
                </a:solidFill>
              </a:rPr>
              <a:t> parameter), </a:t>
            </a:r>
            <a:r>
              <a:rPr lang="en-US" sz="2000" b="1" dirty="0" err="1" smtClean="0">
                <a:solidFill>
                  <a:srgbClr val="CC3300"/>
                </a:solidFill>
              </a:rPr>
              <a:t>dan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kedua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hal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itu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ditambah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unsur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err="1" smtClean="0">
                <a:solidFill>
                  <a:srgbClr val="CC3300"/>
                </a:solidFill>
              </a:rPr>
              <a:t>tebakan</a:t>
            </a:r>
            <a:r>
              <a:rPr lang="en-US" sz="2000" b="1" dirty="0" smtClean="0">
                <a:solidFill>
                  <a:srgbClr val="CC3300"/>
                </a:solidFill>
              </a:rPr>
              <a:t> (model </a:t>
            </a:r>
            <a:r>
              <a:rPr lang="en-US" sz="2000" b="1" dirty="0" err="1" smtClean="0">
                <a:solidFill>
                  <a:srgbClr val="CC3300"/>
                </a:solidFill>
              </a:rPr>
              <a:t>tiga</a:t>
            </a:r>
            <a:r>
              <a:rPr lang="en-US" sz="2000" b="1" dirty="0" smtClean="0">
                <a:solidFill>
                  <a:srgbClr val="CC3300"/>
                </a:solidFill>
              </a:rPr>
              <a:t> parameter)</a:t>
            </a:r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pengukuran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klasik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mempunyai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banyak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kelemahan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tetapi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persyaratan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ringan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praktis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buClr>
                <a:srgbClr val="0BD0D9"/>
              </a:buClr>
              <a:buFont typeface="Georgia" pitchFamily="18" charset="0"/>
              <a:buBlip>
                <a:blip r:embed="rId2"/>
              </a:buBlip>
            </a:pPr>
            <a:r>
              <a:rPr lang="en-US" sz="2000" b="1" dirty="0" err="1" smtClean="0"/>
              <a:t>Pembicaraan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bawah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dibatasi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pada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pengukuran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klasik</a:t>
            </a:r>
            <a:endParaRPr lang="en-US" sz="2000" b="1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/>
      <p:bldP spid="2293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6319838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chemeClr val="tx1"/>
                </a:solidFill>
              </a:rPr>
              <a:t>Analisis</a:t>
            </a:r>
            <a:r>
              <a:rPr lang="en-US" sz="3200" b="1" dirty="0" smtClean="0">
                <a:solidFill>
                  <a:schemeClr val="tx1"/>
                </a:solidFill>
              </a:rPr>
              <a:t> Tingkat </a:t>
            </a:r>
            <a:r>
              <a:rPr lang="en-US" sz="3200" b="1" dirty="0" err="1" smtClean="0">
                <a:solidFill>
                  <a:schemeClr val="tx1"/>
                </a:solidFill>
              </a:rPr>
              <a:t>Kesulitan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Butir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5367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err="1" smtClean="0"/>
              <a:t>Kerja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analisis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menghasilkan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indeks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tingkat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kesulitan</a:t>
            </a:r>
            <a:r>
              <a:rPr lang="en-US" sz="2200" b="1" dirty="0" smtClean="0"/>
              <a:t> (ITK, I</a:t>
            </a:r>
            <a:r>
              <a:rPr lang="en-US" sz="2200" b="1" i="1" dirty="0" smtClean="0"/>
              <a:t>tem Difficulty, Item Facility</a:t>
            </a:r>
            <a:r>
              <a:rPr lang="en-US" sz="2200" b="1" dirty="0" smtClean="0"/>
              <a:t>)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smtClean="0"/>
              <a:t>ITK </a:t>
            </a:r>
            <a:r>
              <a:rPr lang="en-US" sz="2200" b="1" dirty="0" err="1" smtClean="0"/>
              <a:t>menunjukkan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seberapa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sulit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mudah</a:t>
            </a:r>
            <a:r>
              <a:rPr lang="en-US" sz="2200" b="1" dirty="0" smtClean="0"/>
              <a:t>) </a:t>
            </a:r>
            <a:r>
              <a:rPr lang="en-US" sz="2200" b="1" dirty="0" err="1" smtClean="0"/>
              <a:t>sebuah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butir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soal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bagi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kelompok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siswa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dikenai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uji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coba</a:t>
            </a:r>
            <a:endParaRPr lang="en-US" sz="2200" b="1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smtClean="0"/>
              <a:t>ITK </a:t>
            </a:r>
            <a:r>
              <a:rPr lang="en-US" sz="2200" b="1" dirty="0" err="1" smtClean="0"/>
              <a:t>diperoleh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menghitung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proporsi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jawaban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benar</a:t>
            </a:r>
            <a:r>
              <a:rPr lang="en-US" sz="2200" b="1" dirty="0" smtClean="0"/>
              <a:t>;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dihitung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secara</a:t>
            </a:r>
            <a:r>
              <a:rPr lang="en-US" sz="2200" b="1" dirty="0" smtClean="0"/>
              <a:t> manual, </a:t>
            </a:r>
            <a:r>
              <a:rPr lang="en-US" sz="2200" b="1" dirty="0" err="1" smtClean="0"/>
              <a:t>tabel</a:t>
            </a:r>
            <a:r>
              <a:rPr lang="en-US" sz="2200" b="1" dirty="0" smtClean="0"/>
              <a:t> (</a:t>
            </a:r>
            <a:r>
              <a:rPr lang="en-US" sz="2200" b="1" i="1" dirty="0" smtClean="0"/>
              <a:t>item analysis table</a:t>
            </a:r>
            <a:r>
              <a:rPr lang="en-US" sz="2200" b="1" dirty="0" smtClean="0"/>
              <a:t>), </a:t>
            </a:r>
            <a:r>
              <a:rPr lang="en-US" sz="2200" b="1" dirty="0" err="1" smtClean="0"/>
              <a:t>tetapi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secara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mudah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dihitung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dengan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komputer</a:t>
            </a:r>
            <a:r>
              <a:rPr lang="en-US" sz="2200" b="1" dirty="0" smtClean="0"/>
              <a:t>: program </a:t>
            </a:r>
            <a:r>
              <a:rPr lang="en-US" sz="2200" b="1" i="1" dirty="0" err="1" smtClean="0"/>
              <a:t>Iteman</a:t>
            </a:r>
            <a:endParaRPr lang="en-US" sz="2200" b="1" i="1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smtClean="0">
                <a:solidFill>
                  <a:srgbClr val="000099"/>
                </a:solidFill>
              </a:rPr>
              <a:t>ITK </a:t>
            </a:r>
            <a:r>
              <a:rPr lang="en-US" sz="2200" b="1" dirty="0" err="1" smtClean="0">
                <a:solidFill>
                  <a:srgbClr val="000099"/>
                </a:solidFill>
              </a:rPr>
              <a:t>berkisar</a:t>
            </a:r>
            <a:r>
              <a:rPr lang="en-US" sz="2200" b="1" dirty="0" smtClean="0">
                <a:solidFill>
                  <a:srgbClr val="000099"/>
                </a:solidFill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</a:rPr>
              <a:t>antara</a:t>
            </a:r>
            <a:r>
              <a:rPr lang="en-US" sz="2200" b="1" dirty="0" smtClean="0">
                <a:solidFill>
                  <a:srgbClr val="000099"/>
                </a:solidFill>
              </a:rPr>
              <a:t> 0,00 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─ 1,00;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indeks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0,00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berarti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semua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siswa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menjawab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salah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(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soal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amat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sulit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), 1,00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berarti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semua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menjawab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benar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(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soal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amat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0099"/>
                </a:solidFill>
                <a:cs typeface="Arial" charset="0"/>
              </a:rPr>
              <a:t>mudah</a:t>
            </a:r>
            <a:r>
              <a:rPr lang="en-US" sz="2200" b="1" dirty="0" smtClean="0">
                <a:solidFill>
                  <a:srgbClr val="000099"/>
                </a:solidFill>
                <a:cs typeface="Arial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smtClean="0">
                <a:solidFill>
                  <a:srgbClr val="003300"/>
                </a:solidFill>
              </a:rPr>
              <a:t>ITK yang </a:t>
            </a:r>
            <a:r>
              <a:rPr lang="en-US" sz="2200" b="1" dirty="0" err="1" smtClean="0">
                <a:solidFill>
                  <a:srgbClr val="003300"/>
                </a:solidFill>
              </a:rPr>
              <a:t>diterima</a:t>
            </a:r>
            <a:r>
              <a:rPr lang="en-US" sz="2200" b="1" dirty="0" smtClean="0">
                <a:solidFill>
                  <a:srgbClr val="003300"/>
                </a:solidFill>
              </a:rPr>
              <a:t>: 0,20 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─ 0,80;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di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luar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indeks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itu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sebuah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butir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soal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ditolak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karena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terlalu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sulit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atau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mudah</a:t>
            </a:r>
            <a:endParaRPr lang="en-US" sz="2200" b="1" dirty="0" smtClean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err="1" smtClean="0">
                <a:solidFill>
                  <a:srgbClr val="003300"/>
                </a:solidFill>
              </a:rPr>
              <a:t>Kategori</a:t>
            </a:r>
            <a:r>
              <a:rPr lang="en-US" sz="2200" b="1" dirty="0" smtClean="0">
                <a:solidFill>
                  <a:srgbClr val="003300"/>
                </a:solidFill>
              </a:rPr>
              <a:t> ITK: 0,20 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─ 0,40: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sulit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; 0,41 ─ 0,60: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sedang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;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dan</a:t>
            </a: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smtClean="0">
                <a:solidFill>
                  <a:srgbClr val="003300"/>
                </a:solidFill>
                <a:cs typeface="Arial" charset="0"/>
              </a:rPr>
              <a:t>     0,61 ─ 0,80: </a:t>
            </a:r>
            <a:r>
              <a:rPr lang="en-US" sz="2200" b="1" dirty="0" err="1" smtClean="0">
                <a:solidFill>
                  <a:srgbClr val="003300"/>
                </a:solidFill>
                <a:cs typeface="Arial" charset="0"/>
              </a:rPr>
              <a:t>mudah</a:t>
            </a:r>
            <a:endParaRPr lang="en-US" sz="2200" b="1" dirty="0" smtClean="0">
              <a:solidFill>
                <a:srgbClr val="003300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200" b="1" dirty="0" err="1" smtClean="0"/>
              <a:t>Jumlah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butir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soal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terbanyak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dalam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sebuah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alat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tes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sebaiknya</a:t>
            </a:r>
            <a:r>
              <a:rPr lang="en-US" sz="2200" b="1" dirty="0" smtClean="0"/>
              <a:t> yang </a:t>
            </a:r>
            <a:r>
              <a:rPr lang="en-US" sz="2200" b="1" dirty="0" err="1" smtClean="0"/>
              <a:t>berkategori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sedang</a:t>
            </a:r>
            <a:endParaRPr lang="en-US" sz="2200" b="1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4175125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>
                <a:solidFill>
                  <a:schemeClr val="tx1"/>
                </a:solidFill>
              </a:rPr>
              <a:t>Indeks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Daya</a:t>
            </a:r>
            <a:r>
              <a:rPr lang="en-US" sz="3200" b="1" dirty="0" smtClean="0">
                <a:solidFill>
                  <a:schemeClr val="tx1"/>
                </a:solidFill>
              </a:rPr>
              <a:t> Beda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err="1" smtClean="0"/>
              <a:t>Kerja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analisis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menghasilkan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indeks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daya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beda</a:t>
            </a:r>
            <a:r>
              <a:rPr lang="en-US" sz="2100" b="1" dirty="0" smtClean="0"/>
              <a:t> (IDB, </a:t>
            </a:r>
            <a:r>
              <a:rPr lang="en-US" sz="2100" b="1" i="1" dirty="0" smtClean="0"/>
              <a:t>Item  Discrimination</a:t>
            </a:r>
            <a:r>
              <a:rPr lang="en-US" sz="2100" b="1" dirty="0" smtClean="0"/>
              <a:t>)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smtClean="0"/>
              <a:t>IDB </a:t>
            </a:r>
            <a:r>
              <a:rPr lang="en-US" sz="2100" b="1" dirty="0" err="1" smtClean="0"/>
              <a:t>merupakan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sebuah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estimasi</a:t>
            </a:r>
            <a:r>
              <a:rPr lang="en-US" sz="2100" b="1" dirty="0" smtClean="0"/>
              <a:t> yang </a:t>
            </a:r>
            <a:r>
              <a:rPr lang="en-US" sz="2100" b="1" dirty="0" err="1" smtClean="0"/>
              <a:t>menunjukkan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seberapa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besar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sebuah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butir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soal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mampu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membedakan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siswa</a:t>
            </a:r>
            <a:r>
              <a:rPr lang="en-US" sz="2100" b="1" dirty="0" smtClean="0"/>
              <a:t>  </a:t>
            </a:r>
            <a:r>
              <a:rPr lang="en-US" sz="2100" b="1" dirty="0" err="1" smtClean="0"/>
              <a:t>kelompok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tinggi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kelompok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rendah</a:t>
            </a:r>
            <a:endParaRPr lang="en-US" sz="2100" b="1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smtClean="0"/>
              <a:t>IDB </a:t>
            </a:r>
            <a:r>
              <a:rPr lang="en-US" sz="2100" b="1" dirty="0" err="1" smtClean="0"/>
              <a:t>dapat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dihitung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rumus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secara</a:t>
            </a:r>
            <a:r>
              <a:rPr lang="en-US" sz="2100" b="1" dirty="0" smtClean="0"/>
              <a:t> manual, </a:t>
            </a:r>
            <a:r>
              <a:rPr lang="en-US" sz="2100" b="1" dirty="0" err="1" smtClean="0"/>
              <a:t>tabel</a:t>
            </a:r>
            <a:r>
              <a:rPr lang="en-US" sz="2100" b="1" dirty="0" smtClean="0"/>
              <a:t>, </a:t>
            </a:r>
            <a:r>
              <a:rPr lang="en-US" sz="2100" b="1" dirty="0" err="1" smtClean="0"/>
              <a:t>atau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dengan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komputer</a:t>
            </a:r>
            <a:r>
              <a:rPr lang="en-US" sz="2100" b="1" dirty="0" smtClean="0"/>
              <a:t> program </a:t>
            </a:r>
            <a:r>
              <a:rPr lang="en-US" sz="2100" b="1" i="1" dirty="0" err="1" smtClean="0"/>
              <a:t>Iteman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bersamaan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dengan</a:t>
            </a:r>
            <a:r>
              <a:rPr lang="en-US" sz="2100" b="1" dirty="0" smtClean="0"/>
              <a:t> ITK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smtClean="0">
                <a:solidFill>
                  <a:srgbClr val="003300"/>
                </a:solidFill>
              </a:rPr>
              <a:t>IDB </a:t>
            </a:r>
            <a:r>
              <a:rPr lang="en-US" sz="2100" b="1" dirty="0" err="1" smtClean="0">
                <a:solidFill>
                  <a:srgbClr val="003300"/>
                </a:solidFill>
              </a:rPr>
              <a:t>berkisar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antara</a:t>
            </a:r>
            <a:r>
              <a:rPr lang="en-US" sz="2100" b="1" dirty="0" smtClean="0">
                <a:solidFill>
                  <a:srgbClr val="003300"/>
                </a:solidFill>
              </a:rPr>
              <a:t> -1,00 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─ 1,00;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indeks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-1,00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berarti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semua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siswa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kelompok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rendah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menjawab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benar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sebuah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butir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soal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dan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siswa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kelompok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tinggi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semua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menjawab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salah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;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demikian</a:t>
            </a:r>
            <a:r>
              <a:rPr lang="en-US" sz="2100" b="1" dirty="0" smtClean="0">
                <a:solidFill>
                  <a:srgbClr val="003300"/>
                </a:solidFill>
                <a:cs typeface="Arial" charset="0"/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  <a:cs typeface="Arial" charset="0"/>
              </a:rPr>
              <a:t>sebaliknya</a:t>
            </a:r>
            <a:endParaRPr lang="en-US" sz="2100" b="1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smtClean="0">
                <a:solidFill>
                  <a:srgbClr val="003300"/>
                </a:solidFill>
              </a:rPr>
              <a:t>IDB yang </a:t>
            </a:r>
            <a:r>
              <a:rPr lang="en-US" sz="2100" b="1" dirty="0" err="1" smtClean="0">
                <a:solidFill>
                  <a:srgbClr val="003300"/>
                </a:solidFill>
              </a:rPr>
              <a:t>diterima</a:t>
            </a:r>
            <a:r>
              <a:rPr lang="en-US" sz="2100" b="1" dirty="0" smtClean="0">
                <a:solidFill>
                  <a:srgbClr val="003300"/>
                </a:solidFill>
              </a:rPr>
              <a:t> minimal 0,25; </a:t>
            </a:r>
            <a:r>
              <a:rPr lang="en-US" sz="2100" b="1" dirty="0" err="1" smtClean="0">
                <a:solidFill>
                  <a:srgbClr val="003300"/>
                </a:solidFill>
              </a:rPr>
              <a:t>untuk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tes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buatan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sendiri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dan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dipakai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untuk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menguji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siswa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sendiri</a:t>
            </a:r>
            <a:r>
              <a:rPr lang="en-US" sz="2100" b="1" dirty="0" smtClean="0">
                <a:solidFill>
                  <a:srgbClr val="003300"/>
                </a:solidFill>
              </a:rPr>
              <a:t> IDB 0,20 </a:t>
            </a:r>
            <a:r>
              <a:rPr lang="en-US" sz="2100" b="1" dirty="0" err="1" smtClean="0">
                <a:solidFill>
                  <a:srgbClr val="003300"/>
                </a:solidFill>
              </a:rPr>
              <a:t>masih</a:t>
            </a:r>
            <a:r>
              <a:rPr lang="en-US" sz="2100" b="1" dirty="0" smtClean="0">
                <a:solidFill>
                  <a:srgbClr val="003300"/>
                </a:solidFill>
              </a:rPr>
              <a:t> </a:t>
            </a:r>
            <a:r>
              <a:rPr lang="en-US" sz="2100" b="1" dirty="0" err="1" smtClean="0">
                <a:solidFill>
                  <a:srgbClr val="003300"/>
                </a:solidFill>
              </a:rPr>
              <a:t>ditoleransi</a:t>
            </a:r>
            <a:endParaRPr lang="en-US" sz="2100" b="1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err="1" smtClean="0">
                <a:solidFill>
                  <a:srgbClr val="FF0000"/>
                </a:solidFill>
              </a:rPr>
              <a:t>Butir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soal</a:t>
            </a:r>
            <a:r>
              <a:rPr lang="en-US" sz="2100" b="1" dirty="0" smtClean="0">
                <a:solidFill>
                  <a:srgbClr val="FF0000"/>
                </a:solidFill>
              </a:rPr>
              <a:t> yang IDB-</a:t>
            </a:r>
            <a:r>
              <a:rPr lang="en-US" sz="2100" b="1" dirty="0" err="1" smtClean="0">
                <a:solidFill>
                  <a:srgbClr val="FF0000"/>
                </a:solidFill>
              </a:rPr>
              <a:t>nya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negatif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harus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didrop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karena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menyalahi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logika</a:t>
            </a:r>
            <a:r>
              <a:rPr lang="en-US" sz="2100" b="1" dirty="0" smtClean="0">
                <a:solidFill>
                  <a:srgbClr val="FF0000"/>
                </a:solidFill>
              </a:rPr>
              <a:t> (</a:t>
            </a:r>
            <a:r>
              <a:rPr lang="en-US" sz="2100" b="1" dirty="0" err="1" smtClean="0">
                <a:solidFill>
                  <a:srgbClr val="FF0000"/>
                </a:solidFill>
              </a:rPr>
              <a:t>siswa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tinggi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menjawab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salah</a:t>
            </a:r>
            <a:r>
              <a:rPr lang="en-US" sz="2100" b="1" dirty="0" smtClean="0">
                <a:solidFill>
                  <a:srgbClr val="FF0000"/>
                </a:solidFill>
              </a:rPr>
              <a:t>, </a:t>
            </a:r>
            <a:r>
              <a:rPr lang="en-US" sz="2100" b="1" dirty="0" err="1" smtClean="0">
                <a:solidFill>
                  <a:srgbClr val="FF0000"/>
                </a:solidFill>
              </a:rPr>
              <a:t>sedang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kelompok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rendah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malah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menjawab</a:t>
            </a:r>
            <a:r>
              <a:rPr lang="en-US" sz="2100" b="1" dirty="0" smtClean="0">
                <a:solidFill>
                  <a:srgbClr val="FF0000"/>
                </a:solidFill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</a:rPr>
              <a:t>benar</a:t>
            </a:r>
            <a:r>
              <a:rPr lang="en-US" sz="2100" b="1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Blip>
                <a:blip r:embed="rId2"/>
              </a:buBlip>
            </a:pPr>
            <a:r>
              <a:rPr lang="en-US" sz="2100" b="1" dirty="0" err="1" smtClean="0"/>
              <a:t>Sebuah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butir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soal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dinyatakan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layak</a:t>
            </a:r>
            <a:r>
              <a:rPr lang="en-US" sz="2100" b="1" dirty="0" smtClean="0"/>
              <a:t> (</a:t>
            </a:r>
            <a:r>
              <a:rPr lang="en-US" sz="2100" b="1" dirty="0" err="1" smtClean="0"/>
              <a:t>oke</a:t>
            </a:r>
            <a:r>
              <a:rPr lang="en-US" sz="2100" b="1" dirty="0" smtClean="0"/>
              <a:t>) </a:t>
            </a:r>
            <a:r>
              <a:rPr lang="en-US" sz="2100" b="1" dirty="0" err="1" smtClean="0"/>
              <a:t>jika</a:t>
            </a:r>
            <a:r>
              <a:rPr lang="en-US" sz="2100" b="1" dirty="0" smtClean="0"/>
              <a:t> ITK </a:t>
            </a:r>
            <a:r>
              <a:rPr lang="en-US" sz="2100" b="1" dirty="0" err="1" smtClean="0"/>
              <a:t>dan</a:t>
            </a:r>
            <a:r>
              <a:rPr lang="en-US" sz="2100" b="1" dirty="0" smtClean="0"/>
              <a:t> IDB </a:t>
            </a:r>
            <a:r>
              <a:rPr lang="en-US" sz="2100" b="1" dirty="0" err="1" smtClean="0"/>
              <a:t>sama-sama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memenuhi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persyaratan</a:t>
            </a:r>
            <a:r>
              <a:rPr lang="en-US" sz="2100" b="1" dirty="0" smtClean="0"/>
              <a:t>; </a:t>
            </a:r>
            <a:r>
              <a:rPr lang="en-US" sz="2100" b="1" dirty="0" err="1" smtClean="0"/>
              <a:t>jika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salah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satu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saja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tidak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memenuhi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persyaratan</a:t>
            </a:r>
            <a:r>
              <a:rPr lang="en-US" sz="2100" b="1" dirty="0" smtClean="0"/>
              <a:t>, </a:t>
            </a:r>
            <a:r>
              <a:rPr lang="en-US" sz="2100" b="1" dirty="0" err="1" smtClean="0"/>
              <a:t>butir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soal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itu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dinyatakan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gugur</a:t>
            </a:r>
            <a:endParaRPr lang="en-US" sz="21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186738" cy="6667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Penilaian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Proses</a:t>
            </a:r>
            <a:r>
              <a:rPr lang="id-I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Produk</a:t>
            </a:r>
            <a:r>
              <a:rPr lang="id-I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dan Kinerja</a:t>
            </a:r>
            <a:endParaRPr lang="en-US" sz="3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1" name="Rectangle 3" descr="Newsprint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 smtClean="0">
                <a:solidFill>
                  <a:srgbClr val="800000"/>
                </a:solidFill>
              </a:rPr>
              <a:t>KBK (KTSP) </a:t>
            </a:r>
            <a:r>
              <a:rPr lang="en-US" sz="2200" dirty="0" err="1" smtClean="0">
                <a:solidFill>
                  <a:srgbClr val="800000"/>
                </a:solidFill>
              </a:rPr>
              <a:t>menekankan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pentingnya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proses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id-ID" sz="2200" dirty="0" smtClean="0">
                <a:solidFill>
                  <a:srgbClr val="800000"/>
                </a:solidFill>
              </a:rPr>
              <a:t>,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produk</a:t>
            </a:r>
            <a:r>
              <a:rPr lang="id-ID" sz="2200" dirty="0" smtClean="0">
                <a:solidFill>
                  <a:srgbClr val="800000"/>
                </a:solidFill>
              </a:rPr>
              <a:t>, dan kinerja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sekaligus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proses</a:t>
            </a:r>
            <a:r>
              <a:rPr lang="en-US" sz="2200" dirty="0" smtClean="0">
                <a:solidFill>
                  <a:srgbClr val="800000"/>
                </a:solidFill>
              </a:rPr>
              <a:t>: </a:t>
            </a: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yang </a:t>
            </a:r>
            <a:r>
              <a:rPr lang="en-US" sz="2200" dirty="0" err="1" smtClean="0">
                <a:solidFill>
                  <a:srgbClr val="800000"/>
                </a:solidFill>
              </a:rPr>
              <a:t>dilakukan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ketika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pembelajaran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masih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berlangsung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proses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juga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disebut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atau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bagian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dari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kelas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800000"/>
                </a:solidFill>
              </a:rPr>
              <a:t>Contoh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proses</a:t>
            </a:r>
            <a:r>
              <a:rPr lang="en-US" sz="2200" dirty="0" smtClean="0">
                <a:solidFill>
                  <a:srgbClr val="800000"/>
                </a:solidFill>
              </a:rPr>
              <a:t>: </a:t>
            </a:r>
            <a:r>
              <a:rPr lang="en-US" sz="2200" dirty="0" err="1" smtClean="0">
                <a:solidFill>
                  <a:srgbClr val="800000"/>
                </a:solidFill>
              </a:rPr>
              <a:t>kuis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pertanyaan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lisan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kelas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pemberian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tugas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kelas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latihan-latihan</a:t>
            </a:r>
            <a:r>
              <a:rPr lang="en-US" sz="2200" dirty="0" smtClean="0">
                <a:solidFill>
                  <a:srgbClr val="800000"/>
                </a:solidFill>
              </a:rPr>
              <a:t>, PR, </a:t>
            </a:r>
            <a:r>
              <a:rPr lang="en-US" sz="2200" dirty="0" err="1" smtClean="0">
                <a:solidFill>
                  <a:srgbClr val="800000"/>
                </a:solidFill>
              </a:rPr>
              <a:t>ulangan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harian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produk</a:t>
            </a:r>
            <a:r>
              <a:rPr lang="en-US" sz="2200" dirty="0" smtClean="0">
                <a:solidFill>
                  <a:srgbClr val="800000"/>
                </a:solidFill>
              </a:rPr>
              <a:t>: </a:t>
            </a: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yang </a:t>
            </a:r>
            <a:r>
              <a:rPr lang="en-US" sz="2200" dirty="0" err="1" smtClean="0">
                <a:solidFill>
                  <a:srgbClr val="800000"/>
                </a:solidFill>
              </a:rPr>
              <a:t>dilakukan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akhir</a:t>
            </a:r>
            <a:r>
              <a:rPr lang="en-US" sz="2200" dirty="0" smtClean="0">
                <a:solidFill>
                  <a:srgbClr val="800000"/>
                </a:solidFill>
              </a:rPr>
              <a:t> program: </a:t>
            </a:r>
            <a:r>
              <a:rPr lang="en-US" sz="2200" dirty="0" err="1" smtClean="0">
                <a:solidFill>
                  <a:srgbClr val="800000"/>
                </a:solidFill>
              </a:rPr>
              <a:t>ujian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sistem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blok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ulangan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umum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bersama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ujian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nasional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produk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lazimnya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dilakukan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secara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tertulis</a:t>
            </a:r>
            <a:r>
              <a:rPr lang="id-ID" sz="2200" dirty="0" smtClean="0">
                <a:solidFill>
                  <a:srgbClr val="800000"/>
                </a:solidFill>
              </a:rPr>
              <a:t> dengan bentuk soal objektif pilihan ganda</a:t>
            </a:r>
          </a:p>
          <a:p>
            <a:pPr eaLnBrk="1" hangingPunct="1">
              <a:lnSpc>
                <a:spcPct val="80000"/>
              </a:lnSpc>
            </a:pPr>
            <a:r>
              <a:rPr lang="id-ID" sz="2200" dirty="0" smtClean="0">
                <a:solidFill>
                  <a:srgbClr val="800000"/>
                </a:solidFill>
              </a:rPr>
              <a:t>Penilaian kinerja: penilaian melakukan sesuatu terkait dengan tuntutan kompetensi mata pelajaran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dirty="0" err="1" smtClean="0">
                <a:solidFill>
                  <a:srgbClr val="800000"/>
                </a:solidFill>
              </a:rPr>
              <a:t>Penilaian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kinerja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sebaiknya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dilakukan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di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tengah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proses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pembelajaran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kecuali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berbagai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faktor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pendukungnya</a:t>
            </a:r>
            <a:r>
              <a:rPr lang="en-US" sz="2200" dirty="0" smtClean="0">
                <a:solidFill>
                  <a:srgbClr val="800000"/>
                </a:solidFill>
              </a:rPr>
              <a:t> </a:t>
            </a:r>
            <a:r>
              <a:rPr lang="en-US" sz="2200" dirty="0" err="1" smtClean="0">
                <a:solidFill>
                  <a:srgbClr val="800000"/>
                </a:solidFill>
              </a:rPr>
              <a:t>siap</a:t>
            </a:r>
            <a:r>
              <a:rPr lang="en-US" sz="2200" dirty="0" smtClean="0">
                <a:solidFill>
                  <a:srgbClr val="800000"/>
                </a:solidFill>
              </a:rPr>
              <a:t> (</a:t>
            </a:r>
            <a:r>
              <a:rPr lang="en-US" sz="2200" dirty="0" err="1" smtClean="0">
                <a:solidFill>
                  <a:srgbClr val="800000"/>
                </a:solidFill>
              </a:rPr>
              <a:t>tempat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waktu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tenaga</a:t>
            </a:r>
            <a:r>
              <a:rPr lang="en-US" sz="2200" dirty="0" smtClean="0">
                <a:solidFill>
                  <a:srgbClr val="800000"/>
                </a:solidFill>
              </a:rPr>
              <a:t>, </a:t>
            </a:r>
            <a:r>
              <a:rPr lang="en-US" sz="2200" dirty="0" err="1" smtClean="0">
                <a:solidFill>
                  <a:srgbClr val="800000"/>
                </a:solidFill>
              </a:rPr>
              <a:t>biaya</a:t>
            </a:r>
            <a:r>
              <a:rPr lang="en-US" sz="2200" dirty="0" smtClean="0">
                <a:solidFill>
                  <a:srgbClr val="800000"/>
                </a:solidFill>
              </a:rPr>
              <a:t>)</a:t>
            </a:r>
            <a:endParaRPr lang="id-ID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id-ID" sz="2200" dirty="0" smtClean="0">
                <a:solidFill>
                  <a:srgbClr val="800000"/>
                </a:solidFill>
              </a:rPr>
              <a:t>Penilaian kinerja kini diutamakan, khususnya dalam bentuk penilaian otentik</a:t>
            </a:r>
            <a:endParaRPr lang="en-US" sz="2200" dirty="0" smtClean="0">
              <a:solidFill>
                <a:srgbClr val="80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200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4000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Soal Ujian Bahasa Indonesia</a:t>
            </a:r>
            <a:r>
              <a:rPr lang="id-ID" sz="2700" dirty="0" smtClean="0">
                <a:solidFill>
                  <a:srgbClr val="000099"/>
                </a:solidFill>
              </a:rPr>
              <a:t>(1</a:t>
            </a:r>
            <a:r>
              <a:rPr lang="id-ID" sz="2700" b="1" dirty="0" smtClean="0">
                <a:solidFill>
                  <a:srgbClr val="000099"/>
                </a:solidFill>
              </a:rPr>
              <a:t>)</a:t>
            </a:r>
            <a:endParaRPr lang="en-US" sz="4000" b="1" dirty="0" smtClean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sz="2500" dirty="0" smtClean="0">
                <a:solidFill>
                  <a:srgbClr val="003300"/>
                </a:solidFill>
              </a:rPr>
              <a:t>Jika pembelajaran BI ditekankan pada kompetensi berbahasa, penilaian dengan model otentik tepat.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sz="2500" dirty="0" smtClean="0">
                <a:solidFill>
                  <a:srgbClr val="003300"/>
                </a:solidFill>
              </a:rPr>
              <a:t>Namun, dalam ujian-ujian yang dibatasi waktu secara ketat (UUB, UN) pengukuran kemampuan berbahasa yang betul-betul otentik tidak praktis.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sz="2500" dirty="0" smtClean="0">
                <a:solidFill>
                  <a:srgbClr val="003300"/>
                </a:solidFill>
              </a:rPr>
              <a:t>Asesmen otentik lebih cocok untuk penilaian proses  (Callison).</a:t>
            </a:r>
            <a:endParaRPr lang="en-US" sz="25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sz="2500" dirty="0" smtClean="0">
                <a:solidFill>
                  <a:srgbClr val="003300"/>
                </a:solidFill>
              </a:rPr>
              <a:t>Namun, paling tidak soal ujian mengarah ke otentik, yaitu yang menempatkan bahasa sebagai sarana berkomunikasi dan bukan tes bahasa dmi bahasa itu sendiri.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sz="2500" dirty="0" smtClean="0">
                <a:solidFill>
                  <a:srgbClr val="003300"/>
                </a:solidFill>
              </a:rPr>
              <a:t>Soal ujian harus tidak hanya berurusan dengan bahasa, tetapi bahasa dan sekaligus makna yang dikandung.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sz="2500" dirty="0" smtClean="0">
                <a:solidFill>
                  <a:srgbClr val="002060"/>
                </a:solidFill>
              </a:rPr>
              <a:t>Jadi, ia mesti berurusan dengan ketepatan bahasa dan kejelasan/ketepatan makna.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200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4000" b="1" dirty="0" smtClean="0">
                <a:solidFill>
                  <a:srgbClr val="000099"/>
                </a:solidFill>
                <a:latin typeface="Aharoni" pitchFamily="2" charset="-79"/>
                <a:cs typeface="Aharoni" pitchFamily="2" charset="-79"/>
              </a:rPr>
              <a:t>Soal Ujian Bahasa Indonesia</a:t>
            </a:r>
            <a:r>
              <a:rPr lang="id-ID" sz="2700" b="1" dirty="0" smtClean="0">
                <a:solidFill>
                  <a:srgbClr val="000099"/>
                </a:solidFill>
              </a:rPr>
              <a:t>(2)</a:t>
            </a:r>
            <a:endParaRPr lang="en-US" sz="4000" b="1" dirty="0" smtClean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dirty="0" smtClean="0">
                <a:solidFill>
                  <a:srgbClr val="003300"/>
                </a:solidFill>
              </a:rPr>
              <a:t>Persoalan lain soal-soal ujian akhir (UUB, UN) dibuat dengan bentuk tes objektif (karena memang lebih praktis).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dirty="0" smtClean="0">
                <a:solidFill>
                  <a:srgbClr val="003300"/>
                </a:solidFill>
              </a:rPr>
              <a:t>Di pihak lain, asesmen otentik memberi kebebasan peserta didik untuk mengreasikan jawaban sendiri (ini jelas kurang praktis, bahkan sering tidak konsisten, dalam hal memeriksa pekerjaan, belum lagi masalah waktu).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dirty="0" smtClean="0">
                <a:solidFill>
                  <a:srgbClr val="003300"/>
                </a:solidFill>
              </a:rPr>
              <a:t>Maka, persoalan yang muncul berikutnya adalah: bagaimanakah membuat soal-soal ujian, UN, yang bernuansakan otentik, namun dalam bentuk objektif.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dirty="0" smtClean="0">
                <a:solidFill>
                  <a:srgbClr val="003300"/>
                </a:solidFill>
              </a:rPr>
              <a:t>Dan, seperti topik pembicaraan ini: memiliki keterbacaan yang cukup.</a:t>
            </a:r>
          </a:p>
          <a:p>
            <a:pPr eaLnBrk="1" hangingPunct="1">
              <a:lnSpc>
                <a:spcPct val="80000"/>
              </a:lnSpc>
              <a:buBlip>
                <a:blip r:embed="rId2"/>
              </a:buBlip>
            </a:pPr>
            <a:r>
              <a:rPr lang="id-ID" dirty="0" smtClean="0">
                <a:solidFill>
                  <a:srgbClr val="003300"/>
                </a:solidFill>
              </a:rPr>
              <a:t>Hal ini jelas merupakan sebuah tantangan yang menarik  (namun haruslah selaras dengan teknik pembelajaran yang dilakukan).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38" y="500063"/>
            <a:ext cx="5545137" cy="708025"/>
          </a:xfrm>
          <a:gradFill rotWithShape="1">
            <a:gsLst>
              <a:gs pos="0">
                <a:srgbClr val="99FF66"/>
              </a:gs>
              <a:gs pos="50000">
                <a:srgbClr val="47762F"/>
              </a:gs>
              <a:gs pos="100000">
                <a:srgbClr val="99FF66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id-ID" sz="4400" b="1" smtClean="0">
                <a:solidFill>
                  <a:srgbClr val="003300"/>
                </a:solidFill>
                <a:latin typeface="Arial Black" pitchFamily="34" charset="0"/>
              </a:rPr>
              <a:t>PENDAHULUAN</a:t>
            </a:r>
            <a:r>
              <a:rPr lang="id-ID" sz="2400" b="1" smtClean="0">
                <a:solidFill>
                  <a:srgbClr val="003300"/>
                </a:solidFill>
              </a:rPr>
              <a:t>(1)</a:t>
            </a:r>
            <a:endParaRPr lang="en-US" sz="2400" b="1" smtClean="0">
              <a:solidFill>
                <a:srgbClr val="003300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57313"/>
            <a:ext cx="8280400" cy="51435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id-ID" sz="2800" b="1" dirty="0" smtClean="0">
                <a:solidFill>
                  <a:srgbClr val="990000"/>
                </a:solidFill>
              </a:rPr>
              <a:t>Istilah-istilah:</a:t>
            </a:r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>
                <a:solidFill>
                  <a:srgbClr val="990000"/>
                </a:solidFill>
              </a:rPr>
              <a:t>Penilaian:</a:t>
            </a:r>
            <a:r>
              <a:rPr lang="id-ID" sz="2500" dirty="0" smtClean="0">
                <a:solidFill>
                  <a:srgbClr val="990000"/>
                </a:solidFill>
              </a:rPr>
              <a:t> </a:t>
            </a:r>
            <a:r>
              <a:rPr lang="id-ID" sz="2500" dirty="0" smtClean="0"/>
              <a:t>proses sistematis dalam pengumpulan, analisis, dan penafsiran informasi untuk menentukan seberapa jauh seorang peserta didik dapat mencapai tujuan pendidikan.</a:t>
            </a:r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>
                <a:solidFill>
                  <a:srgbClr val="990000"/>
                </a:solidFill>
              </a:rPr>
              <a:t>Pengukuran:</a:t>
            </a:r>
            <a:r>
              <a:rPr lang="id-ID" sz="2500" dirty="0" smtClean="0">
                <a:solidFill>
                  <a:srgbClr val="990000"/>
                </a:solidFill>
              </a:rPr>
              <a:t> </a:t>
            </a:r>
            <a:r>
              <a:rPr lang="id-ID" sz="2500" dirty="0" smtClean="0"/>
              <a:t>proses untuk memperoleh deskripsi angka (skor) yang menunjukkan tingkat capaian seseorang dalam suatu bidang tertentu, misalnya jawaban pertanyaan “seberapa banyak”.</a:t>
            </a:r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>
                <a:solidFill>
                  <a:srgbClr val="C00000"/>
                </a:solidFill>
              </a:rPr>
              <a:t>Asesmen</a:t>
            </a:r>
            <a:r>
              <a:rPr lang="id-ID" sz="2500" dirty="0" smtClean="0">
                <a:solidFill>
                  <a:srgbClr val="C00000"/>
                </a:solidFill>
              </a:rPr>
              <a:t>:  </a:t>
            </a:r>
            <a:r>
              <a:rPr lang="id-ID" sz="2500" dirty="0" smtClean="0"/>
              <a:t>proses pengumpulan, penafsiran, dan sintesis informasi untuk membuat keputusan penentuan status peserta didik berkenaan dengan berbagai variasi pendidikan yang menjadi perhatian guru.</a:t>
            </a:r>
          </a:p>
          <a:p>
            <a:pPr eaLnBrk="1" hangingPunct="1">
              <a:lnSpc>
                <a:spcPct val="80000"/>
              </a:lnSpc>
            </a:pPr>
            <a:r>
              <a:rPr lang="id-ID" sz="2500" b="1" dirty="0" smtClean="0">
                <a:solidFill>
                  <a:srgbClr val="C00000"/>
                </a:solidFill>
              </a:rPr>
              <a:t>Tes:</a:t>
            </a:r>
            <a:r>
              <a:rPr lang="id-ID" sz="2500" dirty="0" smtClean="0">
                <a:solidFill>
                  <a:srgbClr val="C00000"/>
                </a:solidFill>
              </a:rPr>
              <a:t> </a:t>
            </a:r>
            <a:r>
              <a:rPr lang="id-ID" sz="2500" dirty="0" smtClean="0"/>
              <a:t>instrumen atau prosedur yang sistematis untuk mengukur suatu sampel tingkah laku, misalnya untuk menjawab pertanyaan “seberapa baik (tinggi) kinerja seseorang” yang jawabnya berupa angka.</a:t>
            </a:r>
          </a:p>
          <a:p>
            <a:pPr eaLnBrk="1" hangingPunct="1">
              <a:lnSpc>
                <a:spcPct val="80000"/>
              </a:lnSpc>
            </a:pPr>
            <a:endParaRPr lang="id-ID" sz="24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 animBg="1"/>
      <p:bldP spid="21913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43400"/>
            <a:ext cx="6934200" cy="1981200"/>
          </a:xfrm>
        </p:spPr>
        <p:txBody>
          <a:bodyPr/>
          <a:lstStyle/>
          <a:p>
            <a:pPr algn="r" eaLnBrk="1" hangingPunct="1">
              <a:defRPr/>
            </a:pPr>
            <a:r>
              <a:rPr lang="id-ID" sz="2800" b="1" dirty="0" smtClean="0">
                <a:solidFill>
                  <a:srgbClr val="990000"/>
                </a:solidFill>
                <a:latin typeface="Arial Black" pitchFamily="34" charset="0"/>
              </a:rPr>
              <a:t>Burhan Nurgiyantoro</a:t>
            </a:r>
          </a:p>
          <a:p>
            <a:pPr algn="r" eaLnBrk="1" hangingPunct="1">
              <a:defRPr/>
            </a:pPr>
            <a:r>
              <a:rPr lang="id-ID" sz="2800" b="1" dirty="0" smtClean="0">
                <a:solidFill>
                  <a:srgbClr val="990000"/>
                </a:solidFill>
                <a:latin typeface="Arial Black" pitchFamily="34" charset="0"/>
              </a:rPr>
              <a:t>Agustus 2010</a:t>
            </a:r>
            <a:endParaRPr lang="en-US" sz="2800" b="1" dirty="0" smtClean="0">
              <a:solidFill>
                <a:srgbClr val="990000"/>
              </a:solidFill>
              <a:latin typeface="Arial Black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533400"/>
            <a:ext cx="7543800" cy="2057400"/>
          </a:xfr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en-US" sz="7600" b="1" dirty="0" smtClean="0">
                <a:solidFill>
                  <a:srgbClr val="003366"/>
                </a:solidFill>
                <a:latin typeface="Algerian" pitchFamily="82" charset="0"/>
              </a:rPr>
              <a:t>TES OTENTIK</a:t>
            </a:r>
            <a:br>
              <a:rPr lang="en-US" sz="7600" b="1" dirty="0" smtClean="0">
                <a:solidFill>
                  <a:srgbClr val="003366"/>
                </a:solidFill>
                <a:latin typeface="Algerian" pitchFamily="82" charset="0"/>
              </a:rPr>
            </a:br>
            <a:r>
              <a:rPr lang="en-US" sz="7600" b="1" dirty="0" smtClean="0">
                <a:solidFill>
                  <a:srgbClr val="003366"/>
                </a:solidFill>
                <a:latin typeface="Algerian" pitchFamily="82" charset="0"/>
              </a:rPr>
              <a:t>KEBAHASAAN</a:t>
            </a:r>
          </a:p>
        </p:txBody>
      </p:sp>
      <p:pic>
        <p:nvPicPr>
          <p:cNvPr id="7" name="Picture 6" descr="gunungan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0" y="685800"/>
            <a:ext cx="441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7086600" cy="9445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 eaLnBrk="1" hangingPunct="1"/>
            <a:r>
              <a:rPr lang="id-ID" sz="4400" b="1" dirty="0" smtClean="0">
                <a:solidFill>
                  <a:srgbClr val="0000FF"/>
                </a:solidFill>
              </a:rPr>
              <a:t>PENILAIAN</a:t>
            </a:r>
            <a:r>
              <a:rPr lang="id-ID" sz="4400" dirty="0" smtClean="0">
                <a:solidFill>
                  <a:srgbClr val="0000FF"/>
                </a:solidFill>
              </a:rPr>
              <a:t> OTENTIK</a:t>
            </a:r>
            <a:r>
              <a:rPr lang="id-ID" sz="2400" dirty="0" smtClean="0">
                <a:solidFill>
                  <a:srgbClr val="0000FF"/>
                </a:solidFill>
              </a:rPr>
              <a:t>(1)</a:t>
            </a:r>
            <a:endParaRPr lang="en-US" sz="4400" dirty="0" smtClean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Sebagaimana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halnya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portofolio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sejak</a:t>
            </a:r>
            <a:r>
              <a:rPr lang="en-US" sz="2300" dirty="0" smtClean="0">
                <a:solidFill>
                  <a:srgbClr val="FFFF00"/>
                </a:solidFill>
              </a:rPr>
              <a:t> era KBK/KTSP, </a:t>
            </a: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otentik</a:t>
            </a:r>
            <a:r>
              <a:rPr lang="en-US" sz="2300" dirty="0" smtClean="0">
                <a:solidFill>
                  <a:srgbClr val="FFFF00"/>
                </a:solidFill>
              </a:rPr>
              <a:t> (</a:t>
            </a:r>
            <a:r>
              <a:rPr lang="en-US" sz="2300" i="1" dirty="0" err="1" smtClean="0">
                <a:solidFill>
                  <a:srgbClr val="FFFF00"/>
                </a:solidFill>
              </a:rPr>
              <a:t>authetic</a:t>
            </a:r>
            <a:r>
              <a:rPr lang="en-US" sz="2300" i="1" dirty="0" smtClean="0">
                <a:solidFill>
                  <a:srgbClr val="FFFF00"/>
                </a:solidFill>
              </a:rPr>
              <a:t> assessment</a:t>
            </a:r>
            <a:r>
              <a:rPr lang="en-US" sz="2300" dirty="0" smtClean="0">
                <a:solidFill>
                  <a:srgbClr val="FFFF00"/>
                </a:solidFill>
              </a:rPr>
              <a:t>) </a:t>
            </a:r>
            <a:r>
              <a:rPr lang="en-US" sz="2300" dirty="0" err="1" smtClean="0">
                <a:solidFill>
                  <a:srgbClr val="FFFF00"/>
                </a:solidFill>
              </a:rPr>
              <a:t>kini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sedang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naik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daun</a:t>
            </a:r>
            <a:endParaRPr lang="en-US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otentik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mementingkan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proses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hasil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sekaligus</a:t>
            </a:r>
            <a:endParaRPr lang="id-ID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smtClean="0">
                <a:solidFill>
                  <a:srgbClr val="FFFF00"/>
                </a:solidFill>
              </a:rPr>
              <a:t>Cara </a:t>
            </a:r>
            <a:r>
              <a:rPr lang="en-US" sz="2300" dirty="0" err="1" smtClean="0">
                <a:solidFill>
                  <a:srgbClr val="FFFF00"/>
                </a:solidFill>
              </a:rPr>
              <a:t>penilaian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juga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bermacam-macam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nontes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tes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kapan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saja</a:t>
            </a:r>
            <a:endParaRPr lang="en-US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Misalnya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dengan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cara</a:t>
            </a:r>
            <a:r>
              <a:rPr lang="en-US" sz="2300" dirty="0" smtClean="0">
                <a:solidFill>
                  <a:srgbClr val="FFFF00"/>
                </a:solidFill>
              </a:rPr>
              <a:t>: </a:t>
            </a:r>
            <a:r>
              <a:rPr lang="en-US" sz="2300" dirty="0" err="1" smtClean="0">
                <a:solidFill>
                  <a:srgbClr val="FFFF00"/>
                </a:solidFill>
              </a:rPr>
              <a:t>tes</a:t>
            </a:r>
            <a:r>
              <a:rPr lang="en-US" sz="2300" dirty="0" smtClean="0">
                <a:solidFill>
                  <a:srgbClr val="FFFF00"/>
                </a:solidFill>
              </a:rPr>
              <a:t> (</a:t>
            </a:r>
            <a:r>
              <a:rPr lang="en-US" sz="2300" dirty="0" err="1" smtClean="0">
                <a:solidFill>
                  <a:srgbClr val="FFFF00"/>
                </a:solidFill>
              </a:rPr>
              <a:t>ulangan</a:t>
            </a:r>
            <a:r>
              <a:rPr lang="en-US" sz="2300" dirty="0" smtClean="0">
                <a:solidFill>
                  <a:srgbClr val="FFFF00"/>
                </a:solidFill>
              </a:rPr>
              <a:t>), </a:t>
            </a:r>
            <a:r>
              <a:rPr lang="en-US" sz="2300" dirty="0" err="1" smtClean="0">
                <a:solidFill>
                  <a:srgbClr val="FFFF00"/>
                </a:solidFill>
              </a:rPr>
              <a:t>penugasan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id-ID" sz="2300" dirty="0" smtClean="0">
                <a:solidFill>
                  <a:srgbClr val="FFFF00"/>
                </a:solidFill>
              </a:rPr>
              <a:t>proyek, </a:t>
            </a:r>
            <a:r>
              <a:rPr lang="en-US" sz="2300" dirty="0" err="1" smtClean="0">
                <a:solidFill>
                  <a:srgbClr val="FFFF00"/>
                </a:solidFill>
              </a:rPr>
              <a:t>wawancara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pengamatan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angket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catatan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lapangan</a:t>
            </a:r>
            <a:r>
              <a:rPr lang="en-US" sz="2300" dirty="0" smtClean="0">
                <a:solidFill>
                  <a:srgbClr val="FFFF00"/>
                </a:solidFill>
              </a:rPr>
              <a:t>/</a:t>
            </a:r>
            <a:r>
              <a:rPr lang="en-US" sz="2300" dirty="0" err="1" smtClean="0">
                <a:solidFill>
                  <a:srgbClr val="FFFF00"/>
                </a:solidFill>
              </a:rPr>
              <a:t>harian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portofolio</a:t>
            </a:r>
            <a:r>
              <a:rPr lang="en-US" sz="2300" dirty="0" smtClean="0">
                <a:solidFill>
                  <a:srgbClr val="FFFF00"/>
                </a:solidFill>
              </a:rPr>
              <a:t>, </a:t>
            </a:r>
            <a:r>
              <a:rPr lang="en-US" sz="2300" dirty="0" err="1" smtClean="0">
                <a:solidFill>
                  <a:srgbClr val="FFFF00"/>
                </a:solidFill>
              </a:rPr>
              <a:t>dll</a:t>
            </a:r>
            <a:endParaRPr lang="id-ID" sz="23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>
                <a:solidFill>
                  <a:srgbClr val="FFFF00"/>
                </a:solidFill>
              </a:rPr>
              <a:t>Otentik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dapat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berarti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dan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sekaligus</a:t>
            </a:r>
            <a:r>
              <a:rPr lang="en-US" sz="2300" dirty="0" smtClean="0">
                <a:solidFill>
                  <a:srgbClr val="FFFF00"/>
                </a:solidFill>
              </a:rPr>
              <a:t> </a:t>
            </a:r>
            <a:r>
              <a:rPr lang="en-US" sz="2300" dirty="0" err="1" smtClean="0">
                <a:solidFill>
                  <a:srgbClr val="FFFF00"/>
                </a:solidFill>
              </a:rPr>
              <a:t>menjamin</a:t>
            </a:r>
            <a:r>
              <a:rPr lang="en-US" sz="2300" dirty="0" smtClean="0">
                <a:solidFill>
                  <a:srgbClr val="FFFF00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objektif</a:t>
            </a:r>
            <a:endParaRPr lang="en-US" sz="2300" dirty="0" smtClean="0">
              <a:solidFill>
                <a:srgbClr val="66FF66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nyata</a:t>
            </a:r>
            <a:r>
              <a:rPr lang="en-US" sz="2300" dirty="0" smtClean="0">
                <a:solidFill>
                  <a:srgbClr val="66FF66"/>
                </a:solidFill>
              </a:rPr>
              <a:t>, </a:t>
            </a:r>
            <a:r>
              <a:rPr lang="en-US" sz="2300" dirty="0" err="1" smtClean="0">
                <a:solidFill>
                  <a:srgbClr val="66FF66"/>
                </a:solidFill>
              </a:rPr>
              <a:t>konkret</a:t>
            </a:r>
            <a:endParaRPr lang="en-US" sz="2300" dirty="0" smtClean="0">
              <a:solidFill>
                <a:srgbClr val="66FF66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benar-benar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hasil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tampilan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siswa</a:t>
            </a:r>
            <a:endParaRPr lang="en-US" sz="2300" dirty="0" smtClean="0">
              <a:solidFill>
                <a:srgbClr val="66FF66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300" dirty="0" err="1" smtClean="0">
                <a:solidFill>
                  <a:srgbClr val="66FF66"/>
                </a:solidFill>
              </a:rPr>
              <a:t>akurat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dan</a:t>
            </a:r>
            <a:r>
              <a:rPr lang="en-US" sz="2300" dirty="0" smtClean="0">
                <a:solidFill>
                  <a:srgbClr val="66FF66"/>
                </a:solidFill>
              </a:rPr>
              <a:t> </a:t>
            </a:r>
            <a:r>
              <a:rPr lang="en-US" sz="2300" dirty="0" err="1" smtClean="0">
                <a:solidFill>
                  <a:srgbClr val="66FF66"/>
                </a:solidFill>
              </a:rPr>
              <a:t>bermakna</a:t>
            </a:r>
            <a:endParaRPr lang="en-US" sz="2300" dirty="0" smtClean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7315200" cy="715962"/>
          </a:xfrm>
          <a:noFill/>
        </p:spPr>
        <p:txBody>
          <a:bodyPr/>
          <a:lstStyle/>
          <a:p>
            <a:pPr algn="l" eaLnBrk="1" hangingPunct="1"/>
            <a:r>
              <a:rPr lang="id-ID" sz="4000" smtClean="0">
                <a:solidFill>
                  <a:srgbClr val="0000CC"/>
                </a:solidFill>
              </a:rPr>
              <a:t>Penilaian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Otentik</a:t>
            </a:r>
            <a:r>
              <a:rPr lang="id-ID" sz="2400" dirty="0" smtClean="0">
                <a:solidFill>
                  <a:srgbClr val="0000CC"/>
                </a:solidFill>
              </a:rPr>
              <a:t>(2)</a:t>
            </a:r>
            <a:endParaRPr lang="en-US" sz="2800" dirty="0" smtClean="0">
              <a:solidFill>
                <a:srgbClr val="00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500" dirty="0" err="1" smtClean="0">
                <a:solidFill>
                  <a:srgbClr val="FFC000"/>
                </a:solidFill>
              </a:rPr>
              <a:t>Penilaian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otentik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menunjuk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pada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pemberian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tugas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kepada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pembelajar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untuk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menampilkan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kemampuannya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mempergunakan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bahasa</a:t>
            </a:r>
            <a:r>
              <a:rPr lang="en-US" sz="2500" dirty="0" smtClean="0">
                <a:solidFill>
                  <a:srgbClr val="FFC000"/>
                </a:solidFill>
              </a:rPr>
              <a:t> target </a:t>
            </a:r>
            <a:r>
              <a:rPr lang="en-US" sz="2500" dirty="0" err="1" smtClean="0">
                <a:solidFill>
                  <a:srgbClr val="FFC000"/>
                </a:solidFill>
              </a:rPr>
              <a:t>secara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bermakna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dan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kemudian</a:t>
            </a:r>
            <a:r>
              <a:rPr lang="en-US" sz="2500" dirty="0" smtClean="0">
                <a:solidFill>
                  <a:srgbClr val="FFC000"/>
                </a:solidFill>
              </a:rPr>
              <a:t> </a:t>
            </a:r>
            <a:r>
              <a:rPr lang="en-US" sz="2500" dirty="0" err="1" smtClean="0">
                <a:solidFill>
                  <a:srgbClr val="FFC000"/>
                </a:solidFill>
              </a:rPr>
              <a:t>dinilai</a:t>
            </a:r>
            <a:endParaRPr lang="id-ID" sz="2500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5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500" b="1" i="1" dirty="0" smtClean="0">
                <a:solidFill>
                  <a:srgbClr val="FFFF00"/>
                </a:solidFill>
              </a:rPr>
              <a:t>AA: a form of assessment in which students are asked to perform real-world tasks that demonstrate meaningful application of essential knowledge and skills (John Mueller, 2008)</a:t>
            </a:r>
            <a:endParaRPr lang="id-ID" sz="2500" b="1" i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500" b="1" i="1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500" b="1" i="1" dirty="0" smtClean="0">
                <a:solidFill>
                  <a:srgbClr val="66FF66"/>
                </a:solidFill>
              </a:rPr>
              <a:t>AA: performance assessment call upon the examinee to demonstrate specific skills and competencies, that is, to </a:t>
            </a:r>
            <a:r>
              <a:rPr lang="en-US" sz="2500" b="1" i="1" dirty="0" err="1" smtClean="0">
                <a:solidFill>
                  <a:srgbClr val="66FF66"/>
                </a:solidFill>
              </a:rPr>
              <a:t>aplly</a:t>
            </a:r>
            <a:r>
              <a:rPr lang="en-US" sz="2500" b="1" i="1" dirty="0" smtClean="0">
                <a:solidFill>
                  <a:srgbClr val="66FF66"/>
                </a:solidFill>
              </a:rPr>
              <a:t> the skills and knowledge they have mastered (Richard J. </a:t>
            </a:r>
            <a:r>
              <a:rPr lang="en-US" sz="2500" b="1" i="1" dirty="0" err="1" smtClean="0">
                <a:solidFill>
                  <a:srgbClr val="66FF66"/>
                </a:solidFill>
              </a:rPr>
              <a:t>Stiggins</a:t>
            </a:r>
            <a:r>
              <a:rPr lang="en-US" sz="2500" b="1" i="1" dirty="0" smtClean="0">
                <a:solidFill>
                  <a:srgbClr val="66FF66"/>
                </a:solidFill>
              </a:rPr>
              <a:t>, 1987)</a:t>
            </a:r>
          </a:p>
          <a:p>
            <a:pPr eaLnBrk="1" hangingPunct="1">
              <a:lnSpc>
                <a:spcPct val="80000"/>
              </a:lnSpc>
            </a:pPr>
            <a:endParaRPr lang="en-US" sz="2000" i="1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781800" cy="9445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Tradisional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vs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Otentik</a:t>
            </a:r>
            <a:r>
              <a:rPr lang="id-ID" sz="2200" dirty="0" smtClean="0">
                <a:solidFill>
                  <a:srgbClr val="0000FF"/>
                </a:solidFill>
              </a:rPr>
              <a:t>(1)</a:t>
            </a:r>
            <a:endParaRPr lang="en-US" sz="2200" dirty="0" smtClean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Penilaian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tradisional</a:t>
            </a:r>
            <a:r>
              <a:rPr lang="en-US" sz="2400" dirty="0" smtClean="0">
                <a:solidFill>
                  <a:srgbClr val="FFFF00"/>
                </a:solidFill>
              </a:rPr>
              <a:t> (TT) </a:t>
            </a:r>
            <a:r>
              <a:rPr lang="en-US" sz="2400" dirty="0" err="1" smtClean="0">
                <a:solidFill>
                  <a:srgbClr val="FFFF00"/>
                </a:solidFill>
              </a:rPr>
              <a:t>lebih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banyak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menanyakan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penguasaan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pengetahuan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lewat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bentuk-bentuk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objektif</a:t>
            </a: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Karakteristik</a:t>
            </a:r>
            <a:r>
              <a:rPr lang="en-US" sz="2400" dirty="0" smtClean="0">
                <a:solidFill>
                  <a:srgbClr val="FFFF00"/>
                </a:solidFill>
              </a:rPr>
              <a:t> TT </a:t>
            </a:r>
            <a:r>
              <a:rPr lang="en-US" sz="2400" dirty="0" err="1" smtClean="0">
                <a:solidFill>
                  <a:srgbClr val="FFFF00"/>
                </a:solidFill>
              </a:rPr>
              <a:t>menurut</a:t>
            </a:r>
            <a:r>
              <a:rPr lang="en-US" sz="2400" dirty="0" smtClean="0">
                <a:solidFill>
                  <a:srgbClr val="FFFF00"/>
                </a:solidFill>
              </a:rPr>
              <a:t> Mueller (2008):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300" dirty="0" err="1" smtClean="0"/>
              <a:t>Misi</a:t>
            </a:r>
            <a:r>
              <a:rPr lang="en-US" sz="2300" dirty="0" smtClean="0"/>
              <a:t> </a:t>
            </a:r>
            <a:r>
              <a:rPr lang="en-US" sz="2300" dirty="0" err="1" smtClean="0"/>
              <a:t>sekolah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mengembangkan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yang </a:t>
            </a:r>
            <a:r>
              <a:rPr lang="en-US" sz="2300" dirty="0" err="1" smtClean="0"/>
              <a:t>produktif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menjadi</a:t>
            </a:r>
            <a:r>
              <a:rPr lang="en-US" sz="2300" dirty="0" smtClean="0"/>
              <a:t> </a:t>
            </a:r>
            <a:r>
              <a:rPr lang="en-US" sz="2300" dirty="0" err="1" smtClean="0"/>
              <a:t>warga</a:t>
            </a:r>
            <a:r>
              <a:rPr lang="en-US" sz="2300" dirty="0" smtClean="0"/>
              <a:t> </a:t>
            </a:r>
            <a:r>
              <a:rPr lang="en-US" sz="2300" dirty="0" err="1" smtClean="0"/>
              <a:t>negara</a:t>
            </a:r>
            <a:r>
              <a:rPr lang="en-US" sz="2300" dirty="0" smtClean="0"/>
              <a:t> </a:t>
            </a:r>
            <a:r>
              <a:rPr lang="en-US" sz="2300" dirty="0" err="1" smtClean="0"/>
              <a:t>produktif</a:t>
            </a:r>
            <a:r>
              <a:rPr lang="en-US" sz="2300" dirty="0" smtClean="0"/>
              <a:t>, </a:t>
            </a:r>
            <a:r>
              <a:rPr lang="en-US" sz="2300" dirty="0" err="1" smtClean="0"/>
              <a:t>seseorang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menguasai</a:t>
            </a:r>
            <a:r>
              <a:rPr lang="en-US" sz="2300" dirty="0" smtClean="0"/>
              <a:t> </a:t>
            </a:r>
            <a:r>
              <a:rPr lang="en-US" sz="2300" dirty="0" err="1" smtClean="0"/>
              <a:t>disiplin</a:t>
            </a:r>
            <a:r>
              <a:rPr lang="en-US" sz="2300" dirty="0" smtClean="0"/>
              <a:t> </a:t>
            </a:r>
            <a:r>
              <a:rPr lang="en-US" sz="2300" dirty="0" err="1" smtClean="0"/>
              <a:t>keilmuan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keterampilan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300" dirty="0" err="1" smtClean="0"/>
              <a:t>Maka</a:t>
            </a:r>
            <a:r>
              <a:rPr lang="en-US" sz="2300" dirty="0" smtClean="0"/>
              <a:t>, </a:t>
            </a:r>
            <a:r>
              <a:rPr lang="en-US" sz="2300" dirty="0" err="1" smtClean="0"/>
              <a:t>sekolah</a:t>
            </a:r>
            <a:r>
              <a:rPr lang="en-US" sz="2300" dirty="0" smtClean="0"/>
              <a:t> </a:t>
            </a:r>
            <a:r>
              <a:rPr lang="en-US" sz="2300" dirty="0" err="1" smtClean="0"/>
              <a:t>mesti</a:t>
            </a:r>
            <a:r>
              <a:rPr lang="en-US" sz="2300" dirty="0" smtClean="0"/>
              <a:t> </a:t>
            </a:r>
            <a:r>
              <a:rPr lang="en-US" sz="2300" dirty="0" err="1" smtClean="0"/>
              <a:t>mengajarkan</a:t>
            </a:r>
            <a:r>
              <a:rPr lang="en-US" sz="2300" dirty="0" smtClean="0"/>
              <a:t> </a:t>
            </a:r>
            <a:r>
              <a:rPr lang="en-US" sz="2300" dirty="0" err="1" smtClean="0"/>
              <a:t>siswa</a:t>
            </a:r>
            <a:r>
              <a:rPr lang="en-US" sz="2300" dirty="0" smtClean="0"/>
              <a:t> </a:t>
            </a:r>
            <a:r>
              <a:rPr lang="en-US" sz="2300" dirty="0" err="1" smtClean="0"/>
              <a:t>disiplin</a:t>
            </a:r>
            <a:r>
              <a:rPr lang="en-US" sz="2300" dirty="0" smtClean="0"/>
              <a:t> </a:t>
            </a:r>
            <a:r>
              <a:rPr lang="en-US" sz="2300" dirty="0" err="1" smtClean="0"/>
              <a:t>keilmuan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keterampilan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mengukur</a:t>
            </a:r>
            <a:r>
              <a:rPr lang="en-US" sz="2300" dirty="0" smtClean="0"/>
              <a:t> </a:t>
            </a:r>
            <a:r>
              <a:rPr lang="en-US" sz="2300" dirty="0" err="1" smtClean="0"/>
              <a:t>keberhasilan</a:t>
            </a:r>
            <a:r>
              <a:rPr lang="en-US" sz="2300" dirty="0" smtClean="0"/>
              <a:t> </a:t>
            </a:r>
            <a:r>
              <a:rPr lang="en-US" sz="2300" dirty="0" err="1" smtClean="0"/>
              <a:t>pembelajaran</a:t>
            </a:r>
            <a:r>
              <a:rPr lang="en-US" sz="2300" dirty="0" smtClean="0"/>
              <a:t>, guru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mengetes</a:t>
            </a:r>
            <a:r>
              <a:rPr lang="en-US" sz="2300" dirty="0" smtClean="0"/>
              <a:t> </a:t>
            </a:r>
            <a:r>
              <a:rPr lang="en-US" sz="2300" dirty="0" err="1" smtClean="0"/>
              <a:t>siswa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mengetahui</a:t>
            </a:r>
            <a:r>
              <a:rPr lang="en-US" sz="2300" dirty="0" smtClean="0"/>
              <a:t> </a:t>
            </a:r>
            <a:r>
              <a:rPr lang="en-US" sz="2300" dirty="0" err="1" smtClean="0"/>
              <a:t>tingkat</a:t>
            </a:r>
            <a:r>
              <a:rPr lang="en-US" sz="2300" dirty="0" smtClean="0"/>
              <a:t> </a:t>
            </a:r>
            <a:r>
              <a:rPr lang="en-US" sz="2300" dirty="0" err="1" smtClean="0"/>
              <a:t>penguasaan</a:t>
            </a:r>
            <a:r>
              <a:rPr lang="en-US" sz="2300" dirty="0" smtClean="0"/>
              <a:t> </a:t>
            </a:r>
            <a:r>
              <a:rPr lang="en-US" sz="2300" dirty="0" err="1" smtClean="0"/>
              <a:t>keilmuan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keterampilan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endParaRPr lang="en-US" sz="2300" dirty="0" smtClean="0"/>
          </a:p>
          <a:p>
            <a:pPr lvl="1" eaLnBrk="1" hangingPunct="1">
              <a:lnSpc>
                <a:spcPct val="80000"/>
              </a:lnSpc>
              <a:buFontTx/>
              <a:buBlip>
                <a:blip r:embed="rId4"/>
              </a:buBlip>
            </a:pPr>
            <a:r>
              <a:rPr lang="en-US" sz="2300" i="1" dirty="0" smtClean="0">
                <a:solidFill>
                  <a:srgbClr val="C00000"/>
                </a:solidFill>
              </a:rPr>
              <a:t>The curriculum drives assessment; the body of knowledge is determined first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3238"/>
            <a:ext cx="7391400" cy="6397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Tradisional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vs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Tes</a:t>
            </a:r>
            <a:r>
              <a:rPr lang="en-US" sz="3600" dirty="0" smtClean="0">
                <a:solidFill>
                  <a:srgbClr val="0000FF"/>
                </a:solidFill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</a:rPr>
              <a:t>Otentik</a:t>
            </a:r>
            <a:r>
              <a:rPr lang="id-ID" sz="2400" dirty="0" smtClean="0">
                <a:solidFill>
                  <a:srgbClr val="0000FF"/>
                </a:solidFill>
              </a:rPr>
              <a:t>(2)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600" dirty="0" err="1" smtClean="0">
                <a:solidFill>
                  <a:srgbClr val="003300"/>
                </a:solidFill>
              </a:rPr>
              <a:t>Karakteristik</a:t>
            </a:r>
            <a:r>
              <a:rPr lang="en-US" sz="2600" dirty="0" smtClean="0">
                <a:solidFill>
                  <a:srgbClr val="003300"/>
                </a:solidFill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</a:rPr>
              <a:t>tes</a:t>
            </a:r>
            <a:r>
              <a:rPr lang="en-US" sz="2600" dirty="0" smtClean="0">
                <a:solidFill>
                  <a:srgbClr val="003300"/>
                </a:solidFill>
              </a:rPr>
              <a:t> </a:t>
            </a:r>
            <a:r>
              <a:rPr lang="en-US" sz="2600" dirty="0" err="1" smtClean="0">
                <a:solidFill>
                  <a:srgbClr val="003300"/>
                </a:solidFill>
              </a:rPr>
              <a:t>otentik</a:t>
            </a:r>
            <a:r>
              <a:rPr lang="en-US" sz="2600" dirty="0" smtClean="0">
                <a:solidFill>
                  <a:srgbClr val="003300"/>
                </a:solidFill>
              </a:rPr>
              <a:t> (T0):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Misi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sekolah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adalah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mengembangkan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warga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produktif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warga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negara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produktif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seseorang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mampu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menunjukkan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penguasaan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sesuatu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bermakna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nyata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Maka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sekolah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mesti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mengembangkan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siswa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dapat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mendemonstrasikan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kemampuan</a:t>
            </a:r>
            <a:r>
              <a:rPr lang="en-US" sz="2400" dirty="0" smtClean="0">
                <a:solidFill>
                  <a:srgbClr val="FFFF00"/>
                </a:solidFill>
              </a:rPr>
              <a:t>/</a:t>
            </a:r>
            <a:r>
              <a:rPr lang="en-US" sz="2400" dirty="0" err="1" smtClean="0">
                <a:solidFill>
                  <a:srgbClr val="FFFF00"/>
                </a:solidFill>
              </a:rPr>
              <a:t>keterampilan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sesuatu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dirty="0" err="1" smtClean="0">
                <a:solidFill>
                  <a:srgbClr val="FFFF00"/>
                </a:solidFill>
              </a:rPr>
              <a:t>Untuk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mengukur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keberhasilan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pembelajaran</a:t>
            </a:r>
            <a:r>
              <a:rPr lang="en-US" sz="2400" dirty="0" smtClean="0">
                <a:solidFill>
                  <a:srgbClr val="FFFF00"/>
                </a:solidFill>
              </a:rPr>
              <a:t>, guru </a:t>
            </a:r>
            <a:r>
              <a:rPr lang="en-US" sz="2400" dirty="0" err="1" smtClean="0">
                <a:solidFill>
                  <a:srgbClr val="FFFF00"/>
                </a:solidFill>
              </a:rPr>
              <a:t>harus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meminta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siswa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melakukan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aktivitas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tertentu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secara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bemakna</a:t>
            </a:r>
            <a:r>
              <a:rPr lang="en-US" sz="2400" dirty="0" smtClean="0">
                <a:solidFill>
                  <a:srgbClr val="FFFF00"/>
                </a:solidFill>
              </a:rPr>
              <a:t> yang </a:t>
            </a:r>
            <a:r>
              <a:rPr lang="en-US" sz="2400" dirty="0" err="1" smtClean="0">
                <a:solidFill>
                  <a:srgbClr val="FFFF00"/>
                </a:solidFill>
              </a:rPr>
              <a:t>mencerminkan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aktivitas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dunia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nyata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en-US" sz="2400" i="1" dirty="0" smtClean="0">
                <a:solidFill>
                  <a:srgbClr val="990000"/>
                </a:solidFill>
              </a:rPr>
              <a:t>Assessment drives the curriculum; the teachers first determine the tasks that student will perform to demonstrate their mastery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01000" cy="7620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en-US" sz="3200" dirty="0" err="1" smtClean="0">
                <a:solidFill>
                  <a:srgbClr val="0000FF"/>
                </a:solidFill>
              </a:rPr>
              <a:t>Tes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Tradisional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Tes</a:t>
            </a:r>
            <a:r>
              <a:rPr lang="en-US" sz="3200" dirty="0" smtClean="0">
                <a:solidFill>
                  <a:srgbClr val="0000FF"/>
                </a:solidFill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</a:rPr>
              <a:t>Otentik</a:t>
            </a:r>
            <a:r>
              <a:rPr lang="id-ID" sz="2000" dirty="0" smtClean="0">
                <a:solidFill>
                  <a:srgbClr val="0000FF"/>
                </a:solidFill>
              </a:rPr>
              <a:t>(3)</a:t>
            </a:r>
            <a:endParaRPr lang="en-US" sz="3200" dirty="0" smtClean="0">
              <a:solidFill>
                <a:srgbClr val="0000CC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d-ID" sz="2800" dirty="0" smtClean="0">
                <a:solidFill>
                  <a:srgbClr val="FFFF00"/>
                </a:solidFill>
              </a:rPr>
              <a:t>P</a:t>
            </a:r>
            <a:r>
              <a:rPr lang="en-US" sz="2800" dirty="0" err="1" smtClean="0">
                <a:solidFill>
                  <a:srgbClr val="FFFF00"/>
                </a:solidFill>
              </a:rPr>
              <a:t>erbedaan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antara</a:t>
            </a:r>
            <a:r>
              <a:rPr lang="en-US" sz="2800" dirty="0" smtClean="0">
                <a:solidFill>
                  <a:srgbClr val="FFFF00"/>
                </a:solidFill>
              </a:rPr>
              <a:t>: </a:t>
            </a:r>
            <a:endParaRPr lang="id-ID" sz="2800" dirty="0" smtClean="0">
              <a:solidFill>
                <a:srgbClr val="FFFF00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memilih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jawaban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menunjukkan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suatu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aktivitas</a:t>
            </a:r>
            <a:endParaRPr lang="id-ID" sz="2400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menunjukkan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penguasaan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pengetahuan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i="1" dirty="0" smtClean="0">
                <a:solidFill>
                  <a:srgbClr val="FFCCFF"/>
                </a:solidFill>
              </a:rPr>
              <a:t>demonstrate proficiency by doing something</a:t>
            </a:r>
            <a:endParaRPr lang="id-ID" sz="2400" i="1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memanggil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kembali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atau</a:t>
            </a:r>
            <a:r>
              <a:rPr lang="en-US" sz="2400" dirty="0" smtClean="0">
                <a:solidFill>
                  <a:srgbClr val="FFCCFF"/>
                </a:solidFill>
              </a:rPr>
              <a:t> re</a:t>
            </a:r>
            <a:r>
              <a:rPr lang="id-ID" sz="2400" dirty="0" smtClean="0">
                <a:solidFill>
                  <a:srgbClr val="FFCCFF"/>
                </a:solidFill>
              </a:rPr>
              <a:t>k</a:t>
            </a:r>
            <a:r>
              <a:rPr lang="en-US" sz="2400" dirty="0" err="1" smtClean="0">
                <a:solidFill>
                  <a:srgbClr val="FFCCFF"/>
                </a:solidFill>
              </a:rPr>
              <a:t>ognisi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mengonstruksi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atau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aplikasi</a:t>
            </a:r>
            <a:endParaRPr lang="id-ID" sz="2400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soal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jawaban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disusun</a:t>
            </a:r>
            <a:r>
              <a:rPr lang="en-US" sz="2400" dirty="0" smtClean="0">
                <a:solidFill>
                  <a:srgbClr val="FFCCFF"/>
                </a:solidFill>
              </a:rPr>
              <a:t> guru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siswa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menyusun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sendiri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jawaban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endParaRPr lang="id-ID" sz="2400" dirty="0" smtClean="0">
              <a:solidFill>
                <a:srgbClr val="FFCCFF"/>
              </a:solidFill>
            </a:endParaRPr>
          </a:p>
          <a:p>
            <a:pPr lvl="1">
              <a:buBlip>
                <a:blip r:embed="rId3"/>
              </a:buBlip>
            </a:pPr>
            <a:r>
              <a:rPr lang="en-US" sz="2400" dirty="0" err="1" smtClean="0">
                <a:solidFill>
                  <a:srgbClr val="FFCCFF"/>
                </a:solidFill>
              </a:rPr>
              <a:t>bukti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tidak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langsung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dan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bukti</a:t>
            </a:r>
            <a:r>
              <a:rPr lang="en-US" sz="2400" dirty="0" smtClean="0">
                <a:solidFill>
                  <a:srgbClr val="FFCCFF"/>
                </a:solidFill>
              </a:rPr>
              <a:t> </a:t>
            </a:r>
            <a:r>
              <a:rPr lang="en-US" sz="2400" dirty="0" err="1" smtClean="0">
                <a:solidFill>
                  <a:srgbClr val="FFCCFF"/>
                </a:solidFill>
              </a:rPr>
              <a:t>langsung</a:t>
            </a:r>
            <a:r>
              <a:rPr lang="en-US" sz="2400" dirty="0" smtClean="0">
                <a:solidFill>
                  <a:srgbClr val="FFCCFF"/>
                </a:solidFill>
              </a:rPr>
              <a:t> (</a:t>
            </a:r>
            <a:r>
              <a:rPr lang="en-US" sz="2400" dirty="0" err="1" smtClean="0">
                <a:solidFill>
                  <a:srgbClr val="FFCCFF"/>
                </a:solidFill>
              </a:rPr>
              <a:t>faktual</a:t>
            </a:r>
            <a:r>
              <a:rPr lang="en-US" sz="2400" dirty="0" smtClean="0">
                <a:solidFill>
                  <a:srgbClr val="FFCCFF"/>
                </a:solidFill>
              </a:rPr>
              <a:t>)</a:t>
            </a:r>
            <a:endParaRPr lang="id-ID" sz="2400" dirty="0" smtClean="0">
              <a:solidFill>
                <a:srgbClr val="FFCCFF"/>
              </a:solidFill>
            </a:endParaRPr>
          </a:p>
          <a:p>
            <a:r>
              <a:rPr lang="en-US" sz="2800" dirty="0" smtClean="0"/>
              <a:t>	</a:t>
            </a:r>
            <a:endParaRPr lang="id-ID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id-ID" sz="2800" b="1" dirty="0" smtClean="0">
                <a:solidFill>
                  <a:schemeClr val="tx1"/>
                </a:solidFill>
                <a:latin typeface="Arial Black" pitchFamily="34" charset="0"/>
              </a:rPr>
              <a:t>STRATEGI PENILAIAN AUTENTIK</a:t>
            </a:r>
            <a:r>
              <a:rPr lang="id-ID" sz="1800" b="1" dirty="0" smtClean="0">
                <a:solidFill>
                  <a:schemeClr val="tx1"/>
                </a:solidFill>
                <a:latin typeface="Arial Black" pitchFamily="34" charset="0"/>
              </a:rPr>
              <a:t>(1)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id-ID" sz="2200" b="1" i="1" dirty="0" smtClean="0">
                <a:solidFill>
                  <a:srgbClr val="C00000"/>
                </a:solidFill>
              </a:rPr>
              <a:t>Penilaian Kinerja</a:t>
            </a:r>
            <a:r>
              <a:rPr lang="id-ID" sz="2200" b="1" dirty="0" smtClean="0">
                <a:solidFill>
                  <a:srgbClr val="C00000"/>
                </a:solidFill>
              </a:rPr>
              <a:t> (</a:t>
            </a:r>
            <a:r>
              <a:rPr lang="id-ID" sz="2200" b="1" i="1" dirty="0" smtClean="0">
                <a:solidFill>
                  <a:srgbClr val="C00000"/>
                </a:solidFill>
              </a:rPr>
              <a:t>Performance Assessment</a:t>
            </a:r>
            <a:r>
              <a:rPr lang="id-ID" sz="2200" b="1" dirty="0" smtClean="0">
                <a:solidFill>
                  <a:srgbClr val="C00000"/>
                </a:solidFill>
              </a:rPr>
              <a:t>): 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3399"/>
                </a:solidFill>
              </a:rPr>
              <a:t>Menguji kemampuan mendemonstrasikan pengetahuan dan keterampilan, menguji apa yang  diketahui dan dapat dilakukan, sebagaimana ditemukan dalam situasi nyata dan dalam konteks tertentu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3399"/>
                </a:solidFill>
              </a:rPr>
              <a:t>Unjuk kerja dalam konteks hasil pembelajaran bahasa berkaitan dengan kinerja aktif-produktif lewat berbicara dan menulis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3399"/>
                </a:solidFill>
              </a:rPr>
              <a:t>Kinerja sering dilakukan atau adalah berbicara dan menulsi dengan segala jenisnya secara bermakna</a:t>
            </a:r>
          </a:p>
          <a:p>
            <a:pPr>
              <a:buBlip>
                <a:blip r:embed="rId2"/>
              </a:buBlip>
            </a:pPr>
            <a:r>
              <a:rPr lang="id-ID" sz="2200" b="1" dirty="0" smtClean="0">
                <a:solidFill>
                  <a:srgbClr val="C00000"/>
                </a:solidFill>
              </a:rPr>
              <a:t>Wawancara Lisan (O</a:t>
            </a:r>
            <a:r>
              <a:rPr lang="id-ID" sz="2200" b="1" i="1" dirty="0" smtClean="0">
                <a:solidFill>
                  <a:srgbClr val="C00000"/>
                </a:solidFill>
              </a:rPr>
              <a:t>ral Interview</a:t>
            </a:r>
            <a:r>
              <a:rPr lang="id-ID" sz="2200" b="1" dirty="0" smtClean="0">
                <a:solidFill>
                  <a:srgbClr val="C00000"/>
                </a:solidFill>
              </a:rPr>
              <a:t>)</a:t>
            </a:r>
            <a:r>
              <a:rPr lang="id-ID" sz="2200" dirty="0" smtClean="0">
                <a:solidFill>
                  <a:srgbClr val="C00000"/>
                </a:solidFill>
              </a:rPr>
              <a:t>: 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0099"/>
                </a:solidFill>
              </a:rPr>
              <a:t>Tugas ini bagian kinerja kebahasaan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0099"/>
                </a:solidFill>
              </a:rPr>
              <a:t>Dalam penilaian pembelajaran bahasa tujuan utamanya  adalah menilai kompetensi peserta didik membahasakan secara lisan informasi yang ditanyakan</a:t>
            </a:r>
          </a:p>
          <a:p>
            <a:pPr lvl="1">
              <a:buBlip>
                <a:blip r:embed="rId3"/>
              </a:buBlip>
            </a:pPr>
            <a:r>
              <a:rPr lang="id-ID" sz="2000" dirty="0" smtClean="0">
                <a:solidFill>
                  <a:srgbClr val="000099"/>
                </a:solidFill>
              </a:rPr>
              <a:t>Dalam asesmen otentik yang diutamakan adalah ketepatan bahasa dan kejelasan informasi yang disampaikan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6096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id-ID" sz="2800" b="1" dirty="0" smtClean="0">
                <a:solidFill>
                  <a:schemeClr val="tx1"/>
                </a:solidFill>
                <a:latin typeface="Arial Black" pitchFamily="34" charset="0"/>
              </a:rPr>
              <a:t>STRATEGI PENILAIAN AUTENTIK</a:t>
            </a:r>
            <a:r>
              <a:rPr lang="id-ID" sz="1800" b="1" dirty="0" smtClean="0">
                <a:solidFill>
                  <a:schemeClr val="tx1"/>
                </a:solidFill>
                <a:latin typeface="Arial Black" pitchFamily="34" charset="0"/>
              </a:rPr>
              <a:t>(2)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2"/>
              </a:buBlip>
            </a:pPr>
            <a:r>
              <a:rPr lang="id-ID" sz="3700" b="1" dirty="0" smtClean="0">
                <a:solidFill>
                  <a:srgbClr val="C00000"/>
                </a:solidFill>
              </a:rPr>
              <a:t>Pertanyaan Terbuka</a:t>
            </a:r>
            <a:r>
              <a:rPr lang="id-ID" sz="3700" dirty="0" smtClean="0">
                <a:solidFill>
                  <a:srgbClr val="C00000"/>
                </a:solidFill>
              </a:rPr>
              <a:t> (</a:t>
            </a:r>
            <a:r>
              <a:rPr lang="id-ID" sz="3700" b="1" dirty="0" smtClean="0">
                <a:solidFill>
                  <a:srgbClr val="C00000"/>
                </a:solidFill>
              </a:rPr>
              <a:t>C</a:t>
            </a:r>
            <a:r>
              <a:rPr lang="id-ID" sz="3700" b="1" i="1" dirty="0" smtClean="0">
                <a:solidFill>
                  <a:srgbClr val="C00000"/>
                </a:solidFill>
              </a:rPr>
              <a:t>onstructed-Response Items</a:t>
            </a:r>
            <a:r>
              <a:rPr lang="id-ID" sz="3700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3000" dirty="0" smtClean="0">
                <a:solidFill>
                  <a:srgbClr val="000099"/>
                </a:solidFill>
              </a:rPr>
              <a:t> Penilaian dengan memberikan pertanyaan/tugas yang harus dijawab atau dilakukan oleh siswa secara tertulis atau lisan</a:t>
            </a:r>
          </a:p>
          <a:p>
            <a:pPr>
              <a:buBlip>
                <a:blip r:embed="rId3"/>
              </a:buBlip>
            </a:pPr>
            <a:r>
              <a:rPr lang="id-ID" sz="3000" dirty="0" smtClean="0">
                <a:solidFill>
                  <a:srgbClr val="000099"/>
                </a:solidFill>
              </a:rPr>
              <a:t>Pertanyaan harus memaksa siswa mengreasikan jawaban yang menunjukkan kualitas berpikir, mengembangkan argumentasi, dan membuat kesimpulan. </a:t>
            </a:r>
          </a:p>
          <a:p>
            <a:pPr>
              <a:buBlip>
                <a:blip r:embed="rId3"/>
              </a:buBlip>
            </a:pPr>
            <a:r>
              <a:rPr lang="id-ID" sz="3000" dirty="0" smtClean="0">
                <a:solidFill>
                  <a:srgbClr val="000099"/>
                </a:solidFill>
              </a:rPr>
              <a:t>Kemampuan memilih atau mengreasikan pesan dan bahasa secara akurat dan tepat mencerminkan kualitas berpikir tingkat tinggi.</a:t>
            </a:r>
          </a:p>
          <a:p>
            <a:pPr>
              <a:buBlip>
                <a:blip r:embed="rId2"/>
              </a:buBlip>
            </a:pPr>
            <a:r>
              <a:rPr lang="id-ID" sz="3800" b="1" dirty="0" smtClean="0">
                <a:solidFill>
                  <a:srgbClr val="C00000"/>
                </a:solidFill>
              </a:rPr>
              <a:t>Menceritakan kembali Teks atau Cerita (S</a:t>
            </a:r>
            <a:r>
              <a:rPr lang="id-ID" sz="3800" b="1" i="1" dirty="0" smtClean="0">
                <a:solidFill>
                  <a:srgbClr val="C00000"/>
                </a:solidFill>
              </a:rPr>
              <a:t>tory or Text Retelling</a:t>
            </a:r>
            <a:r>
              <a:rPr lang="id-ID" sz="38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Pemberian tugas menceritakan kembali wacana yang didengar atau dibaca secara lisan atau tertulis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Ada integrasi beberapa kemampuan berbahasa. Misalnya teks bacaan dapat diceritakan kembali secara lisan dan tertulis.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Tugas ini dimaksudkan untuk mengukur kompetensi pemahaman isi dan informasi yang terkandung dalam wacana yang disampaikan.</a:t>
            </a:r>
          </a:p>
          <a:p>
            <a:pPr>
              <a:buBlip>
                <a:blip r:embed="rId3"/>
              </a:buBlip>
            </a:pPr>
            <a:r>
              <a:rPr lang="id-ID" sz="3200" dirty="0" smtClean="0">
                <a:solidFill>
                  <a:srgbClr val="000099"/>
                </a:solidFill>
              </a:rPr>
              <a:t>Penilaian terkait dengan ketepatan bahasa dan ketepatan informasi yang terkandung dalam wacana</a:t>
            </a:r>
          </a:p>
          <a:p>
            <a:endParaRPr lang="id-ID" sz="2000" dirty="0" smtClean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609600"/>
          </a:xfrm>
          <a:noFill/>
          <a:ln>
            <a:noFill/>
          </a:ln>
        </p:spPr>
        <p:txBody>
          <a:bodyPr/>
          <a:lstStyle/>
          <a:p>
            <a:pPr algn="l"/>
            <a:r>
              <a:rPr lang="id-ID" sz="2800" b="1" dirty="0" smtClean="0">
                <a:solidFill>
                  <a:schemeClr val="tx1"/>
                </a:solidFill>
                <a:latin typeface="Arial Black" pitchFamily="34" charset="0"/>
              </a:rPr>
              <a:t>STRATEGI PENILAIAN AUTENTIK</a:t>
            </a:r>
            <a:r>
              <a:rPr lang="id-ID" sz="1800" b="1" dirty="0" smtClean="0">
                <a:solidFill>
                  <a:schemeClr val="tx1"/>
                </a:solidFill>
                <a:latin typeface="Arial Black" pitchFamily="34" charset="0"/>
              </a:rPr>
              <a:t>(3)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2"/>
              </a:buBlip>
            </a:pPr>
            <a:r>
              <a:rPr lang="id-ID" sz="3400" b="1" dirty="0" smtClean="0">
                <a:solidFill>
                  <a:srgbClr val="C00000"/>
                </a:solidFill>
              </a:rPr>
              <a:t>Portofolio (</a:t>
            </a:r>
            <a:r>
              <a:rPr lang="id-ID" sz="3400" b="1" i="1" dirty="0" smtClean="0">
                <a:solidFill>
                  <a:srgbClr val="C00000"/>
                </a:solidFill>
              </a:rPr>
              <a:t>Portfolio</a:t>
            </a:r>
            <a:r>
              <a:rPr lang="id-ID" sz="3400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Portofolio: asesmen otentik yang tepat dipakai dalam penilaian proses. 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Portofolio: kumpulan karya siswa yang dibuat secara terencana dan sistemik yang kemudian dianalisis secara cermat untuk menunjukkan perkembangan kemajuan mereka setiap waktu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Jika ada banyak karya,  dipilih dengan memergunakan kriteria tertentu, misalnya yang relevan, bermakna, dan menggambarkan kemajuan serta capaian belajar</a:t>
            </a:r>
          </a:p>
          <a:p>
            <a:pPr>
              <a:buBlip>
                <a:blip r:embed="rId2"/>
              </a:buBlip>
            </a:pPr>
            <a:r>
              <a:rPr lang="id-ID" sz="3800" b="1" dirty="0" smtClean="0">
                <a:solidFill>
                  <a:srgbClr val="C00000"/>
                </a:solidFill>
              </a:rPr>
              <a:t>Proyek (</a:t>
            </a:r>
            <a:r>
              <a:rPr lang="id-ID" sz="3800" b="1" i="1" dirty="0" smtClean="0">
                <a:solidFill>
                  <a:srgbClr val="C00000"/>
                </a:solidFill>
              </a:rPr>
              <a:t>Projects</a:t>
            </a:r>
            <a:r>
              <a:rPr lang="id-ID" sz="38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Tugas penelitian kecil-kecilan (tetapi besar buat siswa), seperti menganalisis fiksi, makna puisi-puisi anak, tajuk rencana bermuatan kependidikan di koran, pementasan drama, dll.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Pemilihan topik proyek sebaiknya didiskusikan dengan peserta didik. Kegiatan proyek harus dapat diselesaikan dalam jangka waktu tertentu.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Tugas proyek merupakan kegiatan investigasi sejak perencanaan, pengumpulan data, pengorganisasian, pengolahan dan penyajian data sampai pembuatan laporan. </a:t>
            </a:r>
          </a:p>
          <a:p>
            <a:pPr>
              <a:buBlip>
                <a:blip r:embed="rId3"/>
              </a:buBlip>
            </a:pPr>
            <a:r>
              <a:rPr lang="id-ID" sz="2900" dirty="0" smtClean="0">
                <a:solidFill>
                  <a:srgbClr val="000099"/>
                </a:solidFill>
              </a:rPr>
              <a:t>Tugas proyek menunjukkan penguasaan pengetahuan, pemahaman, aplikasi, analisis, sintesis informasi/data,  sampai dengan pemaknaan dan penyimpulan</a:t>
            </a:r>
          </a:p>
          <a:p>
            <a:pPr>
              <a:buNone/>
            </a:pPr>
            <a:endParaRPr lang="id-ID" sz="20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162800" cy="9144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en-US" sz="4000" b="1" dirty="0" err="1" smtClean="0">
                <a:solidFill>
                  <a:srgbClr val="0000CC"/>
                </a:solidFill>
              </a:rPr>
              <a:t>Tes</a:t>
            </a:r>
            <a:r>
              <a:rPr lang="en-US" sz="4000" b="1" dirty="0" smtClean="0">
                <a:solidFill>
                  <a:srgbClr val="0000CC"/>
                </a:solidFill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</a:rPr>
              <a:t>Otentik</a:t>
            </a:r>
            <a:r>
              <a:rPr lang="en-US" sz="4000" b="1" dirty="0" smtClean="0">
                <a:solidFill>
                  <a:srgbClr val="0000CC"/>
                </a:solidFill>
              </a:rPr>
              <a:t> </a:t>
            </a:r>
            <a:r>
              <a:rPr lang="id-ID" sz="4000" b="1" dirty="0" smtClean="0">
                <a:solidFill>
                  <a:srgbClr val="0000CC"/>
                </a:solidFill>
              </a:rPr>
              <a:t>Ber</a:t>
            </a:r>
            <a:r>
              <a:rPr lang="en-US" sz="4000" b="1" dirty="0" err="1" smtClean="0">
                <a:solidFill>
                  <a:srgbClr val="0000CC"/>
                </a:solidFill>
              </a:rPr>
              <a:t>bahasa</a:t>
            </a:r>
            <a:r>
              <a:rPr lang="id-ID" sz="2000" b="1" dirty="0" smtClean="0">
                <a:solidFill>
                  <a:srgbClr val="0000CC"/>
                </a:solidFill>
              </a:rPr>
              <a:t>(1)</a:t>
            </a:r>
            <a:endParaRPr lang="en-US" sz="3600" b="1" dirty="0" smtClean="0">
              <a:solidFill>
                <a:srgbClr val="0000CC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otentik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pembelajaran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tentulah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terkait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fungsi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yang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sarana</a:t>
            </a:r>
            <a:r>
              <a:rPr lang="en-US" sz="2300" dirty="0" smtClean="0"/>
              <a:t> </a:t>
            </a:r>
            <a:r>
              <a:rPr lang="en-US" sz="2300" dirty="0" err="1" smtClean="0"/>
              <a:t>berkomunikasi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Jadi</a:t>
            </a:r>
            <a:r>
              <a:rPr lang="en-US" sz="2300" dirty="0" smtClean="0"/>
              <a:t>, </a:t>
            </a:r>
            <a:r>
              <a:rPr lang="en-US" sz="2300" dirty="0" err="1" smtClean="0"/>
              <a:t>ia</a:t>
            </a:r>
            <a:r>
              <a:rPr lang="en-US" sz="2300" dirty="0" smtClean="0"/>
              <a:t>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terkait</a:t>
            </a:r>
            <a:r>
              <a:rPr lang="en-US" sz="2300" dirty="0" smtClean="0"/>
              <a:t>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komunikatif</a:t>
            </a:r>
            <a:r>
              <a:rPr lang="en-US" sz="2300" dirty="0" smtClean="0"/>
              <a:t> </a:t>
            </a:r>
            <a:r>
              <a:rPr lang="en-US" sz="2300" dirty="0" err="1" smtClean="0"/>
              <a:t>daripada</a:t>
            </a:r>
            <a:r>
              <a:rPr lang="en-US" sz="2300" dirty="0" smtClean="0"/>
              <a:t> 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linguistik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model </a:t>
            </a:r>
            <a:r>
              <a:rPr lang="en-US" sz="2300" dirty="0" err="1" smtClean="0"/>
              <a:t>ini</a:t>
            </a:r>
            <a:r>
              <a:rPr lang="en-US" sz="2300" dirty="0" smtClean="0"/>
              <a:t>, </a:t>
            </a:r>
            <a:r>
              <a:rPr lang="en-US" sz="2300" dirty="0" err="1" smtClean="0"/>
              <a:t>siswa</a:t>
            </a:r>
            <a:r>
              <a:rPr lang="en-US" sz="2300" dirty="0" smtClean="0"/>
              <a:t> </a:t>
            </a:r>
            <a:r>
              <a:rPr lang="en-US" sz="2300" dirty="0" err="1" smtClean="0"/>
              <a:t>dituntut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benar-benar</a:t>
            </a:r>
            <a:r>
              <a:rPr lang="en-US" sz="2300" dirty="0" smtClean="0"/>
              <a:t> </a:t>
            </a:r>
            <a:r>
              <a:rPr lang="en-US" sz="2300" dirty="0" err="1" smtClean="0"/>
              <a:t>menghasilkan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sebagaimana</a:t>
            </a:r>
            <a:r>
              <a:rPr lang="en-US" sz="2300" dirty="0" smtClean="0"/>
              <a:t> </a:t>
            </a:r>
            <a:r>
              <a:rPr lang="en-US" sz="2300" dirty="0" err="1" smtClean="0"/>
              <a:t>halnya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 </a:t>
            </a:r>
            <a:r>
              <a:rPr lang="en-US" sz="2300" dirty="0" err="1" smtClean="0"/>
              <a:t>sehari-hari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mempertimbangkan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pragmatik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pragmatik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bermacama-macam</a:t>
            </a:r>
            <a:r>
              <a:rPr lang="en-US" sz="2300" dirty="0" smtClean="0"/>
              <a:t>: </a:t>
            </a:r>
            <a:r>
              <a:rPr lang="en-US" sz="2300" dirty="0" err="1" smtClean="0"/>
              <a:t>situasi</a:t>
            </a:r>
            <a:r>
              <a:rPr lang="en-US" sz="2300" dirty="0" smtClean="0"/>
              <a:t> (</a:t>
            </a:r>
            <a:r>
              <a:rPr lang="en-US" sz="2300" dirty="0" err="1" smtClean="0"/>
              <a:t>tingkat</a:t>
            </a:r>
            <a:r>
              <a:rPr lang="en-US" sz="2300" dirty="0" smtClean="0"/>
              <a:t> </a:t>
            </a:r>
            <a:r>
              <a:rPr lang="en-US" sz="2300" dirty="0" err="1" smtClean="0"/>
              <a:t>keformalan</a:t>
            </a:r>
            <a:r>
              <a:rPr lang="en-US" sz="2300" dirty="0" smtClean="0"/>
              <a:t> </a:t>
            </a:r>
            <a:r>
              <a:rPr lang="en-US" sz="2300" dirty="0" err="1" smtClean="0"/>
              <a:t>penuturan</a:t>
            </a:r>
            <a:r>
              <a:rPr lang="en-US" sz="2300" dirty="0" smtClean="0"/>
              <a:t>, </a:t>
            </a:r>
            <a:r>
              <a:rPr lang="en-US" sz="2300" dirty="0" err="1" smtClean="0"/>
              <a:t>tujuan</a:t>
            </a:r>
            <a:r>
              <a:rPr lang="en-US" sz="2300" dirty="0" smtClean="0"/>
              <a:t>, </a:t>
            </a:r>
            <a:r>
              <a:rPr lang="en-US" sz="2300" dirty="0" err="1" smtClean="0"/>
              <a:t>lawan</a:t>
            </a:r>
            <a:r>
              <a:rPr lang="en-US" sz="2300" dirty="0" smtClean="0"/>
              <a:t> </a:t>
            </a:r>
            <a:r>
              <a:rPr lang="en-US" sz="2300" dirty="0" err="1" smtClean="0"/>
              <a:t>tutur</a:t>
            </a:r>
            <a:r>
              <a:rPr lang="en-US" sz="2300" dirty="0" smtClean="0"/>
              <a:t>, </a:t>
            </a:r>
            <a:r>
              <a:rPr lang="en-US" sz="2300" dirty="0" err="1" smtClean="0"/>
              <a:t>substansi</a:t>
            </a:r>
            <a:r>
              <a:rPr lang="en-US" sz="2300" dirty="0" smtClean="0"/>
              <a:t> </a:t>
            </a:r>
            <a:r>
              <a:rPr lang="en-US" sz="2300" dirty="0" err="1" smtClean="0"/>
              <a:t>tuturan</a:t>
            </a:r>
            <a:r>
              <a:rPr lang="en-US" sz="2300" dirty="0" smtClean="0"/>
              <a:t>, </a:t>
            </a:r>
            <a:r>
              <a:rPr lang="en-US" sz="2300" dirty="0" err="1" smtClean="0"/>
              <a:t>saluran</a:t>
            </a:r>
            <a:r>
              <a:rPr lang="en-US" sz="2300" dirty="0" smtClean="0"/>
              <a:t> </a:t>
            </a:r>
            <a:r>
              <a:rPr lang="en-US" sz="2300" dirty="0" err="1" smtClean="0"/>
              <a:t>komunikasi</a:t>
            </a:r>
            <a:r>
              <a:rPr lang="en-US" sz="2300" dirty="0" smtClean="0"/>
              <a:t>, </a:t>
            </a:r>
            <a:r>
              <a:rPr lang="en-US" sz="2300" dirty="0" err="1" smtClean="0"/>
              <a:t>dll</a:t>
            </a:r>
            <a:r>
              <a:rPr lang="en-US" sz="23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situasi</a:t>
            </a:r>
            <a:r>
              <a:rPr lang="en-US" sz="2300" dirty="0" smtClean="0"/>
              <a:t> </a:t>
            </a:r>
            <a:r>
              <a:rPr lang="en-US" sz="2300" dirty="0" err="1" smtClean="0"/>
              <a:t>nyata</a:t>
            </a:r>
            <a:r>
              <a:rPr lang="en-US" sz="2300" dirty="0" smtClean="0"/>
              <a:t>, </a:t>
            </a:r>
            <a:r>
              <a:rPr lang="en-US" sz="2300" dirty="0" err="1" smtClean="0"/>
              <a:t>orang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sekadar</a:t>
            </a:r>
            <a:r>
              <a:rPr lang="en-US" sz="2300" dirty="0" smtClean="0"/>
              <a:t> </a:t>
            </a:r>
            <a:r>
              <a:rPr lang="en-US" sz="2300" dirty="0" err="1" smtClean="0"/>
              <a:t>demi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sendiri</a:t>
            </a:r>
            <a:r>
              <a:rPr lang="en-US" sz="2300" dirty="0" smtClean="0"/>
              <a:t>, </a:t>
            </a:r>
            <a:r>
              <a:rPr lang="en-US" sz="2300" dirty="0" err="1" smtClean="0"/>
              <a:t>melainkan</a:t>
            </a:r>
            <a:r>
              <a:rPr lang="en-US" sz="2300" dirty="0" smtClean="0"/>
              <a:t> </a:t>
            </a: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sesuatu</a:t>
            </a:r>
            <a:r>
              <a:rPr lang="en-US" sz="2300" dirty="0" smtClean="0"/>
              <a:t> yang </a:t>
            </a:r>
            <a:r>
              <a:rPr lang="en-US" sz="2300" dirty="0" err="1" smtClean="0"/>
              <a:t>ingin</a:t>
            </a:r>
            <a:r>
              <a:rPr lang="en-US" sz="2300" dirty="0" smtClean="0"/>
              <a:t> </a:t>
            </a:r>
            <a:r>
              <a:rPr lang="en-US" sz="2300" dirty="0" err="1" smtClean="0"/>
              <a:t>dikomunikasikan</a:t>
            </a:r>
            <a:endParaRPr lang="en-US" sz="23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785813"/>
            <a:ext cx="6402387" cy="708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4400" b="1" dirty="0" smtClean="0">
                <a:solidFill>
                  <a:srgbClr val="003300"/>
                </a:solidFill>
              </a:rPr>
              <a:t>PENDAHULUAN</a:t>
            </a:r>
            <a:r>
              <a:rPr lang="id-ID" sz="2400" b="1" dirty="0" smtClean="0">
                <a:solidFill>
                  <a:srgbClr val="003300"/>
                </a:solidFill>
              </a:rPr>
              <a:t>(2)</a:t>
            </a:r>
            <a:endParaRPr lang="en-US" sz="2400" b="1" dirty="0" smtClean="0">
              <a:solidFill>
                <a:srgbClr val="003300"/>
              </a:solidFill>
            </a:endParaRP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85938"/>
            <a:ext cx="8280400" cy="45227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rgbClr val="990000"/>
                </a:solidFill>
              </a:rPr>
              <a:t>Komponen</a:t>
            </a:r>
            <a:r>
              <a:rPr lang="en-US" sz="2500" dirty="0" smtClean="0">
                <a:solidFill>
                  <a:srgbClr val="990000"/>
                </a:solidFill>
              </a:rPr>
              <a:t> </a:t>
            </a:r>
            <a:r>
              <a:rPr lang="en-US" sz="2500" dirty="0" err="1" smtClean="0">
                <a:solidFill>
                  <a:srgbClr val="990000"/>
                </a:solidFill>
              </a:rPr>
              <a:t>penilaian</a:t>
            </a:r>
            <a:r>
              <a:rPr lang="en-US" sz="2500" dirty="0" smtClean="0">
                <a:solidFill>
                  <a:srgbClr val="990000"/>
                </a:solidFill>
              </a:rPr>
              <a:t>: </a:t>
            </a:r>
            <a:r>
              <a:rPr lang="en-US" sz="2500" dirty="0" smtClean="0">
                <a:solidFill>
                  <a:srgbClr val="0033CC"/>
                </a:solidFill>
              </a:rPr>
              <a:t>(1) </a:t>
            </a:r>
            <a:r>
              <a:rPr lang="en-US" sz="2500" dirty="0" err="1" smtClean="0">
                <a:solidFill>
                  <a:srgbClr val="0033CC"/>
                </a:solidFill>
              </a:rPr>
              <a:t>informasi</a:t>
            </a:r>
            <a:r>
              <a:rPr lang="en-US" sz="2500" dirty="0" smtClean="0">
                <a:solidFill>
                  <a:srgbClr val="0033CC"/>
                </a:solidFill>
              </a:rPr>
              <a:t>, (2) </a:t>
            </a:r>
            <a:r>
              <a:rPr lang="en-US" sz="2500" dirty="0" err="1" smtClean="0">
                <a:solidFill>
                  <a:srgbClr val="0033CC"/>
                </a:solidFill>
              </a:rPr>
              <a:t>pembuatan</a:t>
            </a:r>
            <a:r>
              <a:rPr lang="en-US" sz="2500" dirty="0" smtClean="0">
                <a:solidFill>
                  <a:srgbClr val="0033CC"/>
                </a:solidFill>
              </a:rPr>
              <a:t> </a:t>
            </a:r>
            <a:r>
              <a:rPr lang="en-US" sz="2500" dirty="0" err="1" smtClean="0">
                <a:solidFill>
                  <a:srgbClr val="0033CC"/>
                </a:solidFill>
              </a:rPr>
              <a:t>pertimbangan</a:t>
            </a:r>
            <a:r>
              <a:rPr lang="en-US" sz="2500" dirty="0" smtClean="0">
                <a:solidFill>
                  <a:srgbClr val="0033CC"/>
                </a:solidFill>
              </a:rPr>
              <a:t>, </a:t>
            </a:r>
            <a:r>
              <a:rPr lang="en-US" sz="2500" dirty="0" err="1" smtClean="0">
                <a:solidFill>
                  <a:srgbClr val="990000"/>
                </a:solidFill>
              </a:rPr>
              <a:t>dan</a:t>
            </a:r>
            <a:r>
              <a:rPr lang="en-US" sz="2500" dirty="0" smtClean="0">
                <a:solidFill>
                  <a:srgbClr val="0033CC"/>
                </a:solidFill>
              </a:rPr>
              <a:t> (3) </a:t>
            </a:r>
            <a:r>
              <a:rPr lang="en-US" sz="2500" dirty="0" err="1" smtClean="0">
                <a:solidFill>
                  <a:srgbClr val="0033CC"/>
                </a:solidFill>
              </a:rPr>
              <a:t>pembuatan</a:t>
            </a:r>
            <a:r>
              <a:rPr lang="en-US" sz="2500" dirty="0" smtClean="0">
                <a:solidFill>
                  <a:srgbClr val="0033CC"/>
                </a:solidFill>
              </a:rPr>
              <a:t> </a:t>
            </a:r>
            <a:r>
              <a:rPr lang="en-US" sz="2500" dirty="0" err="1" smtClean="0">
                <a:solidFill>
                  <a:srgbClr val="0033CC"/>
                </a:solidFill>
              </a:rPr>
              <a:t>keputusan</a:t>
            </a:r>
            <a:endParaRPr lang="en-US" sz="2500" dirty="0" smtClean="0">
              <a:solidFill>
                <a:srgbClr val="0033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2500" dirty="0" smtClean="0">
                <a:solidFill>
                  <a:srgbClr val="006600"/>
                </a:solidFill>
              </a:rPr>
              <a:t>: </a:t>
            </a:r>
            <a:r>
              <a:rPr lang="en-US" sz="2500" dirty="0" err="1" smtClean="0">
                <a:solidFill>
                  <a:srgbClr val="006600"/>
                </a:solidFill>
              </a:rPr>
              <a:t>kemampuan</a:t>
            </a:r>
            <a:r>
              <a:rPr lang="en-US" sz="2500" dirty="0" smtClean="0">
                <a:solidFill>
                  <a:srgbClr val="006600"/>
                </a:solidFill>
              </a:rPr>
              <a:t>, </a:t>
            </a:r>
            <a:r>
              <a:rPr lang="en-US" sz="2500" dirty="0" err="1" smtClean="0">
                <a:solidFill>
                  <a:srgbClr val="006600"/>
                </a:solidFill>
              </a:rPr>
              <a:t>keterampilan</a:t>
            </a:r>
            <a:r>
              <a:rPr lang="en-US" sz="2500" dirty="0" smtClean="0">
                <a:solidFill>
                  <a:srgbClr val="006600"/>
                </a:solidFill>
              </a:rPr>
              <a:t>, </a:t>
            </a:r>
            <a:r>
              <a:rPr lang="en-US" sz="2500" dirty="0" err="1" smtClean="0">
                <a:solidFill>
                  <a:srgbClr val="006600"/>
                </a:solidFill>
              </a:rPr>
              <a:t>tingkah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laku</a:t>
            </a:r>
            <a:r>
              <a:rPr lang="en-US" sz="2500" dirty="0" smtClean="0">
                <a:solidFill>
                  <a:srgbClr val="006600"/>
                </a:solidFill>
              </a:rPr>
              <a:t>, </a:t>
            </a:r>
            <a:r>
              <a:rPr lang="en-US" sz="2500" dirty="0" err="1" smtClean="0">
                <a:solidFill>
                  <a:srgbClr val="006600"/>
                </a:solidFill>
              </a:rPr>
              <a:t>sikap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subjek-belajar</a:t>
            </a:r>
            <a:r>
              <a:rPr lang="en-US" sz="2500" dirty="0" smtClean="0">
                <a:solidFill>
                  <a:srgbClr val="006600"/>
                </a:solidFill>
              </a:rPr>
              <a:t>; </a:t>
            </a:r>
            <a:r>
              <a:rPr lang="en-US" sz="2500" dirty="0" err="1" smtClean="0">
                <a:solidFill>
                  <a:srgbClr val="006600"/>
                </a:solidFill>
              </a:rPr>
              <a:t>informasi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antara</a:t>
            </a:r>
            <a:r>
              <a:rPr lang="en-US" sz="2500" dirty="0" smtClean="0">
                <a:solidFill>
                  <a:srgbClr val="006600"/>
                </a:solidFill>
              </a:rPr>
              <a:t> lain </a:t>
            </a:r>
            <a:r>
              <a:rPr lang="en-US" sz="2500" dirty="0" err="1" smtClean="0">
                <a:solidFill>
                  <a:srgbClr val="006600"/>
                </a:solidFill>
              </a:rPr>
              <a:t>diperoleh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lewat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pengukuran</a:t>
            </a:r>
            <a:endParaRPr lang="en-US" sz="25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rgbClr val="006600"/>
                </a:solidFill>
              </a:rPr>
              <a:t>Keakuratan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informasi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akan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menjamin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keakuratan</a:t>
            </a:r>
            <a:r>
              <a:rPr lang="en-US" sz="2500" dirty="0" smtClean="0">
                <a:solidFill>
                  <a:srgbClr val="006600"/>
                </a:solidFill>
              </a:rPr>
              <a:t>,  </a:t>
            </a:r>
            <a:r>
              <a:rPr lang="en-US" sz="2500" dirty="0" err="1" smtClean="0">
                <a:solidFill>
                  <a:srgbClr val="006600"/>
                </a:solidFill>
              </a:rPr>
              <a:t>objektivitas</a:t>
            </a:r>
            <a:r>
              <a:rPr lang="en-US" sz="2500" dirty="0" smtClean="0">
                <a:solidFill>
                  <a:srgbClr val="006600"/>
                </a:solidFill>
              </a:rPr>
              <a:t>, </a:t>
            </a:r>
            <a:r>
              <a:rPr lang="en-US" sz="2500" dirty="0" err="1" smtClean="0">
                <a:solidFill>
                  <a:srgbClr val="006600"/>
                </a:solidFill>
              </a:rPr>
              <a:t>dan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ketepatan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pembuatan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pertimbangan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dan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pengambilan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keputusan</a:t>
            </a:r>
            <a:endParaRPr lang="en-US" sz="25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b="1" dirty="0" err="1" smtClean="0">
                <a:solidFill>
                  <a:srgbClr val="FF0000"/>
                </a:solidFill>
              </a:rPr>
              <a:t>Pertimbangan</a:t>
            </a:r>
            <a:r>
              <a:rPr lang="en-US" sz="2500" dirty="0" smtClean="0">
                <a:solidFill>
                  <a:srgbClr val="006600"/>
                </a:solidFill>
              </a:rPr>
              <a:t>: </a:t>
            </a:r>
            <a:r>
              <a:rPr lang="en-US" sz="2500" dirty="0" err="1" smtClean="0">
                <a:solidFill>
                  <a:srgbClr val="006600"/>
                </a:solidFill>
              </a:rPr>
              <a:t>estimasi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kondisi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dan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penampilan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kini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dan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prediksi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kondisi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dan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penampilan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mendatang</a:t>
            </a:r>
            <a:endParaRPr lang="en-US" sz="25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500" b="1" dirty="0" err="1" smtClean="0">
                <a:solidFill>
                  <a:srgbClr val="FF0000"/>
                </a:solidFill>
              </a:rPr>
              <a:t>Pengambilan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keputusan</a:t>
            </a:r>
            <a:r>
              <a:rPr lang="en-US" sz="2500" dirty="0" smtClean="0">
                <a:solidFill>
                  <a:srgbClr val="006600"/>
                </a:solidFill>
              </a:rPr>
              <a:t>: </a:t>
            </a:r>
            <a:r>
              <a:rPr lang="en-US" sz="2500" dirty="0" err="1" smtClean="0">
                <a:solidFill>
                  <a:srgbClr val="006600"/>
                </a:solidFill>
              </a:rPr>
              <a:t>pemilihan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di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antara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sejumlah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alternatif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atau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berbagai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arah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tindakan</a:t>
            </a:r>
            <a:r>
              <a:rPr lang="en-US" sz="2500" dirty="0" smtClean="0">
                <a:solidFill>
                  <a:srgbClr val="0066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500" dirty="0" err="1" smtClean="0">
                <a:solidFill>
                  <a:srgbClr val="006600"/>
                </a:solidFill>
              </a:rPr>
              <a:t>Pengambilan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keputusan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diikuti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oleh</a:t>
            </a:r>
            <a:r>
              <a:rPr lang="en-US" sz="2500" dirty="0" smtClean="0">
                <a:solidFill>
                  <a:srgbClr val="006600"/>
                </a:solidFill>
              </a:rPr>
              <a:t> </a:t>
            </a:r>
            <a:r>
              <a:rPr lang="en-US" sz="2500" dirty="0" err="1" smtClean="0">
                <a:solidFill>
                  <a:srgbClr val="006600"/>
                </a:solidFill>
              </a:rPr>
              <a:t>tindakan</a:t>
            </a:r>
            <a:endParaRPr lang="en-US" sz="25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  <p:bldP spid="2191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3238"/>
            <a:ext cx="71628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err="1" smtClean="0">
                <a:solidFill>
                  <a:srgbClr val="0000CC"/>
                </a:solidFill>
              </a:rPr>
              <a:t>Tes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Otentik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kebahasaan</a:t>
            </a:r>
            <a:r>
              <a:rPr lang="id-ID" sz="2000" dirty="0" smtClean="0">
                <a:solidFill>
                  <a:srgbClr val="0000CC"/>
                </a:solidFill>
              </a:rPr>
              <a:t>(2)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Jadi</a:t>
            </a:r>
            <a:r>
              <a:rPr lang="en-US" sz="2300" dirty="0" smtClean="0"/>
              <a:t>,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gagasan</a:t>
            </a:r>
            <a:r>
              <a:rPr lang="en-US" sz="2300" dirty="0" smtClean="0"/>
              <a:t> (</a:t>
            </a:r>
            <a:r>
              <a:rPr lang="en-US" sz="2300" dirty="0" err="1" smtClean="0"/>
              <a:t>substansi</a:t>
            </a:r>
            <a:r>
              <a:rPr lang="en-US" sz="2300" dirty="0" smtClean="0"/>
              <a:t> </a:t>
            </a:r>
            <a:r>
              <a:rPr lang="en-US" sz="2300" dirty="0" err="1" smtClean="0"/>
              <a:t>penuturan</a:t>
            </a:r>
            <a:r>
              <a:rPr lang="en-US" sz="2300" dirty="0" smtClean="0"/>
              <a:t>) yang </a:t>
            </a:r>
            <a:r>
              <a:rPr lang="en-US" sz="2300" dirty="0" err="1" smtClean="0"/>
              <a:t>terkandung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penuturan</a:t>
            </a:r>
            <a:r>
              <a:rPr lang="en-US" sz="2300" dirty="0" smtClean="0"/>
              <a:t> </a:t>
            </a:r>
            <a:r>
              <a:rPr lang="en-US" sz="2300" dirty="0" err="1" smtClean="0"/>
              <a:t>mesti</a:t>
            </a:r>
            <a:r>
              <a:rPr lang="en-US" sz="2300" dirty="0" smtClean="0"/>
              <a:t> </a:t>
            </a:r>
            <a:r>
              <a:rPr lang="en-US" sz="2300" dirty="0" err="1" smtClean="0"/>
              <a:t>ada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dipertimbangkan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penilaian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Selain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, </a:t>
            </a:r>
            <a:r>
              <a:rPr lang="en-US" sz="2300" dirty="0" err="1" smtClean="0"/>
              <a:t>tingkat</a:t>
            </a:r>
            <a:r>
              <a:rPr lang="en-US" sz="2300" dirty="0" smtClean="0"/>
              <a:t> </a:t>
            </a:r>
            <a:r>
              <a:rPr lang="en-US" sz="2300" dirty="0" err="1" smtClean="0"/>
              <a:t>keformalan</a:t>
            </a:r>
            <a:r>
              <a:rPr lang="en-US" sz="2300" dirty="0" smtClean="0"/>
              <a:t> (formal</a:t>
            </a:r>
            <a:r>
              <a:rPr lang="en-US" sz="2300" dirty="0" smtClean="0">
                <a:cs typeface="Arial" charset="0"/>
              </a:rPr>
              <a:t>—</a:t>
            </a:r>
            <a:r>
              <a:rPr lang="en-US" sz="2300" dirty="0" err="1" smtClean="0">
                <a:cs typeface="Arial" charset="0"/>
              </a:rPr>
              <a:t>nonformal</a:t>
            </a:r>
            <a:r>
              <a:rPr lang="en-US" sz="2300" dirty="0" smtClean="0">
                <a:cs typeface="Arial" charset="0"/>
              </a:rPr>
              <a:t>) </a:t>
            </a:r>
            <a:r>
              <a:rPr lang="en-US" sz="2300" dirty="0" err="1" smtClean="0">
                <a:cs typeface="Arial" charset="0"/>
              </a:rPr>
              <a:t>juga</a:t>
            </a:r>
            <a:r>
              <a:rPr lang="en-US" sz="2300" dirty="0" smtClean="0">
                <a:cs typeface="Arial" charset="0"/>
              </a:rPr>
              <a:t> </a:t>
            </a:r>
            <a:r>
              <a:rPr lang="en-US" sz="2300" dirty="0" err="1" smtClean="0">
                <a:cs typeface="Arial" charset="0"/>
              </a:rPr>
              <a:t>amat</a:t>
            </a:r>
            <a:r>
              <a:rPr lang="en-US" sz="2300" dirty="0" smtClean="0">
                <a:cs typeface="Arial" charset="0"/>
              </a:rPr>
              <a:t> </a:t>
            </a:r>
            <a:r>
              <a:rPr lang="en-US" sz="2300" dirty="0" err="1" smtClean="0">
                <a:cs typeface="Arial" charset="0"/>
              </a:rPr>
              <a:t>menentukan</a:t>
            </a:r>
            <a:endParaRPr lang="en-US" sz="23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smtClean="0"/>
              <a:t>Dari </a:t>
            </a:r>
            <a:r>
              <a:rPr lang="en-US" sz="2300" dirty="0" err="1" smtClean="0"/>
              <a:t>sinilah</a:t>
            </a:r>
            <a:r>
              <a:rPr lang="en-US" sz="2300" dirty="0" smtClean="0"/>
              <a:t> </a:t>
            </a:r>
            <a:r>
              <a:rPr lang="en-US" sz="2300" dirty="0" err="1" smtClean="0"/>
              <a:t>kemudian</a:t>
            </a:r>
            <a:r>
              <a:rPr lang="en-US" sz="2300" dirty="0" smtClean="0"/>
              <a:t> </a:t>
            </a:r>
            <a:r>
              <a:rPr lang="en-US" sz="2300" dirty="0" err="1" smtClean="0"/>
              <a:t>muncul</a:t>
            </a:r>
            <a:r>
              <a:rPr lang="en-US" sz="2300" dirty="0" smtClean="0"/>
              <a:t> </a:t>
            </a:r>
            <a:r>
              <a:rPr lang="en-US" sz="2300" dirty="0" err="1" smtClean="0"/>
              <a:t>istilah</a:t>
            </a:r>
            <a:r>
              <a:rPr lang="en-US" sz="2300" dirty="0" smtClean="0"/>
              <a:t>: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Indonesia 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benar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berarti</a:t>
            </a:r>
            <a:r>
              <a:rPr lang="en-US" sz="2300" dirty="0" smtClean="0"/>
              <a:t> </a:t>
            </a:r>
            <a:r>
              <a:rPr lang="en-US" sz="2300" dirty="0" err="1" smtClean="0"/>
              <a:t>sesuai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faktor</a:t>
            </a:r>
            <a:r>
              <a:rPr lang="en-US" sz="2300" dirty="0" smtClean="0"/>
              <a:t> </a:t>
            </a:r>
            <a:r>
              <a:rPr lang="en-US" sz="2300" dirty="0" err="1" smtClean="0"/>
              <a:t>pragmatik</a:t>
            </a:r>
            <a:r>
              <a:rPr lang="en-US" sz="2300" dirty="0" smtClean="0"/>
              <a:t>, </a:t>
            </a:r>
            <a:r>
              <a:rPr lang="en-US" sz="2300" dirty="0" err="1" smtClean="0"/>
              <a:t>benar</a:t>
            </a:r>
            <a:r>
              <a:rPr lang="en-US" sz="2300" dirty="0" smtClean="0"/>
              <a:t> </a:t>
            </a:r>
            <a:r>
              <a:rPr lang="en-US" sz="2300" dirty="0" err="1" smtClean="0"/>
              <a:t>sesuai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kaidah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Namun</a:t>
            </a:r>
            <a:r>
              <a:rPr lang="en-US" sz="2300" dirty="0" smtClean="0"/>
              <a:t>, yang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disarankan</a:t>
            </a:r>
            <a:r>
              <a:rPr lang="en-US" sz="2300" dirty="0" smtClean="0"/>
              <a:t>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diujikan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sekolah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bentuk</a:t>
            </a:r>
            <a:r>
              <a:rPr lang="en-US" sz="2300" dirty="0" smtClean="0"/>
              <a:t> </a:t>
            </a:r>
            <a:r>
              <a:rPr lang="en-US" sz="2300" dirty="0" err="1" smtClean="0"/>
              <a:t>tugas-tugas</a:t>
            </a:r>
            <a:r>
              <a:rPr lang="en-US" sz="2300" dirty="0" smtClean="0"/>
              <a:t> yang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dilakukan</a:t>
            </a:r>
            <a:r>
              <a:rPr lang="en-US" sz="2300" dirty="0" smtClean="0"/>
              <a:t> </a:t>
            </a:r>
            <a:r>
              <a:rPr lang="en-US" sz="2300" dirty="0" err="1" smtClean="0"/>
              <a:t>siswa</a:t>
            </a:r>
            <a:r>
              <a:rPr lang="en-US" sz="2300" dirty="0" smtClean="0"/>
              <a:t>/</a:t>
            </a:r>
            <a:r>
              <a:rPr lang="en-US" sz="2300" dirty="0" err="1" smtClean="0"/>
              <a:t>mhs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produksi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yang </a:t>
            </a:r>
            <a:r>
              <a:rPr lang="en-US" sz="2300" dirty="0" err="1" smtClean="0"/>
              <a:t>benar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Lewat</a:t>
            </a:r>
            <a:r>
              <a:rPr lang="en-US" sz="2300" dirty="0" smtClean="0"/>
              <a:t> </a:t>
            </a:r>
            <a:r>
              <a:rPr lang="en-US" sz="2300" dirty="0" err="1" smtClean="0"/>
              <a:t>cara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pengetahuan</a:t>
            </a:r>
            <a:r>
              <a:rPr lang="en-US" sz="2300" dirty="0" smtClean="0"/>
              <a:t> </a:t>
            </a:r>
            <a:r>
              <a:rPr lang="en-US" sz="2300" dirty="0" err="1" smtClean="0"/>
              <a:t>kebahasaan</a:t>
            </a:r>
            <a:r>
              <a:rPr lang="en-US" sz="2300" dirty="0" smtClean="0"/>
              <a:t> (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linguistik</a:t>
            </a:r>
            <a:r>
              <a:rPr lang="en-US" sz="2300" dirty="0" smtClean="0"/>
              <a:t>) </a:t>
            </a:r>
            <a:r>
              <a:rPr lang="en-US" sz="2300" dirty="0" err="1" smtClean="0"/>
              <a:t>siswa</a:t>
            </a:r>
            <a:r>
              <a:rPr lang="en-US" sz="2300" dirty="0" smtClean="0"/>
              <a:t>/</a:t>
            </a:r>
            <a:r>
              <a:rPr lang="en-US" sz="2300" dirty="0" err="1" smtClean="0"/>
              <a:t>mhs</a:t>
            </a:r>
            <a:r>
              <a:rPr lang="en-US" sz="2300" dirty="0" smtClean="0"/>
              <a:t> </a:t>
            </a:r>
            <a:r>
              <a:rPr lang="en-US" sz="2300" dirty="0" err="1" smtClean="0"/>
              <a:t>sekaligus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diketahui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Penggunaan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Indonesia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umumnya</a:t>
            </a:r>
            <a:r>
              <a:rPr lang="en-US" sz="2300" dirty="0" smtClean="0"/>
              <a:t> </a:t>
            </a:r>
            <a:r>
              <a:rPr lang="en-US" sz="2300" dirty="0" err="1" smtClean="0"/>
              <a:t>sudah</a:t>
            </a:r>
            <a:r>
              <a:rPr lang="en-US" sz="2300" dirty="0" smtClean="0"/>
              <a:t> </a:t>
            </a:r>
            <a:r>
              <a:rPr lang="en-US" sz="2300" dirty="0" err="1" smtClean="0"/>
              <a:t>teruji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luar</a:t>
            </a:r>
            <a:r>
              <a:rPr lang="en-US" sz="2300" dirty="0" smtClean="0"/>
              <a:t> </a:t>
            </a:r>
            <a:r>
              <a:rPr lang="en-US" sz="2300" dirty="0" err="1" smtClean="0"/>
              <a:t>kelas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27038"/>
            <a:ext cx="72390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err="1" smtClean="0">
                <a:solidFill>
                  <a:srgbClr val="0000CC"/>
                </a:solidFill>
              </a:rPr>
              <a:t>Tes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en-US" sz="4000" dirty="0" err="1" smtClean="0">
                <a:solidFill>
                  <a:srgbClr val="0000CC"/>
                </a:solidFill>
              </a:rPr>
              <a:t>Otentik</a:t>
            </a:r>
            <a:r>
              <a:rPr lang="en-US" sz="4000" dirty="0" smtClean="0">
                <a:solidFill>
                  <a:srgbClr val="0000CC"/>
                </a:solidFill>
              </a:rPr>
              <a:t> </a:t>
            </a:r>
            <a:r>
              <a:rPr lang="id-ID" sz="4000" dirty="0" smtClean="0">
                <a:solidFill>
                  <a:srgbClr val="0000CC"/>
                </a:solidFill>
              </a:rPr>
              <a:t>K</a:t>
            </a:r>
            <a:r>
              <a:rPr lang="en-US" sz="4000" dirty="0" err="1" smtClean="0">
                <a:solidFill>
                  <a:srgbClr val="0000CC"/>
                </a:solidFill>
              </a:rPr>
              <a:t>ebahasaan</a:t>
            </a:r>
            <a:r>
              <a:rPr lang="id-ID" sz="2000" dirty="0" smtClean="0">
                <a:solidFill>
                  <a:srgbClr val="0000CC"/>
                </a:solidFill>
              </a:rPr>
              <a:t>(3)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demikian</a:t>
            </a:r>
            <a:r>
              <a:rPr lang="en-US" sz="2300" dirty="0" smtClean="0"/>
              <a:t>,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ketepatan</a:t>
            </a:r>
            <a:r>
              <a:rPr lang="en-US" sz="2300" dirty="0" smtClean="0"/>
              <a:t> </a:t>
            </a:r>
            <a:r>
              <a:rPr lang="en-US" sz="2300" dirty="0" err="1" smtClean="0"/>
              <a:t>penggunaan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, </a:t>
            </a:r>
            <a:r>
              <a:rPr lang="en-US" sz="2300" dirty="0" err="1" smtClean="0"/>
              <a:t>sekaligus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berarti</a:t>
            </a:r>
            <a:r>
              <a:rPr lang="en-US" sz="2300" dirty="0" smtClean="0"/>
              <a:t> </a:t>
            </a:r>
            <a:r>
              <a:rPr lang="en-US" sz="2300" dirty="0" err="1" smtClean="0"/>
              <a:t>ketepatan</a:t>
            </a:r>
            <a:r>
              <a:rPr lang="en-US" sz="2300" dirty="0" smtClean="0"/>
              <a:t> </a:t>
            </a:r>
            <a:r>
              <a:rPr lang="en-US" sz="2300" dirty="0" err="1" smtClean="0"/>
              <a:t>gagasan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kebermaknaan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Tanpa</a:t>
            </a:r>
            <a:r>
              <a:rPr lang="en-US" sz="2300" dirty="0" smtClean="0"/>
              <a:t> </a:t>
            </a:r>
            <a:r>
              <a:rPr lang="en-US" sz="2300" dirty="0" err="1" smtClean="0"/>
              <a:t>keduanya</a:t>
            </a:r>
            <a:r>
              <a:rPr lang="en-US" sz="2300" dirty="0" smtClean="0"/>
              <a:t>,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hanya</a:t>
            </a:r>
            <a:r>
              <a:rPr lang="en-US" sz="2300" dirty="0" smtClean="0"/>
              <a:t> </a:t>
            </a:r>
            <a:r>
              <a:rPr lang="en-US" sz="2300" dirty="0" err="1" smtClean="0"/>
              <a:t>berati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situasi</a:t>
            </a:r>
            <a:r>
              <a:rPr lang="en-US" sz="2300" dirty="0" smtClean="0"/>
              <a:t> </a:t>
            </a:r>
            <a:r>
              <a:rPr lang="en-US" sz="2300" dirty="0" err="1" smtClean="0"/>
              <a:t>terisolasi</a:t>
            </a:r>
            <a:r>
              <a:rPr lang="en-US" sz="2300" dirty="0" smtClean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itu</a:t>
            </a:r>
            <a:r>
              <a:rPr lang="en-US" sz="2300" dirty="0" smtClean="0"/>
              <a:t> </a:t>
            </a:r>
            <a:r>
              <a:rPr lang="en-US" sz="2300" dirty="0" err="1" smtClean="0"/>
              <a:t>belum</a:t>
            </a:r>
            <a:r>
              <a:rPr lang="en-US" sz="2300" dirty="0" smtClean="0"/>
              <a:t> </a:t>
            </a:r>
            <a:r>
              <a:rPr lang="en-US" sz="2300" dirty="0" err="1" smtClean="0"/>
              <a:t>tentu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realitas</a:t>
            </a:r>
            <a:r>
              <a:rPr lang="en-US" sz="2300" dirty="0" smtClean="0"/>
              <a:t> </a:t>
            </a:r>
            <a:r>
              <a:rPr lang="en-US" sz="2300" dirty="0" err="1" smtClean="0"/>
              <a:t>kehidupan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masyarakat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Atau</a:t>
            </a:r>
            <a:r>
              <a:rPr lang="en-US" sz="2300" dirty="0" smtClean="0"/>
              <a:t>, minimum </a:t>
            </a:r>
            <a:r>
              <a:rPr lang="en-US" sz="2300" dirty="0" err="1" smtClean="0"/>
              <a:t>belum</a:t>
            </a:r>
            <a:r>
              <a:rPr lang="en-US" sz="2300" dirty="0" smtClean="0"/>
              <a:t> </a:t>
            </a:r>
            <a:r>
              <a:rPr lang="en-US" sz="2300" dirty="0" err="1" smtClean="0"/>
              <a:t>teruji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Pengungkapan</a:t>
            </a:r>
            <a:r>
              <a:rPr lang="en-US" sz="2300" dirty="0" smtClean="0"/>
              <a:t> </a:t>
            </a:r>
            <a:r>
              <a:rPr lang="en-US" sz="2300" dirty="0" err="1" smtClean="0"/>
              <a:t>hasil</a:t>
            </a:r>
            <a:r>
              <a:rPr lang="en-US" sz="2300" dirty="0" smtClean="0"/>
              <a:t> </a:t>
            </a:r>
            <a:r>
              <a:rPr lang="en-US" sz="2300" dirty="0" err="1" smtClean="0"/>
              <a:t>belajar</a:t>
            </a:r>
            <a:r>
              <a:rPr lang="en-US" sz="2300" dirty="0" smtClean="0"/>
              <a:t> </a:t>
            </a:r>
            <a:r>
              <a:rPr lang="en-US" sz="2300" dirty="0" err="1" smtClean="0"/>
              <a:t>bahasa</a:t>
            </a:r>
            <a:r>
              <a:rPr lang="en-US" sz="2300" dirty="0" smtClean="0"/>
              <a:t> </a:t>
            </a:r>
            <a:r>
              <a:rPr lang="en-US" sz="2300" dirty="0" err="1" smtClean="0"/>
              <a:t>tersebut</a:t>
            </a:r>
            <a:r>
              <a:rPr lang="en-US" sz="2300" dirty="0" smtClean="0"/>
              <a:t> </a:t>
            </a:r>
            <a:r>
              <a:rPr lang="en-US" sz="2300" dirty="0" err="1" smtClean="0"/>
              <a:t>sebenarnya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dilakukan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mata</a:t>
            </a:r>
            <a:r>
              <a:rPr lang="en-US" sz="2300" dirty="0" smtClean="0"/>
              <a:t> </a:t>
            </a:r>
            <a:r>
              <a:rPr lang="id-ID" sz="2300" dirty="0" smtClean="0"/>
              <a:t>pelajaran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300" dirty="0" smtClean="0"/>
              <a:t>M</a:t>
            </a:r>
            <a:r>
              <a:rPr lang="en-US" sz="2300" dirty="0" err="1" smtClean="0"/>
              <a:t>ata-mata</a:t>
            </a:r>
            <a:r>
              <a:rPr lang="en-US" sz="2300" dirty="0" smtClean="0"/>
              <a:t> </a:t>
            </a:r>
            <a:r>
              <a:rPr lang="id-ID" sz="2300" dirty="0" smtClean="0"/>
              <a:t>pelajaran </a:t>
            </a:r>
            <a:r>
              <a:rPr lang="en-US" sz="2300" dirty="0" err="1" smtClean="0"/>
              <a:t>nonkebahasaan</a:t>
            </a:r>
            <a:r>
              <a:rPr lang="en-US" sz="2300" dirty="0" smtClean="0"/>
              <a:t>, </a:t>
            </a:r>
            <a:r>
              <a:rPr lang="en-US" sz="2300" dirty="0" err="1" smtClean="0"/>
              <a:t>misalnya</a:t>
            </a:r>
            <a:r>
              <a:rPr lang="en-US" sz="2300" dirty="0" smtClean="0"/>
              <a:t> </a:t>
            </a:r>
            <a:r>
              <a:rPr lang="en-US" sz="2300" dirty="0" err="1" smtClean="0"/>
              <a:t>lewat</a:t>
            </a:r>
            <a:r>
              <a:rPr lang="en-US" sz="2300" dirty="0" smtClean="0"/>
              <a:t> </a:t>
            </a:r>
            <a:r>
              <a:rPr lang="en-US" sz="2300" dirty="0" err="1" smtClean="0"/>
              <a:t>berbagai</a:t>
            </a:r>
            <a:r>
              <a:rPr lang="en-US" sz="2300" dirty="0" smtClean="0"/>
              <a:t> </a:t>
            </a:r>
            <a:r>
              <a:rPr lang="en-US" sz="2300" dirty="0" err="1" smtClean="0"/>
              <a:t>tugas</a:t>
            </a:r>
            <a:r>
              <a:rPr lang="en-US" sz="2300" dirty="0" smtClean="0"/>
              <a:t> </a:t>
            </a:r>
            <a:r>
              <a:rPr lang="en-US" sz="2300" dirty="0" err="1" smtClean="0"/>
              <a:t>menulis</a:t>
            </a:r>
            <a:r>
              <a:rPr lang="id-ID" sz="2300" dirty="0" smtClean="0"/>
              <a:t> atau pengumpulan bukti untuk portofolio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smtClean="0"/>
              <a:t>(</a:t>
            </a:r>
            <a:r>
              <a:rPr lang="en-US" sz="2300" dirty="0" err="1" smtClean="0"/>
              <a:t>Sebetulnya</a:t>
            </a:r>
            <a:r>
              <a:rPr lang="en-US" sz="2300" dirty="0" smtClean="0"/>
              <a:t> </a:t>
            </a:r>
            <a:r>
              <a:rPr lang="en-US" sz="2300" dirty="0" err="1" smtClean="0"/>
              <a:t>tugas-tugas</a:t>
            </a:r>
            <a:r>
              <a:rPr lang="en-US" sz="2300" dirty="0" smtClean="0"/>
              <a:t> </a:t>
            </a:r>
            <a:r>
              <a:rPr lang="id-ID" sz="2300" dirty="0" smtClean="0"/>
              <a:t>membuat tulisan </a:t>
            </a:r>
            <a:r>
              <a:rPr lang="en-US" sz="2300" dirty="0" err="1" smtClean="0"/>
              <a:t>untuk</a:t>
            </a:r>
            <a:r>
              <a:rPr lang="en-US" sz="2300" dirty="0" smtClean="0"/>
              <a:t> </a:t>
            </a:r>
            <a:r>
              <a:rPr lang="en-US" sz="2300" dirty="0" err="1" smtClean="0"/>
              <a:t>mata-mata</a:t>
            </a:r>
            <a:r>
              <a:rPr lang="en-US" sz="2300" dirty="0" smtClean="0"/>
              <a:t> </a:t>
            </a:r>
            <a:r>
              <a:rPr lang="id-ID" sz="2300" dirty="0" smtClean="0"/>
              <a:t>pelajaran </a:t>
            </a:r>
            <a:r>
              <a:rPr lang="en-US" sz="2300" dirty="0" err="1" smtClean="0"/>
              <a:t>umum</a:t>
            </a:r>
            <a:r>
              <a:rPr lang="en-US" sz="2300" dirty="0" smtClean="0"/>
              <a:t>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juga</a:t>
            </a:r>
            <a:r>
              <a:rPr lang="en-US" sz="2300" dirty="0" smtClean="0"/>
              <a:t> </a:t>
            </a:r>
            <a:r>
              <a:rPr lang="en-US" sz="2300" dirty="0" err="1" smtClean="0"/>
              <a:t>dipakai</a:t>
            </a:r>
            <a:r>
              <a:rPr lang="en-US" sz="2300" dirty="0" smtClean="0"/>
              <a:t> </a:t>
            </a:r>
            <a:r>
              <a:rPr lang="en-US" sz="2300" dirty="0" err="1" smtClean="0"/>
              <a:t>sebagai</a:t>
            </a:r>
            <a:r>
              <a:rPr lang="en-US" sz="2300" dirty="0" smtClean="0"/>
              <a:t> </a:t>
            </a:r>
            <a:r>
              <a:rPr lang="en-US" sz="2300" dirty="0" err="1" smtClean="0"/>
              <a:t>salah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sumber</a:t>
            </a:r>
            <a:r>
              <a:rPr lang="en-US" sz="2300" dirty="0" smtClean="0"/>
              <a:t> data </a:t>
            </a:r>
            <a:r>
              <a:rPr lang="en-US" sz="2300" dirty="0" err="1" smtClean="0"/>
              <a:t>penilaian</a:t>
            </a:r>
            <a:r>
              <a:rPr lang="en-US" sz="2300" dirty="0" smtClean="0"/>
              <a:t> </a:t>
            </a:r>
            <a:r>
              <a:rPr lang="en-US" sz="2300" dirty="0" err="1" smtClean="0"/>
              <a:t>kemampuan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r>
              <a:rPr lang="en-US" sz="2300" dirty="0" smtClean="0"/>
              <a:t> </a:t>
            </a:r>
            <a:r>
              <a:rPr lang="id-ID" sz="2300" dirty="0" smtClean="0"/>
              <a:t>siswa</a:t>
            </a:r>
            <a:r>
              <a:rPr lang="en-US" sz="23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Namun</a:t>
            </a:r>
            <a:r>
              <a:rPr lang="en-US" sz="2300" dirty="0" smtClean="0"/>
              <a:t>, yang paling </a:t>
            </a:r>
            <a:r>
              <a:rPr lang="en-US" sz="2300" dirty="0" err="1" smtClean="0"/>
              <a:t>praktis</a:t>
            </a:r>
            <a:r>
              <a:rPr lang="en-US" sz="2300" dirty="0" smtClean="0"/>
              <a:t>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 err="1" smtClean="0"/>
              <a:t>terlihat</a:t>
            </a:r>
            <a:r>
              <a:rPr lang="en-US" sz="2300" dirty="0" smtClean="0"/>
              <a:t> </a:t>
            </a:r>
            <a:r>
              <a:rPr lang="en-US" sz="2300" dirty="0" err="1" smtClean="0"/>
              <a:t>lebih</a:t>
            </a:r>
            <a:r>
              <a:rPr lang="en-US" sz="2300" dirty="0" smtClean="0"/>
              <a:t> </a:t>
            </a:r>
            <a:r>
              <a:rPr lang="en-US" sz="2300" dirty="0" err="1" smtClean="0"/>
              <a:t>konkret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lewat</a:t>
            </a:r>
            <a:r>
              <a:rPr lang="en-US" sz="2300" dirty="0" smtClean="0"/>
              <a:t> </a:t>
            </a:r>
            <a:r>
              <a:rPr lang="en-US" sz="2300" dirty="0" err="1" smtClean="0"/>
              <a:t>mata-mata</a:t>
            </a:r>
            <a:r>
              <a:rPr lang="en-US" sz="2300" dirty="0" smtClean="0"/>
              <a:t> </a:t>
            </a:r>
            <a:r>
              <a:rPr lang="en-US" sz="2300" dirty="0" err="1" smtClean="0"/>
              <a:t>kuliah</a:t>
            </a:r>
            <a:r>
              <a:rPr lang="en-US" sz="2300" dirty="0" smtClean="0"/>
              <a:t> </a:t>
            </a:r>
            <a:r>
              <a:rPr lang="en-US" sz="2300" dirty="0" err="1" smtClean="0"/>
              <a:t>keterampilan</a:t>
            </a:r>
            <a:r>
              <a:rPr lang="en-US" sz="2300" dirty="0" smtClean="0"/>
              <a:t> </a:t>
            </a:r>
            <a:r>
              <a:rPr lang="en-US" sz="2300" dirty="0" err="1" smtClean="0"/>
              <a:t>berbahasa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300" dirty="0" err="1" smtClean="0"/>
              <a:t>Jadi</a:t>
            </a:r>
            <a:r>
              <a:rPr lang="en-US" sz="2300" dirty="0" smtClean="0"/>
              <a:t>,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lisan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tertulis</a:t>
            </a:r>
            <a:endParaRPr lang="en-US" sz="2300" dirty="0" smtClean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838200"/>
          </a:xfrm>
          <a:noFill/>
          <a:ln>
            <a:noFill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sz="3300" b="1" dirty="0" smtClean="0">
                <a:solidFill>
                  <a:srgbClr val="000099"/>
                </a:solidFill>
              </a:rPr>
              <a:t>Tes Otentik: Tes Berbahasa &amp; Bersastra</a:t>
            </a:r>
            <a:r>
              <a:rPr lang="id-ID" sz="2000" b="1" dirty="0" smtClean="0">
                <a:solidFill>
                  <a:srgbClr val="000099"/>
                </a:solidFill>
              </a:rPr>
              <a:t>(1)</a:t>
            </a:r>
            <a:endParaRPr lang="id-ID" sz="2800" b="1" dirty="0">
              <a:solidFill>
                <a:srgbClr val="000099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876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Sesuai dengan hakikat tes otentik, tes hasil belajar bahasa dan sastra yang ditunjuk adalah yang kinerja konkret</a:t>
            </a:r>
            <a:endParaRPr lang="en-US" sz="2400" dirty="0" smtClean="0">
              <a:solidFill>
                <a:srgbClr val="66FF66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Tes kinerja berbahasa (dalam pembelajaran bahasa dan sastra):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Menyimak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Membaca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Berbicara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id-ID" sz="2200" dirty="0" smtClean="0">
                <a:solidFill>
                  <a:srgbClr val="FFFF00"/>
                </a:solidFill>
              </a:rPr>
              <a:t>Menulis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Jadi, tes otentik pasti lebih menekankan pengukuran kompetensi komunikatif daripada kompetensi linguistik dan literer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400" dirty="0" smtClean="0">
                <a:solidFill>
                  <a:srgbClr val="66FF66"/>
                </a:solidFill>
              </a:rPr>
              <a:t>Persoalannya adalah bagaimana mengembangkan keempat kemampuan berbahasa dan bersastra tersebut menjadi tes yang benar-benar berkadar otentik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0099"/>
                </a:solidFill>
              </a:rPr>
              <a:t>Tes Otentik: Tes Berbahasa &amp; Bersastra</a:t>
            </a:r>
            <a:r>
              <a:rPr lang="id-ID" sz="1800" b="1" dirty="0" smtClean="0">
                <a:solidFill>
                  <a:srgbClr val="000099"/>
                </a:solidFill>
              </a:rPr>
              <a:t>(2)</a:t>
            </a:r>
            <a:endParaRPr lang="id-ID" sz="2400" dirty="0" smtClean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953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Tes kinerja berbicara dan menulis mudah untuk dijadikan tes berkadar otentik karena bersifat aktif produktif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Tetapi, bagaimana halnya dengan tes menyimak dan membaca yang bersifat aktif reseptif yang notabene lebih banyak untuk mengukur pemahaman?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Sebetulnya, kuncinya adalah bagaimana cara mengukur kemampuan pemahaman itu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Tes yang lazim (tradisional) adalah dengan meminta siswa merespon jawaban (s</a:t>
            </a:r>
            <a:r>
              <a:rPr lang="en-US" sz="2200" i="1" dirty="0" smtClean="0">
                <a:solidFill>
                  <a:srgbClr val="66FF66"/>
                </a:solidFill>
              </a:rPr>
              <a:t>electing a </a:t>
            </a:r>
            <a:r>
              <a:rPr lang="id-ID" sz="2200" i="1" dirty="0" smtClean="0">
                <a:solidFill>
                  <a:srgbClr val="66FF66"/>
                </a:solidFill>
              </a:rPr>
              <a:t>r</a:t>
            </a:r>
            <a:r>
              <a:rPr lang="en-US" sz="2200" i="1" dirty="0" err="1" smtClean="0">
                <a:solidFill>
                  <a:srgbClr val="66FF66"/>
                </a:solidFill>
              </a:rPr>
              <a:t>esponse</a:t>
            </a:r>
            <a:r>
              <a:rPr lang="id-ID" sz="2200" i="1" dirty="0" smtClean="0">
                <a:solidFill>
                  <a:srgbClr val="66FF66"/>
                </a:solidFill>
              </a:rPr>
              <a:t>)</a:t>
            </a:r>
            <a:r>
              <a:rPr lang="en-US" sz="2200" i="1" dirty="0" smtClean="0">
                <a:solidFill>
                  <a:srgbClr val="66FF66"/>
                </a:solidFill>
              </a:rPr>
              <a:t> </a:t>
            </a:r>
            <a:r>
              <a:rPr lang="id-ID" sz="2200" dirty="0" smtClean="0">
                <a:solidFill>
                  <a:srgbClr val="66FF66"/>
                </a:solidFill>
              </a:rPr>
              <a:t>lewat bentuk soal objektif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66FF66"/>
                </a:solidFill>
              </a:rPr>
              <a:t>Padahal, tes otentik menuntut siswa untuk melakukan sesuatu (</a:t>
            </a:r>
            <a:r>
              <a:rPr lang="id-ID" sz="2200" i="1" dirty="0" smtClean="0">
                <a:solidFill>
                  <a:srgbClr val="66FF66"/>
                </a:solidFill>
              </a:rPr>
              <a:t>pe</a:t>
            </a:r>
            <a:r>
              <a:rPr lang="en-US" sz="2200" i="1" dirty="0" err="1" smtClean="0">
                <a:solidFill>
                  <a:srgbClr val="66FF66"/>
                </a:solidFill>
              </a:rPr>
              <a:t>rforming</a:t>
            </a:r>
            <a:r>
              <a:rPr lang="en-US" sz="2200" i="1" dirty="0" smtClean="0">
                <a:solidFill>
                  <a:srgbClr val="66FF66"/>
                </a:solidFill>
              </a:rPr>
              <a:t> a </a:t>
            </a:r>
            <a:r>
              <a:rPr lang="id-ID" sz="2200" i="1" dirty="0" smtClean="0">
                <a:solidFill>
                  <a:srgbClr val="66FF66"/>
                </a:solidFill>
              </a:rPr>
              <a:t>t</a:t>
            </a:r>
            <a:r>
              <a:rPr lang="en-US" sz="2200" i="1" dirty="0" smtClean="0">
                <a:solidFill>
                  <a:srgbClr val="66FF66"/>
                </a:solidFill>
              </a:rPr>
              <a:t>ask</a:t>
            </a:r>
            <a:r>
              <a:rPr lang="id-ID" sz="2200" i="1" dirty="0" smtClean="0">
                <a:solidFill>
                  <a:srgbClr val="66FF66"/>
                </a:solidFill>
              </a:rPr>
              <a:t>) </a:t>
            </a:r>
            <a:r>
              <a:rPr lang="id-ID" sz="2200" dirty="0" smtClean="0">
                <a:solidFill>
                  <a:srgbClr val="66FF66"/>
                </a:solidFill>
              </a:rPr>
              <a:t>sebagai bukti nyata bahwa mereka memang memahami hal-hal yang dipelajari</a:t>
            </a:r>
          </a:p>
          <a:p>
            <a:pPr eaLnBrk="1" hangingPunct="1">
              <a:buFontTx/>
              <a:buBlip>
                <a:blip r:embed="rId2"/>
              </a:buBlip>
            </a:pPr>
            <a:endParaRPr lang="en-US" sz="2200" dirty="0" smtClean="0"/>
          </a:p>
          <a:p>
            <a:pPr eaLnBrk="1" hangingPunct="1">
              <a:buFontTx/>
              <a:buBlip>
                <a:blip r:embed="rId2"/>
              </a:buBlip>
            </a:pPr>
            <a:endParaRPr lang="id-ID" sz="2400" dirty="0" smtClean="0"/>
          </a:p>
          <a:p>
            <a:pPr eaLnBrk="1" hangingPunct="1">
              <a:buFontTx/>
              <a:buBlip>
                <a:blip r:embed="rId2"/>
              </a:buBlip>
            </a:pPr>
            <a:endParaRPr lang="id-ID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397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0099"/>
                </a:solidFill>
              </a:rPr>
              <a:t>Tes Otentik: Tes Berbahasa &amp; Bersastra</a:t>
            </a:r>
            <a:r>
              <a:rPr lang="id-ID" sz="2000" b="1" dirty="0" smtClean="0">
                <a:solidFill>
                  <a:srgbClr val="000099"/>
                </a:solidFill>
              </a:rPr>
              <a:t>(3)</a:t>
            </a:r>
            <a:endParaRPr lang="id-ID" sz="2000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Jadi, masalahnya adalah bagaimana membuat tes menyimak dan membaca tersebut menjadi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 </a:t>
            </a:r>
            <a:r>
              <a:rPr lang="id-ID" sz="2400" dirty="0" smtClean="0">
                <a:solidFill>
                  <a:srgbClr val="66FF66"/>
                </a:solidFill>
              </a:rPr>
              <a:t>bukan sekadar </a:t>
            </a:r>
            <a:r>
              <a:rPr lang="id-ID" sz="2400" i="1" dirty="0" smtClean="0">
                <a:solidFill>
                  <a:srgbClr val="FFFF00"/>
                </a:solidFill>
              </a:rPr>
              <a:t>s</a:t>
            </a:r>
            <a:r>
              <a:rPr lang="en-US" sz="2400" i="1" dirty="0" smtClean="0">
                <a:solidFill>
                  <a:srgbClr val="FFFF00"/>
                </a:solidFill>
              </a:rPr>
              <a:t>electing a </a:t>
            </a:r>
            <a:r>
              <a:rPr lang="id-ID" sz="2400" i="1" dirty="0" smtClean="0">
                <a:solidFill>
                  <a:srgbClr val="FFFF00"/>
                </a:solidFill>
              </a:rPr>
              <a:t>r</a:t>
            </a:r>
            <a:r>
              <a:rPr lang="en-US" sz="2400" i="1" dirty="0" err="1" smtClean="0">
                <a:solidFill>
                  <a:srgbClr val="FFFF00"/>
                </a:solidFill>
              </a:rPr>
              <a:t>esponse</a:t>
            </a:r>
            <a:endParaRPr lang="id-ID" sz="2400" dirty="0" smtClean="0">
              <a:solidFill>
                <a:srgbClr val="FFFF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Di pihak lain, tes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 </a:t>
            </a:r>
            <a:r>
              <a:rPr lang="id-ID" sz="2400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rgbClr val="66FF66"/>
                </a:solidFill>
              </a:rPr>
              <a:t>menuntut siswa untuk bersifat aktif produktif  dan betul-betul dalam bentuk unjuk kerja bahasa secara bermakna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Hal itu berarti bahwa untuk mengukur kemampuan menyimak dan membaca dibuat menjadi tes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 </a:t>
            </a:r>
            <a:endParaRPr lang="id-ID" sz="2400" i="1" dirty="0" smtClean="0">
              <a:solidFill>
                <a:srgbClr val="FFFF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Bentuk tes dapat berupa kegiatan berbicara, menulis, atau keduanya sekaligus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66FF66"/>
                </a:solidFill>
              </a:rPr>
              <a:t>Topik pembicaraan atau penulisan tentu saja terkait langsung dengan bahan menyimak dan membaca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2"/>
              </a:buBlip>
              <a:defRPr/>
            </a:pPr>
            <a:endParaRPr lang="id-ID" sz="2400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pPr eaLnBrk="1" hangingPunct="1"/>
            <a:r>
              <a:rPr lang="id-ID" sz="2800" b="1" smtClean="0">
                <a:solidFill>
                  <a:srgbClr val="003300"/>
                </a:solidFill>
              </a:rPr>
              <a:t>Tes Otentik: Menyimak dan Membaca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Tes menyimak dan membaca mempunyai kesamaan: bersifat aktif reseptif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Dalam pembuatan soal yang lazim,  tes menyimak dan membaca akan memilih respon yang disediakan, </a:t>
            </a:r>
            <a:r>
              <a:rPr lang="id-ID" sz="2100" i="1" smtClean="0">
                <a:solidFill>
                  <a:srgbClr val="FF0000"/>
                </a:solidFill>
              </a:rPr>
              <a:t>s</a:t>
            </a:r>
            <a:r>
              <a:rPr lang="en-US" sz="2100" i="1" smtClean="0">
                <a:solidFill>
                  <a:srgbClr val="FF0000"/>
                </a:solidFill>
              </a:rPr>
              <a:t>electing a </a:t>
            </a:r>
            <a:r>
              <a:rPr lang="id-ID" sz="2100" i="1" smtClean="0">
                <a:solidFill>
                  <a:srgbClr val="FF0000"/>
                </a:solidFill>
              </a:rPr>
              <a:t>r</a:t>
            </a:r>
            <a:r>
              <a:rPr lang="en-US" sz="2100" i="1" smtClean="0">
                <a:solidFill>
                  <a:srgbClr val="FF0000"/>
                </a:solidFill>
              </a:rPr>
              <a:t>esponse</a:t>
            </a:r>
            <a:endParaRPr lang="id-ID" sz="2100" smtClean="0"/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Respon biasanya terkait dengan pemahaman siswa tentang materi yang disimak atau didengarkan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/>
              <a:t>Untuk pembuatan tes otentik kedua keterampilan itu pemahaman haruslah diubah menjadi </a:t>
            </a:r>
            <a:r>
              <a:rPr lang="id-ID" sz="2100" smtClean="0">
                <a:solidFill>
                  <a:srgbClr val="003300"/>
                </a:solidFill>
              </a:rPr>
              <a:t>tes </a:t>
            </a:r>
            <a:r>
              <a:rPr lang="id-ID" sz="2100" i="1" smtClean="0">
                <a:solidFill>
                  <a:srgbClr val="C00000"/>
                </a:solidFill>
              </a:rPr>
              <a:t>pe</a:t>
            </a:r>
            <a:r>
              <a:rPr lang="en-US" sz="2100" i="1" smtClean="0">
                <a:solidFill>
                  <a:srgbClr val="C00000"/>
                </a:solidFill>
              </a:rPr>
              <a:t>rforming a </a:t>
            </a:r>
            <a:r>
              <a:rPr lang="id-ID" sz="2100" i="1" smtClean="0">
                <a:solidFill>
                  <a:srgbClr val="C00000"/>
                </a:solidFill>
              </a:rPr>
              <a:t>t</a:t>
            </a:r>
            <a:r>
              <a:rPr lang="en-US" sz="2100" i="1" smtClean="0">
                <a:solidFill>
                  <a:srgbClr val="C00000"/>
                </a:solidFill>
              </a:rPr>
              <a:t>ask </a:t>
            </a:r>
            <a:endParaRPr lang="id-ID" sz="2100" i="1" smtClean="0">
              <a:solidFill>
                <a:srgbClr val="C00000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>
                <a:solidFill>
                  <a:srgbClr val="003300"/>
                </a:solidFill>
              </a:rPr>
              <a:t>Soal  harus dijadikan tugas-tugas kinerja bahasa secara bermakna walau hal itu juga harus tetap diprasyarati kemampuan pemahaman bahan yang disimak dan dibaca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100" smtClean="0">
                <a:solidFill>
                  <a:srgbClr val="003300"/>
                </a:solidFill>
              </a:rPr>
              <a:t>Artinya, tanpa bekal pemahaman isi teks yang didengar atau dibaca, siswa tidak bisa melakukan tugas-tugas yang diberikan</a:t>
            </a:r>
          </a:p>
          <a:p>
            <a:pPr eaLnBrk="1" hangingPunct="1"/>
            <a:endParaRPr lang="id-ID" sz="22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01000" cy="7921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3300"/>
                </a:solidFill>
              </a:rPr>
              <a:t>Tes Otentik: Menyimak dan Membaca</a:t>
            </a:r>
            <a:r>
              <a:rPr lang="id-ID" sz="2000" b="1" dirty="0" smtClean="0">
                <a:solidFill>
                  <a:srgbClr val="003300"/>
                </a:solidFill>
              </a:rPr>
              <a:t>(2)</a:t>
            </a:r>
            <a:endParaRPr lang="id-ID" sz="2000" b="1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Bentuk kinerja bahasa adalah berbicara atau menulis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Jadi, singkatnya tes menyimak dan membaca kini diubah dengan menuntut jawaban siswa lewat berbicara atau menulis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Bentuk tugas kinerja dapat berupa menceritakan kembali secara lisan dan atau menuliskan kembali secara tertulis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Selain itu, agar tugas-tugas itu juga bermaknsa sebagaaimana tuntutan tes otentik, perlu juga ada komentar atau tanggapan siswa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Tanggapan ditekankan pada isi materi teks, tetapi dapat juga berkaitan dengan aspek kebahasaan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Untuk menilai tingkat kemampuan siswa dibuatkan lembar-lembar rubrik yang sesuai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rgbClr val="000099"/>
                </a:solidFill>
              </a:rPr>
              <a:t>Di bawah dicontohkan rubrik yang dimaksud 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id-ID" sz="2400" smtClean="0"/>
              <a:t>Contoh Rubrik Penilaian Kinerja Pemahaman Menyimak/Membaca Secara Lisan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53401" cy="41045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3956"/>
                <a:gridCol w="3699228"/>
                <a:gridCol w="830439"/>
                <a:gridCol w="830439"/>
                <a:gridCol w="754945"/>
                <a:gridCol w="754945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No.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Aspek</a:t>
                      </a:r>
                      <a:r>
                        <a:rPr lang="id-ID" baseline="0" dirty="0" smtClean="0"/>
                        <a:t> yang Dinilai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 Kefasihan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detil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1305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3.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Kelancaran pengungkapan kembali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4.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diksi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struktur kalimat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6. 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Kebermaknaan penuturan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10363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 Skor:</a:t>
                      </a:r>
                    </a:p>
                    <a:p>
                      <a:pPr algn="r"/>
                      <a:r>
                        <a:rPr lang="id-ID" dirty="0" smtClean="0"/>
                        <a:t>Nilai: 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id-ID" sz="2400" smtClean="0"/>
              <a:t>Contoh Rubrik Penilaian Kinerja Pemahaman Menyimak/membaca Secara Tertulis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47238" cy="40127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3956"/>
                <a:gridCol w="3891843"/>
                <a:gridCol w="694268"/>
                <a:gridCol w="830439"/>
                <a:gridCol w="766092"/>
                <a:gridCol w="781191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No.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Aspek</a:t>
                      </a:r>
                      <a:r>
                        <a:rPr lang="id-ID" baseline="0" dirty="0" smtClean="0"/>
                        <a:t> yang Dinilai</a:t>
                      </a:r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 Ketepatan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Pemahaman detil isi teks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3.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diksi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4.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Ketepatan struktur kalimat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Ejaan dan tatatulis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6. 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Kebermaknaan penuturan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25290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 Skor:</a:t>
                      </a:r>
                    </a:p>
                    <a:p>
                      <a:pPr algn="r"/>
                      <a:r>
                        <a:rPr lang="id-ID" dirty="0" smtClean="0"/>
                        <a:t>Nilai: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pPr algn="l" eaLnBrk="1" hangingPunct="1"/>
            <a:r>
              <a:rPr lang="id-ID" sz="3200" b="1" dirty="0" smtClean="0">
                <a:solidFill>
                  <a:srgbClr val="003300"/>
                </a:solidFill>
              </a:rPr>
              <a:t>Tes Otentik: Berbicara dan Menulis</a:t>
            </a:r>
            <a:r>
              <a:rPr lang="id-ID" sz="2000" b="1" dirty="0" smtClean="0">
                <a:solidFill>
                  <a:srgbClr val="003300"/>
                </a:solidFill>
              </a:rPr>
              <a:t>(1)</a:t>
            </a:r>
            <a:endParaRPr lang="id-ID" sz="2000" b="1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/>
              <a:t>Tes berbicara dan menulis mempunyai kesamaan: bersifat aktif produktif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/>
              <a:t>Dengan demikian, tes berbicara dan menulis yang benar pasti memberi tugas-tugas kepada siswa untuk berunjuk kerja bahasa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dirty="0" smtClean="0"/>
              <a:t>Tes kemampuan berbicara dan menulis otomatis akan berwujud</a:t>
            </a:r>
            <a:r>
              <a:rPr lang="id-ID" sz="2400" dirty="0" smtClean="0">
                <a:solidFill>
                  <a:srgbClr val="003300"/>
                </a:solidFill>
              </a:rPr>
              <a:t> </a:t>
            </a:r>
            <a:r>
              <a:rPr lang="id-ID" sz="2400" i="1" dirty="0" smtClean="0">
                <a:solidFill>
                  <a:srgbClr val="FFFF00"/>
                </a:solidFill>
              </a:rPr>
              <a:t>pe</a:t>
            </a:r>
            <a:r>
              <a:rPr lang="en-US" sz="24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400" i="1" dirty="0" smtClean="0">
                <a:solidFill>
                  <a:srgbClr val="FFFF00"/>
                </a:solidFill>
              </a:rPr>
              <a:t> a </a:t>
            </a:r>
            <a:r>
              <a:rPr lang="id-ID" sz="2400" i="1" dirty="0" smtClean="0">
                <a:solidFill>
                  <a:srgbClr val="FFFF00"/>
                </a:solidFill>
              </a:rPr>
              <a:t>t</a:t>
            </a:r>
            <a:r>
              <a:rPr lang="en-US" sz="2400" i="1" dirty="0" smtClean="0">
                <a:solidFill>
                  <a:srgbClr val="FFFF00"/>
                </a:solidFill>
              </a:rPr>
              <a:t>ask</a:t>
            </a:r>
            <a:r>
              <a:rPr lang="id-ID" sz="2400" i="1" dirty="0" smtClean="0">
                <a:solidFill>
                  <a:srgbClr val="FFFF00"/>
                </a:solidFill>
              </a:rPr>
              <a:t> </a:t>
            </a:r>
            <a:r>
              <a:rPr lang="id-ID" sz="2400" dirty="0" smtClean="0">
                <a:solidFill>
                  <a:schemeClr val="tx2"/>
                </a:solidFill>
              </a:rPr>
              <a:t>dan bukan sekadar </a:t>
            </a:r>
            <a:r>
              <a:rPr lang="id-ID" sz="2200" dirty="0" smtClean="0"/>
              <a:t>memilih respon yang disediakan, </a:t>
            </a:r>
            <a:r>
              <a:rPr lang="id-ID" sz="2200" i="1" dirty="0" smtClean="0">
                <a:solidFill>
                  <a:srgbClr val="FFFF00"/>
                </a:solidFill>
              </a:rPr>
              <a:t>s</a:t>
            </a:r>
            <a:r>
              <a:rPr lang="en-US" sz="2200" i="1" dirty="0" smtClean="0">
                <a:solidFill>
                  <a:srgbClr val="FFFF00"/>
                </a:solidFill>
              </a:rPr>
              <a:t>electing a </a:t>
            </a:r>
            <a:r>
              <a:rPr lang="id-ID" sz="2200" i="1" dirty="0" smtClean="0">
                <a:solidFill>
                  <a:srgbClr val="FFFF00"/>
                </a:solidFill>
              </a:rPr>
              <a:t>r</a:t>
            </a:r>
            <a:r>
              <a:rPr lang="en-US" sz="2200" i="1" dirty="0" err="1" smtClean="0">
                <a:solidFill>
                  <a:srgbClr val="FFFF00"/>
                </a:solidFill>
              </a:rPr>
              <a:t>esponse</a:t>
            </a:r>
            <a:endParaRPr lang="id-ID" sz="2200" i="1" dirty="0" smtClean="0">
              <a:solidFill>
                <a:srgbClr val="FFFF00"/>
              </a:solidFill>
            </a:endParaRP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chemeClr val="tx2"/>
                </a:solidFill>
              </a:rPr>
              <a:t>Jika tes sudah berupa </a:t>
            </a:r>
            <a:r>
              <a:rPr lang="id-ID" sz="2000" i="1" dirty="0" smtClean="0">
                <a:solidFill>
                  <a:srgbClr val="FFFF00"/>
                </a:solidFill>
              </a:rPr>
              <a:t>pe</a:t>
            </a:r>
            <a:r>
              <a:rPr lang="en-US" sz="2000" i="1" dirty="0" err="1" smtClean="0">
                <a:solidFill>
                  <a:srgbClr val="FFFF00"/>
                </a:solidFill>
              </a:rPr>
              <a:t>rforming</a:t>
            </a:r>
            <a:r>
              <a:rPr lang="en-US" sz="2000" i="1" dirty="0" smtClean="0">
                <a:solidFill>
                  <a:srgbClr val="FFFF00"/>
                </a:solidFill>
              </a:rPr>
              <a:t> a </a:t>
            </a:r>
            <a:r>
              <a:rPr lang="id-ID" sz="2000" i="1" dirty="0" smtClean="0">
                <a:solidFill>
                  <a:srgbClr val="FFFF00"/>
                </a:solidFill>
              </a:rPr>
              <a:t>t</a:t>
            </a:r>
            <a:r>
              <a:rPr lang="en-US" sz="2000" i="1" dirty="0" smtClean="0">
                <a:solidFill>
                  <a:srgbClr val="FFFF00"/>
                </a:solidFill>
              </a:rPr>
              <a:t>ask</a:t>
            </a:r>
            <a:r>
              <a:rPr lang="id-ID" sz="2200" dirty="0" smtClean="0">
                <a:solidFill>
                  <a:schemeClr val="tx2"/>
                </a:solidFill>
              </a:rPr>
              <a:t>, kita tinggal membawa, menjadikan, atau memastikan bahwa tugas-tugas itu benar-benar sesuai dengan tuntutan tes otentik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200" dirty="0" smtClean="0">
                <a:solidFill>
                  <a:schemeClr val="tx2"/>
                </a:solidFill>
              </a:rPr>
              <a:t>Tugas yang diberikan dapat bermacam-macam, bisa berupa tes bisan tugas-tugas nontes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4343400" cy="685800"/>
          </a:xfrm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003300"/>
                </a:solidFill>
              </a:rPr>
              <a:t>Langkah</a:t>
            </a:r>
            <a:r>
              <a:rPr lang="en-US" sz="3600" b="1" dirty="0" smtClean="0">
                <a:solidFill>
                  <a:srgbClr val="003300"/>
                </a:solidFill>
              </a:rPr>
              <a:t> </a:t>
            </a:r>
            <a:r>
              <a:rPr lang="en-US" sz="3600" b="1" dirty="0" err="1" smtClean="0">
                <a:solidFill>
                  <a:srgbClr val="003300"/>
                </a:solidFill>
              </a:rPr>
              <a:t>Penilaian</a:t>
            </a:r>
            <a:endParaRPr lang="en-US" sz="3600" b="1" dirty="0" smtClean="0">
              <a:solidFill>
                <a:srgbClr val="003300"/>
              </a:solidFill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Menentukan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kompetensi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dasar</a:t>
            </a:r>
            <a:r>
              <a:rPr lang="en-US" sz="2200" dirty="0" smtClean="0">
                <a:solidFill>
                  <a:srgbClr val="003399"/>
                </a:solidFill>
              </a:rPr>
              <a:t> yang </a:t>
            </a:r>
            <a:r>
              <a:rPr lang="en-US" sz="2200" dirty="0" err="1" smtClean="0">
                <a:solidFill>
                  <a:srgbClr val="003399"/>
                </a:solidFill>
              </a:rPr>
              <a:t>akan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diujikan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Membuat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deskripsi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bahan</a:t>
            </a:r>
            <a:r>
              <a:rPr lang="en-US" sz="2200" dirty="0" smtClean="0">
                <a:solidFill>
                  <a:srgbClr val="003399"/>
                </a:solidFill>
              </a:rPr>
              <a:t> yang </a:t>
            </a:r>
            <a:r>
              <a:rPr lang="en-US" sz="2200" dirty="0" err="1" smtClean="0">
                <a:solidFill>
                  <a:srgbClr val="003399"/>
                </a:solidFill>
              </a:rPr>
              <a:t>akan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diujikan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Membuat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kisi-kisi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pengujian</a:t>
            </a:r>
            <a:r>
              <a:rPr lang="en-US" sz="2200" dirty="0" smtClean="0">
                <a:solidFill>
                  <a:srgbClr val="003399"/>
                </a:solidFill>
              </a:rPr>
              <a:t> (</a:t>
            </a:r>
            <a:r>
              <a:rPr lang="en-US" sz="2200" dirty="0" err="1" smtClean="0">
                <a:solidFill>
                  <a:srgbClr val="003399"/>
                </a:solidFill>
              </a:rPr>
              <a:t>diikuti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telaah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oleh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sejawat</a:t>
            </a:r>
            <a:r>
              <a:rPr lang="en-US" sz="2200" dirty="0" smtClean="0">
                <a:solidFill>
                  <a:srgbClr val="003399"/>
                </a:solidFill>
              </a:rPr>
              <a:t>, </a:t>
            </a:r>
            <a:r>
              <a:rPr lang="en-US" sz="2200" dirty="0" err="1" smtClean="0">
                <a:solidFill>
                  <a:srgbClr val="003399"/>
                </a:solidFill>
              </a:rPr>
              <a:t>revisi</a:t>
            </a:r>
            <a:r>
              <a:rPr lang="en-US" sz="2200" dirty="0" smtClean="0">
                <a:solidFill>
                  <a:srgbClr val="003399"/>
                </a:solidFill>
              </a:rPr>
              <a:t>); </a:t>
            </a:r>
            <a:r>
              <a:rPr lang="en-US" sz="2200" dirty="0" err="1" smtClean="0">
                <a:solidFill>
                  <a:srgbClr val="003399"/>
                </a:solidFill>
              </a:rPr>
              <a:t>kisi-kisi</a:t>
            </a:r>
            <a:r>
              <a:rPr lang="en-US" sz="2200" dirty="0" smtClean="0">
                <a:solidFill>
                  <a:srgbClr val="003399"/>
                </a:solidFill>
              </a:rPr>
              <a:t> yang </a:t>
            </a:r>
            <a:r>
              <a:rPr lang="en-US" sz="2200" dirty="0" err="1" smtClean="0">
                <a:solidFill>
                  <a:srgbClr val="003399"/>
                </a:solidFill>
              </a:rPr>
              <a:t>baik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dapat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dipergunakan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sebagai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pertanggungjawaban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validitas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alat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tes</a:t>
            </a:r>
            <a:r>
              <a:rPr lang="en-US" sz="2200" dirty="0" smtClean="0">
                <a:solidFill>
                  <a:srgbClr val="003399"/>
                </a:solidFill>
              </a:rPr>
              <a:t> (</a:t>
            </a:r>
            <a:r>
              <a:rPr lang="en-US" sz="2200" dirty="0" err="1" smtClean="0">
                <a:solidFill>
                  <a:srgbClr val="003399"/>
                </a:solidFill>
              </a:rPr>
              <a:t>validitas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isi</a:t>
            </a:r>
            <a:r>
              <a:rPr lang="en-US" sz="2200" dirty="0" smtClean="0">
                <a:solidFill>
                  <a:srgbClr val="003399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Menulis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soal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ujian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Menelaah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soal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ujian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oleh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sejawat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atau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orang</a:t>
            </a:r>
            <a:r>
              <a:rPr lang="en-US" sz="2200" dirty="0" smtClean="0">
                <a:solidFill>
                  <a:srgbClr val="003399"/>
                </a:solidFill>
              </a:rPr>
              <a:t> yang </a:t>
            </a:r>
            <a:r>
              <a:rPr lang="en-US" sz="2200" dirty="0" err="1" smtClean="0">
                <a:solidFill>
                  <a:srgbClr val="003399"/>
                </a:solidFill>
              </a:rPr>
              <a:t>ahli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bidangnya</a:t>
            </a:r>
            <a:r>
              <a:rPr lang="en-US" sz="2200" dirty="0" smtClean="0">
                <a:solidFill>
                  <a:srgbClr val="003399"/>
                </a:solidFill>
              </a:rPr>
              <a:t> (</a:t>
            </a:r>
            <a:r>
              <a:rPr lang="en-US" sz="2200" dirty="0" err="1" smtClean="0">
                <a:solidFill>
                  <a:srgbClr val="003399"/>
                </a:solidFill>
              </a:rPr>
              <a:t>menggunakan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lembar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pengamatan</a:t>
            </a:r>
            <a:r>
              <a:rPr lang="en-US" sz="2200" dirty="0" smtClean="0">
                <a:solidFill>
                  <a:srgbClr val="003399"/>
                </a:solidFill>
              </a:rPr>
              <a:t>), </a:t>
            </a:r>
            <a:r>
              <a:rPr lang="en-US" sz="2200" dirty="0" err="1" smtClean="0">
                <a:solidFill>
                  <a:srgbClr val="003399"/>
                </a:solidFill>
              </a:rPr>
              <a:t>revisi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Mengujicobakan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alat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evaluasi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atau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pelaksanaan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tes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Melakuka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penyekoran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Menelaah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hasil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uji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coba</a:t>
            </a:r>
            <a:r>
              <a:rPr lang="en-US" sz="2200" dirty="0" smtClean="0">
                <a:solidFill>
                  <a:srgbClr val="003399"/>
                </a:solidFill>
              </a:rPr>
              <a:t> per </a:t>
            </a:r>
            <a:r>
              <a:rPr lang="en-US" sz="2200" dirty="0" err="1" smtClean="0">
                <a:solidFill>
                  <a:srgbClr val="003399"/>
                </a:solidFill>
              </a:rPr>
              <a:t>indikator</a:t>
            </a:r>
            <a:r>
              <a:rPr lang="en-US" sz="2200" dirty="0" smtClean="0">
                <a:solidFill>
                  <a:srgbClr val="003399"/>
                </a:solidFill>
              </a:rPr>
              <a:t> per </a:t>
            </a:r>
            <a:r>
              <a:rPr lang="en-US" sz="2200" dirty="0" err="1" smtClean="0">
                <a:solidFill>
                  <a:srgbClr val="003399"/>
                </a:solidFill>
              </a:rPr>
              <a:t>kompetensi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dasar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Menganalisis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hasil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ujian</a:t>
            </a:r>
            <a:r>
              <a:rPr lang="en-US" sz="2200" dirty="0" smtClean="0">
                <a:solidFill>
                  <a:srgbClr val="003399"/>
                </a:solidFill>
              </a:rPr>
              <a:t>: </a:t>
            </a:r>
            <a:r>
              <a:rPr lang="en-US" sz="2200" dirty="0" err="1" smtClean="0">
                <a:solidFill>
                  <a:srgbClr val="003399"/>
                </a:solidFill>
              </a:rPr>
              <a:t>analisis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butir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soal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dan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penghitungan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indeks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reliabilitas</a:t>
            </a:r>
            <a:endParaRPr lang="en-US" sz="22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Clr>
                <a:srgbClr val="003399"/>
              </a:buClr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3399"/>
                </a:solidFill>
              </a:rPr>
              <a:t>Melakukan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tindak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lanjut</a:t>
            </a:r>
            <a:r>
              <a:rPr lang="en-US" sz="2200" dirty="0" smtClean="0">
                <a:solidFill>
                  <a:srgbClr val="003399"/>
                </a:solidFill>
              </a:rPr>
              <a:t>: </a:t>
            </a:r>
            <a:r>
              <a:rPr lang="en-US" sz="2200" dirty="0" err="1" smtClean="0">
                <a:solidFill>
                  <a:srgbClr val="003399"/>
                </a:solidFill>
              </a:rPr>
              <a:t>revisi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alat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tes</a:t>
            </a:r>
            <a:r>
              <a:rPr lang="en-US" sz="2200" dirty="0" smtClean="0">
                <a:solidFill>
                  <a:srgbClr val="003399"/>
                </a:solidFill>
              </a:rPr>
              <a:t> (</a:t>
            </a:r>
            <a:r>
              <a:rPr lang="en-US" sz="2200" dirty="0" err="1" smtClean="0">
                <a:solidFill>
                  <a:srgbClr val="003399"/>
                </a:solidFill>
              </a:rPr>
              <a:t>uji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coba</a:t>
            </a:r>
            <a:r>
              <a:rPr lang="en-US" sz="2200" dirty="0" smtClean="0">
                <a:solidFill>
                  <a:srgbClr val="003399"/>
                </a:solidFill>
              </a:rPr>
              <a:t>, </a:t>
            </a:r>
            <a:r>
              <a:rPr lang="en-US" sz="2200" dirty="0" err="1" smtClean="0">
                <a:solidFill>
                  <a:srgbClr val="003399"/>
                </a:solidFill>
              </a:rPr>
              <a:t>analisis</a:t>
            </a:r>
            <a:r>
              <a:rPr lang="en-US" sz="2200" dirty="0" smtClean="0">
                <a:solidFill>
                  <a:srgbClr val="003399"/>
                </a:solidFill>
              </a:rPr>
              <a:t>) </a:t>
            </a:r>
            <a:r>
              <a:rPr lang="en-US" sz="2200" dirty="0" err="1" smtClean="0">
                <a:solidFill>
                  <a:srgbClr val="003399"/>
                </a:solidFill>
              </a:rPr>
              <a:t>soal</a:t>
            </a:r>
            <a:r>
              <a:rPr lang="en-US" sz="2200" dirty="0" smtClean="0">
                <a:solidFill>
                  <a:srgbClr val="003399"/>
                </a:solidFill>
              </a:rPr>
              <a:t> </a:t>
            </a:r>
            <a:r>
              <a:rPr lang="en-US" sz="2200" dirty="0" err="1" smtClean="0">
                <a:solidFill>
                  <a:srgbClr val="003399"/>
                </a:solidFill>
              </a:rPr>
              <a:t>jadi</a:t>
            </a:r>
            <a:r>
              <a:rPr lang="en-US" sz="2200" dirty="0" smtClean="0">
                <a:solidFill>
                  <a:srgbClr val="003399"/>
                </a:solidFill>
              </a:rPr>
              <a:t>, bank </a:t>
            </a:r>
            <a:r>
              <a:rPr lang="en-US" sz="2200" dirty="0" err="1" smtClean="0">
                <a:solidFill>
                  <a:srgbClr val="003399"/>
                </a:solidFill>
              </a:rPr>
              <a:t>soal</a:t>
            </a:r>
            <a:r>
              <a:rPr lang="en-US" sz="2200" dirty="0" smtClean="0">
                <a:solidFill>
                  <a:srgbClr val="003399"/>
                </a:solidFill>
              </a:rPr>
              <a:t>, </a:t>
            </a:r>
            <a:r>
              <a:rPr lang="en-US" sz="2200" dirty="0" err="1" smtClean="0">
                <a:solidFill>
                  <a:srgbClr val="003399"/>
                </a:solidFill>
              </a:rPr>
              <a:t>desiminasi</a:t>
            </a:r>
            <a:endParaRPr lang="en-US" sz="220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7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7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7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17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/>
      <p:bldP spid="31744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/>
          <a:lstStyle/>
          <a:p>
            <a:pPr algn="l" eaLnBrk="1" hangingPunct="1"/>
            <a:r>
              <a:rPr lang="id-ID" sz="3000" b="1" dirty="0" smtClean="0">
                <a:solidFill>
                  <a:srgbClr val="003300"/>
                </a:solidFill>
              </a:rPr>
              <a:t>Tes Otentik: Berbicara dan Menulis</a:t>
            </a:r>
            <a:r>
              <a:rPr lang="id-ID" sz="2400" b="1" dirty="0" smtClean="0">
                <a:solidFill>
                  <a:srgbClr val="003300"/>
                </a:solidFill>
              </a:rPr>
              <a:t>(2)</a:t>
            </a:r>
            <a:endParaRPr lang="id-ID" sz="2400" dirty="0" smtClean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Model penyekoran tes berbicara dan menulis secara  otentik adalah dengan rubrik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Ada banyak model rubrik penilaian tergantung pada tugas berbicara atau menulis yang diberikan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Untuk tugas kinerja berbicara  misalnya dapat berupa  berdiskusi, berpidato, wawancara, penyampaian laporan, dll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Untuk tugas kinerja menulis misalnya dapat berupa menulis dengan tema tertentu, membuat laporan kegiatan, membuat resensi buku, membuat bermacam surat, dll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id-ID" sz="2400" smtClean="0">
                <a:solidFill>
                  <a:srgbClr val="003300"/>
                </a:solidFill>
              </a:rPr>
              <a:t>Di bawah dicontohkan beberapa model rubrik penilaian untuk  kinerja berbicara dan menulis</a:t>
            </a:r>
          </a:p>
          <a:p>
            <a:pPr eaLnBrk="1" hangingPunct="1"/>
            <a:endParaRPr lang="id-ID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 eaLnBrk="1" hangingPunct="1"/>
            <a:r>
              <a:rPr lang="id-ID" sz="2400" b="1" smtClean="0">
                <a:solidFill>
                  <a:srgbClr val="003300"/>
                </a:solidFill>
              </a:rPr>
              <a:t>Contoh Pedoman Penilaian Kemampuan Berbicara (Contoh 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599" cy="4193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733800"/>
                <a:gridCol w="838200"/>
                <a:gridCol w="762000"/>
                <a:gridCol w="838200"/>
                <a:gridCol w="762000"/>
                <a:gridCol w="685799"/>
              </a:tblGrid>
              <a:tr h="394855">
                <a:tc rowSpan="2">
                  <a:txBody>
                    <a:bodyPr/>
                    <a:lstStyle/>
                    <a:p>
                      <a:r>
                        <a:rPr lang="id-ID" sz="1800" dirty="0" smtClean="0"/>
                        <a:t>No.</a:t>
                      </a:r>
                      <a:endParaRPr lang="id-ID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id-ID" sz="1800" dirty="0" smtClean="0"/>
                        <a:t>Aspek  yang Dinilai</a:t>
                      </a:r>
                      <a:endParaRPr lang="id-ID" sz="18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 Kefasihan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4855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Keaktualan topik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Keluasan materi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Pemahaman materi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Keruntutan penyampaian gagasan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diksi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struktur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dirty="0" smtClean="0"/>
                        <a:t>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Kelancaran penuturan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94855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 Skor:</a:t>
                      </a:r>
                    </a:p>
                    <a:p>
                      <a:pPr algn="r"/>
                      <a:r>
                        <a:rPr lang="id-ID" dirty="0" smtClean="0"/>
                        <a:t>Nilai:</a:t>
                      </a:r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01000" cy="600075"/>
          </a:xfrm>
          <a:gradFill rotWithShape="1">
            <a:gsLst>
              <a:gs pos="0">
                <a:srgbClr val="76762F"/>
              </a:gs>
              <a:gs pos="50000">
                <a:srgbClr val="FFFF66"/>
              </a:gs>
              <a:gs pos="100000">
                <a:srgbClr val="76762F"/>
              </a:gs>
            </a:gsLst>
            <a:lin ang="5400000" scaled="1"/>
          </a:gradFill>
        </p:spPr>
        <p:txBody>
          <a:bodyPr anchor="ctr"/>
          <a:lstStyle/>
          <a:p>
            <a:pPr eaLnBrk="1" hangingPunct="1"/>
            <a:r>
              <a:rPr lang="id-ID" sz="2400" b="1" dirty="0" smtClean="0">
                <a:solidFill>
                  <a:srgbClr val="A50021"/>
                </a:solidFill>
              </a:rPr>
              <a:t>  </a:t>
            </a:r>
            <a:r>
              <a:rPr lang="en-US" sz="2400" b="1" dirty="0" err="1" smtClean="0">
                <a:solidFill>
                  <a:srgbClr val="A50021"/>
                </a:solidFill>
              </a:rPr>
              <a:t>Contoh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id-ID" sz="2400" b="1" dirty="0" smtClean="0">
                <a:solidFill>
                  <a:srgbClr val="A50021"/>
                </a:solidFill>
              </a:rPr>
              <a:t>Pedoman</a:t>
            </a:r>
            <a:r>
              <a:rPr lang="en-US" sz="2400" b="1" dirty="0" err="1" smtClean="0">
                <a:solidFill>
                  <a:srgbClr val="A50021"/>
                </a:solidFill>
              </a:rPr>
              <a:t>Penilaian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 err="1" smtClean="0">
                <a:solidFill>
                  <a:srgbClr val="A50021"/>
                </a:solidFill>
              </a:rPr>
              <a:t>Kemampuan</a:t>
            </a:r>
            <a:r>
              <a:rPr lang="en-US" sz="2400" b="1" dirty="0" smtClean="0">
                <a:solidFill>
                  <a:srgbClr val="A50021"/>
                </a:solidFill>
              </a:rPr>
              <a:t> </a:t>
            </a:r>
            <a:r>
              <a:rPr lang="en-US" sz="2400" b="1" dirty="0" err="1" smtClean="0">
                <a:solidFill>
                  <a:srgbClr val="A50021"/>
                </a:solidFill>
              </a:rPr>
              <a:t>Berbicara</a:t>
            </a:r>
            <a:r>
              <a:rPr lang="id-ID" sz="2400" b="1" dirty="0" smtClean="0">
                <a:solidFill>
                  <a:srgbClr val="A50021"/>
                </a:solidFill>
              </a:rPr>
              <a:t> (Contoh 2)</a:t>
            </a:r>
            <a:endParaRPr lang="en-US" sz="2400" b="1" dirty="0" smtClean="0">
              <a:solidFill>
                <a:srgbClr val="A50021"/>
              </a:solidFill>
            </a:endParaRPr>
          </a:p>
        </p:txBody>
      </p:sp>
      <p:graphicFrame>
        <p:nvGraphicFramePr>
          <p:cNvPr id="291014" name="Group 198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7924800" cy="4057886"/>
        </p:xfrm>
        <a:graphic>
          <a:graphicData uri="http://schemas.openxmlformats.org/drawingml/2006/table">
            <a:tbl>
              <a:tblPr/>
              <a:tblGrid>
                <a:gridCol w="605366"/>
                <a:gridCol w="1075652"/>
                <a:gridCol w="1200727"/>
                <a:gridCol w="1120679"/>
                <a:gridCol w="960582"/>
                <a:gridCol w="1120679"/>
                <a:gridCol w="800485"/>
                <a:gridCol w="1040630"/>
              </a:tblGrid>
              <a:tr h="5766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Nama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Siswa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Aspek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Dinilai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Jumlah Skor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87114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Keakuratan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&amp; Kelengkapan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Informasi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(</a:t>
                      </a:r>
                      <a:r>
                        <a:rPr kumimoji="0" lang="id-ID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Skor maks)*)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Keruntutan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Penyampaian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Gagasan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Ketepatan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Struktur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&amp;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Kosakata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Kewajaran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dan Kelancaran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Gaya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Pengu-capan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5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0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548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533400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id-ID" sz="2400" smtClean="0"/>
              <a:t>Contoh Panduan Penilaian Menulis (Contoh 1)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83163"/>
          </a:xfrm>
        </p:spPr>
        <p:txBody>
          <a:bodyPr/>
          <a:lstStyle/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pPr>
              <a:buFontTx/>
              <a:buNone/>
            </a:pPr>
            <a:endParaRPr lang="id-ID" smtClean="0"/>
          </a:p>
          <a:p>
            <a:endParaRPr lang="id-ID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143000"/>
          <a:ext cx="7772401" cy="432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798"/>
                <a:gridCol w="3276600"/>
                <a:gridCol w="762000"/>
                <a:gridCol w="838200"/>
                <a:gridCol w="762000"/>
                <a:gridCol w="762000"/>
                <a:gridCol w="685803"/>
              </a:tblGrid>
              <a:tr h="381000"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No.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Komponen yang Dinilai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Tingkat Ketercapaian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100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1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2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3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4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</a:rPr>
                        <a:t>5</a:t>
                      </a:r>
                      <a:endParaRPr lang="id-ID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1.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Keaktualan topik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2.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Keluasan materi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3.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materi penulisan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4.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Keruntutan penyampaian gagasan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5.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diksi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6.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struktur kalimat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id-ID" dirty="0" smtClean="0"/>
                        <a:t>7.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Ketepatan  ejaan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81000">
                <a:tc gridSpan="2"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Jumlah</a:t>
                      </a:r>
                      <a:r>
                        <a:rPr lang="id-ID" baseline="0" dirty="0" smtClean="0"/>
                        <a:t>  Skor:</a:t>
                      </a:r>
                    </a:p>
                    <a:p>
                      <a:pPr algn="r"/>
                      <a:r>
                        <a:rPr lang="id-ID" baseline="0" dirty="0" smtClean="0"/>
                        <a:t>Nilai:</a:t>
                      </a:r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0038" cy="742950"/>
          </a:xfrm>
          <a:solidFill>
            <a:schemeClr val="accent1"/>
          </a:solidFill>
        </p:spPr>
        <p:txBody>
          <a:bodyPr/>
          <a:lstStyle/>
          <a:p>
            <a:r>
              <a:rPr lang="id-ID" sz="2400" b="1" smtClean="0"/>
              <a:t>Contoh Panduan Penilaian Menulis (Contoh 2)</a:t>
            </a:r>
            <a:endParaRPr lang="en-US" sz="2400" b="1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endParaRPr lang="en-US" smtClean="0"/>
          </a:p>
          <a:p>
            <a:pPr marL="0" indent="0" algn="r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967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5510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graphicFrame>
        <p:nvGraphicFramePr>
          <p:cNvPr id="277595" name="Group 91"/>
          <p:cNvGraphicFramePr>
            <a:graphicFrameLocks noGrp="1"/>
          </p:cNvGraphicFramePr>
          <p:nvPr/>
        </p:nvGraphicFramePr>
        <p:xfrm>
          <a:off x="228600" y="1676400"/>
          <a:ext cx="8497888" cy="4048126"/>
        </p:xfrm>
        <a:graphic>
          <a:graphicData uri="http://schemas.openxmlformats.org/drawingml/2006/table">
            <a:tbl>
              <a:tblPr/>
              <a:tblGrid>
                <a:gridCol w="644525"/>
                <a:gridCol w="1477963"/>
                <a:gridCol w="925512"/>
                <a:gridCol w="1308100"/>
                <a:gridCol w="1143000"/>
                <a:gridCol w="1071563"/>
                <a:gridCol w="927100"/>
                <a:gridCol w="1000125"/>
              </a:tblGrid>
              <a:tr h="762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Skor dan Aspek yang Dinilai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</a:t>
                      </a:r>
                      <a:r>
                        <a:rPr kumimoji="0" lang="id-ID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(Skor Maks)*)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Organisasi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Struktur Bahasa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Pilihan Kata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Ejaan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Skor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45139" name="Rectangle 83"/>
          <p:cNvSpPr>
            <a:spLocks noChangeArrowheads="1"/>
          </p:cNvSpPr>
          <p:nvPr/>
        </p:nvSpPr>
        <p:spPr bwMode="auto">
          <a:xfrm>
            <a:off x="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 spd="slow">
    <p:push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119813" cy="817563"/>
          </a:xfrm>
          <a:gradFill rotWithShape="1">
            <a:gsLst>
              <a:gs pos="0">
                <a:srgbClr val="CCFFCC"/>
              </a:gs>
              <a:gs pos="50000">
                <a:srgbClr val="5E765E"/>
              </a:gs>
              <a:gs pos="100000">
                <a:srgbClr val="CCFFCC"/>
              </a:gs>
            </a:gsLst>
            <a:lin ang="5400000" scaled="1"/>
          </a:gradFill>
          <a:ln>
            <a:solidFill>
              <a:srgbClr val="A50021"/>
            </a:solidFill>
          </a:ln>
        </p:spPr>
        <p:txBody>
          <a:bodyPr/>
          <a:lstStyle/>
          <a:p>
            <a:r>
              <a:rPr lang="id-ID" sz="3200" b="1" smtClean="0">
                <a:solidFill>
                  <a:srgbClr val="000099"/>
                </a:solidFill>
              </a:rPr>
              <a:t>Model </a:t>
            </a:r>
            <a:r>
              <a:rPr lang="en-US" sz="3200" b="1" smtClean="0">
                <a:solidFill>
                  <a:srgbClr val="000099"/>
                </a:solidFill>
              </a:rPr>
              <a:t>Penilaian </a:t>
            </a:r>
            <a:r>
              <a:rPr lang="id-ID" sz="3200" b="1" smtClean="0">
                <a:solidFill>
                  <a:srgbClr val="000099"/>
                </a:solidFill>
              </a:rPr>
              <a:t>Otentik</a:t>
            </a:r>
            <a:endParaRPr lang="en-US" sz="3200" b="1" smtClean="0">
              <a:solidFill>
                <a:srgbClr val="00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064500" cy="51117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003300"/>
                </a:solidFill>
              </a:rPr>
              <a:t>Jadi, model penilaian otentik mempergunakan model penilaian analitis daripada holistis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003300"/>
                </a:solidFill>
              </a:rPr>
              <a:t>Dengan model analitis kita akan tahu komponen tertentu yang sudah baik baik atau sebaliknya</a:t>
            </a:r>
          </a:p>
          <a:p>
            <a:pPr>
              <a:lnSpc>
                <a:spcPct val="80000"/>
              </a:lnSpc>
              <a:buFontTx/>
              <a:buBlip>
                <a:blip r:embed="rId2"/>
              </a:buBlip>
              <a:defRPr/>
            </a:pPr>
            <a:r>
              <a:rPr lang="id-ID" sz="2400" dirty="0" smtClean="0">
                <a:solidFill>
                  <a:srgbClr val="003300"/>
                </a:solidFill>
              </a:rPr>
              <a:t>Dengan demikian, kita dapat memberikan pembenahan yang lebih dibutuhkan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id-ID" sz="2400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buFontTx/>
              <a:buBlip>
                <a:blip r:embed="rId3"/>
              </a:buBlip>
              <a:defRPr/>
            </a:pPr>
            <a:r>
              <a:rPr lang="id-ID" sz="2800" b="1" dirty="0" smtClean="0">
                <a:solidFill>
                  <a:srgbClr val="000099"/>
                </a:solidFill>
              </a:rPr>
              <a:t>Model </a:t>
            </a:r>
            <a:r>
              <a:rPr lang="en-US" sz="2800" b="1" dirty="0" err="1" smtClean="0">
                <a:solidFill>
                  <a:srgbClr val="000099"/>
                </a:solidFill>
              </a:rPr>
              <a:t>Holistis</a:t>
            </a:r>
            <a:r>
              <a:rPr lang="en-US" sz="2800" b="1" dirty="0">
                <a:solidFill>
                  <a:srgbClr val="000099"/>
                </a:solidFill>
              </a:rPr>
              <a:t>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Penilaian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bersifat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menyeluruh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sekaligus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terhadap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sebuah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 smtClean="0">
                <a:solidFill>
                  <a:srgbClr val="006600"/>
                </a:solidFill>
                <a:latin typeface="+mj-lt"/>
              </a:rPr>
              <a:t>karya</a:t>
            </a:r>
            <a:r>
              <a:rPr lang="id-ID" sz="2200" dirty="0" smtClean="0">
                <a:solidFill>
                  <a:srgbClr val="006600"/>
                </a:solidFill>
                <a:latin typeface="+mj-lt"/>
              </a:rPr>
              <a:t> tulis atau unjuk kerja yang lain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 smtClean="0">
                <a:solidFill>
                  <a:srgbClr val="006600"/>
                </a:solidFill>
                <a:latin typeface="+mj-lt"/>
              </a:rPr>
              <a:t>Karya</a:t>
            </a:r>
            <a:r>
              <a:rPr lang="id-ID" sz="2200" dirty="0" smtClean="0">
                <a:solidFill>
                  <a:srgbClr val="006600"/>
                </a:solidFill>
                <a:latin typeface="+mj-lt"/>
              </a:rPr>
              <a:t>/kinerja</a:t>
            </a:r>
            <a:r>
              <a:rPr lang="en-US" sz="22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tidak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dirinci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per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komponen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Penilaian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bersifat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impresif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selintas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Hanya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ada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satu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skor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: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skor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keseluruhan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sz="2200" dirty="0" err="1">
                <a:solidFill>
                  <a:srgbClr val="006600"/>
                </a:solidFill>
                <a:latin typeface="+mj-lt"/>
              </a:rPr>
              <a:t>Teknik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ini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dapat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dipertanggungjawabkan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jika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penilainya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orang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yang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berpengalaman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dan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ahli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di</a:t>
            </a:r>
            <a:r>
              <a:rPr lang="en-US" sz="2200" dirty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2200" dirty="0" err="1">
                <a:solidFill>
                  <a:srgbClr val="006600"/>
                </a:solidFill>
                <a:latin typeface="+mj-lt"/>
              </a:rPr>
              <a:t>bidangnya</a:t>
            </a:r>
            <a:endParaRPr lang="en-US" sz="2200" dirty="0">
              <a:solidFill>
                <a:srgbClr val="006600"/>
              </a:solidFill>
              <a:latin typeface="+mj-lt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en-US" sz="1800" dirty="0">
              <a:solidFill>
                <a:srgbClr val="6600FF"/>
              </a:solidFill>
              <a:latin typeface="ITC Bookman Demi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600" b="1" dirty="0">
              <a:solidFill>
                <a:srgbClr val="003300"/>
              </a:solidFill>
              <a:latin typeface="Albertus Medium" pitchFamily="34" charset="0"/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en-US" sz="900" b="1" dirty="0"/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en-US" sz="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5562600" cy="685800"/>
          </a:xfrm>
          <a:solidFill>
            <a:srgbClr val="92D050"/>
          </a:solidFill>
          <a:ln>
            <a:solidFill>
              <a:srgbClr val="C00000"/>
            </a:solidFill>
          </a:ln>
        </p:spPr>
        <p:txBody>
          <a:bodyPr/>
          <a:lstStyle/>
          <a:p>
            <a:pPr algn="l"/>
            <a:r>
              <a:rPr lang="id-ID" sz="2400" b="1" smtClean="0">
                <a:solidFill>
                  <a:srgbClr val="000099"/>
                </a:solidFill>
              </a:rPr>
              <a:t>Model </a:t>
            </a:r>
            <a:r>
              <a:rPr lang="en-US" sz="2400" b="1" smtClean="0">
                <a:solidFill>
                  <a:srgbClr val="000099"/>
                </a:solidFill>
              </a:rPr>
              <a:t>Penilaian </a:t>
            </a:r>
            <a:r>
              <a:rPr lang="id-ID" sz="2400" b="1" smtClean="0">
                <a:solidFill>
                  <a:srgbClr val="000099"/>
                </a:solidFill>
              </a:rPr>
              <a:t>Otentik lanjutan ....</a:t>
            </a:r>
            <a:endParaRPr lang="id-ID" sz="240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Blip>
                <a:blip r:embed="rId2"/>
              </a:buBlip>
            </a:pPr>
            <a:r>
              <a:rPr lang="id-ID" sz="2800" b="1" smtClean="0">
                <a:solidFill>
                  <a:srgbClr val="000099"/>
                </a:solidFill>
              </a:rPr>
              <a:t>Model </a:t>
            </a:r>
            <a:r>
              <a:rPr lang="en-US" sz="2800" b="1" smtClean="0">
                <a:solidFill>
                  <a:srgbClr val="000099"/>
                </a:solidFill>
              </a:rPr>
              <a:t>Analitis: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Penilaian karangan</a:t>
            </a:r>
            <a:r>
              <a:rPr lang="id-ID" sz="2400" b="1" smtClean="0">
                <a:solidFill>
                  <a:srgbClr val="006600"/>
                </a:solidFill>
                <a:latin typeface="Albertus Medium" pitchFamily="34" charset="0"/>
              </a:rPr>
              <a:t> atau unjuk kerja yang lain</a:t>
            </a: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 dirinci ke dalam komponen-komponen tertentu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Tiap komponen diberi bobot sesuai dengan perannya dalam karangan secara keseluruhan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Skor sebuah karangan diperoleh dengan menjumlah seluruh skor per komponen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Teknik penilaian ini dipakai untuk keperluan diagnostik-edukatif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400" b="1" smtClean="0">
                <a:solidFill>
                  <a:srgbClr val="006600"/>
                </a:solidFill>
                <a:latin typeface="Albertus Medium" pitchFamily="34" charset="0"/>
              </a:rPr>
              <a:t>Perincian karya ke dalam komponen-komponen dapat berbeda tergantung jenis karya yang dinilai</a:t>
            </a:r>
            <a:endParaRPr lang="id-ID" sz="2400" b="1" smtClean="0">
              <a:solidFill>
                <a:srgbClr val="006600"/>
              </a:solidFill>
              <a:latin typeface="Albertus Medium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id-ID" sz="2400" b="1" smtClean="0">
                <a:solidFill>
                  <a:srgbClr val="006600"/>
                </a:solidFill>
                <a:latin typeface="Albertus Medium" pitchFamily="34" charset="0"/>
              </a:rPr>
              <a:t>Demikian juga dalam hal pembobotan tiap komponen</a:t>
            </a:r>
            <a:endParaRPr lang="id-ID" sz="24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5334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2800" b="1" dirty="0" smtClean="0">
                <a:solidFill>
                  <a:srgbClr val="0000CC"/>
                </a:solidFill>
              </a:rPr>
              <a:t>Pembobotan Penilaian Komponen K</a:t>
            </a:r>
            <a:r>
              <a:rPr lang="en-US" sz="2800" b="1" dirty="0" err="1" smtClean="0">
                <a:solidFill>
                  <a:srgbClr val="0000CC"/>
                </a:solidFill>
              </a:rPr>
              <a:t>ebahasaan</a:t>
            </a:r>
            <a:endParaRPr lang="en-US" sz="2800" b="1" dirty="0" smtClean="0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perbandingan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penyekoran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?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berbahasa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otentik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dikhotomis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(</a:t>
            </a:r>
            <a:r>
              <a:rPr lang="en-US" sz="2000" dirty="0" err="1" smtClean="0"/>
              <a:t>bahasa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isi</a:t>
            </a:r>
            <a:r>
              <a:rPr lang="en-US" sz="2000" dirty="0" smtClean="0"/>
              <a:t> (</a:t>
            </a:r>
            <a:r>
              <a:rPr lang="en-US" sz="2000" dirty="0" err="1" smtClean="0"/>
              <a:t>gagasan</a:t>
            </a:r>
            <a:r>
              <a:rPr lang="en-US" sz="20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Jawabannya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tergantung</a:t>
            </a:r>
            <a:r>
              <a:rPr lang="en-US" sz="2000" dirty="0" smtClean="0"/>
              <a:t> level </a:t>
            </a:r>
            <a:r>
              <a:rPr lang="en-US" sz="2000" dirty="0" err="1" smtClean="0"/>
              <a:t>pembelajar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dinilai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dinilai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level </a:t>
            </a:r>
            <a:r>
              <a:rPr lang="en-US" sz="2000" dirty="0" err="1" smtClean="0"/>
              <a:t>mereka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semakin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pula </a:t>
            </a:r>
            <a:r>
              <a:rPr lang="en-US" sz="2000" dirty="0" err="1" smtClean="0"/>
              <a:t>skor</a:t>
            </a:r>
            <a:r>
              <a:rPr lang="en-US" sz="2000" dirty="0" smtClean="0"/>
              <a:t>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Jenis</a:t>
            </a:r>
            <a:r>
              <a:rPr lang="en-US" sz="2000" dirty="0" smtClean="0"/>
              <a:t> </a:t>
            </a:r>
            <a:r>
              <a:rPr lang="en-US" sz="2000" dirty="0" err="1" smtClean="0"/>
              <a:t>karya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skripsi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,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</a:t>
            </a:r>
            <a:r>
              <a:rPr lang="en-US" sz="2000" dirty="0" smtClean="0"/>
              <a:t> </a:t>
            </a:r>
            <a:r>
              <a:rPr lang="en-US" sz="2000" dirty="0" err="1" smtClean="0"/>
              <a:t>mestinya</a:t>
            </a:r>
            <a:r>
              <a:rPr lang="en-US" sz="2000" dirty="0" smtClean="0"/>
              <a:t>,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000" dirty="0" err="1" smtClean="0"/>
              <a:t>Tugas</a:t>
            </a:r>
            <a:r>
              <a:rPr lang="en-US" sz="2000" dirty="0" smtClean="0"/>
              <a:t> </a:t>
            </a:r>
            <a:r>
              <a:rPr lang="en-US" sz="2000" dirty="0" err="1" smtClean="0"/>
              <a:t>mengarang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bertujuan</a:t>
            </a:r>
            <a:r>
              <a:rPr lang="en-US" sz="2000" dirty="0" smtClean="0"/>
              <a:t> </a:t>
            </a:r>
            <a:r>
              <a:rPr lang="en-US" sz="2000" dirty="0" err="1" smtClean="0"/>
              <a:t>melatih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menulis</a:t>
            </a:r>
            <a:r>
              <a:rPr lang="en-US" sz="2000" dirty="0" smtClean="0"/>
              <a:t> </a:t>
            </a:r>
            <a:r>
              <a:rPr lang="en-US" sz="2000" dirty="0" err="1" smtClean="0"/>
              <a:t>siswa</a:t>
            </a:r>
            <a:r>
              <a:rPr lang="en-US" sz="2000" dirty="0" smtClean="0"/>
              <a:t>/</a:t>
            </a:r>
            <a:r>
              <a:rPr lang="en-US" sz="2000" dirty="0" err="1" smtClean="0"/>
              <a:t>mhs</a:t>
            </a:r>
            <a:r>
              <a:rPr lang="en-US" sz="2000" dirty="0" smtClean="0"/>
              <a:t>, </a:t>
            </a:r>
            <a:r>
              <a:rPr lang="en-US" sz="2000" dirty="0" err="1" smtClean="0"/>
              <a:t>bobot</a:t>
            </a:r>
            <a:r>
              <a:rPr lang="en-US" sz="2000" dirty="0" smtClean="0"/>
              <a:t> </a:t>
            </a:r>
            <a:r>
              <a:rPr lang="en-US" sz="2000" dirty="0" err="1" smtClean="0"/>
              <a:t>unsur</a:t>
            </a:r>
            <a:r>
              <a:rPr lang="en-US" sz="2000" dirty="0" smtClean="0"/>
              <a:t> </a:t>
            </a:r>
            <a:r>
              <a:rPr lang="en-US" sz="2000" dirty="0" err="1" smtClean="0"/>
              <a:t>bahasa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minimun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200" b="1" dirty="0" err="1" smtClean="0">
                <a:solidFill>
                  <a:srgbClr val="990000"/>
                </a:solidFill>
              </a:rPr>
              <a:t>Perbandingan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unsur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bahasa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dan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gagasan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itu</a:t>
            </a:r>
            <a:r>
              <a:rPr lang="en-US" sz="2200" b="1" dirty="0" smtClean="0">
                <a:solidFill>
                  <a:srgbClr val="990000"/>
                </a:solidFill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</a:rPr>
              <a:t>misalnya</a:t>
            </a:r>
            <a:r>
              <a:rPr lang="en-US" sz="2200" b="1" dirty="0" smtClean="0">
                <a:solidFill>
                  <a:srgbClr val="990000"/>
                </a:solidFill>
              </a:rPr>
              <a:t>: 75: 25; 70:30; 65:35; 60:40; 55: 45; 50:50; 45:55; 40:60; 35:65; 30:70; 25:75; 20:80</a:t>
            </a:r>
            <a:r>
              <a:rPr lang="en-US" sz="2200" b="1" dirty="0" smtClean="0">
                <a:solidFill>
                  <a:srgbClr val="FFCC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flower_arts_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2667000"/>
          </a:xfrm>
        </p:spPr>
        <p:txBody>
          <a:bodyPr/>
          <a:lstStyle/>
          <a:p>
            <a:pPr eaLnBrk="1" hangingPunct="1"/>
            <a:r>
              <a:rPr lang="en-US" sz="8000" b="1" smtClean="0">
                <a:solidFill>
                  <a:srgbClr val="003300"/>
                </a:solidFill>
                <a:latin typeface="Algerian" pitchFamily="82" charset="0"/>
              </a:rPr>
              <a:t>TERIMA KASIH</a:t>
            </a:r>
            <a:r>
              <a:rPr lang="en-US" sz="6600" b="1" smtClean="0">
                <a:solidFill>
                  <a:srgbClr val="003300"/>
                </a:solidFill>
                <a:latin typeface="Antique Olive Compact" pitchFamily="34" charset="0"/>
              </a:rPr>
              <a:t/>
            </a:r>
            <a:br>
              <a:rPr lang="en-US" sz="6600" b="1" smtClean="0">
                <a:solidFill>
                  <a:srgbClr val="003300"/>
                </a:solidFill>
                <a:latin typeface="Antique Olive Compact" pitchFamily="34" charset="0"/>
              </a:rPr>
            </a:br>
            <a:endParaRPr lang="en-US" sz="4000" b="1" smtClean="0">
              <a:solidFill>
                <a:srgbClr val="000099"/>
              </a:solidFill>
              <a:latin typeface="Antique Olive Compact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116762" cy="876300"/>
          </a:xfrm>
        </p:spPr>
        <p:txBody>
          <a:bodyPr>
            <a:normAutofit/>
          </a:bodyPr>
          <a:lstStyle/>
          <a:p>
            <a:pPr marL="838200" indent="-838200" eaLnBrk="1" hangingPunct="1"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Antique Olive Compact" pitchFamily="34" charset="0"/>
              </a:rPr>
              <a:t>PENILAIAN BERBASIS KOMPETENSI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47815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b="1" dirty="0" err="1" smtClean="0"/>
              <a:t>Penilaian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Berbasis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Kompetensi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Dasar</a:t>
            </a:r>
            <a:r>
              <a:rPr lang="en-US" sz="2800" dirty="0" smtClean="0"/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dirty="0" err="1" smtClean="0"/>
              <a:t>Kompetensi</a:t>
            </a:r>
            <a:r>
              <a:rPr lang="en-US" dirty="0" smtClean="0"/>
              <a:t>: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terrefleksi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dirty="0" err="1" smtClean="0"/>
              <a:t>Kompetensi</a:t>
            </a:r>
            <a:r>
              <a:rPr lang="en-US" dirty="0" smtClean="0"/>
              <a:t>: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cerdas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: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minimal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endParaRPr lang="en-US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68325" y="442913"/>
            <a:ext cx="7297738" cy="712787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b="1" dirty="0" err="1" smtClean="0">
                <a:solidFill>
                  <a:schemeClr val="tx1"/>
                </a:solidFill>
                <a:latin typeface="Arial Black" pitchFamily="34" charset="0"/>
              </a:rPr>
              <a:t>Pengembangan</a:t>
            </a:r>
            <a:r>
              <a:rPr lang="en-US" sz="3400" b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Arial Black" pitchFamily="34" charset="0"/>
              </a:rPr>
              <a:t>Indikator</a:t>
            </a:r>
            <a:endParaRPr lang="en-US" sz="3400" b="1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0262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 err="1" smtClean="0"/>
              <a:t>Indikator</a:t>
            </a:r>
            <a:r>
              <a:rPr lang="en-US" sz="2800" b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dijabarkan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ciri</a:t>
            </a:r>
            <a:r>
              <a:rPr lang="en-US" sz="2400" dirty="0" smtClean="0"/>
              <a:t>, </a:t>
            </a:r>
            <a:r>
              <a:rPr lang="en-US" sz="2400" dirty="0" err="1" smtClean="0"/>
              <a:t>perbuatan</a:t>
            </a:r>
            <a:r>
              <a:rPr lang="en-US" sz="2400" dirty="0" smtClean="0"/>
              <a:t>, </a:t>
            </a:r>
            <a:r>
              <a:rPr lang="en-US" sz="2400" dirty="0" err="1" smtClean="0"/>
              <a:t>tanggapan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kata-kata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operasional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petunjuk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belajar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sempit</a:t>
            </a:r>
            <a:r>
              <a:rPr lang="en-US" sz="2400" dirty="0" smtClean="0"/>
              <a:t> </a:t>
            </a:r>
            <a:r>
              <a:rPr lang="en-US" sz="2400" dirty="0" err="1" smtClean="0"/>
              <a:t>dibanding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pengembangannya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diserahkan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kreativitas</a:t>
            </a:r>
            <a:r>
              <a:rPr lang="en-US" sz="2400" dirty="0" smtClean="0"/>
              <a:t> guru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, </a:t>
            </a:r>
            <a:r>
              <a:rPr lang="en-US" sz="2400" dirty="0" err="1" smtClean="0"/>
              <a:t>tugas</a:t>
            </a:r>
            <a:r>
              <a:rPr lang="en-US" sz="2400" dirty="0" smtClean="0"/>
              <a:t>, </a:t>
            </a:r>
            <a:r>
              <a:rPr lang="en-US" sz="2400" dirty="0" err="1" smtClean="0"/>
              <a:t>pertanyaan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Cakupan</a:t>
            </a:r>
            <a:r>
              <a:rPr lang="en-US" sz="2400" dirty="0" smtClean="0"/>
              <a:t> </a:t>
            </a:r>
            <a:r>
              <a:rPr lang="en-US" sz="2400" dirty="0" err="1" smtClean="0"/>
              <a:t>ranah</a:t>
            </a:r>
            <a:r>
              <a:rPr lang="en-US" sz="2400" dirty="0" smtClean="0"/>
              <a:t>: </a:t>
            </a:r>
            <a:r>
              <a:rPr lang="en-US" sz="2400" dirty="0" err="1" smtClean="0"/>
              <a:t>kognitif</a:t>
            </a:r>
            <a:r>
              <a:rPr lang="en-US" sz="2400" dirty="0" smtClean="0"/>
              <a:t>, </a:t>
            </a:r>
            <a:r>
              <a:rPr lang="en-US" sz="2400" dirty="0" err="1" smtClean="0"/>
              <a:t>afektif</a:t>
            </a:r>
            <a:r>
              <a:rPr lang="en-US" sz="2400" dirty="0" smtClean="0"/>
              <a:t>, </a:t>
            </a:r>
            <a:r>
              <a:rPr lang="en-US" sz="2400" dirty="0" err="1" smtClean="0"/>
              <a:t>psikomotorik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slow">
    <p:checker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129462" cy="7477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b="1" dirty="0" err="1" smtClean="0">
                <a:solidFill>
                  <a:schemeClr val="tx1"/>
                </a:solidFill>
              </a:rPr>
              <a:t>Sistem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Pengujian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Berkelanjutan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berkelanjutan</a:t>
            </a:r>
            <a:r>
              <a:rPr lang="en-US" dirty="0" smtClean="0"/>
              <a:t>: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soalnya</a:t>
            </a:r>
            <a:r>
              <a:rPr lang="en-US" dirty="0" smtClean="0"/>
              <a:t>,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(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guru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kemauan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kisi-kisi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semester/</a:t>
            </a:r>
            <a:r>
              <a:rPr lang="en-US" dirty="0" err="1" smtClean="0"/>
              <a:t>tahun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kisi-kisi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: 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(ii)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, (iii)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(iv) </a:t>
            </a:r>
            <a:r>
              <a:rPr lang="en-US" dirty="0" err="1" smtClean="0"/>
              <a:t>indikator</a:t>
            </a:r>
            <a:r>
              <a:rPr lang="en-US" dirty="0" smtClean="0"/>
              <a:t>, (v)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, (vi)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, (vii) </a:t>
            </a:r>
            <a:r>
              <a:rPr lang="en-US" dirty="0" err="1" smtClean="0"/>
              <a:t>waktu</a:t>
            </a:r>
            <a:r>
              <a:rPr lang="en-US" dirty="0" smtClean="0"/>
              <a:t>, (viii) </a:t>
            </a:r>
            <a:r>
              <a:rPr lang="en-US" dirty="0" err="1" smtClean="0"/>
              <a:t>sumber</a:t>
            </a:r>
            <a:r>
              <a:rPr lang="en-US" dirty="0" smtClean="0"/>
              <a:t>/</a:t>
            </a:r>
            <a:r>
              <a:rPr lang="en-US" dirty="0" err="1" smtClean="0"/>
              <a:t>bahan</a:t>
            </a:r>
            <a:r>
              <a:rPr lang="en-US" dirty="0" smtClean="0"/>
              <a:t>/</a:t>
            </a:r>
            <a:r>
              <a:rPr lang="en-US" dirty="0" err="1" smtClean="0"/>
              <a:t>alat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 spd="slow">
    <p:checker dir="vert"/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98" decel="100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98" decel="100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627688" cy="685801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err="1" smtClean="0">
                <a:solidFill>
                  <a:srgbClr val="003300"/>
                </a:solidFill>
              </a:rPr>
              <a:t>Pembuatan</a:t>
            </a:r>
            <a:r>
              <a:rPr lang="en-US" sz="2800" b="1" dirty="0" smtClean="0">
                <a:solidFill>
                  <a:srgbClr val="003300"/>
                </a:solidFill>
              </a:rPr>
              <a:t> Kisi-</a:t>
            </a:r>
            <a:r>
              <a:rPr lang="en-US" sz="2800" b="1" dirty="0" err="1" smtClean="0">
                <a:solidFill>
                  <a:srgbClr val="003300"/>
                </a:solidFill>
              </a:rPr>
              <a:t>kisi</a:t>
            </a:r>
            <a:r>
              <a:rPr lang="en-US" sz="2800" b="1" dirty="0" smtClean="0">
                <a:solidFill>
                  <a:srgbClr val="003300"/>
                </a:solidFill>
              </a:rPr>
              <a:t> </a:t>
            </a:r>
            <a:r>
              <a:rPr lang="en-US" sz="2800" b="1" dirty="0" err="1" smtClean="0">
                <a:solidFill>
                  <a:srgbClr val="003300"/>
                </a:solidFill>
              </a:rPr>
              <a:t>Pengujian</a:t>
            </a:r>
            <a:endParaRPr lang="en-US" sz="2800" b="1" dirty="0" smtClean="0">
              <a:solidFill>
                <a:srgbClr val="003300"/>
              </a:solidFill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19200"/>
            <a:ext cx="8229600" cy="5181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Kisi-</a:t>
            </a:r>
            <a:r>
              <a:rPr lang="en-US" sz="2300" dirty="0" err="1" smtClean="0"/>
              <a:t>kisi</a:t>
            </a:r>
            <a:r>
              <a:rPr lang="en-US" sz="2300" dirty="0" smtClean="0"/>
              <a:t> 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cetak-biru</a:t>
            </a:r>
            <a:r>
              <a:rPr lang="en-US" sz="2300" dirty="0" smtClean="0"/>
              <a:t> </a:t>
            </a:r>
            <a:r>
              <a:rPr lang="en-US" sz="2300" dirty="0" err="1" smtClean="0"/>
              <a:t>panduan</a:t>
            </a:r>
            <a:r>
              <a:rPr lang="en-US" sz="2300" dirty="0" smtClean="0"/>
              <a:t> </a:t>
            </a:r>
            <a:r>
              <a:rPr lang="en-US" sz="2300" dirty="0" err="1" smtClean="0"/>
              <a:t>penyusunan</a:t>
            </a:r>
            <a:r>
              <a:rPr lang="en-US" sz="2300" dirty="0" smtClean="0"/>
              <a:t> </a:t>
            </a:r>
            <a:r>
              <a:rPr lang="en-US" sz="2300" dirty="0" err="1" smtClean="0"/>
              <a:t>soal-soal</a:t>
            </a:r>
            <a:r>
              <a:rPr lang="en-US" sz="2300" dirty="0" smtClean="0"/>
              <a:t> </a:t>
            </a:r>
            <a:r>
              <a:rPr lang="en-US" sz="2300" dirty="0" err="1" smtClean="0"/>
              <a:t>ujian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pembuatan</a:t>
            </a:r>
            <a:r>
              <a:rPr lang="en-US" sz="2300" dirty="0" smtClean="0"/>
              <a:t> </a:t>
            </a:r>
            <a:r>
              <a:rPr lang="en-US" sz="2300" dirty="0" err="1" smtClean="0"/>
              <a:t>soal</a:t>
            </a:r>
            <a:r>
              <a:rPr lang="en-US" sz="2300" dirty="0" smtClean="0"/>
              <a:t> </a:t>
            </a:r>
            <a:r>
              <a:rPr lang="en-US" sz="2300" dirty="0" err="1" smtClean="0"/>
              <a:t>ujian</a:t>
            </a:r>
            <a:r>
              <a:rPr lang="en-US" sz="2300" dirty="0" smtClean="0"/>
              <a:t> </a:t>
            </a:r>
            <a:r>
              <a:rPr lang="en-US" sz="2300" dirty="0" err="1" smtClean="0"/>
              <a:t>semestinya</a:t>
            </a:r>
            <a:r>
              <a:rPr lang="en-US" sz="2300" dirty="0" smtClean="0"/>
              <a:t> </a:t>
            </a:r>
            <a:r>
              <a:rPr lang="en-US" sz="2300" dirty="0" err="1" smtClean="0"/>
              <a:t>mendasarkan</a:t>
            </a:r>
            <a:r>
              <a:rPr lang="en-US" sz="2300" dirty="0" smtClean="0"/>
              <a:t> </a:t>
            </a:r>
            <a:r>
              <a:rPr lang="en-US" sz="2300" dirty="0" err="1" smtClean="0"/>
              <a:t>diri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kisi-kisi</a:t>
            </a:r>
            <a:r>
              <a:rPr lang="en-US" sz="2300" dirty="0" smtClean="0"/>
              <a:t> yang 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disusun</a:t>
            </a:r>
            <a:r>
              <a:rPr lang="en-US" sz="2300" dirty="0" smtClean="0"/>
              <a:t>/</a:t>
            </a:r>
            <a:r>
              <a:rPr lang="en-US" sz="2300" dirty="0" err="1" smtClean="0"/>
              <a:t>disepakati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sebaliknya</a:t>
            </a:r>
            <a:r>
              <a:rPr lang="en-US" sz="2300" dirty="0" smtClean="0"/>
              <a:t>, </a:t>
            </a:r>
            <a:r>
              <a:rPr lang="en-US" sz="2300" dirty="0" err="1" smtClean="0"/>
              <a:t>semua</a:t>
            </a:r>
            <a:r>
              <a:rPr lang="en-US" sz="2300" dirty="0" smtClean="0"/>
              <a:t> </a:t>
            </a:r>
            <a:r>
              <a:rPr lang="en-US" sz="2300" dirty="0" err="1" smtClean="0"/>
              <a:t>soal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secara</a:t>
            </a:r>
            <a:r>
              <a:rPr lang="en-US" sz="2300" dirty="0" smtClean="0"/>
              <a:t> </a:t>
            </a:r>
            <a:r>
              <a:rPr lang="en-US" sz="2300" dirty="0" err="1" smtClean="0"/>
              <a:t>jelas</a:t>
            </a:r>
            <a:r>
              <a:rPr lang="en-US" sz="2300" dirty="0" smtClean="0"/>
              <a:t> </a:t>
            </a:r>
            <a:r>
              <a:rPr lang="en-US" sz="2300" dirty="0" err="1" smtClean="0"/>
              <a:t>menunjuk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kompetensi</a:t>
            </a:r>
            <a:r>
              <a:rPr lang="en-US" sz="2300" dirty="0" smtClean="0"/>
              <a:t> </a:t>
            </a:r>
            <a:r>
              <a:rPr lang="en-US" sz="2300" dirty="0" err="1" smtClean="0"/>
              <a:t>tertentu</a:t>
            </a:r>
            <a:r>
              <a:rPr lang="en-US" sz="2300" dirty="0" smtClean="0"/>
              <a:t> yang </a:t>
            </a:r>
            <a:r>
              <a:rPr lang="en-US" sz="2300" dirty="0" err="1" smtClean="0"/>
              <a:t>tertulis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kisi-kisi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err="1" smtClean="0"/>
              <a:t>Komponen</a:t>
            </a:r>
            <a:r>
              <a:rPr lang="en-US" sz="2300" dirty="0" smtClean="0"/>
              <a:t> </a:t>
            </a:r>
            <a:r>
              <a:rPr lang="en-US" sz="2300" dirty="0" err="1" smtClean="0"/>
              <a:t>kisi-kisi</a:t>
            </a:r>
            <a:r>
              <a:rPr lang="en-US" sz="2300" dirty="0" smtClean="0"/>
              <a:t> </a:t>
            </a:r>
            <a:r>
              <a:rPr lang="en-US" sz="2300" dirty="0" err="1" smtClean="0"/>
              <a:t>tes</a:t>
            </a:r>
            <a:r>
              <a:rPr lang="en-US" sz="2300" dirty="0" smtClean="0"/>
              <a:t> </a:t>
            </a:r>
            <a:r>
              <a:rPr lang="en-US" sz="2300" dirty="0" err="1" smtClean="0"/>
              <a:t>objektif</a:t>
            </a:r>
            <a:r>
              <a:rPr lang="en-US" sz="2300" dirty="0" smtClean="0"/>
              <a:t> paling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mencakup</a:t>
            </a:r>
            <a:r>
              <a:rPr lang="en-US" sz="2300" dirty="0" smtClean="0"/>
              <a:t> (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i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standar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kompetensi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(ii)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kompetensi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dasar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(ii)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materi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pokok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(iv)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indikator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(v)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jumlah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soal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(vi)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nomor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soal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(vii)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bentuk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soal</a:t>
            </a:r>
            <a:r>
              <a:rPr lang="en-US" sz="2300" dirty="0" smtClean="0">
                <a:solidFill>
                  <a:srgbClr val="006600"/>
                </a:solidFill>
                <a:latin typeface="Albertus" pitchFamily="34" charset="0"/>
              </a:rPr>
              <a:t>, (viii) </a:t>
            </a:r>
            <a:r>
              <a:rPr lang="en-US" sz="2300" dirty="0" err="1" smtClean="0">
                <a:solidFill>
                  <a:srgbClr val="006600"/>
                </a:solidFill>
                <a:latin typeface="Albertus" pitchFamily="34" charset="0"/>
              </a:rPr>
              <a:t>waktu</a:t>
            </a:r>
            <a:endParaRPr lang="en-US" sz="2300" dirty="0" smtClean="0">
              <a:solidFill>
                <a:srgbClr val="006600"/>
              </a:solidFill>
              <a:latin typeface="Albertus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300" dirty="0" smtClean="0"/>
              <a:t>Kisi-</a:t>
            </a:r>
            <a:r>
              <a:rPr lang="en-US" sz="2300" dirty="0" err="1" smtClean="0"/>
              <a:t>kisi</a:t>
            </a:r>
            <a:r>
              <a:rPr lang="en-US" sz="2300" dirty="0" smtClean="0"/>
              <a:t> </a:t>
            </a:r>
            <a:r>
              <a:rPr lang="en-US" sz="2300" dirty="0" err="1" smtClean="0"/>
              <a:t>bisa</a:t>
            </a:r>
            <a:r>
              <a:rPr lang="en-US" sz="2300" dirty="0" smtClean="0"/>
              <a:t> </a:t>
            </a:r>
            <a:r>
              <a:rPr lang="en-US" sz="2300" dirty="0" err="1" smtClean="0"/>
              <a:t>disusun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setiap</a:t>
            </a:r>
            <a:r>
              <a:rPr lang="en-US" sz="2300" dirty="0" smtClean="0"/>
              <a:t> </a:t>
            </a:r>
            <a:r>
              <a:rPr lang="en-US" sz="2300" dirty="0" err="1" smtClean="0"/>
              <a:t>pengajar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mungkin</a:t>
            </a:r>
            <a:r>
              <a:rPr lang="en-US" sz="2300" dirty="0" smtClean="0"/>
              <a:t> </a:t>
            </a:r>
            <a:r>
              <a:rPr lang="en-US" sz="2300" dirty="0" err="1" smtClean="0"/>
              <a:t>sudah</a:t>
            </a:r>
            <a:r>
              <a:rPr lang="en-US" sz="2300" dirty="0" smtClean="0"/>
              <a:t> </a:t>
            </a:r>
            <a:r>
              <a:rPr lang="en-US" sz="2300" dirty="0" err="1" smtClean="0"/>
              <a:t>disediakan</a:t>
            </a:r>
            <a:r>
              <a:rPr lang="en-US" sz="2300" dirty="0" smtClean="0"/>
              <a:t> </a:t>
            </a:r>
            <a:r>
              <a:rPr lang="en-US" sz="2300" dirty="0" err="1" smtClean="0"/>
              <a:t>formatnya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lembaga</a:t>
            </a:r>
            <a:endParaRPr lang="en-US" sz="2300" dirty="0" smtClean="0"/>
          </a:p>
          <a:p>
            <a:pPr eaLnBrk="1" hangingPunct="1">
              <a:lnSpc>
                <a:spcPct val="80000"/>
              </a:lnSpc>
            </a:pPr>
            <a:r>
              <a:rPr lang="en-US" sz="2300" dirty="0" err="1" smtClean="0"/>
              <a:t>Jika</a:t>
            </a:r>
            <a:r>
              <a:rPr lang="en-US" sz="2300" dirty="0" smtClean="0"/>
              <a:t> </a:t>
            </a:r>
            <a:r>
              <a:rPr lang="en-US" sz="2300" dirty="0" err="1" smtClean="0"/>
              <a:t>kisi-kisi</a:t>
            </a:r>
            <a:r>
              <a:rPr lang="en-US" sz="2300" dirty="0" smtClean="0"/>
              <a:t> </a:t>
            </a:r>
            <a:r>
              <a:rPr lang="en-US" sz="2300" dirty="0" err="1" smtClean="0"/>
              <a:t>dibuat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pengajar</a:t>
            </a:r>
            <a:r>
              <a:rPr lang="en-US" sz="2300" dirty="0" smtClean="0"/>
              <a:t> </a:t>
            </a:r>
            <a:r>
              <a:rPr lang="en-US" sz="2300" dirty="0" err="1" smtClean="0"/>
              <a:t>sendiri</a:t>
            </a:r>
            <a:r>
              <a:rPr lang="en-US" sz="2300" dirty="0" smtClean="0"/>
              <a:t>, </a:t>
            </a:r>
            <a:r>
              <a:rPr lang="en-US" sz="2300" dirty="0" err="1" smtClean="0"/>
              <a:t>sebelum</a:t>
            </a:r>
            <a:r>
              <a:rPr lang="en-US" sz="2300" dirty="0" smtClean="0"/>
              <a:t> </a:t>
            </a:r>
            <a:r>
              <a:rPr lang="en-US" sz="2300" dirty="0" err="1" smtClean="0"/>
              <a:t>dipergunakan</a:t>
            </a:r>
            <a:r>
              <a:rPr lang="en-US" sz="2300" dirty="0" smtClean="0"/>
              <a:t> </a:t>
            </a:r>
            <a:r>
              <a:rPr lang="en-US" sz="2300" dirty="0" err="1" smtClean="0"/>
              <a:t>harus</a:t>
            </a:r>
            <a:r>
              <a:rPr lang="en-US" sz="2300" dirty="0" smtClean="0"/>
              <a:t> </a:t>
            </a:r>
            <a:r>
              <a:rPr lang="en-US" sz="2300" dirty="0" err="1" smtClean="0"/>
              <a:t>ditelaah</a:t>
            </a:r>
            <a:r>
              <a:rPr lang="en-US" sz="2300" dirty="0" smtClean="0"/>
              <a:t> </a:t>
            </a:r>
            <a:r>
              <a:rPr lang="en-US" sz="2300" dirty="0" err="1" smtClean="0"/>
              <a:t>terlebih</a:t>
            </a:r>
            <a:r>
              <a:rPr lang="en-US" sz="2300" dirty="0" smtClean="0"/>
              <a:t> </a:t>
            </a:r>
            <a:r>
              <a:rPr lang="en-US" sz="2300" dirty="0" err="1" smtClean="0"/>
              <a:t>dahulu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dirty="0" err="1" smtClean="0"/>
              <a:t>sejawat</a:t>
            </a:r>
            <a:r>
              <a:rPr lang="en-US" sz="2300" dirty="0" smtClean="0"/>
              <a:t> (</a:t>
            </a:r>
            <a:r>
              <a:rPr lang="en-US" sz="2300" dirty="0" err="1" smtClean="0"/>
              <a:t>orang</a:t>
            </a:r>
            <a:r>
              <a:rPr lang="en-US" sz="2300" dirty="0" smtClean="0"/>
              <a:t> yang </a:t>
            </a:r>
            <a:r>
              <a:rPr lang="en-US" sz="2300" dirty="0" err="1" smtClean="0"/>
              <a:t>ahli</a:t>
            </a:r>
            <a:r>
              <a:rPr lang="en-US" sz="2300" dirty="0" smtClean="0"/>
              <a:t> </a:t>
            </a:r>
            <a:r>
              <a:rPr lang="en-US" sz="2300" dirty="0" err="1" smtClean="0"/>
              <a:t>di</a:t>
            </a:r>
            <a:r>
              <a:rPr lang="en-US" sz="2300" dirty="0" smtClean="0"/>
              <a:t> </a:t>
            </a:r>
            <a:r>
              <a:rPr lang="en-US" sz="2300" dirty="0" err="1" smtClean="0"/>
              <a:t>bidangnya</a:t>
            </a:r>
            <a:r>
              <a:rPr lang="en-US" sz="2300" dirty="0" smtClean="0"/>
              <a:t>, </a:t>
            </a:r>
            <a:r>
              <a:rPr lang="en-US" sz="2300" i="1" dirty="0" smtClean="0">
                <a:solidFill>
                  <a:srgbClr val="FF0000"/>
                </a:solidFill>
              </a:rPr>
              <a:t>expert </a:t>
            </a:r>
            <a:r>
              <a:rPr lang="en-US" sz="2300" i="1" dirty="0" err="1" smtClean="0">
                <a:solidFill>
                  <a:srgbClr val="FF0000"/>
                </a:solidFill>
              </a:rPr>
              <a:t>judgement</a:t>
            </a:r>
            <a:r>
              <a:rPr lang="en-US" sz="23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300" dirty="0" err="1" smtClean="0"/>
              <a:t>Alat</a:t>
            </a:r>
            <a:r>
              <a:rPr lang="en-US" sz="2300" dirty="0" smtClean="0"/>
              <a:t> </a:t>
            </a:r>
            <a:r>
              <a:rPr lang="en-US" sz="2300" dirty="0" err="1" smtClean="0"/>
              <a:t>ujian</a:t>
            </a:r>
            <a:r>
              <a:rPr lang="en-US" sz="2300" dirty="0" smtClean="0"/>
              <a:t> (</a:t>
            </a:r>
            <a:r>
              <a:rPr lang="en-US" sz="2300" dirty="0" err="1" smtClean="0"/>
              <a:t>tes</a:t>
            </a:r>
            <a:r>
              <a:rPr lang="en-US" sz="2300" dirty="0" smtClean="0"/>
              <a:t>) yang </a:t>
            </a:r>
            <a:r>
              <a:rPr lang="en-US" sz="2300" dirty="0" err="1" smtClean="0"/>
              <a:t>ditulis</a:t>
            </a:r>
            <a:r>
              <a:rPr lang="en-US" sz="2300" dirty="0" smtClean="0"/>
              <a:t> </a:t>
            </a:r>
            <a:r>
              <a:rPr lang="en-US" sz="2300" dirty="0" err="1" smtClean="0"/>
              <a:t>dengan</a:t>
            </a:r>
            <a:r>
              <a:rPr lang="en-US" sz="2300" dirty="0" smtClean="0"/>
              <a:t> </a:t>
            </a:r>
            <a:r>
              <a:rPr lang="en-US" sz="2300" dirty="0" err="1" smtClean="0"/>
              <a:t>mendasarkan</a:t>
            </a:r>
            <a:r>
              <a:rPr lang="en-US" sz="2300" dirty="0" smtClean="0"/>
              <a:t> </a:t>
            </a:r>
            <a:r>
              <a:rPr lang="en-US" sz="2300" dirty="0" err="1" smtClean="0"/>
              <a:t>diri</a:t>
            </a:r>
            <a:r>
              <a:rPr lang="en-US" sz="2300" dirty="0" smtClean="0"/>
              <a:t> </a:t>
            </a:r>
            <a:r>
              <a:rPr lang="en-US" sz="2300" dirty="0" err="1" smtClean="0"/>
              <a:t>pada</a:t>
            </a:r>
            <a:r>
              <a:rPr lang="en-US" sz="2300" dirty="0" smtClean="0"/>
              <a:t> </a:t>
            </a:r>
            <a:r>
              <a:rPr lang="en-US" sz="2300" dirty="0" err="1" smtClean="0"/>
              <a:t>kisi-kisi</a:t>
            </a:r>
            <a:r>
              <a:rPr lang="en-US" sz="2300" dirty="0" smtClean="0"/>
              <a:t> yang </a:t>
            </a:r>
            <a:r>
              <a:rPr lang="en-US" sz="2300" dirty="0" err="1" smtClean="0"/>
              <a:t>baik</a:t>
            </a:r>
            <a:r>
              <a:rPr lang="en-US" sz="2300" dirty="0" smtClean="0"/>
              <a:t> (: 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dinyatakan</a:t>
            </a:r>
            <a:r>
              <a:rPr lang="en-US" sz="2300" dirty="0" smtClean="0"/>
              <a:t> </a:t>
            </a:r>
            <a:r>
              <a:rPr lang="en-US" sz="2300" dirty="0" err="1" smtClean="0"/>
              <a:t>baik</a:t>
            </a:r>
            <a:r>
              <a:rPr lang="en-US" sz="2300" dirty="0" smtClean="0"/>
              <a:t> </a:t>
            </a:r>
            <a:r>
              <a:rPr lang="en-US" sz="2300" dirty="0" err="1" smtClean="0"/>
              <a:t>oleh</a:t>
            </a:r>
            <a:r>
              <a:rPr lang="en-US" sz="2300" dirty="0" smtClean="0"/>
              <a:t> </a:t>
            </a:r>
            <a:r>
              <a:rPr lang="en-US" sz="2300" i="1" dirty="0" smtClean="0">
                <a:solidFill>
                  <a:srgbClr val="FF0000"/>
                </a:solidFill>
              </a:rPr>
              <a:t>expert</a:t>
            </a:r>
            <a:r>
              <a:rPr lang="en-US" sz="2300" dirty="0" smtClean="0"/>
              <a:t>), </a:t>
            </a:r>
            <a:r>
              <a:rPr lang="en-US" sz="2300" dirty="0" err="1" smtClean="0"/>
              <a:t>dapat</a:t>
            </a:r>
            <a:r>
              <a:rPr lang="en-US" sz="2300" dirty="0" smtClean="0"/>
              <a:t> </a:t>
            </a:r>
            <a:r>
              <a:rPr lang="en-US" sz="2300" dirty="0" err="1" smtClean="0"/>
              <a:t>dipandang</a:t>
            </a:r>
            <a:r>
              <a:rPr lang="en-US" sz="2300" dirty="0" smtClean="0"/>
              <a:t> </a:t>
            </a:r>
            <a:r>
              <a:rPr lang="en-US" sz="2300" dirty="0" err="1" smtClean="0"/>
              <a:t>telah</a:t>
            </a:r>
            <a:r>
              <a:rPr lang="en-US" sz="2300" dirty="0" smtClean="0"/>
              <a:t> </a:t>
            </a:r>
            <a:r>
              <a:rPr lang="en-US" sz="2300" dirty="0" err="1" smtClean="0"/>
              <a:t>memenuhi</a:t>
            </a:r>
            <a:r>
              <a:rPr lang="en-US" sz="2300" dirty="0" smtClean="0"/>
              <a:t> </a:t>
            </a:r>
            <a:r>
              <a:rPr lang="en-US" sz="2300" dirty="0" err="1" smtClean="0"/>
              <a:t>validitas</a:t>
            </a:r>
            <a:r>
              <a:rPr lang="en-US" sz="2300" dirty="0" smtClean="0"/>
              <a:t> </a:t>
            </a:r>
            <a:r>
              <a:rPr lang="en-US" sz="2300" dirty="0" err="1" smtClean="0"/>
              <a:t>isi</a:t>
            </a:r>
            <a:endParaRPr lang="en-US" sz="23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4" grpId="0"/>
      <p:bldP spid="33075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43888" cy="503238"/>
          </a:xfrm>
        </p:spPr>
        <p:txBody>
          <a:bodyPr/>
          <a:lstStyle/>
          <a:p>
            <a:pPr eaLnBrk="1" hangingPunct="1"/>
            <a:r>
              <a:rPr lang="en-US" sz="2100" b="1" smtClean="0"/>
              <a:t>Contoh Kisi-kisi Pengujian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153400" cy="44561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Contoh II: </a:t>
            </a:r>
            <a:r>
              <a:rPr lang="en-US" sz="2400" smtClean="0">
                <a:solidFill>
                  <a:srgbClr val="000099"/>
                </a:solidFill>
              </a:rPr>
              <a:t>(sejumlah standar kompetensi)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000099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331780" name="Group 4"/>
          <p:cNvGraphicFramePr>
            <a:graphicFrameLocks noGrp="1"/>
          </p:cNvGraphicFramePr>
          <p:nvPr>
            <p:ph sz="half" idx="2"/>
          </p:nvPr>
        </p:nvGraphicFramePr>
        <p:xfrm>
          <a:off x="381000" y="1828800"/>
          <a:ext cx="8229600" cy="4758373"/>
        </p:xfrm>
        <a:graphic>
          <a:graphicData uri="http://schemas.openxmlformats.org/drawingml/2006/table">
            <a:tbl>
              <a:tblPr/>
              <a:tblGrid>
                <a:gridCol w="533400"/>
                <a:gridCol w="1295400"/>
                <a:gridCol w="1295400"/>
                <a:gridCol w="1066800"/>
                <a:gridCol w="1143000"/>
                <a:gridCol w="990600"/>
                <a:gridCol w="990600"/>
                <a:gridCol w="914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Standar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Kompetensi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Kompetensi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Dasar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Materi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Indikator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Soal Nomor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Jumlah Soal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charset="0"/>
                        </a:rPr>
                        <a:t>Bentuk Soal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1, 2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4, 5, 6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</a:rPr>
                        <a:t>PG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1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8" grpId="0"/>
      <p:bldP spid="331779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</TotalTime>
  <Words>4512</Words>
  <Application>Microsoft Office PowerPoint</Application>
  <PresentationFormat>On-screen Show (4:3)</PresentationFormat>
  <Paragraphs>552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Default Design</vt:lpstr>
      <vt:lpstr>Flow</vt:lpstr>
      <vt:lpstr>Oriel</vt:lpstr>
      <vt:lpstr>Equity</vt:lpstr>
      <vt:lpstr>Foundry</vt:lpstr>
      <vt:lpstr>Urban</vt:lpstr>
      <vt:lpstr>     PENILAIAN PEMBELAJARAN  BAHASA DAN SASTRA INDONESIA      </vt:lpstr>
      <vt:lpstr>PENDAHULUAN(1)</vt:lpstr>
      <vt:lpstr>PENDAHULUAN(2)</vt:lpstr>
      <vt:lpstr>Langkah Penilaian</vt:lpstr>
      <vt:lpstr>PENILAIAN BERBASIS KOMPETENSI</vt:lpstr>
      <vt:lpstr>Pengembangan Indikator</vt:lpstr>
      <vt:lpstr>Sistem Pengujian Berkelanjutan</vt:lpstr>
      <vt:lpstr>Pembuatan Kisi-kisi Pengujian</vt:lpstr>
      <vt:lpstr>Contoh Kisi-kisi Pengujian</vt:lpstr>
      <vt:lpstr>Telaah Soal</vt:lpstr>
      <vt:lpstr>Contoh Telaah Soal Bentuk Pilihan Ganda</vt:lpstr>
      <vt:lpstr>Telaah Hasil Pengukuran</vt:lpstr>
      <vt:lpstr>Contoh Telaah Hasil Pengukuran Seorang Siswa</vt:lpstr>
      <vt:lpstr>Analisis Butir Soal (Item Analysis)</vt:lpstr>
      <vt:lpstr>Analisis Tingkat Kesulitan Butir</vt:lpstr>
      <vt:lpstr>Indeks Daya Beda</vt:lpstr>
      <vt:lpstr>Penilaian Proses, Produk, dan Kinerja</vt:lpstr>
      <vt:lpstr>Soal Ujian Bahasa Indonesia(1)</vt:lpstr>
      <vt:lpstr>Soal Ujian Bahasa Indonesia(2)</vt:lpstr>
      <vt:lpstr>TES OTENTIK KEBAHASAAN</vt:lpstr>
      <vt:lpstr>PENILAIAN OTENTIK(1)</vt:lpstr>
      <vt:lpstr>Penilaian Otentik(2)</vt:lpstr>
      <vt:lpstr>Tes Tradisional vs Tes Otentik(1)</vt:lpstr>
      <vt:lpstr>Tes Tradisional vs Tes Otentik(2)</vt:lpstr>
      <vt:lpstr>Tes Tradisional vs Tes Otentik(3)</vt:lpstr>
      <vt:lpstr>STRATEGI PENILAIAN AUTENTIK(1)</vt:lpstr>
      <vt:lpstr>STRATEGI PENILAIAN AUTENTIK(2)</vt:lpstr>
      <vt:lpstr>STRATEGI PENILAIAN AUTENTIK(3)</vt:lpstr>
      <vt:lpstr>Tes Otentik Berbahasa(1)</vt:lpstr>
      <vt:lpstr>Tes Otentik kebahasaan(2)</vt:lpstr>
      <vt:lpstr>Tes Otentik Kebahasaan(3)</vt:lpstr>
      <vt:lpstr>Tes Otentik: Tes Berbahasa &amp; Bersastra(1)</vt:lpstr>
      <vt:lpstr>Tes Otentik: Tes Berbahasa &amp; Bersastra(2)</vt:lpstr>
      <vt:lpstr>Tes Otentik: Tes Berbahasa &amp; Bersastra(3)</vt:lpstr>
      <vt:lpstr>Tes Otentik: Menyimak dan Membaca</vt:lpstr>
      <vt:lpstr>Tes Otentik: Menyimak dan Membaca(2)</vt:lpstr>
      <vt:lpstr>Contoh Rubrik Penilaian Kinerja Pemahaman Menyimak/Membaca Secara Lisan</vt:lpstr>
      <vt:lpstr>Contoh Rubrik Penilaian Kinerja Pemahaman Menyimak/membaca Secara Tertulis</vt:lpstr>
      <vt:lpstr>Tes Otentik: Berbicara dan Menulis(1)</vt:lpstr>
      <vt:lpstr>Tes Otentik: Berbicara dan Menulis(2)</vt:lpstr>
      <vt:lpstr>Contoh Pedoman Penilaian Kemampuan Berbicara (Contoh 1)</vt:lpstr>
      <vt:lpstr>  Contoh PedomanPenilaian Kemampuan Berbicara (Contoh 2)</vt:lpstr>
      <vt:lpstr>Contoh Panduan Penilaian Menulis (Contoh 1)</vt:lpstr>
      <vt:lpstr>Contoh Panduan Penilaian Menulis (Contoh 2)</vt:lpstr>
      <vt:lpstr>Model Penilaian Otentik</vt:lpstr>
      <vt:lpstr>Model Penilaian Otentik lanjutan ....</vt:lpstr>
      <vt:lpstr>Pembobotan Penilaian Komponen Kebahasaan</vt:lpstr>
      <vt:lpstr>TERIMA KASIH </vt:lpstr>
    </vt:vector>
  </TitlesOfParts>
  <Company>YOGYA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OTENTIK KEBAHASAAN</dc:title>
  <dc:creator>PREF. CUSTOMER</dc:creator>
  <cp:lastModifiedBy>Mr. Burhan</cp:lastModifiedBy>
  <cp:revision>108</cp:revision>
  <dcterms:created xsi:type="dcterms:W3CDTF">2008-10-27T06:25:59Z</dcterms:created>
  <dcterms:modified xsi:type="dcterms:W3CDTF">2010-10-04T04:23:15Z</dcterms:modified>
</cp:coreProperties>
</file>