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1" r:id="rId2"/>
    <p:sldMasterId id="2147483765" r:id="rId3"/>
    <p:sldMasterId id="2147484412" r:id="rId4"/>
    <p:sldMasterId id="2147484424" r:id="rId5"/>
    <p:sldMasterId id="2147484436" r:id="rId6"/>
    <p:sldMasterId id="2147484448" r:id="rId7"/>
  </p:sldMasterIdLst>
  <p:notesMasterIdLst>
    <p:notesMasterId r:id="rId39"/>
  </p:notesMasterIdLst>
  <p:sldIdLst>
    <p:sldId id="256" r:id="rId8"/>
    <p:sldId id="257" r:id="rId9"/>
    <p:sldId id="259" r:id="rId10"/>
    <p:sldId id="260" r:id="rId11"/>
    <p:sldId id="261" r:id="rId12"/>
    <p:sldId id="262" r:id="rId13"/>
    <p:sldId id="297" r:id="rId14"/>
    <p:sldId id="265" r:id="rId15"/>
    <p:sldId id="294" r:id="rId16"/>
    <p:sldId id="295" r:id="rId17"/>
    <p:sldId id="296" r:id="rId18"/>
    <p:sldId id="266" r:id="rId19"/>
    <p:sldId id="267" r:id="rId20"/>
    <p:sldId id="268" r:id="rId21"/>
    <p:sldId id="271" r:id="rId22"/>
    <p:sldId id="272" r:id="rId23"/>
    <p:sldId id="273" r:id="rId24"/>
    <p:sldId id="274" r:id="rId25"/>
    <p:sldId id="275" r:id="rId26"/>
    <p:sldId id="276" r:id="rId27"/>
    <p:sldId id="278" r:id="rId28"/>
    <p:sldId id="277" r:id="rId29"/>
    <p:sldId id="285" r:id="rId30"/>
    <p:sldId id="284" r:id="rId31"/>
    <p:sldId id="283" r:id="rId32"/>
    <p:sldId id="279" r:id="rId33"/>
    <p:sldId id="282" r:id="rId34"/>
    <p:sldId id="286" r:id="rId35"/>
    <p:sldId id="280" r:id="rId36"/>
    <p:sldId id="269" r:id="rId37"/>
    <p:sldId id="27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FFCC"/>
    <a:srgbClr val="FFCCFF"/>
    <a:srgbClr val="000099"/>
    <a:srgbClr val="006600"/>
    <a:srgbClr val="CCFF33"/>
    <a:srgbClr val="FFFF00"/>
    <a:srgbClr val="003300"/>
    <a:srgbClr val="003399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>
        <p:scale>
          <a:sx n="60" d="100"/>
          <a:sy n="60" d="100"/>
        </p:scale>
        <p:origin x="-140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64F30-D8FC-4F64-9DC8-8087C549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5529-8586-45DC-8057-2F97D943AF6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66F-65AA-43E5-A929-A58FA56A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ABDD-6919-4930-83F0-F70593EC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58F5-C78D-43C4-85D4-B2A104C2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D575-B645-4FB8-8B69-64ABC7B0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5D72-ABD2-46A1-8B08-3DF85C27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999F-7CB1-4908-89A0-BD01E8957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CD69-F096-47F0-A798-BFEA6B6E4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96FA-F197-44C7-BB76-227027C0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812D-521E-4E06-A88C-7351E780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5F8D-3D74-48DD-841B-37B670FB4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98B9-89EF-4AC6-8904-F45F8AA3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393-D6EB-4B3E-9DD9-0391BE5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73CA-8159-4099-BF1D-AA0CCA0F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4321-076D-457F-84F0-B0531063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6BA22-DC11-4E7A-8A9B-991B4BF1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F039-5FAB-4801-BE51-EE70BD82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B6C4-C262-430F-93F6-B03FF8052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0547-ECC0-4618-9560-4449C686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4759-467B-4361-AF2B-C05AFD2C9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9ECC-DE85-4EEB-A5C6-5C95CDBF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0BAD8-7806-4D33-9192-8E9BBC9AC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74E5-DFC4-4A24-AAA9-4460FF0F6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2CA1-86A8-46DF-9ACD-4741E9FD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AAC1D-7E0C-4765-A47A-1A1E9DFFA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E849-CA24-4633-921C-5EBEC668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BBCE3-9E7F-42D5-89C7-28BFED45C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6102-FAA3-4161-B9A8-4E92E74C7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B2AA-CF9D-4989-88F9-946B7536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E2E65-63BC-4100-B47C-E484CB766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A73-8080-42AF-B8C1-7D385149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702C30-A603-450B-9E65-7630C933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F6C1D-7F93-4055-BACE-23BEEE5E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DA4531E-41F4-4376-9AD3-3F333D793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4D9F-7650-4DFB-815B-C4AE9457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1F33E-21B4-4E44-8AB8-E1ADE772F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2A9AE-B643-444A-930E-7612EB081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862B1-B899-4693-93B2-8F017DF9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55A28-810C-4752-8501-594F06E50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A5C66-E93A-43CE-96F8-3BB2AB5D0D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AE933A6-181C-44C4-9600-C5DDED4A5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A209B-5874-44E3-8E22-24C458FE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2175-0F1A-4ECA-AB8D-147A87D3A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056-EF2F-4718-B7EF-C68B322E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D40E-AEAC-4FCD-AF03-783A8D7D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13F8-50C6-44D0-8BD7-17D95C88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3E9-4FA1-46B4-999F-C803881E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158375-57D8-41AF-8490-438A9CD9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6639CAB-46AF-4899-A155-AF64C923A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64" r:id="rId2"/>
    <p:sldLayoutId id="2147484390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91" r:id="rId9"/>
    <p:sldLayoutId id="2147484370" r:id="rId10"/>
    <p:sldLayoutId id="2147484371" r:id="rId11"/>
    <p:sldLayoutId id="21474843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D4522F2-6C34-4B54-BC9E-F4183B3CC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80" r:id="rId2"/>
    <p:sldLayoutId id="2147484397" r:id="rId3"/>
    <p:sldLayoutId id="2147484381" r:id="rId4"/>
    <p:sldLayoutId id="2147484382" r:id="rId5"/>
    <p:sldLayoutId id="2147484383" r:id="rId6"/>
    <p:sldLayoutId id="2147484384" r:id="rId7"/>
    <p:sldLayoutId id="2147484385" r:id="rId8"/>
    <p:sldLayoutId id="2147484398" r:id="rId9"/>
    <p:sldLayoutId id="2147484386" r:id="rId10"/>
    <p:sldLayoutId id="2147484387" r:id="rId11"/>
    <p:sldLayoutId id="21474843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43400"/>
            <a:ext cx="6934200" cy="1981200"/>
          </a:xfrm>
        </p:spPr>
        <p:txBody>
          <a:bodyPr/>
          <a:lstStyle/>
          <a:p>
            <a:pPr algn="r" eaLnBrk="1" hangingPunct="1">
              <a:defRPr/>
            </a:pPr>
            <a:r>
              <a:rPr lang="id-ID" sz="2800" b="1" dirty="0" smtClean="0">
                <a:solidFill>
                  <a:srgbClr val="990000"/>
                </a:solidFill>
                <a:latin typeface="Arial Black" pitchFamily="34" charset="0"/>
              </a:rPr>
              <a:t>Burhan Nurgiyantoro</a:t>
            </a:r>
          </a:p>
          <a:p>
            <a:pPr algn="r" eaLnBrk="1" hangingPunct="1">
              <a:defRPr/>
            </a:pPr>
            <a:r>
              <a:rPr lang="id-ID" sz="2800" b="1" dirty="0" smtClean="0">
                <a:solidFill>
                  <a:srgbClr val="990000"/>
                </a:solidFill>
                <a:latin typeface="Arial Black" pitchFamily="34" charset="0"/>
              </a:rPr>
              <a:t>27 Juli 2010</a:t>
            </a:r>
            <a:endParaRPr lang="en-US" sz="2800" b="1" dirty="0" smtClean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7543800" cy="2057400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  <a:t>TES OTENTIK</a:t>
            </a:r>
            <a:b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</a:br>
            <a: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  <a:t>KEBAHASAAN</a:t>
            </a:r>
          </a:p>
        </p:txBody>
      </p:sp>
      <p:pic>
        <p:nvPicPr>
          <p:cNvPr id="7" name="Picture 6" descr="gunung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0" y="685800"/>
            <a:ext cx="441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"/>
                            </p:stCondLst>
                            <p:childTnLst>
                              <p:par>
                                <p:cTn id="2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(2)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3700" b="1" dirty="0" smtClean="0">
                <a:solidFill>
                  <a:srgbClr val="C00000"/>
                </a:solidFill>
              </a:rPr>
              <a:t>Pertanyaan Terbuka</a:t>
            </a:r>
            <a:r>
              <a:rPr lang="id-ID" sz="3700" dirty="0" smtClean="0">
                <a:solidFill>
                  <a:srgbClr val="C00000"/>
                </a:solidFill>
              </a:rPr>
              <a:t> (</a:t>
            </a:r>
            <a:r>
              <a:rPr lang="id-ID" sz="3700" b="1" dirty="0" smtClean="0">
                <a:solidFill>
                  <a:srgbClr val="C00000"/>
                </a:solidFill>
              </a:rPr>
              <a:t>C</a:t>
            </a:r>
            <a:r>
              <a:rPr lang="id-ID" sz="3700" b="1" i="1" dirty="0" smtClean="0">
                <a:solidFill>
                  <a:srgbClr val="C00000"/>
                </a:solidFill>
              </a:rPr>
              <a:t>onstructed-Response Items</a:t>
            </a:r>
            <a:r>
              <a:rPr lang="id-ID" sz="37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 Penilaian dengan memberikan pertanyaan/tugas yang harus dijawab atau dilakukan oleh siswa secara tertulis atau lisan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Pertanyaan harus memaksa siswa mengreasikan jawaban yang menunjukkan kualitas berpikir, mengembangkan argumentasi, dan membuat kesimpulan. 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Kemampuan memilih atau mengreasikan pesan dan bahasa secara akurat dan tepat mencerminkan kualitas berpikir tingkat tinggi.</a:t>
            </a:r>
          </a:p>
          <a:p>
            <a:pPr>
              <a:buBlip>
                <a:blip r:embed="rId2"/>
              </a:buBlip>
            </a:pPr>
            <a:r>
              <a:rPr lang="id-ID" sz="3800" b="1" dirty="0" smtClean="0">
                <a:solidFill>
                  <a:srgbClr val="C00000"/>
                </a:solidFill>
              </a:rPr>
              <a:t>Menceritakan kembali Teks atau Cerita (S</a:t>
            </a:r>
            <a:r>
              <a:rPr lang="id-ID" sz="3800" b="1" i="1" dirty="0" smtClean="0">
                <a:solidFill>
                  <a:srgbClr val="C00000"/>
                </a:solidFill>
              </a:rPr>
              <a:t>tory or Text Retelling</a:t>
            </a:r>
            <a:r>
              <a:rPr lang="id-ID" sz="38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Pemberian tugas menceritakan kembali wacana yang didengar atau dibaca secara lisan atau tertulis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Ada integrasi beberapa kemampuan berbahasa. Misalnya teks bacaan dapat diceritakan kembali secara lisan dan tertulis.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Tugas ini dimaksudkan untuk mengukur kompetensi pemahaman isi dan informasi yang terkandung dalam wacana yang disampaikan.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Penilaian terkait dengan ketepatan bahasa dan ketepatan informasi yang terkandung dalam wacana</a:t>
            </a:r>
          </a:p>
          <a:p>
            <a:endParaRPr lang="id-ID" sz="20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(3)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3400" b="1" dirty="0" smtClean="0">
                <a:solidFill>
                  <a:srgbClr val="C00000"/>
                </a:solidFill>
              </a:rPr>
              <a:t>Portofolio (</a:t>
            </a:r>
            <a:r>
              <a:rPr lang="id-ID" sz="3400" b="1" i="1" dirty="0" smtClean="0">
                <a:solidFill>
                  <a:srgbClr val="C00000"/>
                </a:solidFill>
              </a:rPr>
              <a:t>Portfolio</a:t>
            </a:r>
            <a:r>
              <a:rPr lang="id-ID" sz="34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Portofolio: asesmen otentik yang tepat dipakai dalam penilaian proses. 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Portofolio: kumpulan karya siswa yang dibuat secara terencana dan sistemik yang kemudian dianalisis secara cermat untuk menunjukkan perkembangan kemajuan mereka setiap waktu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Jika ada banyak karya,  dipilih dengan memergunakan kriteria tertentu, misalnya yang relevan, bermakna, dan menggambarkan kemajuan serta capaian belajar</a:t>
            </a:r>
          </a:p>
          <a:p>
            <a:pPr>
              <a:buBlip>
                <a:blip r:embed="rId2"/>
              </a:buBlip>
            </a:pPr>
            <a:r>
              <a:rPr lang="id-ID" sz="3800" b="1" dirty="0" smtClean="0">
                <a:solidFill>
                  <a:srgbClr val="C00000"/>
                </a:solidFill>
              </a:rPr>
              <a:t>Proyek (</a:t>
            </a:r>
            <a:r>
              <a:rPr lang="id-ID" sz="3800" b="1" i="1" dirty="0" smtClean="0">
                <a:solidFill>
                  <a:srgbClr val="C00000"/>
                </a:solidFill>
              </a:rPr>
              <a:t>Projects</a:t>
            </a:r>
            <a:r>
              <a:rPr lang="id-ID" sz="38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penelitian kecil-kecilan (tetapi besar buat siswa), seperti menganalisis fiksi, makna puisi-puisi anak, tajuk rencana bermuatan kependidikan di koran, pementasan drama, dll.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Pemilihan topik proyek sebaiknya didiskusikan dengan peserta didik. Kegiatan proyek harus dapat diselesaikan dalam jangka waktu tertentu.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proyek merupakan kegiatan investigasi sejak perencanaan, pengumpulan data, pengorganisasian, pengolahan dan penyajian data sampai pembuatan laporan. 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proyek menunjukkan penguasaan pengetahuan, pemahaman, aplikasi, analisis, sintesis informasi/data,  sampai dengan pemaknaan dan penyimpulan</a:t>
            </a:r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162800" cy="9144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err="1" smtClean="0">
                <a:solidFill>
                  <a:srgbClr val="0000CC"/>
                </a:solidFill>
              </a:rPr>
              <a:t>Tes</a:t>
            </a:r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</a:rPr>
              <a:t>Otentik</a:t>
            </a:r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r>
              <a:rPr lang="id-ID" sz="4000" b="1" dirty="0" smtClean="0">
                <a:solidFill>
                  <a:srgbClr val="0000CC"/>
                </a:solidFill>
              </a:rPr>
              <a:t>Ber</a:t>
            </a:r>
            <a:r>
              <a:rPr lang="en-US" sz="4000" b="1" dirty="0" err="1" smtClean="0">
                <a:solidFill>
                  <a:srgbClr val="0000CC"/>
                </a:solidFill>
              </a:rPr>
              <a:t>bahasa</a:t>
            </a:r>
            <a:r>
              <a:rPr lang="id-ID" sz="2000" b="1" dirty="0" smtClean="0">
                <a:solidFill>
                  <a:srgbClr val="0000CC"/>
                </a:solidFill>
              </a:rPr>
              <a:t>(1)</a:t>
            </a:r>
            <a:endParaRPr lang="en-US" sz="3600" b="1" dirty="0" smtClean="0">
              <a:solidFill>
                <a:srgbClr val="0000CC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otentik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pembelajaran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tentulah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terkait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yang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sarana</a:t>
            </a:r>
            <a:r>
              <a:rPr lang="en-US" sz="2300" dirty="0" smtClean="0"/>
              <a:t> </a:t>
            </a:r>
            <a:r>
              <a:rPr lang="en-US" sz="2300" dirty="0" err="1" smtClean="0"/>
              <a:t>berkomunikasi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ia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terkait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komunikatif</a:t>
            </a:r>
            <a:r>
              <a:rPr lang="en-US" sz="2300" dirty="0" smtClean="0"/>
              <a:t> </a:t>
            </a:r>
            <a:r>
              <a:rPr lang="en-US" sz="2300" dirty="0" err="1" smtClean="0"/>
              <a:t>daripada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linguistik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model </a:t>
            </a:r>
            <a:r>
              <a:rPr lang="en-US" sz="2300" dirty="0" err="1" smtClean="0"/>
              <a:t>ini</a:t>
            </a:r>
            <a:r>
              <a:rPr lang="en-US" sz="2300" dirty="0" smtClean="0"/>
              <a:t>, </a:t>
            </a:r>
            <a:r>
              <a:rPr lang="en-US" sz="2300" dirty="0" err="1" smtClean="0"/>
              <a:t>siswa</a:t>
            </a:r>
            <a:r>
              <a:rPr lang="en-US" sz="2300" dirty="0" smtClean="0"/>
              <a:t> </a:t>
            </a:r>
            <a:r>
              <a:rPr lang="en-US" sz="2300" dirty="0" err="1" smtClean="0"/>
              <a:t>dituntut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benar-benar</a:t>
            </a:r>
            <a:r>
              <a:rPr lang="en-US" sz="2300" dirty="0" smtClean="0"/>
              <a:t> </a:t>
            </a:r>
            <a:r>
              <a:rPr lang="en-US" sz="2300" dirty="0" err="1" smtClean="0"/>
              <a:t>menghasilkan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sebagaimana</a:t>
            </a:r>
            <a:r>
              <a:rPr lang="en-US" sz="2300" dirty="0" smtClean="0"/>
              <a:t> </a:t>
            </a:r>
            <a:r>
              <a:rPr lang="en-US" sz="2300" dirty="0" err="1" smtClean="0"/>
              <a:t>halnya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 </a:t>
            </a:r>
            <a:r>
              <a:rPr lang="en-US" sz="2300" dirty="0" err="1" smtClean="0"/>
              <a:t>sehari-hari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mempertimbangkan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bermacama-macam</a:t>
            </a:r>
            <a:r>
              <a:rPr lang="en-US" sz="2300" dirty="0" smtClean="0"/>
              <a:t>: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(</a:t>
            </a:r>
            <a:r>
              <a:rPr lang="en-US" sz="2300" dirty="0" err="1" smtClean="0"/>
              <a:t>tingkat</a:t>
            </a:r>
            <a:r>
              <a:rPr lang="en-US" sz="2300" dirty="0" smtClean="0"/>
              <a:t> </a:t>
            </a:r>
            <a:r>
              <a:rPr lang="en-US" sz="2300" dirty="0" err="1" smtClean="0"/>
              <a:t>keformalan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, </a:t>
            </a:r>
            <a:r>
              <a:rPr lang="en-US" sz="2300" dirty="0" err="1" smtClean="0"/>
              <a:t>tujuan</a:t>
            </a:r>
            <a:r>
              <a:rPr lang="en-US" sz="2300" dirty="0" smtClean="0"/>
              <a:t>, </a:t>
            </a:r>
            <a:r>
              <a:rPr lang="en-US" sz="2300" dirty="0" err="1" smtClean="0"/>
              <a:t>lawan</a:t>
            </a:r>
            <a:r>
              <a:rPr lang="en-US" sz="2300" dirty="0" smtClean="0"/>
              <a:t> </a:t>
            </a:r>
            <a:r>
              <a:rPr lang="en-US" sz="2300" dirty="0" err="1" smtClean="0"/>
              <a:t>tutur</a:t>
            </a:r>
            <a:r>
              <a:rPr lang="en-US" sz="2300" dirty="0" smtClean="0"/>
              <a:t>, </a:t>
            </a:r>
            <a:r>
              <a:rPr lang="en-US" sz="2300" dirty="0" err="1" smtClean="0"/>
              <a:t>substansi</a:t>
            </a:r>
            <a:r>
              <a:rPr lang="en-US" sz="2300" dirty="0" smtClean="0"/>
              <a:t> </a:t>
            </a:r>
            <a:r>
              <a:rPr lang="en-US" sz="2300" dirty="0" err="1" smtClean="0"/>
              <a:t>tuturan</a:t>
            </a:r>
            <a:r>
              <a:rPr lang="en-US" sz="2300" dirty="0" smtClean="0"/>
              <a:t>, </a:t>
            </a:r>
            <a:r>
              <a:rPr lang="en-US" sz="2300" dirty="0" err="1" smtClean="0"/>
              <a:t>saluran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, </a:t>
            </a:r>
            <a:r>
              <a:rPr lang="en-US" sz="2300" dirty="0" err="1" smtClean="0"/>
              <a:t>dll</a:t>
            </a:r>
            <a:r>
              <a:rPr lang="en-US" sz="23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</a:t>
            </a:r>
            <a:r>
              <a:rPr lang="en-US" sz="2300" dirty="0" err="1" smtClean="0"/>
              <a:t>nyata</a:t>
            </a:r>
            <a:r>
              <a:rPr lang="en-US" sz="2300" dirty="0" smtClean="0"/>
              <a:t>,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sekadar</a:t>
            </a:r>
            <a:r>
              <a:rPr lang="en-US" sz="2300" dirty="0" smtClean="0"/>
              <a:t> </a:t>
            </a:r>
            <a:r>
              <a:rPr lang="en-US" sz="2300" dirty="0" err="1" smtClean="0"/>
              <a:t>demi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sendiri</a:t>
            </a:r>
            <a:r>
              <a:rPr lang="en-US" sz="2300" dirty="0" smtClean="0"/>
              <a:t>, </a:t>
            </a:r>
            <a:r>
              <a:rPr lang="en-US" sz="2300" dirty="0" err="1" smtClean="0"/>
              <a:t>melainkan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sesuatu</a:t>
            </a:r>
            <a:r>
              <a:rPr lang="en-US" sz="2300" dirty="0" smtClean="0"/>
              <a:t> yang </a:t>
            </a:r>
            <a:r>
              <a:rPr lang="en-US" sz="2300" dirty="0" err="1" smtClean="0"/>
              <a:t>ingin</a:t>
            </a:r>
            <a:r>
              <a:rPr lang="en-US" sz="2300" dirty="0" smtClean="0"/>
              <a:t> </a:t>
            </a:r>
            <a:r>
              <a:rPr lang="en-US" sz="2300" dirty="0" err="1" smtClean="0"/>
              <a:t>dikomunikasikan</a:t>
            </a:r>
            <a:endParaRPr lang="en-US" sz="23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3238"/>
            <a:ext cx="71628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err="1" smtClean="0">
                <a:solidFill>
                  <a:srgbClr val="0000CC"/>
                </a:solidFill>
              </a:rPr>
              <a:t>Tes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kebahasaan</a:t>
            </a:r>
            <a:r>
              <a:rPr lang="id-ID" sz="2000" dirty="0" smtClean="0">
                <a:solidFill>
                  <a:srgbClr val="0000CC"/>
                </a:solidFill>
              </a:rPr>
              <a:t>(2)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gagasan</a:t>
            </a:r>
            <a:r>
              <a:rPr lang="en-US" sz="2300" dirty="0" smtClean="0"/>
              <a:t> (</a:t>
            </a:r>
            <a:r>
              <a:rPr lang="en-US" sz="2300" dirty="0" err="1" smtClean="0"/>
              <a:t>substansi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) yang </a:t>
            </a:r>
            <a:r>
              <a:rPr lang="en-US" sz="2300" dirty="0" err="1" smtClean="0"/>
              <a:t>terkandung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 </a:t>
            </a:r>
            <a:r>
              <a:rPr lang="en-US" sz="2300" dirty="0" err="1" smtClean="0"/>
              <a:t>mesti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dipertimbangkan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Selain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tingkat</a:t>
            </a:r>
            <a:r>
              <a:rPr lang="en-US" sz="2300" dirty="0" smtClean="0"/>
              <a:t> </a:t>
            </a:r>
            <a:r>
              <a:rPr lang="en-US" sz="2300" dirty="0" err="1" smtClean="0"/>
              <a:t>keformalan</a:t>
            </a:r>
            <a:r>
              <a:rPr lang="en-US" sz="2300" dirty="0" smtClean="0"/>
              <a:t> (formal</a:t>
            </a:r>
            <a:r>
              <a:rPr lang="en-US" sz="2300" dirty="0" smtClean="0">
                <a:cs typeface="Arial" charset="0"/>
              </a:rPr>
              <a:t>—</a:t>
            </a:r>
            <a:r>
              <a:rPr lang="en-US" sz="2300" dirty="0" err="1" smtClean="0">
                <a:cs typeface="Arial" charset="0"/>
              </a:rPr>
              <a:t>nonformal</a:t>
            </a:r>
            <a:r>
              <a:rPr lang="en-US" sz="2300" dirty="0" smtClean="0">
                <a:cs typeface="Arial" charset="0"/>
              </a:rPr>
              <a:t>) </a:t>
            </a:r>
            <a:r>
              <a:rPr lang="en-US" sz="2300" dirty="0" err="1" smtClean="0">
                <a:cs typeface="Arial" charset="0"/>
              </a:rPr>
              <a:t>juga</a:t>
            </a:r>
            <a:r>
              <a:rPr lang="en-US" sz="2300" dirty="0" smtClean="0">
                <a:cs typeface="Arial" charset="0"/>
              </a:rPr>
              <a:t> </a:t>
            </a:r>
            <a:r>
              <a:rPr lang="en-US" sz="2300" dirty="0" err="1" smtClean="0">
                <a:cs typeface="Arial" charset="0"/>
              </a:rPr>
              <a:t>amat</a:t>
            </a:r>
            <a:r>
              <a:rPr lang="en-US" sz="2300" dirty="0" smtClean="0">
                <a:cs typeface="Arial" charset="0"/>
              </a:rPr>
              <a:t> </a:t>
            </a:r>
            <a:r>
              <a:rPr lang="en-US" sz="2300" dirty="0" err="1" smtClean="0">
                <a:cs typeface="Arial" charset="0"/>
              </a:rPr>
              <a:t>menentukan</a:t>
            </a:r>
            <a:endParaRPr lang="en-US" sz="23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/>
              <a:t>Dari </a:t>
            </a:r>
            <a:r>
              <a:rPr lang="en-US" sz="2300" dirty="0" err="1" smtClean="0"/>
              <a:t>sinilah</a:t>
            </a:r>
            <a:r>
              <a:rPr lang="en-US" sz="2300" dirty="0" smtClean="0"/>
              <a:t> </a:t>
            </a:r>
            <a:r>
              <a:rPr lang="en-US" sz="2300" dirty="0" err="1" smtClean="0"/>
              <a:t>kemudian</a:t>
            </a:r>
            <a:r>
              <a:rPr lang="en-US" sz="2300" dirty="0" smtClean="0"/>
              <a:t> </a:t>
            </a:r>
            <a:r>
              <a:rPr lang="en-US" sz="2300" dirty="0" err="1" smtClean="0"/>
              <a:t>muncul</a:t>
            </a:r>
            <a:r>
              <a:rPr lang="en-US" sz="2300" dirty="0" smtClean="0"/>
              <a:t> </a:t>
            </a:r>
            <a:r>
              <a:rPr lang="en-US" sz="2300" dirty="0" err="1" smtClean="0"/>
              <a:t>istilah</a:t>
            </a:r>
            <a:r>
              <a:rPr lang="en-US" sz="2300" dirty="0" smtClean="0"/>
              <a:t>: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Indonesia 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benar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berarti</a:t>
            </a:r>
            <a:r>
              <a:rPr lang="en-US" sz="2300" dirty="0" smtClean="0"/>
              <a:t>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r>
              <a:rPr lang="en-US" sz="2300" dirty="0" smtClean="0"/>
              <a:t>, </a:t>
            </a:r>
            <a:r>
              <a:rPr lang="en-US" sz="2300" dirty="0" err="1" smtClean="0"/>
              <a:t>benar</a:t>
            </a:r>
            <a:r>
              <a:rPr lang="en-US" sz="2300" dirty="0" smtClean="0"/>
              <a:t>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kaidah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Namun</a:t>
            </a:r>
            <a:r>
              <a:rPr lang="en-US" sz="2300" dirty="0" smtClean="0"/>
              <a:t>, yang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disarankan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diujikan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sekolah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bentuk</a:t>
            </a:r>
            <a:r>
              <a:rPr lang="en-US" sz="2300" dirty="0" smtClean="0"/>
              <a:t> </a:t>
            </a:r>
            <a:r>
              <a:rPr lang="en-US" sz="2300" dirty="0" err="1" smtClean="0"/>
              <a:t>tugas-tugas</a:t>
            </a:r>
            <a:r>
              <a:rPr lang="en-US" sz="2300" dirty="0" smtClean="0"/>
              <a:t> yang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siswa</a:t>
            </a:r>
            <a:r>
              <a:rPr lang="en-US" sz="2300" dirty="0" smtClean="0"/>
              <a:t>/</a:t>
            </a:r>
            <a:r>
              <a:rPr lang="en-US" sz="2300" dirty="0" err="1" smtClean="0"/>
              <a:t>mhs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produksi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benar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cara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pengetahuan</a:t>
            </a:r>
            <a:r>
              <a:rPr lang="en-US" sz="2300" dirty="0" smtClean="0"/>
              <a:t> </a:t>
            </a:r>
            <a:r>
              <a:rPr lang="en-US" sz="2300" dirty="0" err="1" smtClean="0"/>
              <a:t>kebahasaan</a:t>
            </a:r>
            <a:r>
              <a:rPr lang="en-US" sz="2300" dirty="0" smtClean="0"/>
              <a:t> (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linguistik</a:t>
            </a:r>
            <a:r>
              <a:rPr lang="en-US" sz="2300" dirty="0" smtClean="0"/>
              <a:t>) </a:t>
            </a:r>
            <a:r>
              <a:rPr lang="en-US" sz="2300" dirty="0" err="1" smtClean="0"/>
              <a:t>siswa</a:t>
            </a:r>
            <a:r>
              <a:rPr lang="en-US" sz="2300" dirty="0" smtClean="0"/>
              <a:t>/</a:t>
            </a:r>
            <a:r>
              <a:rPr lang="en-US" sz="2300" dirty="0" err="1" smtClean="0"/>
              <a:t>mhs</a:t>
            </a:r>
            <a:r>
              <a:rPr lang="en-US" sz="2300" dirty="0" smtClean="0"/>
              <a:t> </a:t>
            </a:r>
            <a:r>
              <a:rPr lang="en-US" sz="2300" dirty="0" err="1" smtClean="0"/>
              <a:t>sekaligus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diketahui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Penggunaan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Indonesia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umumnya</a:t>
            </a:r>
            <a:r>
              <a:rPr lang="en-US" sz="2300" dirty="0" smtClean="0"/>
              <a:t> </a:t>
            </a:r>
            <a:r>
              <a:rPr lang="en-US" sz="2300" dirty="0" err="1" smtClean="0"/>
              <a:t>sudah</a:t>
            </a:r>
            <a:r>
              <a:rPr lang="en-US" sz="2300" dirty="0" smtClean="0"/>
              <a:t> </a:t>
            </a:r>
            <a:r>
              <a:rPr lang="en-US" sz="2300" dirty="0" err="1" smtClean="0"/>
              <a:t>teruji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kelas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72390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err="1" smtClean="0">
                <a:solidFill>
                  <a:srgbClr val="0000CC"/>
                </a:solidFill>
              </a:rPr>
              <a:t>Tes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id-ID" sz="4000" dirty="0" smtClean="0">
                <a:solidFill>
                  <a:srgbClr val="0000CC"/>
                </a:solidFill>
              </a:rPr>
              <a:t>K</a:t>
            </a:r>
            <a:r>
              <a:rPr lang="en-US" sz="4000" dirty="0" err="1" smtClean="0">
                <a:solidFill>
                  <a:srgbClr val="0000CC"/>
                </a:solidFill>
              </a:rPr>
              <a:t>ebahasaan</a:t>
            </a:r>
            <a:r>
              <a:rPr lang="id-ID" sz="2000" dirty="0" smtClean="0">
                <a:solidFill>
                  <a:srgbClr val="0000CC"/>
                </a:solidFill>
              </a:rPr>
              <a:t>(3)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demikian</a:t>
            </a:r>
            <a:r>
              <a:rPr lang="en-US" sz="2300" dirty="0" smtClean="0"/>
              <a:t>,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ketepatan</a:t>
            </a:r>
            <a:r>
              <a:rPr lang="en-US" sz="2300" dirty="0" smtClean="0"/>
              <a:t> </a:t>
            </a:r>
            <a:r>
              <a:rPr lang="en-US" sz="2300" dirty="0" err="1" smtClean="0"/>
              <a:t>penggunaan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, </a:t>
            </a:r>
            <a:r>
              <a:rPr lang="en-US" sz="2300" dirty="0" err="1" smtClean="0"/>
              <a:t>sekaligus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berarti</a:t>
            </a:r>
            <a:r>
              <a:rPr lang="en-US" sz="2300" dirty="0" smtClean="0"/>
              <a:t> </a:t>
            </a:r>
            <a:r>
              <a:rPr lang="en-US" sz="2300" dirty="0" err="1" smtClean="0"/>
              <a:t>ketepatan</a:t>
            </a:r>
            <a:r>
              <a:rPr lang="en-US" sz="2300" dirty="0" smtClean="0"/>
              <a:t> </a:t>
            </a:r>
            <a:r>
              <a:rPr lang="en-US" sz="2300" dirty="0" err="1" smtClean="0"/>
              <a:t>gagasan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kebermaknaan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keduanya</a:t>
            </a:r>
            <a:r>
              <a:rPr lang="en-US" sz="2300" dirty="0" smtClean="0"/>
              <a:t>,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berati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</a:t>
            </a:r>
            <a:r>
              <a:rPr lang="en-US" sz="2300" dirty="0" err="1" smtClean="0"/>
              <a:t>terisolasi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belum</a:t>
            </a:r>
            <a:r>
              <a:rPr lang="en-US" sz="2300" dirty="0" smtClean="0"/>
              <a:t> </a:t>
            </a:r>
            <a:r>
              <a:rPr lang="en-US" sz="2300" dirty="0" err="1" smtClean="0"/>
              <a:t>tentu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realitas</a:t>
            </a:r>
            <a:r>
              <a:rPr lang="en-US" sz="2300" dirty="0" smtClean="0"/>
              <a:t> </a:t>
            </a:r>
            <a:r>
              <a:rPr lang="en-US" sz="2300" dirty="0" err="1" smtClean="0"/>
              <a:t>kehidupan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Atau</a:t>
            </a:r>
            <a:r>
              <a:rPr lang="en-US" sz="2300" dirty="0" smtClean="0"/>
              <a:t>, minimum </a:t>
            </a:r>
            <a:r>
              <a:rPr lang="en-US" sz="2300" dirty="0" err="1" smtClean="0"/>
              <a:t>belum</a:t>
            </a:r>
            <a:r>
              <a:rPr lang="en-US" sz="2300" dirty="0" smtClean="0"/>
              <a:t> </a:t>
            </a:r>
            <a:r>
              <a:rPr lang="en-US" sz="2300" dirty="0" err="1" smtClean="0"/>
              <a:t>teruji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Pengungkapan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 </a:t>
            </a:r>
            <a:r>
              <a:rPr lang="en-US" sz="2300" dirty="0" err="1" smtClean="0"/>
              <a:t>sebenarnya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mata</a:t>
            </a:r>
            <a:r>
              <a:rPr lang="en-US" sz="2300" dirty="0" smtClean="0"/>
              <a:t> </a:t>
            </a:r>
            <a:r>
              <a:rPr lang="id-ID" sz="2300" dirty="0" smtClean="0"/>
              <a:t>pelajaran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300" dirty="0" smtClean="0"/>
              <a:t>M</a:t>
            </a:r>
            <a:r>
              <a:rPr lang="en-US" sz="2300" dirty="0" err="1" smtClean="0"/>
              <a:t>ata-mata</a:t>
            </a:r>
            <a:r>
              <a:rPr lang="en-US" sz="2300" dirty="0" smtClean="0"/>
              <a:t> </a:t>
            </a:r>
            <a:r>
              <a:rPr lang="id-ID" sz="2300" dirty="0" smtClean="0"/>
              <a:t>pelajaran </a:t>
            </a:r>
            <a:r>
              <a:rPr lang="en-US" sz="2300" dirty="0" err="1" smtClean="0"/>
              <a:t>nonkebahasaan</a:t>
            </a:r>
            <a:r>
              <a:rPr lang="en-US" sz="2300" dirty="0" smtClean="0"/>
              <a:t>, </a:t>
            </a:r>
            <a:r>
              <a:rPr lang="en-US" sz="2300" dirty="0" err="1" smtClean="0"/>
              <a:t>misalnya</a:t>
            </a:r>
            <a:r>
              <a:rPr lang="en-US" sz="2300" dirty="0" smtClean="0"/>
              <a:t> </a:t>
            </a: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tugas</a:t>
            </a:r>
            <a:r>
              <a:rPr lang="en-US" sz="2300" dirty="0" smtClean="0"/>
              <a:t> </a:t>
            </a:r>
            <a:r>
              <a:rPr lang="en-US" sz="2300" dirty="0" err="1" smtClean="0"/>
              <a:t>menulis</a:t>
            </a:r>
            <a:r>
              <a:rPr lang="id-ID" sz="2300" dirty="0" smtClean="0"/>
              <a:t> atau pengumpulan bukti untuk portofolio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/>
              <a:t>(</a:t>
            </a:r>
            <a:r>
              <a:rPr lang="en-US" sz="2300" dirty="0" err="1" smtClean="0"/>
              <a:t>Sebetulnya</a:t>
            </a:r>
            <a:r>
              <a:rPr lang="en-US" sz="2300" dirty="0" smtClean="0"/>
              <a:t> </a:t>
            </a:r>
            <a:r>
              <a:rPr lang="en-US" sz="2300" dirty="0" err="1" smtClean="0"/>
              <a:t>tugas-tugas</a:t>
            </a:r>
            <a:r>
              <a:rPr lang="en-US" sz="2300" dirty="0" smtClean="0"/>
              <a:t> </a:t>
            </a:r>
            <a:r>
              <a:rPr lang="id-ID" sz="2300" dirty="0" smtClean="0"/>
              <a:t>membuat tulisan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mata-mata</a:t>
            </a:r>
            <a:r>
              <a:rPr lang="en-US" sz="2300" dirty="0" smtClean="0"/>
              <a:t> </a:t>
            </a:r>
            <a:r>
              <a:rPr lang="id-ID" sz="2300" dirty="0" smtClean="0"/>
              <a:t>pelajaran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dipakai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salah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data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kemampuan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id-ID" sz="2300" dirty="0" smtClean="0"/>
              <a:t>siswa</a:t>
            </a:r>
            <a:r>
              <a:rPr lang="en-US" sz="23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Namun</a:t>
            </a:r>
            <a:r>
              <a:rPr lang="en-US" sz="2300" dirty="0" smtClean="0"/>
              <a:t>, yang paling </a:t>
            </a:r>
            <a:r>
              <a:rPr lang="en-US" sz="2300" dirty="0" err="1" smtClean="0"/>
              <a:t>praktis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terlihat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konkret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mata-mata</a:t>
            </a:r>
            <a:r>
              <a:rPr lang="en-US" sz="2300" dirty="0" smtClean="0"/>
              <a:t> </a:t>
            </a:r>
            <a:r>
              <a:rPr lang="en-US" sz="2300" dirty="0" err="1" smtClean="0"/>
              <a:t>kuliah</a:t>
            </a:r>
            <a:r>
              <a:rPr lang="en-US" sz="2300" dirty="0" smtClean="0"/>
              <a:t> </a:t>
            </a:r>
            <a:r>
              <a:rPr lang="en-US" sz="2300" dirty="0" err="1" smtClean="0"/>
              <a:t>keterampilan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lisan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tertulis</a:t>
            </a:r>
            <a:endParaRPr lang="en-US" sz="2300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  <a:noFill/>
          <a:ln>
            <a:noFill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3300" b="1" dirty="0" smtClean="0">
                <a:solidFill>
                  <a:srgbClr val="000099"/>
                </a:solidFill>
              </a:rPr>
              <a:t>Tes Otentik: Tes Berbahasa &amp; </a:t>
            </a:r>
            <a:r>
              <a:rPr lang="id-ID" sz="3300" b="1" dirty="0" smtClean="0">
                <a:solidFill>
                  <a:srgbClr val="000099"/>
                </a:solidFill>
              </a:rPr>
              <a:t>Bersastra</a:t>
            </a:r>
            <a:r>
              <a:rPr lang="id-ID" sz="2000" b="1" dirty="0" smtClean="0">
                <a:solidFill>
                  <a:srgbClr val="000099"/>
                </a:solidFill>
              </a:rPr>
              <a:t>(1)</a:t>
            </a:r>
            <a:endParaRPr lang="id-ID" sz="2800" b="1" dirty="0">
              <a:solidFill>
                <a:srgbClr val="000099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Sesuai dengan hakikat tes otentik, tes hasil belajar bahasa dan sastra yang ditunjuk adalah yang kinerja konkret</a:t>
            </a:r>
            <a:endParaRPr lang="en-US" sz="2400" dirty="0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Tes kinerja berbahasa (dalam pembelajaran bahasa dan sastra):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Menyimak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Membaca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Berbicara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Menulis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Jadi, tes otentik pasti lebih menekankan pengukuran kompetensi komunikatif daripada kompetensi linguistik dan literer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Persoalannya adalah bagaimana mengembangkan keempat kemampuan berbahasa dan bersastra tersebut menjadi tes yang benar-benar berkadar otentik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0099"/>
                </a:solidFill>
              </a:rPr>
              <a:t>Tes Otentik: Tes Berbahasa &amp; </a:t>
            </a:r>
            <a:r>
              <a:rPr lang="id-ID" sz="3200" b="1" dirty="0" smtClean="0">
                <a:solidFill>
                  <a:srgbClr val="000099"/>
                </a:solidFill>
              </a:rPr>
              <a:t>Bersastra</a:t>
            </a:r>
            <a:r>
              <a:rPr lang="id-ID" sz="1800" b="1" dirty="0" smtClean="0">
                <a:solidFill>
                  <a:srgbClr val="000099"/>
                </a:solidFill>
              </a:rPr>
              <a:t>(2)</a:t>
            </a:r>
            <a:endParaRPr lang="id-ID" sz="2400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Tes kinerja berbicara dan menulis mudah untuk dijadikan tes berkadar otentik karena bersifat aktif produktif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Tetapi, bagaimana halnya dengan tes menyimak dan membaca yang bersifat aktif reseptif yang notabene lebih banyak untuk mengukur pemahaman?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Sebetulnya, kuncinya adalah bagaimana cara mengukur kemampuan pemahaman itu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Tes yang lazim (tradisional) adalah dengan meminta siswa merespon jawaban (s</a:t>
            </a:r>
            <a:r>
              <a:rPr lang="en-US" sz="2200" i="1" dirty="0" smtClean="0">
                <a:solidFill>
                  <a:srgbClr val="66FF66"/>
                </a:solidFill>
              </a:rPr>
              <a:t>electing a </a:t>
            </a:r>
            <a:r>
              <a:rPr lang="id-ID" sz="2200" i="1" dirty="0" smtClean="0">
                <a:solidFill>
                  <a:srgbClr val="66FF66"/>
                </a:solidFill>
              </a:rPr>
              <a:t>r</a:t>
            </a:r>
            <a:r>
              <a:rPr lang="en-US" sz="2200" i="1" dirty="0" err="1" smtClean="0">
                <a:solidFill>
                  <a:srgbClr val="66FF66"/>
                </a:solidFill>
              </a:rPr>
              <a:t>esponse</a:t>
            </a:r>
            <a:r>
              <a:rPr lang="id-ID" sz="2200" i="1" dirty="0" smtClean="0">
                <a:solidFill>
                  <a:srgbClr val="66FF66"/>
                </a:solidFill>
              </a:rPr>
              <a:t>)</a:t>
            </a:r>
            <a:r>
              <a:rPr lang="en-US" sz="2200" i="1" dirty="0" smtClean="0">
                <a:solidFill>
                  <a:srgbClr val="66FF66"/>
                </a:solidFill>
              </a:rPr>
              <a:t> </a:t>
            </a:r>
            <a:r>
              <a:rPr lang="id-ID" sz="2200" dirty="0" smtClean="0">
                <a:solidFill>
                  <a:srgbClr val="66FF66"/>
                </a:solidFill>
              </a:rPr>
              <a:t>lewat bentuk soal objektif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Padahal, tes otentik menuntut siswa untuk melakukan sesuatu (</a:t>
            </a:r>
            <a:r>
              <a:rPr lang="id-ID" sz="2200" i="1" dirty="0" smtClean="0">
                <a:solidFill>
                  <a:srgbClr val="66FF66"/>
                </a:solidFill>
              </a:rPr>
              <a:t>pe</a:t>
            </a:r>
            <a:r>
              <a:rPr lang="en-US" sz="2200" i="1" dirty="0" err="1" smtClean="0">
                <a:solidFill>
                  <a:srgbClr val="66FF66"/>
                </a:solidFill>
              </a:rPr>
              <a:t>rforming</a:t>
            </a:r>
            <a:r>
              <a:rPr lang="en-US" sz="2200" i="1" dirty="0" smtClean="0">
                <a:solidFill>
                  <a:srgbClr val="66FF66"/>
                </a:solidFill>
              </a:rPr>
              <a:t> a </a:t>
            </a:r>
            <a:r>
              <a:rPr lang="id-ID" sz="2200" i="1" dirty="0" smtClean="0">
                <a:solidFill>
                  <a:srgbClr val="66FF66"/>
                </a:solidFill>
              </a:rPr>
              <a:t>t</a:t>
            </a:r>
            <a:r>
              <a:rPr lang="en-US" sz="2200" i="1" dirty="0" smtClean="0">
                <a:solidFill>
                  <a:srgbClr val="66FF66"/>
                </a:solidFill>
              </a:rPr>
              <a:t>ask</a:t>
            </a:r>
            <a:r>
              <a:rPr lang="id-ID" sz="2200" i="1" dirty="0" smtClean="0">
                <a:solidFill>
                  <a:srgbClr val="66FF66"/>
                </a:solidFill>
              </a:rPr>
              <a:t>) </a:t>
            </a:r>
            <a:r>
              <a:rPr lang="id-ID" sz="2200" dirty="0" smtClean="0">
                <a:solidFill>
                  <a:srgbClr val="66FF66"/>
                </a:solidFill>
              </a:rPr>
              <a:t>sebagai bukti nyata bahwa mereka memang memahami hal-hal yang dipelajari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sz="2200" dirty="0" smtClean="0"/>
          </a:p>
          <a:p>
            <a:pPr eaLnBrk="1" hangingPunct="1">
              <a:buFontTx/>
              <a:buBlip>
                <a:blip r:embed="rId2"/>
              </a:buBlip>
            </a:pPr>
            <a:endParaRPr lang="id-ID" sz="2400" dirty="0" smtClean="0"/>
          </a:p>
          <a:p>
            <a:pPr eaLnBrk="1" hangingPunct="1">
              <a:buFontTx/>
              <a:buBlip>
                <a:blip r:embed="rId2"/>
              </a:buBlip>
            </a:pPr>
            <a:endParaRPr lang="id-ID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0099"/>
                </a:solidFill>
              </a:rPr>
              <a:t>Tes Otentik: Tes Berbahasa &amp; </a:t>
            </a:r>
            <a:r>
              <a:rPr lang="id-ID" sz="3200" b="1" dirty="0" smtClean="0">
                <a:solidFill>
                  <a:srgbClr val="000099"/>
                </a:solidFill>
              </a:rPr>
              <a:t>Bersastra</a:t>
            </a:r>
            <a:r>
              <a:rPr lang="id-ID" sz="2000" b="1" dirty="0" smtClean="0">
                <a:solidFill>
                  <a:srgbClr val="000099"/>
                </a:solidFill>
              </a:rPr>
              <a:t>(3)</a:t>
            </a:r>
            <a:endParaRPr lang="id-ID" sz="2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Jadi, masalahnya adalah bagaimana membuat tes menyimak dan membaca tersebut menjadi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r>
              <a:rPr lang="id-ID" sz="2400" dirty="0" smtClean="0">
                <a:solidFill>
                  <a:srgbClr val="66FF66"/>
                </a:solidFill>
              </a:rPr>
              <a:t>bukan sekadar </a:t>
            </a:r>
            <a:r>
              <a:rPr lang="id-ID" sz="2400" i="1" dirty="0" smtClean="0">
                <a:solidFill>
                  <a:srgbClr val="FFFF00"/>
                </a:solidFill>
              </a:rPr>
              <a:t>s</a:t>
            </a:r>
            <a:r>
              <a:rPr lang="en-US" sz="2400" i="1" dirty="0" smtClean="0">
                <a:solidFill>
                  <a:srgbClr val="FFFF00"/>
                </a:solidFill>
              </a:rPr>
              <a:t>electing a </a:t>
            </a:r>
            <a:r>
              <a:rPr lang="id-ID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dirty="0" err="1" smtClean="0">
                <a:solidFill>
                  <a:srgbClr val="FFFF00"/>
                </a:solidFill>
              </a:rPr>
              <a:t>esponse</a:t>
            </a:r>
            <a:endParaRPr lang="id-ID" sz="2400" dirty="0" smtClean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Di pihak lain, tes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r>
              <a:rPr lang="id-ID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66FF66"/>
                </a:solidFill>
              </a:rPr>
              <a:t>menuntut siswa untuk bersifat aktif produktif  dan betul-betul dalam bentuk unjuk kerja bahasa secara bermakna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Hal itu berarti bahwa untuk mengukur kemampuan menyimak dan membaca dibuat menjadi tes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endParaRPr lang="id-ID" sz="2400" i="1" dirty="0" smtClean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Bentuk tes dapat berupa kegiatan berbicara, menulis, atau keduanya sekaligus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Topik pembicaraan atau penulisan tentu saja terkait langsung dengan bahan menyimak dan membaca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id-ID" sz="2800" b="1" smtClean="0">
                <a:solidFill>
                  <a:srgbClr val="003300"/>
                </a:solidFill>
              </a:rPr>
              <a:t>Tes Otentik: Menyimak dan Membaca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Tes menyimak dan membaca mempunyai kesamaan: bersifat aktif reseptif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Dalam pembuatan soal yang lazim,  tes menyimak dan membaca akan memilih respon yang disediakan, </a:t>
            </a:r>
            <a:r>
              <a:rPr lang="id-ID" sz="2100" i="1" smtClean="0">
                <a:solidFill>
                  <a:srgbClr val="FF0000"/>
                </a:solidFill>
              </a:rPr>
              <a:t>s</a:t>
            </a:r>
            <a:r>
              <a:rPr lang="en-US" sz="2100" i="1" smtClean="0">
                <a:solidFill>
                  <a:srgbClr val="FF0000"/>
                </a:solidFill>
              </a:rPr>
              <a:t>electing a </a:t>
            </a:r>
            <a:r>
              <a:rPr lang="id-ID" sz="2100" i="1" smtClean="0">
                <a:solidFill>
                  <a:srgbClr val="FF0000"/>
                </a:solidFill>
              </a:rPr>
              <a:t>r</a:t>
            </a:r>
            <a:r>
              <a:rPr lang="en-US" sz="2100" i="1" smtClean="0">
                <a:solidFill>
                  <a:srgbClr val="FF0000"/>
                </a:solidFill>
              </a:rPr>
              <a:t>esponse</a:t>
            </a:r>
            <a:endParaRPr lang="id-ID" sz="210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Respon biasanya terkait dengan pemahaman siswa tentang materi yang disimak atau didengarkan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Untuk pembuatan tes otentik kedua keterampilan itu pemahaman haruslah diubah menjadi </a:t>
            </a:r>
            <a:r>
              <a:rPr lang="id-ID" sz="2100" smtClean="0">
                <a:solidFill>
                  <a:srgbClr val="003300"/>
                </a:solidFill>
              </a:rPr>
              <a:t>tes </a:t>
            </a:r>
            <a:r>
              <a:rPr lang="id-ID" sz="2100" i="1" smtClean="0">
                <a:solidFill>
                  <a:srgbClr val="C00000"/>
                </a:solidFill>
              </a:rPr>
              <a:t>pe</a:t>
            </a:r>
            <a:r>
              <a:rPr lang="en-US" sz="2100" i="1" smtClean="0">
                <a:solidFill>
                  <a:srgbClr val="C00000"/>
                </a:solidFill>
              </a:rPr>
              <a:t>rforming a </a:t>
            </a:r>
            <a:r>
              <a:rPr lang="id-ID" sz="2100" i="1" smtClean="0">
                <a:solidFill>
                  <a:srgbClr val="C00000"/>
                </a:solidFill>
              </a:rPr>
              <a:t>t</a:t>
            </a:r>
            <a:r>
              <a:rPr lang="en-US" sz="2100" i="1" smtClean="0">
                <a:solidFill>
                  <a:srgbClr val="C00000"/>
                </a:solidFill>
              </a:rPr>
              <a:t>ask </a:t>
            </a:r>
            <a:endParaRPr lang="id-ID" sz="2100" i="1" smtClean="0">
              <a:solidFill>
                <a:srgbClr val="C00000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>
                <a:solidFill>
                  <a:srgbClr val="003300"/>
                </a:solidFill>
              </a:rPr>
              <a:t>Soal  harus dijadikan tugas-tugas kinerja bahasa secara bermakna walau hal itu juga harus tetap diprasyarati kemampuan pemahaman bahan yang disimak dan dibaca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>
                <a:solidFill>
                  <a:srgbClr val="003300"/>
                </a:solidFill>
              </a:rPr>
              <a:t>Artinya, tanpa bekal pemahaman isi teks yang didengar atau dibaca, siswa tidak bisa melakukan tugas-tugas yang diberikan</a:t>
            </a:r>
          </a:p>
          <a:p>
            <a:pPr eaLnBrk="1" hangingPunct="1"/>
            <a:endParaRPr lang="id-ID" sz="22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7921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3300"/>
                </a:solidFill>
              </a:rPr>
              <a:t>Tes Otentik: Menyimak dan </a:t>
            </a:r>
            <a:r>
              <a:rPr lang="id-ID" sz="3200" b="1" dirty="0" smtClean="0">
                <a:solidFill>
                  <a:srgbClr val="003300"/>
                </a:solidFill>
              </a:rPr>
              <a:t>Membaca</a:t>
            </a:r>
            <a:r>
              <a:rPr lang="id-ID" sz="2000" b="1" dirty="0" smtClean="0">
                <a:solidFill>
                  <a:srgbClr val="003300"/>
                </a:solidFill>
              </a:rPr>
              <a:t>(2)</a:t>
            </a:r>
            <a:endParaRPr lang="id-ID" sz="2000" b="1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Bentuk kinerja bahasa adalah berbicara atau menulis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Jadi, singkatnya tes menyimak dan membaca kini diubah dengan menuntut jawaban siswa lewat berbicara atau menulis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Bentuk tugas kinerja dapat berupa menceritakan kembali secara lisan dan atau menuliskan kembali secara tertulis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Selain itu, agar tugas-tugas itu juga bermaknsa sebagaaimana tuntutan tes otentik, perlu juga ada komentar atau tanggapan siswa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Tanggapan ditekankan pada isi materi teks, tetapi dapat juga berkaitan dengan aspek kebahasaan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Untuk menilai tingkat kemampuan siswa dibuatkan lembar-lembar rubrik yang sesuai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Di bawah dicontohkan rubrik yang dimaksud 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7086600" cy="9445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 eaLnBrk="1" hangingPunct="1"/>
            <a:r>
              <a:rPr lang="id-ID" sz="4400" b="1" dirty="0" smtClean="0">
                <a:solidFill>
                  <a:srgbClr val="0000FF"/>
                </a:solidFill>
              </a:rPr>
              <a:t>PENILAIAN</a:t>
            </a:r>
            <a:r>
              <a:rPr lang="id-ID" sz="4400" dirty="0" smtClean="0">
                <a:solidFill>
                  <a:srgbClr val="0000FF"/>
                </a:solidFill>
              </a:rPr>
              <a:t> OTENTIK</a:t>
            </a:r>
            <a:r>
              <a:rPr lang="id-ID" sz="2400" dirty="0" smtClean="0">
                <a:solidFill>
                  <a:srgbClr val="0000FF"/>
                </a:solidFill>
              </a:rPr>
              <a:t>(1)</a:t>
            </a:r>
            <a:endParaRPr lang="en-US" sz="4400" dirty="0" smtClean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Sebagaimana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halnya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portofolio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sejak</a:t>
            </a:r>
            <a:r>
              <a:rPr lang="en-US" sz="2300" dirty="0" smtClean="0">
                <a:solidFill>
                  <a:srgbClr val="FFFF00"/>
                </a:solidFill>
              </a:rPr>
              <a:t> era KBK/KTSP,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(</a:t>
            </a:r>
            <a:r>
              <a:rPr lang="en-US" sz="2300" i="1" dirty="0" err="1" smtClean="0">
                <a:solidFill>
                  <a:srgbClr val="FFFF00"/>
                </a:solidFill>
              </a:rPr>
              <a:t>authetic</a:t>
            </a:r>
            <a:r>
              <a:rPr lang="en-US" sz="2300" i="1" dirty="0" smtClean="0">
                <a:solidFill>
                  <a:srgbClr val="FFFF00"/>
                </a:solidFill>
              </a:rPr>
              <a:t> assessment</a:t>
            </a:r>
            <a:r>
              <a:rPr lang="en-US" sz="2300" dirty="0" smtClean="0">
                <a:solidFill>
                  <a:srgbClr val="FFFF00"/>
                </a:solidFill>
              </a:rPr>
              <a:t>) </a:t>
            </a:r>
            <a:r>
              <a:rPr lang="en-US" sz="2300" dirty="0" err="1" smtClean="0">
                <a:solidFill>
                  <a:srgbClr val="FFFF00"/>
                </a:solidFill>
              </a:rPr>
              <a:t>kini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sedang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naik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daun</a:t>
            </a:r>
            <a:endParaRPr lang="en-US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mementingkan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proses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hasil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sekaligus</a:t>
            </a:r>
            <a:endParaRPr lang="id-ID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>
                <a:solidFill>
                  <a:srgbClr val="FFFF00"/>
                </a:solidFill>
              </a:rPr>
              <a:t>Cara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juga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bermacam-macam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nontes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tes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kapan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saja</a:t>
            </a:r>
            <a:endParaRPr lang="en-US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Misalnya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dengan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cara</a:t>
            </a:r>
            <a:r>
              <a:rPr lang="en-US" sz="2300" dirty="0" smtClean="0">
                <a:solidFill>
                  <a:srgbClr val="FFFF00"/>
                </a:solidFill>
              </a:rPr>
              <a:t>: </a:t>
            </a:r>
            <a:r>
              <a:rPr lang="en-US" sz="2300" dirty="0" err="1" smtClean="0">
                <a:solidFill>
                  <a:srgbClr val="FFFF00"/>
                </a:solidFill>
              </a:rPr>
              <a:t>tes</a:t>
            </a:r>
            <a:r>
              <a:rPr lang="en-US" sz="2300" dirty="0" smtClean="0">
                <a:solidFill>
                  <a:srgbClr val="FFFF00"/>
                </a:solidFill>
              </a:rPr>
              <a:t> (</a:t>
            </a:r>
            <a:r>
              <a:rPr lang="en-US" sz="2300" dirty="0" err="1" smtClean="0">
                <a:solidFill>
                  <a:srgbClr val="FFFF00"/>
                </a:solidFill>
              </a:rPr>
              <a:t>ulangan</a:t>
            </a:r>
            <a:r>
              <a:rPr lang="en-US" sz="2300" dirty="0" smtClean="0">
                <a:solidFill>
                  <a:srgbClr val="FFFF00"/>
                </a:solidFill>
              </a:rPr>
              <a:t>), </a:t>
            </a:r>
            <a:r>
              <a:rPr lang="en-US" sz="2300" dirty="0" err="1" smtClean="0">
                <a:solidFill>
                  <a:srgbClr val="FFFF00"/>
                </a:solidFill>
              </a:rPr>
              <a:t>penugasan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id-ID" sz="2300" dirty="0" smtClean="0">
                <a:solidFill>
                  <a:srgbClr val="FFFF00"/>
                </a:solidFill>
              </a:rPr>
              <a:t>proyek, </a:t>
            </a:r>
            <a:r>
              <a:rPr lang="en-US" sz="2300" dirty="0" err="1" smtClean="0">
                <a:solidFill>
                  <a:srgbClr val="FFFF00"/>
                </a:solidFill>
              </a:rPr>
              <a:t>wawancara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pengamatan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angket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catatan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lapangan</a:t>
            </a:r>
            <a:r>
              <a:rPr lang="en-US" sz="2300" dirty="0" smtClean="0">
                <a:solidFill>
                  <a:srgbClr val="FFFF00"/>
                </a:solidFill>
              </a:rPr>
              <a:t>/</a:t>
            </a:r>
            <a:r>
              <a:rPr lang="en-US" sz="2300" dirty="0" err="1" smtClean="0">
                <a:solidFill>
                  <a:srgbClr val="FFFF00"/>
                </a:solidFill>
              </a:rPr>
              <a:t>harian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portofolio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dll</a:t>
            </a:r>
            <a:endParaRPr lang="id-ID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dapat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berarti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sekaligus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menjamin</a:t>
            </a:r>
            <a:r>
              <a:rPr lang="en-US" sz="2300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objektif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nyata</a:t>
            </a:r>
            <a:r>
              <a:rPr lang="en-US" sz="2300" dirty="0" smtClean="0">
                <a:solidFill>
                  <a:srgbClr val="66FF66"/>
                </a:solidFill>
              </a:rPr>
              <a:t>, </a:t>
            </a:r>
            <a:r>
              <a:rPr lang="en-US" sz="2300" dirty="0" err="1" smtClean="0">
                <a:solidFill>
                  <a:srgbClr val="66FF66"/>
                </a:solidFill>
              </a:rPr>
              <a:t>konkret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benar-benar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hasil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tampilan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siswa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akurat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dan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bermakna</a:t>
            </a:r>
            <a:endParaRPr lang="en-US" sz="2300" dirty="0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id-ID" sz="2400" smtClean="0"/>
              <a:t>Contoh Rubrik Penilaian Kinerja Pemahaman Menyimak/Membaca Secara Lisan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1" cy="41045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3956"/>
                <a:gridCol w="3699228"/>
                <a:gridCol w="830439"/>
                <a:gridCol w="830439"/>
                <a:gridCol w="754945"/>
                <a:gridCol w="754945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Aspek</a:t>
                      </a:r>
                      <a:r>
                        <a:rPr lang="id-ID" baseline="0" dirty="0" smtClean="0"/>
                        <a:t> yang Dinilai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Kefasihan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detil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305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Kelancaran pengungkapan kembali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diksi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struktur kalimat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6. 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Kebermaknaan penuturan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10363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 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id-ID" sz="2400" smtClean="0"/>
              <a:t>Contoh Rubrik Penilaian Kinerja Pemahaman Menyimak/membaca Secara Tertulis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47238" cy="40127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3956"/>
                <a:gridCol w="3891843"/>
                <a:gridCol w="694268"/>
                <a:gridCol w="830439"/>
                <a:gridCol w="766092"/>
                <a:gridCol w="781191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Aspek</a:t>
                      </a:r>
                      <a:r>
                        <a:rPr lang="id-ID" baseline="0" dirty="0" smtClean="0"/>
                        <a:t> yang Dinilai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Ketepatan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detil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diksi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struktur kalimat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6.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Ejaan dan tatatulis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6. 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Kebermaknaan penuturan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25290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pPr algn="l" eaLnBrk="1" hangingPunct="1"/>
            <a:r>
              <a:rPr lang="id-ID" sz="3200" b="1" dirty="0" smtClean="0">
                <a:solidFill>
                  <a:srgbClr val="003300"/>
                </a:solidFill>
              </a:rPr>
              <a:t>Tes Otentik: Berbicara dan </a:t>
            </a:r>
            <a:r>
              <a:rPr lang="id-ID" sz="3200" b="1" dirty="0" smtClean="0">
                <a:solidFill>
                  <a:srgbClr val="003300"/>
                </a:solidFill>
              </a:rPr>
              <a:t>Menulis</a:t>
            </a:r>
            <a:r>
              <a:rPr lang="id-ID" sz="2000" b="1" dirty="0" smtClean="0">
                <a:solidFill>
                  <a:srgbClr val="003300"/>
                </a:solidFill>
              </a:rPr>
              <a:t>(1)</a:t>
            </a:r>
            <a:endParaRPr lang="id-ID" sz="2000" b="1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/>
              <a:t>Tes berbicara dan menulis mempunyai kesamaan: bersifat aktif produktif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/>
              <a:t>Dengan demikian, tes berbicara dan menulis yang benar pasti memberi tugas-tugas kepada siswa untuk berunjuk kerja bahasa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dirty="0" smtClean="0"/>
              <a:t>Tes kemampuan berbicara dan menulis otomatis akan berwujud</a:t>
            </a:r>
            <a:r>
              <a:rPr lang="id-ID" sz="2400" dirty="0" smtClean="0">
                <a:solidFill>
                  <a:srgbClr val="003300"/>
                </a:solidFill>
              </a:rPr>
              <a:t>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</a:t>
            </a:r>
            <a:r>
              <a:rPr lang="id-ID" sz="2400" i="1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dan bukan sekadar </a:t>
            </a:r>
            <a:r>
              <a:rPr lang="id-ID" sz="2200" dirty="0" smtClean="0"/>
              <a:t>memilih respon yang disediakan, </a:t>
            </a:r>
            <a:r>
              <a:rPr lang="id-ID" sz="2200" i="1" dirty="0" smtClean="0">
                <a:solidFill>
                  <a:srgbClr val="FFFF00"/>
                </a:solidFill>
              </a:rPr>
              <a:t>s</a:t>
            </a:r>
            <a:r>
              <a:rPr lang="en-US" sz="2200" i="1" dirty="0" smtClean="0">
                <a:solidFill>
                  <a:srgbClr val="FFFF00"/>
                </a:solidFill>
              </a:rPr>
              <a:t>electing a </a:t>
            </a:r>
            <a:r>
              <a:rPr lang="id-ID" sz="2200" i="1" dirty="0" smtClean="0">
                <a:solidFill>
                  <a:srgbClr val="FFFF00"/>
                </a:solidFill>
              </a:rPr>
              <a:t>r</a:t>
            </a:r>
            <a:r>
              <a:rPr lang="en-US" sz="2200" i="1" dirty="0" err="1" smtClean="0">
                <a:solidFill>
                  <a:srgbClr val="FFFF00"/>
                </a:solidFill>
              </a:rPr>
              <a:t>esponse</a:t>
            </a:r>
            <a:endParaRPr lang="id-ID" sz="2200" i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chemeClr val="tx2"/>
                </a:solidFill>
              </a:rPr>
              <a:t>Jika tes sudah berupa </a:t>
            </a:r>
            <a:r>
              <a:rPr lang="id-ID" sz="2000" i="1" dirty="0" smtClean="0">
                <a:solidFill>
                  <a:srgbClr val="FFFF00"/>
                </a:solidFill>
              </a:rPr>
              <a:t>pe</a:t>
            </a:r>
            <a:r>
              <a:rPr lang="en-US" sz="20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000" i="1" dirty="0" smtClean="0">
                <a:solidFill>
                  <a:srgbClr val="FFFF00"/>
                </a:solidFill>
              </a:rPr>
              <a:t> a </a:t>
            </a:r>
            <a:r>
              <a:rPr lang="id-ID" sz="2000" i="1" dirty="0" smtClean="0">
                <a:solidFill>
                  <a:srgbClr val="FFFF00"/>
                </a:solidFill>
              </a:rPr>
              <a:t>t</a:t>
            </a:r>
            <a:r>
              <a:rPr lang="en-US" sz="2000" i="1" dirty="0" smtClean="0">
                <a:solidFill>
                  <a:srgbClr val="FFFF00"/>
                </a:solidFill>
              </a:rPr>
              <a:t>ask</a:t>
            </a:r>
            <a:r>
              <a:rPr lang="id-ID" sz="2200" dirty="0" smtClean="0">
                <a:solidFill>
                  <a:schemeClr val="tx2"/>
                </a:solidFill>
              </a:rPr>
              <a:t>, kita tinggal membawa, menjadikan, atau memastikan bahwa tugas-tugas itu benar-benar sesuai dengan tuntutan tes otentik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chemeClr val="tx2"/>
                </a:solidFill>
              </a:rPr>
              <a:t>Tugas yang diberikan dapat bermacam-macam, bisa berupa tes bisan tugas-tugas nontes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algn="l" eaLnBrk="1" hangingPunct="1"/>
            <a:r>
              <a:rPr lang="id-ID" sz="3000" b="1" dirty="0" smtClean="0">
                <a:solidFill>
                  <a:srgbClr val="003300"/>
                </a:solidFill>
              </a:rPr>
              <a:t>Tes Otentik: Berbicara dan </a:t>
            </a:r>
            <a:r>
              <a:rPr lang="id-ID" sz="3000" b="1" dirty="0" smtClean="0">
                <a:solidFill>
                  <a:srgbClr val="003300"/>
                </a:solidFill>
              </a:rPr>
              <a:t>Menulis</a:t>
            </a:r>
            <a:r>
              <a:rPr lang="id-ID" sz="2400" b="1" dirty="0" smtClean="0">
                <a:solidFill>
                  <a:srgbClr val="003300"/>
                </a:solidFill>
              </a:rPr>
              <a:t>(2)</a:t>
            </a:r>
            <a:endParaRPr lang="id-ID" sz="2400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Model penyekoran tes berbicara dan menulis secara  otentik adalah dengan rubrik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Ada banyak model rubrik penilaian tergantung pada tugas berbicara atau menulis yang diberikan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Untuk tugas kinerja berbicara  misalnya dapat berupa  berdiskusi, berpidato, wawancara, penyampaian laporan, dll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Untuk tugas kinerja menulis misalnya dapat berupa menulis dengan tema tertentu, membuat laporan kegiatan, membuat resensi buku, membuat bermacam surat, dll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Di bawah dicontohkan beberapa model rubrik penilaian untuk  kinerja berbicara dan menulis</a:t>
            </a:r>
          </a:p>
          <a:p>
            <a:pPr eaLnBrk="1" hangingPunct="1"/>
            <a:endParaRPr lang="id-ID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 eaLnBrk="1" hangingPunct="1"/>
            <a:r>
              <a:rPr lang="id-ID" sz="2400" b="1" smtClean="0">
                <a:solidFill>
                  <a:srgbClr val="003300"/>
                </a:solidFill>
              </a:rPr>
              <a:t>Contoh Pedoman Penilaian Kemampuan Berbicara (Contoh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599" cy="45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733800"/>
                <a:gridCol w="838200"/>
                <a:gridCol w="762000"/>
                <a:gridCol w="838200"/>
                <a:gridCol w="762000"/>
                <a:gridCol w="685799"/>
              </a:tblGrid>
              <a:tr h="394855">
                <a:tc rowSpan="2">
                  <a:txBody>
                    <a:bodyPr/>
                    <a:lstStyle/>
                    <a:p>
                      <a:r>
                        <a:rPr lang="id-ID" sz="1800" dirty="0" smtClean="0"/>
                        <a:t>No.</a:t>
                      </a:r>
                      <a:endParaRPr lang="id-ID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id-ID" sz="1800" dirty="0" smtClean="0"/>
                        <a:t>Aspek  yang Dinilai</a:t>
                      </a:r>
                      <a:endParaRPr lang="id-ID" sz="18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Kefasihan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Keaktualan topik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Keakuratan materi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Keluasan materi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Pemahaman materi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Keruntutan penyampaian gagasan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diksi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struktur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Kelancaran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01000" cy="600075"/>
          </a:xfrm>
          <a:gradFill rotWithShape="1">
            <a:gsLst>
              <a:gs pos="0">
                <a:srgbClr val="76762F"/>
              </a:gs>
              <a:gs pos="50000">
                <a:srgbClr val="FFFF66"/>
              </a:gs>
              <a:gs pos="100000">
                <a:srgbClr val="76762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id-ID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dirty="0" err="1" smtClean="0">
                <a:solidFill>
                  <a:srgbClr val="A50021"/>
                </a:solidFill>
              </a:rPr>
              <a:t>Contoh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id-ID" sz="2400" b="1" dirty="0" smtClean="0">
                <a:solidFill>
                  <a:srgbClr val="A50021"/>
                </a:solidFill>
              </a:rPr>
              <a:t>Pedoman</a:t>
            </a:r>
            <a:r>
              <a:rPr lang="en-US" sz="2400" b="1" dirty="0" err="1" smtClean="0">
                <a:solidFill>
                  <a:srgbClr val="A50021"/>
                </a:solidFill>
              </a:rPr>
              <a:t>Penilaian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 err="1" smtClean="0">
                <a:solidFill>
                  <a:srgbClr val="A50021"/>
                </a:solidFill>
              </a:rPr>
              <a:t>Kemampuan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 err="1" smtClean="0">
                <a:solidFill>
                  <a:srgbClr val="A50021"/>
                </a:solidFill>
              </a:rPr>
              <a:t>Berbicara</a:t>
            </a:r>
            <a:r>
              <a:rPr lang="id-ID" sz="2400" b="1" dirty="0" smtClean="0">
                <a:solidFill>
                  <a:srgbClr val="A50021"/>
                </a:solidFill>
              </a:rPr>
              <a:t> (Contoh 2)</a:t>
            </a:r>
            <a:endParaRPr lang="en-US" sz="2400" b="1" dirty="0" smtClean="0">
              <a:solidFill>
                <a:srgbClr val="A50021"/>
              </a:solidFill>
            </a:endParaRPr>
          </a:p>
        </p:txBody>
      </p:sp>
      <p:graphicFrame>
        <p:nvGraphicFramePr>
          <p:cNvPr id="291014" name="Group 198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82000" cy="3971962"/>
        </p:xfrm>
        <a:graphic>
          <a:graphicData uri="http://schemas.openxmlformats.org/drawingml/2006/table">
            <a:tbl>
              <a:tblPr/>
              <a:tblGrid>
                <a:gridCol w="576262"/>
                <a:gridCol w="1079500"/>
                <a:gridCol w="1163638"/>
                <a:gridCol w="1066800"/>
                <a:gridCol w="914400"/>
                <a:gridCol w="838200"/>
                <a:gridCol w="914400"/>
                <a:gridCol w="762000"/>
                <a:gridCol w="1066800"/>
              </a:tblGrid>
              <a:tr h="5766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Siswa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Aspek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Dinilai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 Skor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87114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Keakuratan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Informasi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Skor maks)*)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Keruntutan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Penyampaian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Gagasan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Ketepatan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Struktur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&amp;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Kosakata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Kelan-caran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Kewajaran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Urutan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Wacana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Gaya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Pengu-capan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5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0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5334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sz="2400" smtClean="0"/>
              <a:t>Contoh Panduan Penilaian Menulis (Contoh 1)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83163"/>
          </a:xfrm>
        </p:spPr>
        <p:txBody>
          <a:bodyPr/>
          <a:lstStyle/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pPr>
              <a:buFontTx/>
              <a:buNone/>
            </a:pPr>
            <a:endParaRPr lang="id-ID" smtClean="0"/>
          </a:p>
          <a:p>
            <a:endParaRPr lang="id-ID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143000"/>
          <a:ext cx="7772401" cy="4709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798"/>
                <a:gridCol w="3276600"/>
                <a:gridCol w="762000"/>
                <a:gridCol w="838200"/>
                <a:gridCol w="762000"/>
                <a:gridCol w="762000"/>
                <a:gridCol w="685803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No.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Komponen yang Dinilai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Tingkat Ketercapaian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Keaktualan topik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Keakuratan materi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Keluasan materi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materi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Keruntutan penyampaian gagasan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diksi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struktur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 ejaan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</a:t>
                      </a:r>
                      <a:r>
                        <a:rPr lang="id-ID" baseline="0" dirty="0" smtClean="0"/>
                        <a:t>  Skor:</a:t>
                      </a:r>
                    </a:p>
                    <a:p>
                      <a:pPr algn="r"/>
                      <a:r>
                        <a:rPr lang="id-ID" baseline="0" dirty="0" smtClean="0"/>
                        <a:t>Nilai: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0038" cy="742950"/>
          </a:xfrm>
          <a:solidFill>
            <a:schemeClr val="accent1"/>
          </a:solidFill>
        </p:spPr>
        <p:txBody>
          <a:bodyPr/>
          <a:lstStyle/>
          <a:p>
            <a:r>
              <a:rPr lang="id-ID" sz="2400" b="1" smtClean="0"/>
              <a:t>Contoh Panduan Penilaian Menulis (Contoh 2)</a:t>
            </a:r>
            <a:endParaRPr lang="en-US" sz="2400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en-US" smtClean="0"/>
          </a:p>
          <a:p>
            <a:pPr marL="0" indent="0" algn="r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96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551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graphicFrame>
        <p:nvGraphicFramePr>
          <p:cNvPr id="277595" name="Group 91"/>
          <p:cNvGraphicFramePr>
            <a:graphicFrameLocks noGrp="1"/>
          </p:cNvGraphicFramePr>
          <p:nvPr/>
        </p:nvGraphicFramePr>
        <p:xfrm>
          <a:off x="228600" y="1676400"/>
          <a:ext cx="8497888" cy="4048126"/>
        </p:xfrm>
        <a:graphic>
          <a:graphicData uri="http://schemas.openxmlformats.org/drawingml/2006/table">
            <a:tbl>
              <a:tblPr/>
              <a:tblGrid>
                <a:gridCol w="644525"/>
                <a:gridCol w="1477963"/>
                <a:gridCol w="925512"/>
                <a:gridCol w="1308100"/>
                <a:gridCol w="1143000"/>
                <a:gridCol w="1071563"/>
                <a:gridCol w="927100"/>
                <a:gridCol w="1000125"/>
              </a:tblGrid>
              <a:tr h="762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Skor dan Aspek yang Dinilai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 Skor Maks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 Bahasa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Pilihan Kata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Skor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5139" name="Rectangle 83"/>
          <p:cNvSpPr>
            <a:spLocks noChangeArrowheads="1"/>
          </p:cNvSpPr>
          <p:nvPr/>
        </p:nvSpPr>
        <p:spPr bwMode="auto">
          <a:xfrm>
            <a:off x="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 spd="slow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119813" cy="817563"/>
          </a:xfr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5400000" scaled="1"/>
          </a:gradFill>
          <a:ln>
            <a:solidFill>
              <a:srgbClr val="A50021"/>
            </a:solidFill>
          </a:ln>
        </p:spPr>
        <p:txBody>
          <a:bodyPr/>
          <a:lstStyle/>
          <a:p>
            <a:r>
              <a:rPr lang="id-ID" sz="3200" b="1" smtClean="0">
                <a:solidFill>
                  <a:srgbClr val="000099"/>
                </a:solidFill>
              </a:rPr>
              <a:t>Model </a:t>
            </a:r>
            <a:r>
              <a:rPr lang="en-US" sz="3200" b="1" smtClean="0">
                <a:solidFill>
                  <a:srgbClr val="000099"/>
                </a:solidFill>
              </a:rPr>
              <a:t>Penilaian </a:t>
            </a:r>
            <a:r>
              <a:rPr lang="id-ID" sz="3200" b="1" smtClean="0">
                <a:solidFill>
                  <a:srgbClr val="000099"/>
                </a:solidFill>
              </a:rPr>
              <a:t>Otentik</a:t>
            </a:r>
            <a:endParaRPr lang="en-US" sz="3200" b="1" smtClean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0645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Jadi, model penilaian otentik mempergunakan model penilaian analitis daripada holistis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Dengan model analitis kita akan tahu komponen tertentu yang sudah baik baik atau sebaliknya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Dengan demikian, kita dapat memberikan pembenahan yang lebih dibutuhkan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id-ID" sz="2800" b="1" dirty="0" smtClean="0">
                <a:solidFill>
                  <a:srgbClr val="000099"/>
                </a:solidFill>
              </a:rPr>
              <a:t>Model </a:t>
            </a:r>
            <a:r>
              <a:rPr lang="en-US" sz="2800" b="1" dirty="0" err="1" smtClean="0">
                <a:solidFill>
                  <a:srgbClr val="000099"/>
                </a:solidFill>
              </a:rPr>
              <a:t>Holistis</a:t>
            </a:r>
            <a:r>
              <a:rPr lang="en-US" sz="2800" b="1" dirty="0">
                <a:solidFill>
                  <a:srgbClr val="000099"/>
                </a:solidFill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bersifat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menyeluruh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sekaligus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terhadap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sebuah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  <a:latin typeface="+mj-lt"/>
              </a:rPr>
              <a:t>karya</a:t>
            </a:r>
            <a:r>
              <a:rPr lang="id-ID" sz="2200" dirty="0" smtClean="0">
                <a:solidFill>
                  <a:srgbClr val="006600"/>
                </a:solidFill>
                <a:latin typeface="+mj-lt"/>
              </a:rPr>
              <a:t> tulis atau unjuk kerja yang lain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 smtClean="0">
                <a:solidFill>
                  <a:srgbClr val="006600"/>
                </a:solidFill>
                <a:latin typeface="+mj-lt"/>
              </a:rPr>
              <a:t>Karya</a:t>
            </a:r>
            <a:r>
              <a:rPr lang="id-ID" sz="2200" dirty="0" smtClean="0">
                <a:solidFill>
                  <a:srgbClr val="006600"/>
                </a:solidFill>
                <a:latin typeface="+mj-lt"/>
              </a:rPr>
              <a:t>/kinerja</a:t>
            </a:r>
            <a:r>
              <a:rPr lang="en-US" sz="22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tidak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dirinci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per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komponen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bersifat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impresif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selintas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Hanya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ada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satu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skor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: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skor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keseluruhan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Teknik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ini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dapat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dipertanggungjawabkan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jika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penilainya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orang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yang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berpengalaman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ahli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bidangnya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1800" dirty="0">
              <a:solidFill>
                <a:srgbClr val="6600FF"/>
              </a:solidFill>
              <a:latin typeface="ITC Bookman Demi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rgbClr val="003300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900" b="1" dirty="0"/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5562600" cy="6858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/>
          <a:lstStyle/>
          <a:p>
            <a:pPr algn="l"/>
            <a:r>
              <a:rPr lang="id-ID" sz="2400" b="1" smtClean="0">
                <a:solidFill>
                  <a:srgbClr val="000099"/>
                </a:solidFill>
              </a:rPr>
              <a:t>Model </a:t>
            </a:r>
            <a:r>
              <a:rPr lang="en-US" sz="2400" b="1" smtClean="0">
                <a:solidFill>
                  <a:srgbClr val="000099"/>
                </a:solidFill>
              </a:rPr>
              <a:t>Penilaian </a:t>
            </a:r>
            <a:r>
              <a:rPr lang="id-ID" sz="2400" b="1" smtClean="0">
                <a:solidFill>
                  <a:srgbClr val="000099"/>
                </a:solidFill>
              </a:rPr>
              <a:t>Otentik lanjutan ....</a:t>
            </a:r>
            <a:endParaRPr lang="id-ID" sz="240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800" b="1" smtClean="0">
                <a:solidFill>
                  <a:srgbClr val="000099"/>
                </a:solidFill>
              </a:rPr>
              <a:t>Model </a:t>
            </a:r>
            <a:r>
              <a:rPr lang="en-US" sz="2800" b="1" smtClean="0">
                <a:solidFill>
                  <a:srgbClr val="000099"/>
                </a:solidFill>
              </a:rPr>
              <a:t>Analitis: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Penilaian karangan</a:t>
            </a:r>
            <a:r>
              <a:rPr lang="id-ID" sz="2400" b="1" smtClean="0">
                <a:solidFill>
                  <a:srgbClr val="006600"/>
                </a:solidFill>
                <a:latin typeface="Albertus Medium" pitchFamily="34" charset="0"/>
              </a:rPr>
              <a:t> atau unjuk kerja yang lain</a:t>
            </a: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 dirinci ke dalam komponen-komponen tertentu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Tiap komponen diberi bobot sesuai dengan perannya dalam karangan secara keseluruhan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Skor sebuah karangan diperoleh dengan menjumlah seluruh skor per komponen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Teknik penilaian ini dipakai untuk keperluan diagnostik-edukatif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Perincian karya ke dalam komponen-komponen dapat berbeda tergantung jenis karya yang dinilai</a:t>
            </a:r>
            <a:endParaRPr lang="id-ID" sz="2400" b="1" smtClean="0">
              <a:solidFill>
                <a:srgbClr val="006600"/>
              </a:solidFill>
              <a:latin typeface="Albertus Medium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id-ID" sz="2400" b="1" smtClean="0">
                <a:solidFill>
                  <a:srgbClr val="006600"/>
                </a:solidFill>
                <a:latin typeface="Albertus Medium" pitchFamily="34" charset="0"/>
              </a:rPr>
              <a:t>Demikian juga dalam hal pembobotan tiap komponen</a:t>
            </a:r>
            <a:endParaRPr lang="id-ID" sz="24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315200" cy="715962"/>
          </a:xfrm>
          <a:noFill/>
        </p:spPr>
        <p:txBody>
          <a:bodyPr/>
          <a:lstStyle/>
          <a:p>
            <a:pPr algn="l" eaLnBrk="1" hangingPunct="1"/>
            <a:r>
              <a:rPr lang="id-ID" sz="4000" smtClean="0">
                <a:solidFill>
                  <a:srgbClr val="0000CC"/>
                </a:solidFill>
              </a:rPr>
              <a:t>Penilaian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id-ID" sz="2400" dirty="0" smtClean="0">
                <a:solidFill>
                  <a:srgbClr val="0000CC"/>
                </a:solidFill>
              </a:rPr>
              <a:t>(2)</a:t>
            </a:r>
            <a:endParaRPr lang="en-US" sz="2800" dirty="0" smtClean="0">
              <a:solidFill>
                <a:srgbClr val="00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dirty="0" err="1" smtClean="0">
                <a:solidFill>
                  <a:srgbClr val="FFC000"/>
                </a:solidFill>
              </a:rPr>
              <a:t>Penilaian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otentik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menunjuk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pada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pemberian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tugas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kepada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pembelajar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untuk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menampilkan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kemampuannya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mempergunakan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bahasa</a:t>
            </a:r>
            <a:r>
              <a:rPr lang="en-US" sz="2500" dirty="0" smtClean="0">
                <a:solidFill>
                  <a:srgbClr val="FFC000"/>
                </a:solidFill>
              </a:rPr>
              <a:t> target </a:t>
            </a:r>
            <a:r>
              <a:rPr lang="en-US" sz="2500" dirty="0" err="1" smtClean="0">
                <a:solidFill>
                  <a:srgbClr val="FFC000"/>
                </a:solidFill>
              </a:rPr>
              <a:t>secara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bermakna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dan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kemudian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dinilai</a:t>
            </a:r>
            <a:endParaRPr lang="id-ID" sz="25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5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b="1" i="1" dirty="0" smtClean="0">
                <a:solidFill>
                  <a:srgbClr val="FFFF00"/>
                </a:solidFill>
              </a:rPr>
              <a:t>AA: a form of assessment in which students are asked to perform real-world tasks that demonstrate meaningful application of essential knowledge and skills (John Mueller, 2008)</a:t>
            </a:r>
            <a:endParaRPr lang="id-ID" sz="2500" b="1" i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5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b="1" i="1" dirty="0" smtClean="0">
                <a:solidFill>
                  <a:srgbClr val="66FF66"/>
                </a:solidFill>
              </a:rPr>
              <a:t>AA: performance assessment call upon the examinee to demonstrate specific skills and competencies, that is, to </a:t>
            </a:r>
            <a:r>
              <a:rPr lang="en-US" sz="2500" b="1" i="1" dirty="0" err="1" smtClean="0">
                <a:solidFill>
                  <a:srgbClr val="66FF66"/>
                </a:solidFill>
              </a:rPr>
              <a:t>aplly</a:t>
            </a:r>
            <a:r>
              <a:rPr lang="en-US" sz="2500" b="1" i="1" dirty="0" smtClean="0">
                <a:solidFill>
                  <a:srgbClr val="66FF66"/>
                </a:solidFill>
              </a:rPr>
              <a:t> the skills and knowledge they have mastered (Richard J. </a:t>
            </a:r>
            <a:r>
              <a:rPr lang="en-US" sz="2500" b="1" i="1" dirty="0" err="1" smtClean="0">
                <a:solidFill>
                  <a:srgbClr val="66FF66"/>
                </a:solidFill>
              </a:rPr>
              <a:t>Stiggins</a:t>
            </a:r>
            <a:r>
              <a:rPr lang="en-US" sz="2500" b="1" i="1" dirty="0" smtClean="0">
                <a:solidFill>
                  <a:srgbClr val="66FF66"/>
                </a:solidFill>
              </a:rPr>
              <a:t>, 1987)</a:t>
            </a: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5334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2800" b="1" dirty="0" smtClean="0">
                <a:solidFill>
                  <a:srgbClr val="0000CC"/>
                </a:solidFill>
              </a:rPr>
              <a:t>Pembobotan Penilaian Komponen K</a:t>
            </a:r>
            <a:r>
              <a:rPr lang="en-US" sz="2800" b="1" dirty="0" err="1" smtClean="0">
                <a:solidFill>
                  <a:srgbClr val="0000CC"/>
                </a:solidFill>
              </a:rPr>
              <a:t>ebahasaan</a:t>
            </a:r>
            <a:endParaRPr lang="en-US" sz="2800" b="1" dirty="0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penyekoran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berbahasa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otentik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dikhotomis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(</a:t>
            </a:r>
            <a:r>
              <a:rPr lang="en-US" sz="2000" dirty="0" err="1" smtClean="0"/>
              <a:t>bahasa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(</a:t>
            </a:r>
            <a:r>
              <a:rPr lang="en-US" sz="2000" dirty="0" err="1" smtClean="0"/>
              <a:t>gagasan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Jawabannya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level </a:t>
            </a:r>
            <a:r>
              <a:rPr lang="en-US" sz="2000" dirty="0" err="1" smtClean="0"/>
              <a:t>pembelajar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dinilai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level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pula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mestinya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melatih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/</a:t>
            </a:r>
            <a:r>
              <a:rPr lang="en-US" sz="2000" dirty="0" err="1" smtClean="0"/>
              <a:t>mhs</a:t>
            </a:r>
            <a:r>
              <a:rPr lang="en-US" sz="2000" dirty="0" smtClean="0"/>
              <a:t>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minimun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200" b="1" dirty="0" err="1" smtClean="0">
                <a:solidFill>
                  <a:srgbClr val="990000"/>
                </a:solidFill>
              </a:rPr>
              <a:t>Perbandingan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unsur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bahasa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dan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gagasan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itu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misalnya</a:t>
            </a:r>
            <a:r>
              <a:rPr lang="en-US" sz="2200" b="1" dirty="0" smtClean="0">
                <a:solidFill>
                  <a:srgbClr val="990000"/>
                </a:solidFill>
              </a:rPr>
              <a:t>: 75: 25; 70:30; 65:35; 60:40; 55: 45; 50:50; 45:55; 40:60; 35:65; 30:70; 25:75; 20:80</a:t>
            </a:r>
            <a:r>
              <a:rPr lang="en-US" sz="2200" b="1" dirty="0" smtClean="0">
                <a:solidFill>
                  <a:srgbClr val="FFCC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flower_arts_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2667000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rgbClr val="003300"/>
                </a:solidFill>
                <a:latin typeface="Algerian" pitchFamily="82" charset="0"/>
              </a:rPr>
              <a:t>TERIMA KASIH</a:t>
            </a:r>
            <a:r>
              <a:rPr lang="en-US" sz="6600" b="1" smtClean="0">
                <a:solidFill>
                  <a:srgbClr val="003300"/>
                </a:solidFill>
                <a:latin typeface="Antique Olive Compact" pitchFamily="34" charset="0"/>
              </a:rPr>
              <a:t/>
            </a:r>
            <a:br>
              <a:rPr lang="en-US" sz="6600" b="1" smtClean="0">
                <a:solidFill>
                  <a:srgbClr val="003300"/>
                </a:solidFill>
                <a:latin typeface="Antique Olive Compact" pitchFamily="34" charset="0"/>
              </a:rPr>
            </a:br>
            <a:endParaRPr lang="en-US" sz="4000" b="1" smtClean="0">
              <a:solidFill>
                <a:srgbClr val="000099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781800" cy="9445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Tradisional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vs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Otentik</a:t>
            </a:r>
            <a:r>
              <a:rPr lang="id-ID" sz="2200" dirty="0" smtClean="0">
                <a:solidFill>
                  <a:srgbClr val="0000FF"/>
                </a:solidFill>
              </a:rPr>
              <a:t>(1)</a:t>
            </a:r>
            <a:endParaRPr lang="en-US" sz="2200" dirty="0" smtClean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Penilaian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tradisional</a:t>
            </a:r>
            <a:r>
              <a:rPr lang="en-US" sz="2400" dirty="0" smtClean="0">
                <a:solidFill>
                  <a:srgbClr val="FFFF00"/>
                </a:solidFill>
              </a:rPr>
              <a:t> (TT)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banyak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menanyakan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penguasaan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pengetahuan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lewat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bentuk-bentuk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objektif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Karakteristik</a:t>
            </a:r>
            <a:r>
              <a:rPr lang="en-US" sz="2400" dirty="0" smtClean="0">
                <a:solidFill>
                  <a:srgbClr val="FFFF00"/>
                </a:solidFill>
              </a:rPr>
              <a:t> TT </a:t>
            </a:r>
            <a:r>
              <a:rPr lang="en-US" sz="2400" dirty="0" err="1" smtClean="0">
                <a:solidFill>
                  <a:srgbClr val="FFFF00"/>
                </a:solidFill>
              </a:rPr>
              <a:t>menurut</a:t>
            </a:r>
            <a:r>
              <a:rPr lang="en-US" sz="2400" dirty="0" smtClean="0">
                <a:solidFill>
                  <a:srgbClr val="FFFF00"/>
                </a:solidFill>
              </a:rPr>
              <a:t> Mueller (2008):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200" dirty="0" err="1" smtClean="0"/>
              <a:t>Misi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mengembangkan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produktif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 </a:t>
            </a:r>
            <a:r>
              <a:rPr lang="en-US" sz="2200" dirty="0" err="1" smtClean="0"/>
              <a:t>produktif</a:t>
            </a:r>
            <a:r>
              <a:rPr lang="en-US" sz="2200" dirty="0" smtClean="0"/>
              <a:t>,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menguasai</a:t>
            </a:r>
            <a:r>
              <a:rPr lang="en-US" sz="2200" dirty="0" smtClean="0"/>
              <a:t> </a:t>
            </a:r>
            <a:r>
              <a:rPr lang="en-US" sz="2200" dirty="0" err="1" smtClean="0"/>
              <a:t>disiplin</a:t>
            </a:r>
            <a:r>
              <a:rPr lang="en-US" sz="2200" dirty="0" smtClean="0"/>
              <a:t> </a:t>
            </a:r>
            <a:r>
              <a:rPr lang="en-US" sz="2200" dirty="0" err="1" smtClean="0"/>
              <a:t>keilmuan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200" dirty="0" err="1" smtClean="0"/>
              <a:t>Maka</a:t>
            </a:r>
            <a:r>
              <a:rPr lang="en-US" sz="2200" dirty="0" smtClean="0"/>
              <a:t>,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 </a:t>
            </a:r>
            <a:r>
              <a:rPr lang="en-US" sz="2200" dirty="0" err="1" smtClean="0"/>
              <a:t>mesti</a:t>
            </a:r>
            <a:r>
              <a:rPr lang="en-US" sz="2200" dirty="0" smtClean="0"/>
              <a:t> </a:t>
            </a:r>
            <a:r>
              <a:rPr lang="en-US" sz="2200" dirty="0" err="1" smtClean="0"/>
              <a:t>mengajarkan</a:t>
            </a:r>
            <a:r>
              <a:rPr lang="en-US" sz="2200" dirty="0" smtClean="0"/>
              <a:t> </a:t>
            </a:r>
            <a:r>
              <a:rPr lang="en-US" sz="2200" dirty="0" err="1" smtClean="0"/>
              <a:t>siswa</a:t>
            </a:r>
            <a:r>
              <a:rPr lang="en-US" sz="2200" dirty="0" smtClean="0"/>
              <a:t> </a:t>
            </a:r>
            <a:r>
              <a:rPr lang="en-US" sz="2200" dirty="0" err="1" smtClean="0"/>
              <a:t>disiplin</a:t>
            </a:r>
            <a:r>
              <a:rPr lang="en-US" sz="2200" dirty="0" smtClean="0"/>
              <a:t> </a:t>
            </a:r>
            <a:r>
              <a:rPr lang="en-US" sz="2200" dirty="0" err="1" smtClean="0"/>
              <a:t>keilmuan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keberhasilan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, guru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mengetes</a:t>
            </a:r>
            <a:r>
              <a:rPr lang="en-US" sz="2200" dirty="0" smtClean="0"/>
              <a:t> </a:t>
            </a:r>
            <a:r>
              <a:rPr lang="en-US" sz="2200" dirty="0" err="1" smtClean="0"/>
              <a:t>siswa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mengetahui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penguasaan</a:t>
            </a:r>
            <a:r>
              <a:rPr lang="en-US" sz="2200" dirty="0" smtClean="0"/>
              <a:t> </a:t>
            </a:r>
            <a:r>
              <a:rPr lang="en-US" sz="2200" dirty="0" err="1" smtClean="0"/>
              <a:t>keilmuan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200" i="1" dirty="0" smtClean="0">
                <a:solidFill>
                  <a:srgbClr val="C00000"/>
                </a:solidFill>
              </a:rPr>
              <a:t>The curriculum drives assessment; the body of knowledge is determined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3238"/>
            <a:ext cx="7391400" cy="6397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Tradisional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vs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Otentik</a:t>
            </a:r>
            <a:r>
              <a:rPr lang="id-ID" sz="2400" dirty="0" smtClean="0">
                <a:solidFill>
                  <a:srgbClr val="0000FF"/>
                </a:solidFill>
              </a:rPr>
              <a:t>(2)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600" dirty="0" err="1" smtClean="0">
                <a:solidFill>
                  <a:srgbClr val="003300"/>
                </a:solidFill>
              </a:rPr>
              <a:t>Karakteristik</a:t>
            </a:r>
            <a:r>
              <a:rPr lang="en-US" sz="2600" dirty="0" smtClean="0">
                <a:solidFill>
                  <a:srgbClr val="003300"/>
                </a:solidFill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</a:rPr>
              <a:t>tes</a:t>
            </a:r>
            <a:r>
              <a:rPr lang="en-US" sz="2600" dirty="0" smtClean="0">
                <a:solidFill>
                  <a:srgbClr val="003300"/>
                </a:solidFill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</a:rPr>
              <a:t>otentik</a:t>
            </a:r>
            <a:r>
              <a:rPr lang="en-US" sz="2600" dirty="0" smtClean="0">
                <a:solidFill>
                  <a:srgbClr val="003300"/>
                </a:solidFill>
              </a:rPr>
              <a:t> (T0):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Misi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sekolah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adalah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mengembangkan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warga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negara</a:t>
            </a:r>
            <a:r>
              <a:rPr lang="en-US" sz="2300" dirty="0" smtClean="0">
                <a:solidFill>
                  <a:srgbClr val="FFFF00"/>
                </a:solidFill>
              </a:rPr>
              <a:t> yang </a:t>
            </a:r>
            <a:r>
              <a:rPr lang="en-US" sz="2300" dirty="0" err="1" smtClean="0">
                <a:solidFill>
                  <a:srgbClr val="FFFF00"/>
                </a:solidFill>
              </a:rPr>
              <a:t>produktif</a:t>
            </a:r>
            <a:endParaRPr lang="en-US" sz="23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Untuk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menjadi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warga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negara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produktif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seseorang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harus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mampu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menunjukkan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penguasaan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melakukan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sesuatu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secara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bermakna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dalam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dunia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nyata</a:t>
            </a:r>
            <a:endParaRPr lang="en-US" sz="23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Maka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sekolah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mesti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mengembangkan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siswa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untuk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dapat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mendemonstrasikan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kemampuan</a:t>
            </a:r>
            <a:r>
              <a:rPr lang="en-US" sz="2300" dirty="0" smtClean="0">
                <a:solidFill>
                  <a:srgbClr val="FFFF00"/>
                </a:solidFill>
              </a:rPr>
              <a:t>/</a:t>
            </a:r>
            <a:r>
              <a:rPr lang="en-US" sz="2300" dirty="0" err="1" smtClean="0">
                <a:solidFill>
                  <a:srgbClr val="FFFF00"/>
                </a:solidFill>
              </a:rPr>
              <a:t>keterampilan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melakukan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sesuatu</a:t>
            </a:r>
            <a:r>
              <a:rPr lang="en-US" sz="2300" dirty="0" smtClean="0">
                <a:solidFill>
                  <a:srgbClr val="FFFF00"/>
                </a:solidFill>
              </a:rPr>
              <a:t>  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Untuk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mengukur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keberhasilan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pembelajaran</a:t>
            </a:r>
            <a:r>
              <a:rPr lang="en-US" sz="2300" dirty="0" smtClean="0">
                <a:solidFill>
                  <a:srgbClr val="FFFF00"/>
                </a:solidFill>
              </a:rPr>
              <a:t>, guru </a:t>
            </a:r>
            <a:r>
              <a:rPr lang="en-US" sz="2300" dirty="0" err="1" smtClean="0">
                <a:solidFill>
                  <a:srgbClr val="FFFF00"/>
                </a:solidFill>
              </a:rPr>
              <a:t>harus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meminta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siswa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melakukan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aktivitas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tertentu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secara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bemakna</a:t>
            </a:r>
            <a:r>
              <a:rPr lang="en-US" sz="2300" dirty="0" smtClean="0">
                <a:solidFill>
                  <a:srgbClr val="FFFF00"/>
                </a:solidFill>
              </a:rPr>
              <a:t> yang </a:t>
            </a:r>
            <a:r>
              <a:rPr lang="en-US" sz="2300" dirty="0" err="1" smtClean="0">
                <a:solidFill>
                  <a:srgbClr val="FFFF00"/>
                </a:solidFill>
              </a:rPr>
              <a:t>mencerminkan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aktivitas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dunia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nyata</a:t>
            </a:r>
            <a:endParaRPr lang="en-US" sz="23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300" i="1" dirty="0" smtClean="0">
                <a:solidFill>
                  <a:srgbClr val="990000"/>
                </a:solidFill>
              </a:rPr>
              <a:t>Assessment drives the curriculum; the teachers first determine the tasks that student will perform to demonstrate their mastery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762000"/>
          </a:xfrm>
          <a:solidFill>
            <a:srgbClr val="66FF66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0000CC"/>
                </a:solidFill>
              </a:rPr>
              <a:t>Tradisional</a:t>
            </a:r>
            <a:r>
              <a:rPr lang="en-US" sz="3200" dirty="0" smtClean="0">
                <a:solidFill>
                  <a:srgbClr val="0000CC"/>
                </a:solidFill>
              </a:rPr>
              <a:t> ………………………….. 0tentik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i="1" dirty="0" smtClean="0">
                <a:solidFill>
                  <a:srgbClr val="FFFF00"/>
                </a:solidFill>
              </a:rPr>
              <a:t>Selecting a Response .…….. Performing a Task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i="1" dirty="0" smtClean="0">
                <a:solidFill>
                  <a:srgbClr val="FFFF00"/>
                </a:solidFill>
              </a:rPr>
              <a:t>Contrived …………. ……….. Real-life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i="1" dirty="0" smtClean="0">
                <a:solidFill>
                  <a:srgbClr val="FFFF00"/>
                </a:solidFill>
              </a:rPr>
              <a:t>Recall/Recognition … Construction/Application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i="1" dirty="0" smtClean="0">
                <a:solidFill>
                  <a:srgbClr val="FFFF00"/>
                </a:solidFill>
              </a:rPr>
              <a:t>Teacher-structured ……..…. Student-structured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i="1" dirty="0" smtClean="0">
                <a:solidFill>
                  <a:srgbClr val="FFFF00"/>
                </a:solidFill>
              </a:rPr>
              <a:t>Indirect Evidence ……..……. Direct Evidence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7620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 sz="3200" dirty="0" err="1" smtClean="0">
                <a:solidFill>
                  <a:srgbClr val="0000FF"/>
                </a:solidFill>
              </a:rPr>
              <a:t>Tes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Tradisional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Tes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Otentik</a:t>
            </a:r>
            <a:r>
              <a:rPr lang="id-ID" sz="2000" dirty="0" smtClean="0">
                <a:solidFill>
                  <a:srgbClr val="0000FF"/>
                </a:solidFill>
              </a:rPr>
              <a:t>(4)</a:t>
            </a:r>
            <a:endParaRPr lang="en-US" sz="3200" dirty="0" smtClean="0">
              <a:solidFill>
                <a:srgbClr val="0000CC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d-ID" sz="2800" dirty="0" smtClean="0">
                <a:solidFill>
                  <a:srgbClr val="FFFF00"/>
                </a:solidFill>
              </a:rPr>
              <a:t>P</a:t>
            </a:r>
            <a:r>
              <a:rPr lang="en-US" sz="2800" dirty="0" err="1" smtClean="0">
                <a:solidFill>
                  <a:srgbClr val="FFFF00"/>
                </a:solidFill>
              </a:rPr>
              <a:t>erbedaan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antara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endParaRPr lang="id-ID" sz="2800" dirty="0" smtClean="0">
              <a:solidFill>
                <a:srgbClr val="FFFF00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memilih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menunjukkan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suatu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aktivitas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menunjukkan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penguasaan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pengetahuan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i="1" dirty="0" smtClean="0">
                <a:solidFill>
                  <a:srgbClr val="FFCCFF"/>
                </a:solidFill>
              </a:rPr>
              <a:t>demonstrate proficiency by doing </a:t>
            </a:r>
            <a:r>
              <a:rPr lang="en-US" sz="2400" i="1" dirty="0" smtClean="0">
                <a:solidFill>
                  <a:srgbClr val="FFCCFF"/>
                </a:solidFill>
              </a:rPr>
              <a:t>something</a:t>
            </a:r>
            <a:endParaRPr lang="id-ID" sz="2400" i="1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memanggil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kembali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atau</a:t>
            </a:r>
            <a:r>
              <a:rPr lang="en-US" sz="2400" dirty="0" smtClean="0">
                <a:solidFill>
                  <a:srgbClr val="FFCCFF"/>
                </a:solidFill>
              </a:rPr>
              <a:t> re</a:t>
            </a:r>
            <a:r>
              <a:rPr lang="id-ID" sz="2400" dirty="0" smtClean="0">
                <a:solidFill>
                  <a:srgbClr val="FFCCFF"/>
                </a:solidFill>
              </a:rPr>
              <a:t>k</a:t>
            </a:r>
            <a:r>
              <a:rPr lang="en-US" sz="2400" dirty="0" err="1" smtClean="0">
                <a:solidFill>
                  <a:srgbClr val="FFCCFF"/>
                </a:solidFill>
              </a:rPr>
              <a:t>ognisi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mengonstruksi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atau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aplikasi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soal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disusun</a:t>
            </a:r>
            <a:r>
              <a:rPr lang="en-US" sz="2400" dirty="0" smtClean="0">
                <a:solidFill>
                  <a:srgbClr val="FFCCFF"/>
                </a:solidFill>
              </a:rPr>
              <a:t> guru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siswa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menyusun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sendiri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bukti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tidak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langsung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bukti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langsung</a:t>
            </a:r>
            <a:r>
              <a:rPr lang="en-US" sz="2400" dirty="0" smtClean="0">
                <a:solidFill>
                  <a:srgbClr val="FFCCFF"/>
                </a:solidFill>
              </a:rPr>
              <a:t> (</a:t>
            </a:r>
            <a:r>
              <a:rPr lang="en-US" sz="2400" dirty="0" err="1" smtClean="0">
                <a:solidFill>
                  <a:srgbClr val="FFCCFF"/>
                </a:solidFill>
              </a:rPr>
              <a:t>faktual</a:t>
            </a:r>
            <a:r>
              <a:rPr lang="en-US" sz="2400" dirty="0" smtClean="0">
                <a:solidFill>
                  <a:srgbClr val="FFCCFF"/>
                </a:solidFill>
              </a:rPr>
              <a:t>)</a:t>
            </a:r>
            <a:endParaRPr lang="id-ID" sz="2400" dirty="0" smtClean="0">
              <a:solidFill>
                <a:srgbClr val="FFCCFF"/>
              </a:solidFill>
            </a:endParaRPr>
          </a:p>
          <a:p>
            <a:r>
              <a:rPr lang="en-US" sz="2800" dirty="0" smtClean="0"/>
              <a:t>	</a:t>
            </a:r>
            <a:endParaRPr lang="id-ID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315200" cy="6096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 err="1" smtClean="0">
                <a:solidFill>
                  <a:srgbClr val="0000CC"/>
                </a:solidFill>
              </a:rPr>
              <a:t>Langkah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</a:rPr>
              <a:t>Pengembangan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</a:rPr>
              <a:t>Tes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</a:rPr>
              <a:t>Otentik</a:t>
            </a:r>
            <a:endParaRPr lang="en-US" sz="3600" b="1" dirty="0" smtClean="0">
              <a:solidFill>
                <a:srgbClr val="0000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altLang="ja-JP" sz="2000" b="1" dirty="0" smtClean="0">
                <a:ea typeface="ＭＳ Ｐゴシック" charset="-128"/>
              </a:rPr>
              <a:t>Questions to Ask:</a:t>
            </a:r>
            <a:r>
              <a:rPr lang="en-US" altLang="ja-JP" sz="2000" dirty="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ea typeface="ＭＳ Ｐゴシック" charset="-128"/>
              </a:rPr>
              <a:t>      1) What should students know and be able to do?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 </a:t>
            </a:r>
            <a:r>
              <a:rPr lang="en-US" altLang="ja-JP" sz="1600" dirty="0" smtClean="0">
                <a:ea typeface="ＭＳ Ｐゴシック" charset="-128"/>
              </a:rPr>
              <a:t>This list of knowledge and skills becomes your . . .</a:t>
            </a:r>
            <a:endParaRPr lang="en-US" altLang="ja-JP" sz="1600" b="1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altLang="ja-JP" sz="1800" b="1" dirty="0" smtClean="0">
                <a:ea typeface="ＭＳ Ｐゴシック" charset="-128"/>
              </a:rPr>
              <a:t>STANDARDS</a:t>
            </a: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ea typeface="ＭＳ Ｐゴシック" charset="-128"/>
              </a:rPr>
              <a:t>      2) What indicates students have met these standards?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 </a:t>
            </a:r>
            <a:r>
              <a:rPr lang="en-US" altLang="ja-JP" sz="1600" dirty="0" smtClean="0">
                <a:ea typeface="ＭＳ Ｐゴシック" charset="-128"/>
              </a:rPr>
              <a:t>To determine if students have met these standards, you</a:t>
            </a:r>
            <a:r>
              <a:rPr lang="id-ID" altLang="ja-JP" sz="1600" dirty="0" smtClean="0">
                <a:ea typeface="ＭＳ Ｐゴシック" charset="-128"/>
              </a:rPr>
              <a:t> </a:t>
            </a:r>
            <a:r>
              <a:rPr lang="en-US" altLang="ja-JP" sz="1600" dirty="0" smtClean="0">
                <a:ea typeface="ＭＳ Ｐゴシック" charset="-128"/>
              </a:rPr>
              <a:t>will design or select </a:t>
            </a:r>
            <a:r>
              <a:rPr lang="id-ID" altLang="ja-JP" sz="1600" dirty="0" smtClean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ja-JP" sz="1600" dirty="0" smtClean="0">
                <a:ea typeface="ＭＳ Ｐゴシック" charset="-128"/>
              </a:rPr>
              <a:t>           </a:t>
            </a:r>
            <a:r>
              <a:rPr lang="en-US" altLang="ja-JP" sz="1600" dirty="0" smtClean="0">
                <a:ea typeface="ＭＳ Ｐゴシック" charset="-128"/>
              </a:rPr>
              <a:t>relevant . . .</a:t>
            </a:r>
            <a:endParaRPr lang="en-US" altLang="ja-JP" sz="1600" b="1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altLang="ja-JP" sz="1800" b="1" dirty="0" smtClean="0">
                <a:ea typeface="ＭＳ Ｐゴシック" charset="-128"/>
              </a:rPr>
              <a:t>AUTHENTIC TASKS</a:t>
            </a: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ea typeface="ＭＳ Ｐゴシック" charset="-128"/>
              </a:rPr>
              <a:t>      3) What does good performance on this task look like?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</a:t>
            </a:r>
            <a:r>
              <a:rPr lang="en-US" altLang="ja-JP" sz="1600" dirty="0" smtClean="0">
                <a:ea typeface="ＭＳ Ｐゴシック" charset="-128"/>
              </a:rPr>
              <a:t>To determine if students have performed well on the task,</a:t>
            </a:r>
            <a:r>
              <a:rPr lang="id-ID" altLang="ja-JP" sz="1600" dirty="0" smtClean="0">
                <a:ea typeface="ＭＳ Ｐゴシック" charset="-128"/>
              </a:rPr>
              <a:t> </a:t>
            </a:r>
            <a:r>
              <a:rPr lang="en-US" altLang="ja-JP" sz="1600" dirty="0" smtClean="0">
                <a:ea typeface="ＭＳ Ｐゴシック" charset="-128"/>
              </a:rPr>
              <a:t>you will identify and look </a:t>
            </a:r>
            <a:r>
              <a:rPr lang="id-ID" altLang="ja-JP" sz="1600" dirty="0" smtClean="0">
                <a:ea typeface="ＭＳ Ｐゴシック" charset="-128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ja-JP" sz="1600" dirty="0" smtClean="0">
                <a:ea typeface="ＭＳ Ｐゴシック" charset="-128"/>
              </a:rPr>
              <a:t>          </a:t>
            </a:r>
            <a:r>
              <a:rPr lang="en-US" altLang="ja-JP" sz="1600" dirty="0" smtClean="0">
                <a:ea typeface="ＭＳ Ｐゴシック" charset="-128"/>
              </a:rPr>
              <a:t>for characteristics of good</a:t>
            </a:r>
            <a:r>
              <a:rPr lang="id-ID" altLang="ja-JP" sz="1600" dirty="0" smtClean="0">
                <a:ea typeface="ＭＳ Ｐゴシック" charset="-128"/>
              </a:rPr>
              <a:t> </a:t>
            </a:r>
            <a:r>
              <a:rPr lang="en-US" altLang="ja-JP" sz="1600" dirty="0" smtClean="0">
                <a:ea typeface="ＭＳ Ｐゴシック" charset="-128"/>
              </a:rPr>
              <a:t>performance called . . .</a:t>
            </a:r>
            <a:endParaRPr lang="en-US" altLang="ja-JP" sz="1600" b="1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altLang="ja-JP" sz="1800" b="1" dirty="0" smtClean="0">
                <a:ea typeface="ＭＳ Ｐゴシック" charset="-128"/>
              </a:rPr>
              <a:t>CRITERIA</a:t>
            </a: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ea typeface="ＭＳ Ｐゴシック" charset="-128"/>
              </a:rPr>
              <a:t>      4) How well did the students perform?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 </a:t>
            </a:r>
            <a:r>
              <a:rPr lang="en-US" altLang="ja-JP" sz="1600" dirty="0" smtClean="0">
                <a:ea typeface="ＭＳ Ｐゴシック" charset="-128"/>
              </a:rPr>
              <a:t>To discriminate among student performance</a:t>
            </a:r>
            <a:r>
              <a:rPr lang="id-ID" altLang="ja-JP" sz="1600" dirty="0" smtClean="0">
                <a:ea typeface="ＭＳ Ｐゴシック" charset="-128"/>
              </a:rPr>
              <a:t> </a:t>
            </a:r>
            <a:r>
              <a:rPr lang="en-US" altLang="ja-JP" sz="1600" dirty="0" smtClean="0">
                <a:ea typeface="ＭＳ Ｐゴシック" charset="-128"/>
              </a:rPr>
              <a:t>across criteria, you will create a . . .</a:t>
            </a:r>
            <a:endParaRPr lang="en-US" altLang="ja-JP" sz="1600" b="1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altLang="ja-JP" sz="1800" b="1" dirty="0" smtClean="0">
                <a:ea typeface="ＭＳ Ｐゴシック" charset="-128"/>
              </a:rPr>
              <a:t>RUBRIC</a:t>
            </a: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ea typeface="ＭＳ Ｐゴシック" charset="-128"/>
              </a:rPr>
              <a:t>      5) How well should most students perform?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 </a:t>
            </a:r>
            <a:r>
              <a:rPr lang="en-US" altLang="ja-JP" sz="1600" dirty="0" smtClean="0">
                <a:ea typeface="ＭＳ Ｐゴシック" charset="-128"/>
              </a:rPr>
              <a:t>The minimum level at which you would want most students to perform is your ...</a:t>
            </a:r>
            <a:endParaRPr lang="id-ID" altLang="ja-JP" sz="16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ja-JP" sz="1600" dirty="0" smtClean="0">
                <a:ea typeface="ＭＳ Ｐゴシック" charset="-128"/>
              </a:rPr>
              <a:t>      </a:t>
            </a:r>
            <a:r>
              <a:rPr lang="en-US" altLang="ja-JP" sz="1600" dirty="0" smtClean="0">
                <a:ea typeface="ＭＳ Ｐゴシック" charset="-128"/>
              </a:rPr>
              <a:t>6) What do students need to improve upon?</a:t>
            </a:r>
            <a:br>
              <a:rPr lang="en-US" altLang="ja-JP" sz="1600" dirty="0" smtClean="0">
                <a:ea typeface="ＭＳ Ｐゴシック" charset="-128"/>
              </a:rPr>
            </a:br>
            <a:r>
              <a:rPr lang="id-ID" altLang="ja-JP" sz="1600" dirty="0" smtClean="0">
                <a:ea typeface="ＭＳ Ｐゴシック" charset="-128"/>
              </a:rPr>
              <a:t>    </a:t>
            </a:r>
            <a:r>
              <a:rPr lang="en-US" altLang="ja-JP" sz="1600" dirty="0" smtClean="0">
                <a:ea typeface="ＭＳ Ｐゴシック" charset="-128"/>
              </a:rPr>
              <a:t>Information from the rubric will give students feedback and allow you to ...</a:t>
            </a:r>
            <a:r>
              <a:rPr lang="en-US" altLang="ja-JP" sz="1600" b="1" dirty="0" smtClean="0">
                <a:ea typeface="ＭＳ Ｐゴシック" charset="-128"/>
              </a:rPr>
              <a:t>CUT </a:t>
            </a:r>
            <a:r>
              <a:rPr lang="id-ID" altLang="ja-JP" sz="1600" b="1" dirty="0" smtClean="0">
                <a:ea typeface="ＭＳ Ｐゴシック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ja-JP" sz="1600" b="1" dirty="0" smtClean="0">
                <a:ea typeface="ＭＳ Ｐゴシック" charset="-128"/>
              </a:rPr>
              <a:t>          </a:t>
            </a:r>
            <a:r>
              <a:rPr lang="en-US" altLang="ja-JP" sz="1600" b="1" dirty="0" smtClean="0">
                <a:ea typeface="ＭＳ Ｐゴシック" charset="-128"/>
              </a:rPr>
              <a:t>SCORE or BENCHMARK</a:t>
            </a:r>
            <a:r>
              <a:rPr lang="en-US" altLang="ja-JP" sz="1600" dirty="0" smtClean="0">
                <a:ea typeface="ＭＳ Ｐゴシック" charset="-128"/>
              </a:rPr>
              <a:t> </a:t>
            </a:r>
            <a:r>
              <a:rPr lang="en-US" altLang="ja-JP" sz="1600" b="1" dirty="0" smtClean="0">
                <a:ea typeface="ＭＳ Ｐゴシック" charset="-128"/>
              </a:rPr>
              <a:t>ADJUST INSTRUCTION</a:t>
            </a:r>
            <a:r>
              <a:rPr lang="en-US" altLang="ja-JP" sz="1600" dirty="0" smtClean="0">
                <a:ea typeface="ＭＳ Ｐゴシック" charset="-128"/>
              </a:rPr>
              <a:t> </a:t>
            </a:r>
            <a:endParaRPr lang="en-US" sz="16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(1)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id-ID" sz="2200" b="1" i="1" dirty="0" smtClean="0">
                <a:solidFill>
                  <a:srgbClr val="C00000"/>
                </a:solidFill>
              </a:rPr>
              <a:t>Penilaian Kinerja</a:t>
            </a:r>
            <a:r>
              <a:rPr lang="id-ID" sz="2200" b="1" dirty="0" smtClean="0">
                <a:solidFill>
                  <a:srgbClr val="C00000"/>
                </a:solidFill>
              </a:rPr>
              <a:t> (</a:t>
            </a:r>
            <a:r>
              <a:rPr lang="id-ID" sz="2200" b="1" i="1" dirty="0" smtClean="0">
                <a:solidFill>
                  <a:srgbClr val="C00000"/>
                </a:solidFill>
              </a:rPr>
              <a:t>Performance Assessment</a:t>
            </a:r>
            <a:r>
              <a:rPr lang="id-ID" sz="2200" b="1" dirty="0" smtClean="0">
                <a:solidFill>
                  <a:srgbClr val="C00000"/>
                </a:solidFill>
              </a:rPr>
              <a:t>): 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Menguji kemampuan mendemonstrasikan pengetahuan dan keterampilan, menguji apa yang  diketahui dan dapat dilakukan, sebagaimana ditemukan dalam situasi nyata dan dalam konteks tertentu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Unjuk kerja dalam konteks hasil pembelajaran bahasa berkaitan dengan kinerja aktif-produktif lewat berbicara dan menulis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Kinerja sering dilakukan atau adalah berbicara dan menulsi dengan segala jenisnya secara bermakna</a:t>
            </a:r>
          </a:p>
          <a:p>
            <a:pPr>
              <a:buBlip>
                <a:blip r:embed="rId2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Wawancara Lisan (O</a:t>
            </a:r>
            <a:r>
              <a:rPr lang="id-ID" sz="2200" b="1" i="1" dirty="0" smtClean="0">
                <a:solidFill>
                  <a:srgbClr val="C00000"/>
                </a:solidFill>
              </a:rPr>
              <a:t>ral Interview</a:t>
            </a:r>
            <a:r>
              <a:rPr lang="id-ID" sz="2200" b="1" dirty="0" smtClean="0">
                <a:solidFill>
                  <a:srgbClr val="C00000"/>
                </a:solidFill>
              </a:rPr>
              <a:t>)</a:t>
            </a:r>
            <a:r>
              <a:rPr lang="id-ID" sz="2200" dirty="0" smtClean="0">
                <a:solidFill>
                  <a:srgbClr val="C00000"/>
                </a:solidFill>
              </a:rPr>
              <a:t>: 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Tugas ini bagian kinerja kebahasaan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Dalam penilaian pembelajaran bahasa tujuan utamanya  adalah menilai kompetensi peserta didik membahasakan secara lisan informasi yang ditanyakan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Dalam asesmen otentik yang diutamakan adalah ketepatan bahasa dan kejelasan informasi yang disampaikan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2461</Words>
  <Application>Microsoft Office PowerPoint</Application>
  <PresentationFormat>On-screen Show (4:3)</PresentationFormat>
  <Paragraphs>344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Default Design</vt:lpstr>
      <vt:lpstr>Flow</vt:lpstr>
      <vt:lpstr>2_Flow</vt:lpstr>
      <vt:lpstr>Oriel</vt:lpstr>
      <vt:lpstr>Equity</vt:lpstr>
      <vt:lpstr>Foundry</vt:lpstr>
      <vt:lpstr>Urban</vt:lpstr>
      <vt:lpstr>TES OTENTIK KEBAHASAAN</vt:lpstr>
      <vt:lpstr>PENILAIAN OTENTIK(1)</vt:lpstr>
      <vt:lpstr>Penilaian Otentik(2)</vt:lpstr>
      <vt:lpstr>Tes Tradisional vs Tes Otentik(1)</vt:lpstr>
      <vt:lpstr>Tes Tradisional vs Tes Otentik(2)</vt:lpstr>
      <vt:lpstr>Tradisional ………………………….. 0tentik</vt:lpstr>
      <vt:lpstr>Tes Tradisional vs Tes Otentik(4)</vt:lpstr>
      <vt:lpstr>Langkah Pengembangan Tes Otentik</vt:lpstr>
      <vt:lpstr>STRATEGI PENILAIAN AUTENTIK(1)</vt:lpstr>
      <vt:lpstr>STRATEGI PENILAIAN AUTENTIK(2)</vt:lpstr>
      <vt:lpstr>STRATEGI PENILAIAN AUTENTIK(3)</vt:lpstr>
      <vt:lpstr>Tes Otentik Berbahasa(1)</vt:lpstr>
      <vt:lpstr>Tes Otentik kebahasaan(2)</vt:lpstr>
      <vt:lpstr>Tes Otentik Kebahasaan(3)</vt:lpstr>
      <vt:lpstr>Tes Otentik: Tes Berbahasa &amp; Bersastra(1)</vt:lpstr>
      <vt:lpstr>Tes Otentik: Tes Berbahasa &amp; Bersastra(2)</vt:lpstr>
      <vt:lpstr>Tes Otentik: Tes Berbahasa &amp; Bersastra(3)</vt:lpstr>
      <vt:lpstr>Tes Otentik: Menyimak dan Membaca</vt:lpstr>
      <vt:lpstr>Tes Otentik: Menyimak dan Membaca(2)</vt:lpstr>
      <vt:lpstr>Contoh Rubrik Penilaian Kinerja Pemahaman Menyimak/Membaca Secara Lisan</vt:lpstr>
      <vt:lpstr>Contoh Rubrik Penilaian Kinerja Pemahaman Menyimak/membaca Secara Tertulis</vt:lpstr>
      <vt:lpstr>Tes Otentik: Berbicara dan Menulis(1)</vt:lpstr>
      <vt:lpstr>Tes Otentik: Berbicara dan Menulis(2)</vt:lpstr>
      <vt:lpstr>Contoh Pedoman Penilaian Kemampuan Berbicara (Contoh 1)</vt:lpstr>
      <vt:lpstr>  Contoh PedomanPenilaian Kemampuan Berbicara (Contoh 2)</vt:lpstr>
      <vt:lpstr>Contoh Panduan Penilaian Menulis (Contoh 1)</vt:lpstr>
      <vt:lpstr>Contoh Panduan Penilaian Menulis (Contoh 2)</vt:lpstr>
      <vt:lpstr>Model Penilaian Otentik</vt:lpstr>
      <vt:lpstr>Model Penilaian Otentik lanjutan ....</vt:lpstr>
      <vt:lpstr>Pembobotan Penilaian Komponen Kebahasaan</vt:lpstr>
      <vt:lpstr>TERIMA KASIH </vt:lpstr>
    </vt:vector>
  </TitlesOfParts>
  <Company>YOGYA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OTENTIK KEBAHASAAN</dc:title>
  <dc:creator>PREF. CUSTOMER</dc:creator>
  <cp:lastModifiedBy>Prof. Dr. Burhan N.</cp:lastModifiedBy>
  <cp:revision>103</cp:revision>
  <dcterms:created xsi:type="dcterms:W3CDTF">2008-10-27T06:25:59Z</dcterms:created>
  <dcterms:modified xsi:type="dcterms:W3CDTF">2010-07-22T13:58:21Z</dcterms:modified>
</cp:coreProperties>
</file>