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293" r:id="rId2"/>
    <p:sldId id="308" r:id="rId3"/>
    <p:sldId id="306" r:id="rId4"/>
    <p:sldId id="300" r:id="rId5"/>
    <p:sldId id="301" r:id="rId6"/>
    <p:sldId id="302" r:id="rId7"/>
    <p:sldId id="303" r:id="rId8"/>
    <p:sldId id="304" r:id="rId9"/>
    <p:sldId id="336" r:id="rId10"/>
    <p:sldId id="294" r:id="rId11"/>
    <p:sldId id="292" r:id="rId12"/>
    <p:sldId id="281" r:id="rId13"/>
    <p:sldId id="283" r:id="rId14"/>
    <p:sldId id="261" r:id="rId15"/>
    <p:sldId id="331" r:id="rId16"/>
    <p:sldId id="329" r:id="rId17"/>
    <p:sldId id="341" r:id="rId18"/>
    <p:sldId id="342" r:id="rId19"/>
    <p:sldId id="343" r:id="rId20"/>
    <p:sldId id="295" r:id="rId21"/>
    <p:sldId id="296" r:id="rId22"/>
    <p:sldId id="298" r:id="rId23"/>
    <p:sldId id="299" r:id="rId24"/>
    <p:sldId id="262" r:id="rId25"/>
    <p:sldId id="263" r:id="rId26"/>
    <p:sldId id="332" r:id="rId27"/>
    <p:sldId id="337" r:id="rId28"/>
    <p:sldId id="333" r:id="rId29"/>
    <p:sldId id="339" r:id="rId30"/>
    <p:sldId id="334" r:id="rId31"/>
    <p:sldId id="335" r:id="rId32"/>
    <p:sldId id="340" r:id="rId33"/>
    <p:sldId id="277" r:id="rId34"/>
    <p:sldId id="267" r:id="rId35"/>
    <p:sldId id="268" r:id="rId36"/>
    <p:sldId id="269" r:id="rId37"/>
    <p:sldId id="344" r:id="rId38"/>
    <p:sldId id="345" r:id="rId39"/>
    <p:sldId id="274" r:id="rId40"/>
    <p:sldId id="270" r:id="rId41"/>
    <p:sldId id="275" r:id="rId42"/>
    <p:sldId id="347" r:id="rId43"/>
    <p:sldId id="271" r:id="rId44"/>
    <p:sldId id="273" r:id="rId45"/>
    <p:sldId id="353" r:id="rId46"/>
    <p:sldId id="355" r:id="rId47"/>
    <p:sldId id="357" r:id="rId48"/>
    <p:sldId id="359" r:id="rId49"/>
    <p:sldId id="361" r:id="rId50"/>
    <p:sldId id="362" r:id="rId51"/>
    <p:sldId id="363" r:id="rId52"/>
    <p:sldId id="276" r:id="rId53"/>
    <p:sldId id="272" r:id="rId54"/>
    <p:sldId id="310" r:id="rId55"/>
    <p:sldId id="320" r:id="rId56"/>
    <p:sldId id="313" r:id="rId57"/>
    <p:sldId id="314" r:id="rId58"/>
    <p:sldId id="315" r:id="rId59"/>
    <p:sldId id="317" r:id="rId60"/>
    <p:sldId id="318" r:id="rId61"/>
    <p:sldId id="319" r:id="rId62"/>
    <p:sldId id="316" r:id="rId63"/>
    <p:sldId id="321" r:id="rId64"/>
    <p:sldId id="322" r:id="rId65"/>
    <p:sldId id="323" r:id="rId66"/>
    <p:sldId id="324" r:id="rId67"/>
    <p:sldId id="325" r:id="rId68"/>
    <p:sldId id="326" r:id="rId69"/>
    <p:sldId id="327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3639" autoAdjust="0"/>
  </p:normalViewPr>
  <p:slideViewPr>
    <p:cSldViewPr>
      <p:cViewPr varScale="1">
        <p:scale>
          <a:sx n="61" d="100"/>
          <a:sy n="61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7F6A5-5B24-49BC-89EB-94FBDBEB2771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3ACA4-0C3A-44C3-A285-4AD15D696B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3ACA4-0C3A-44C3-A285-4AD15D696B38}" type="slidenum">
              <a:rPr lang="en-US" smtClean="0"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3ACA4-0C3A-44C3-A285-4AD15D696B38}" type="slidenum">
              <a:rPr lang="en-US" smtClean="0"/>
              <a:t>55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486400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Jasmani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olahraga</a:t>
            </a:r>
            <a:r>
              <a:rPr lang="en-US" sz="2000" dirty="0" smtClean="0"/>
              <a:t>  </a:t>
            </a:r>
            <a:r>
              <a:rPr lang="en-US" sz="2000" dirty="0" err="1" smtClean="0"/>
              <a:t>ada</a:t>
            </a:r>
            <a:r>
              <a:rPr lang="en-US" sz="2000" dirty="0" smtClean="0"/>
              <a:t> 3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dinilai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diakses</a:t>
            </a:r>
            <a:r>
              <a:rPr lang="en-US" sz="2000" dirty="0" smtClean="0"/>
              <a:t>, </a:t>
            </a:r>
            <a:r>
              <a:rPr lang="en-US" sz="2000" dirty="0" err="1" smtClean="0"/>
              <a:t>sebutkan</a:t>
            </a:r>
            <a:r>
              <a:rPr lang="en-US" sz="2000" dirty="0" smtClean="0"/>
              <a:t> ?. Dan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dinilai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diakses</a:t>
            </a:r>
            <a:r>
              <a:rPr lang="en-US" sz="2000" dirty="0" smtClean="0"/>
              <a:t> ? 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pembelajaran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penjasorkes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latihan</a:t>
            </a:r>
            <a:r>
              <a:rPr lang="en-US" sz="2000" dirty="0" smtClean="0"/>
              <a:t> </a:t>
            </a:r>
            <a:r>
              <a:rPr lang="en-US" sz="2000" dirty="0" err="1" smtClean="0"/>
              <a:t>kapan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penilaian</a:t>
            </a:r>
            <a:r>
              <a:rPr lang="en-US" sz="2000" dirty="0" smtClean="0"/>
              <a:t> 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upaya</a:t>
            </a:r>
            <a:r>
              <a:rPr lang="en-US" sz="2000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pembelajaran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penjasorkes</a:t>
            </a:r>
            <a:r>
              <a:rPr lang="en-US" sz="2000" dirty="0" smtClean="0"/>
              <a:t> 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dikatakan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?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Guru </a:t>
            </a:r>
            <a:r>
              <a:rPr lang="en-US" sz="2000" dirty="0" err="1" smtClean="0"/>
              <a:t>Penjas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Indonesia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menilai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instrumen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asesmen</a:t>
            </a:r>
            <a:r>
              <a:rPr lang="en-US" sz="2000" dirty="0" smtClean="0"/>
              <a:t> 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asesmen</a:t>
            </a:r>
            <a:r>
              <a:rPr lang="en-US" sz="2000" dirty="0" smtClean="0"/>
              <a:t> 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assessmen</a:t>
            </a:r>
            <a:r>
              <a:rPr lang="en-US" sz="2000" dirty="0" smtClean="0"/>
              <a:t>  </a:t>
            </a:r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Siapa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mengases</a:t>
            </a:r>
            <a:r>
              <a:rPr lang="en-US" sz="2000" dirty="0" smtClean="0"/>
              <a:t> 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bedanya</a:t>
            </a:r>
            <a:r>
              <a:rPr lang="en-US" sz="2000" dirty="0" smtClean="0"/>
              <a:t> </a:t>
            </a:r>
            <a:r>
              <a:rPr lang="en-US" sz="2000" dirty="0" err="1" smtClean="0"/>
              <a:t>asesmen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evaluasi</a:t>
            </a:r>
            <a:r>
              <a:rPr lang="en-US" sz="2000" dirty="0" smtClean="0"/>
              <a:t> 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Sebutkan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rubrik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 </a:t>
            </a:r>
            <a:r>
              <a:rPr lang="en-US" sz="2000" dirty="0" err="1" smtClean="0"/>
              <a:t>menilai</a:t>
            </a:r>
            <a:r>
              <a:rPr lang="en-US" sz="2000" dirty="0" smtClean="0"/>
              <a:t> (</a:t>
            </a:r>
            <a:r>
              <a:rPr lang="en-US" sz="2000" dirty="0" err="1" smtClean="0"/>
              <a:t>mengases</a:t>
            </a:r>
            <a:r>
              <a:rPr lang="en-US" sz="2000" dirty="0" smtClean="0"/>
              <a:t>) </a:t>
            </a:r>
            <a:r>
              <a:rPr lang="en-US" sz="2000" dirty="0" err="1" smtClean="0"/>
              <a:t>berbasis</a:t>
            </a:r>
            <a:r>
              <a:rPr lang="en-US" sz="2000" dirty="0" smtClean="0"/>
              <a:t> </a:t>
            </a:r>
            <a:r>
              <a:rPr lang="en-US" sz="2000" dirty="0" err="1" smtClean="0"/>
              <a:t>kinerja</a:t>
            </a:r>
            <a:r>
              <a:rPr lang="en-US" sz="2000" dirty="0" smtClean="0"/>
              <a:t> ?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mengajar</a:t>
            </a:r>
            <a:r>
              <a:rPr lang="en-US" sz="2000" dirty="0" smtClean="0"/>
              <a:t> / </a:t>
            </a:r>
            <a:r>
              <a:rPr lang="en-US" sz="2000" dirty="0" err="1" smtClean="0"/>
              <a:t>melatih</a:t>
            </a:r>
            <a:r>
              <a:rPr lang="en-US" sz="2000" dirty="0" smtClean="0"/>
              <a:t>, 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, </a:t>
            </a:r>
            <a:r>
              <a:rPr lang="en-US" sz="2000" dirty="0" err="1" smtClean="0"/>
              <a:t>intrumen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gunakan</a:t>
            </a:r>
            <a:r>
              <a:rPr lang="en-US" sz="2000" dirty="0" smtClean="0"/>
              <a:t>, </a:t>
            </a:r>
            <a:r>
              <a:rPr lang="en-US" sz="2000" dirty="0" err="1" smtClean="0"/>
              <a:t>kapan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penilaian</a:t>
            </a:r>
            <a:r>
              <a:rPr lang="en-US" sz="2000" dirty="0" smtClean="0"/>
              <a:t> ?.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43200" y="304800"/>
            <a:ext cx="3962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</a:rPr>
              <a:t>Pendidikan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Jasmani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</a:rPr>
              <a:t> OR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5146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INPUT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895600" y="2057400"/>
            <a:ext cx="3048000" cy="1447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PROSES PEMBELAJARAN </a:t>
            </a:r>
            <a:r>
              <a:rPr lang="en-US" sz="2800" b="1" dirty="0" err="1" smtClean="0">
                <a:solidFill>
                  <a:srgbClr val="C00000"/>
                </a:solidFill>
              </a:rPr>
              <a:t>dan</a:t>
            </a:r>
            <a:r>
              <a:rPr lang="en-US" sz="2800" b="1" dirty="0" smtClean="0">
                <a:solidFill>
                  <a:srgbClr val="C00000"/>
                </a:solidFill>
              </a:rPr>
              <a:t> LATIHAN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34200" y="2286000"/>
            <a:ext cx="1752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OUT PUT</a:t>
            </a:r>
            <a:endParaRPr lang="en-US" sz="3200" dirty="0"/>
          </a:p>
        </p:txBody>
      </p:sp>
      <p:sp>
        <p:nvSpPr>
          <p:cNvPr id="8" name="Right Arrow 7"/>
          <p:cNvSpPr/>
          <p:nvPr/>
        </p:nvSpPr>
        <p:spPr>
          <a:xfrm>
            <a:off x="1905000" y="2895600"/>
            <a:ext cx="762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943600" y="2895600"/>
            <a:ext cx="762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28800" y="4800600"/>
            <a:ext cx="5029200" cy="1219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ASESMEN / PENILAIAN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0" idx="1"/>
          </p:cNvCxnSpPr>
          <p:nvPr/>
        </p:nvCxnSpPr>
        <p:spPr>
          <a:xfrm rot="16200000" flipV="1">
            <a:off x="1269581" y="3683419"/>
            <a:ext cx="1321548" cy="1269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0"/>
          </p:cNvCxnSpPr>
          <p:nvPr/>
        </p:nvCxnSpPr>
        <p:spPr>
          <a:xfrm rot="5400000" flipH="1" flipV="1">
            <a:off x="3771900" y="42291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7"/>
          </p:cNvCxnSpPr>
          <p:nvPr/>
        </p:nvCxnSpPr>
        <p:spPr>
          <a:xfrm rot="5400000" flipH="1" flipV="1">
            <a:off x="6057571" y="3645319"/>
            <a:ext cx="1397748" cy="1269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533400"/>
            <a:ext cx="57912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PROSES PEMBELAJARAN </a:t>
            </a:r>
            <a:r>
              <a:rPr lang="en-US" sz="2400" b="1" dirty="0" err="1" smtClean="0">
                <a:solidFill>
                  <a:srgbClr val="C00000"/>
                </a:solidFill>
              </a:rPr>
              <a:t>dan</a:t>
            </a:r>
            <a:r>
              <a:rPr lang="en-US" sz="2400" b="1" dirty="0" smtClean="0">
                <a:solidFill>
                  <a:srgbClr val="C00000"/>
                </a:solidFill>
              </a:rPr>
              <a:t> LATIHAN YANG DINILAI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981200"/>
            <a:ext cx="3124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Penilaian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762000" y="2743200"/>
            <a:ext cx="3048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mengajar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latihan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62000" y="4114800"/>
            <a:ext cx="3048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tengah</a:t>
            </a:r>
            <a:r>
              <a:rPr lang="en-US" sz="2400" dirty="0" smtClean="0"/>
              <a:t> semester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85800" y="5105400"/>
            <a:ext cx="3124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semester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800600" y="2438400"/>
            <a:ext cx="2057400" cy="2971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Psikomotor</a:t>
            </a:r>
            <a:endParaRPr lang="en-US" sz="2800" b="1" dirty="0" smtClean="0"/>
          </a:p>
          <a:p>
            <a:pPr algn="ctr"/>
            <a:r>
              <a:rPr lang="en-US" sz="2800" b="1" dirty="0" err="1" smtClean="0"/>
              <a:t>Kognitif</a:t>
            </a:r>
            <a:endParaRPr lang="en-US" sz="2800" b="1" dirty="0" smtClean="0"/>
          </a:p>
          <a:p>
            <a:pPr algn="ctr"/>
            <a:r>
              <a:rPr lang="en-US" sz="2800" b="1" dirty="0" err="1" smtClean="0"/>
              <a:t>Afektif</a:t>
            </a:r>
            <a:endParaRPr lang="en-US" sz="2800" b="1" dirty="0"/>
          </a:p>
        </p:txBody>
      </p:sp>
      <p:cxnSp>
        <p:nvCxnSpPr>
          <p:cNvPr id="12" name="Straight Arrow Connector 11"/>
          <p:cNvCxnSpPr>
            <a:stCxn id="6" idx="3"/>
            <a:endCxn id="10" idx="1"/>
          </p:cNvCxnSpPr>
          <p:nvPr/>
        </p:nvCxnSpPr>
        <p:spPr>
          <a:xfrm>
            <a:off x="3733800" y="2247900"/>
            <a:ext cx="10668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10" idx="1"/>
          </p:cNvCxnSpPr>
          <p:nvPr/>
        </p:nvCxnSpPr>
        <p:spPr>
          <a:xfrm>
            <a:off x="3810000" y="33147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3"/>
          </p:cNvCxnSpPr>
          <p:nvPr/>
        </p:nvCxnSpPr>
        <p:spPr>
          <a:xfrm flipV="1">
            <a:off x="3810000" y="41148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3"/>
          </p:cNvCxnSpPr>
          <p:nvPr/>
        </p:nvCxnSpPr>
        <p:spPr>
          <a:xfrm flipV="1">
            <a:off x="3810000" y="4343400"/>
            <a:ext cx="9144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391400" y="2971800"/>
            <a:ext cx="15240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Perlu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Instrumen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20" name="Left Arrow 19"/>
          <p:cNvSpPr/>
          <p:nvPr/>
        </p:nvSpPr>
        <p:spPr>
          <a:xfrm>
            <a:off x="6934200" y="3962400"/>
            <a:ext cx="381000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71800" y="228600"/>
            <a:ext cx="3124200" cy="13716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PENILAIAN YANG BAIK</a:t>
            </a:r>
            <a:endParaRPr lang="en-US" sz="2800" b="1" dirty="0"/>
          </a:p>
        </p:txBody>
      </p:sp>
      <p:sp>
        <p:nvSpPr>
          <p:cNvPr id="5" name="Oval 4"/>
          <p:cNvSpPr/>
          <p:nvPr/>
        </p:nvSpPr>
        <p:spPr>
          <a:xfrm>
            <a:off x="228600" y="2133600"/>
            <a:ext cx="2286000" cy="36576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Bila</a:t>
            </a:r>
            <a:r>
              <a:rPr lang="en-US" b="1" dirty="0" smtClean="0"/>
              <a:t> </a:t>
            </a:r>
            <a:r>
              <a:rPr lang="en-US" b="1" dirty="0" err="1" smtClean="0"/>
              <a:t>instrumen</a:t>
            </a:r>
            <a:r>
              <a:rPr lang="en-US" b="1" dirty="0" smtClean="0"/>
              <a:t> yang </a:t>
            </a:r>
            <a:r>
              <a:rPr lang="en-US" b="1" dirty="0" err="1" smtClean="0"/>
              <a:t>digunakan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mengakses</a:t>
            </a:r>
            <a:r>
              <a:rPr lang="en-US" b="1" dirty="0" smtClean="0"/>
              <a:t> </a:t>
            </a:r>
            <a:r>
              <a:rPr lang="en-US" b="1" dirty="0" err="1" smtClean="0"/>
              <a:t>materi</a:t>
            </a:r>
            <a:r>
              <a:rPr lang="en-US" b="1" dirty="0" smtClean="0"/>
              <a:t> </a:t>
            </a:r>
            <a:r>
              <a:rPr lang="en-US" b="1" dirty="0" err="1" smtClean="0"/>
              <a:t>pembelajaran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menyeluruh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6400800" y="2286000"/>
            <a:ext cx="2514600" cy="3657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mendorong</a:t>
            </a:r>
            <a:r>
              <a:rPr lang="en-US" sz="2000" b="1" dirty="0" smtClean="0"/>
              <a:t> guru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menentukan</a:t>
            </a:r>
            <a:r>
              <a:rPr lang="en-US" sz="2000" b="1" dirty="0" smtClean="0"/>
              <a:t> model. </a:t>
            </a:r>
            <a:r>
              <a:rPr lang="en-US" sz="2000" b="1" dirty="0" err="1" smtClean="0"/>
              <a:t>Strategi</a:t>
            </a:r>
            <a:r>
              <a:rPr lang="en-US" sz="2000" b="1" dirty="0" smtClean="0"/>
              <a:t>,  </a:t>
            </a:r>
            <a:r>
              <a:rPr lang="en-US" sz="2000" b="1" dirty="0" err="1" smtClean="0"/>
              <a:t>pendekatan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pembelajaran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baik</a:t>
            </a:r>
            <a:endParaRPr lang="en-US" sz="2000" b="1" dirty="0"/>
          </a:p>
        </p:txBody>
      </p:sp>
      <p:sp>
        <p:nvSpPr>
          <p:cNvPr id="7" name="Oval 6"/>
          <p:cNvSpPr/>
          <p:nvPr/>
        </p:nvSpPr>
        <p:spPr>
          <a:xfrm>
            <a:off x="3581400" y="2438400"/>
            <a:ext cx="2286000" cy="281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mendorong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siswa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belajar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3581400" y="6324600"/>
            <a:ext cx="2971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Hopkin</a:t>
            </a:r>
            <a:r>
              <a:rPr lang="en-US" sz="1200" dirty="0" smtClean="0"/>
              <a:t>  (1990:31) </a:t>
            </a:r>
            <a:r>
              <a:rPr lang="en-US" sz="1200" dirty="0" err="1" smtClean="0"/>
              <a:t>dan</a:t>
            </a:r>
            <a:r>
              <a:rPr lang="en-US" sz="1200" dirty="0" smtClean="0"/>
              <a:t> Linn (1998:4)</a:t>
            </a:r>
            <a:endParaRPr lang="en-US" sz="1200" dirty="0"/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 rot="5400000">
            <a:off x="2914650" y="742950"/>
            <a:ext cx="762000" cy="2476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4"/>
          </p:cNvCxnSpPr>
          <p:nvPr/>
        </p:nvCxnSpPr>
        <p:spPr>
          <a:xfrm rot="16200000" flipH="1">
            <a:off x="4133850" y="2000250"/>
            <a:ext cx="8382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4"/>
          </p:cNvCxnSpPr>
          <p:nvPr/>
        </p:nvCxnSpPr>
        <p:spPr>
          <a:xfrm rot="16200000" flipH="1">
            <a:off x="5429250" y="704850"/>
            <a:ext cx="838200" cy="2628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6705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KENYATAAAN DI LAPANGAN PENILAIAN PENJASORKES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600200"/>
            <a:ext cx="38862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PENILIAN YANG DILAKUKAN SECARA KONVESIONAL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371600" y="1143000"/>
            <a:ext cx="19811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2667000"/>
            <a:ext cx="2286000" cy="1600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MENGGUNAKAN INSTRUMEN KETERAMPILAN OR STANDART BAKUDALAM TES PENGUKURAN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3733800" y="2590800"/>
            <a:ext cx="5105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en-US" dirty="0" smtClean="0"/>
              <a:t>TES </a:t>
            </a:r>
            <a:r>
              <a:rPr lang="en-US" dirty="0" err="1" smtClean="0"/>
              <a:t>Keterampilan</a:t>
            </a:r>
            <a:r>
              <a:rPr lang="en-US" dirty="0" smtClean="0"/>
              <a:t>  OR  </a:t>
            </a:r>
            <a:r>
              <a:rPr lang="en-US" dirty="0" err="1" smtClean="0"/>
              <a:t>Sepakbola</a:t>
            </a:r>
            <a:r>
              <a:rPr lang="en-US" dirty="0" smtClean="0"/>
              <a:t> AAPHER</a:t>
            </a:r>
          </a:p>
          <a:p>
            <a:pPr marL="342900" indent="-342900" algn="just">
              <a:buAutoNum type="arabicPeriod"/>
            </a:pPr>
            <a:r>
              <a:rPr lang="en-US" dirty="0" smtClean="0"/>
              <a:t>TES </a:t>
            </a:r>
            <a:r>
              <a:rPr lang="en-US" dirty="0" err="1" smtClean="0"/>
              <a:t>Keterampilan</a:t>
            </a:r>
            <a:r>
              <a:rPr lang="en-US" dirty="0" smtClean="0"/>
              <a:t> OR </a:t>
            </a:r>
            <a:r>
              <a:rPr lang="en-US" dirty="0" err="1" smtClean="0"/>
              <a:t>bolabasket</a:t>
            </a:r>
            <a:r>
              <a:rPr lang="en-US" dirty="0" smtClean="0"/>
              <a:t> AAPHER</a:t>
            </a:r>
          </a:p>
          <a:p>
            <a:pPr marL="342900" indent="-342900" algn="just"/>
            <a:r>
              <a:rPr lang="en-US" dirty="0"/>
              <a:t> </a:t>
            </a:r>
            <a:r>
              <a:rPr lang="en-US" dirty="0" smtClean="0"/>
              <a:t>      (</a:t>
            </a:r>
            <a:r>
              <a:rPr lang="en-US" dirty="0" err="1" smtClean="0"/>
              <a:t>tes</a:t>
            </a:r>
            <a:r>
              <a:rPr lang="en-US" dirty="0" smtClean="0"/>
              <a:t> basket </a:t>
            </a:r>
            <a:r>
              <a:rPr lang="en-US" dirty="0" err="1" smtClean="0"/>
              <a:t>permenit</a:t>
            </a:r>
            <a:r>
              <a:rPr lang="en-US" dirty="0" smtClean="0"/>
              <a:t>,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mendribling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tembakan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)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terpisah-pisah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1447800" y="22860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688608" y="33528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733800" y="4495800"/>
            <a:ext cx="510540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endParaRPr lang="en-US" dirty="0" smtClean="0"/>
          </a:p>
          <a:p>
            <a:pPr marL="342900" indent="-342900" algn="ctr"/>
            <a:r>
              <a:rPr lang="en-US" dirty="0" smtClean="0"/>
              <a:t> </a:t>
            </a:r>
          </a:p>
          <a:p>
            <a:pPr marL="342900" indent="-342900" algn="ctr"/>
            <a:r>
              <a:rPr lang="en-US" sz="2000" b="1" dirty="0" smtClean="0">
                <a:solidFill>
                  <a:schemeClr val="tx1"/>
                </a:solidFill>
              </a:rPr>
              <a:t>94 % guru </a:t>
            </a:r>
            <a:r>
              <a:rPr lang="en-US" sz="2000" b="1" dirty="0" err="1" smtClean="0">
                <a:solidFill>
                  <a:schemeClr val="tx1"/>
                </a:solidFill>
              </a:rPr>
              <a:t>menyatakan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kurang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mencermin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permainan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sesungguhnya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AutoNum type="arabicPeriod"/>
            </a:pP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66800" y="5715000"/>
            <a:ext cx="67056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HAMPIR SEMUA GURU PERLU ASESMEN BERBASIS KINERJA (ALTERNATIF ATAU OTENTIK)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715000" y="40386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Apa</a:t>
            </a:r>
            <a:r>
              <a:rPr lang="en-US" b="1" dirty="0" smtClean="0"/>
              <a:t> </a:t>
            </a:r>
            <a:r>
              <a:rPr lang="en-US" b="1" dirty="0" err="1" smtClean="0"/>
              <a:t>Asesmen</a:t>
            </a:r>
            <a:r>
              <a:rPr lang="en-US" b="1" dirty="0" smtClean="0"/>
              <a:t>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algn="just"/>
            <a:r>
              <a:rPr lang="en-US" dirty="0" err="1" smtClean="0"/>
              <a:t>Asesmen</a:t>
            </a:r>
            <a:r>
              <a:rPr lang="en-US" dirty="0" smtClean="0"/>
              <a:t>  </a:t>
            </a:r>
            <a:r>
              <a:rPr lang="en-US" dirty="0" err="1" smtClean="0"/>
              <a:t>bukti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, </a:t>
            </a:r>
            <a:r>
              <a:rPr lang="en-US" dirty="0" err="1" smtClean="0"/>
              <a:t>sistematik</a:t>
            </a:r>
            <a:r>
              <a:rPr lang="en-US" dirty="0" smtClean="0"/>
              <a:t>, </a:t>
            </a:r>
            <a:r>
              <a:rPr lang="en-US" dirty="0" err="1" smtClean="0"/>
              <a:t>berkelanjutan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9800" y="152400"/>
            <a:ext cx="48768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Beda </a:t>
            </a:r>
            <a:r>
              <a:rPr lang="en-US" sz="3200" b="1" dirty="0" err="1" smtClean="0">
                <a:solidFill>
                  <a:schemeClr val="tx1"/>
                </a:solidFill>
              </a:rPr>
              <a:t>Asesmen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Evaluasi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990600"/>
            <a:ext cx="3352800" cy="556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err="1" smtClean="0"/>
              <a:t>Asesmen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tahapan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pengumpulan</a:t>
            </a:r>
            <a:r>
              <a:rPr lang="en-US" sz="2000" dirty="0" smtClean="0"/>
              <a:t> data. </a:t>
            </a:r>
            <a:r>
              <a:rPr lang="en-US" sz="2000" dirty="0" err="1" smtClean="0"/>
              <a:t>Pengumpulan</a:t>
            </a:r>
            <a:r>
              <a:rPr lang="en-US" sz="2000" dirty="0" smtClean="0"/>
              <a:t> </a:t>
            </a:r>
            <a:r>
              <a:rPr lang="en-US" sz="2000" dirty="0" err="1" smtClean="0"/>
              <a:t>bukti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sistematik</a:t>
            </a:r>
            <a:r>
              <a:rPr lang="en-US" sz="2000" dirty="0" smtClean="0"/>
              <a:t>, </a:t>
            </a:r>
            <a:r>
              <a:rPr lang="en-US" sz="2000" dirty="0" err="1" smtClean="0"/>
              <a:t>berkelanjutan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bertujuan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Tujuan</a:t>
            </a:r>
            <a:r>
              <a:rPr lang="en-US" sz="2000" dirty="0" smtClean="0"/>
              <a:t> : </a:t>
            </a:r>
          </a:p>
          <a:p>
            <a:pPr marL="287338" indent="-287338" algn="just"/>
            <a:r>
              <a:rPr lang="en-US" sz="2000" dirty="0" smtClean="0"/>
              <a:t>1.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 smtClean="0"/>
              <a:t>umpan</a:t>
            </a:r>
            <a:r>
              <a:rPr lang="en-US" sz="2000" dirty="0" smtClean="0"/>
              <a:t> </a:t>
            </a:r>
            <a:r>
              <a:rPr lang="en-US" sz="2000" dirty="0" err="1" smtClean="0"/>
              <a:t>balik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kemajuan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 </a:t>
            </a:r>
            <a:r>
              <a:rPr lang="en-US" sz="2000" dirty="0" err="1" smtClean="0"/>
              <a:t>siswa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kaitannya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kompetensi</a:t>
            </a:r>
            <a:r>
              <a:rPr lang="en-US" sz="2000" dirty="0" smtClean="0"/>
              <a:t> </a:t>
            </a:r>
            <a:r>
              <a:rPr lang="en-US" sz="2000" dirty="0" err="1" smtClean="0"/>
              <a:t>selam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 </a:t>
            </a:r>
            <a:r>
              <a:rPr lang="en-US" sz="2000" dirty="0" err="1" smtClean="0"/>
              <a:t>mengajar</a:t>
            </a:r>
            <a:r>
              <a:rPr lang="en-US" sz="2000" dirty="0" smtClean="0"/>
              <a:t>.</a:t>
            </a:r>
          </a:p>
          <a:p>
            <a:pPr marL="287338" indent="-287338" algn="just"/>
            <a:r>
              <a:rPr lang="en-US" sz="2000" dirty="0" smtClean="0"/>
              <a:t>2.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guru,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tua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siswa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demonstrasi</a:t>
            </a:r>
            <a:r>
              <a:rPr lang="en-US" sz="2000" dirty="0" smtClean="0"/>
              <a:t> </a:t>
            </a:r>
            <a:r>
              <a:rPr lang="en-US" sz="2000" dirty="0" err="1" smtClean="0"/>
              <a:t>kompetenswi</a:t>
            </a:r>
            <a:r>
              <a:rPr lang="en-US" sz="2000" dirty="0" smtClean="0"/>
              <a:t> </a:t>
            </a:r>
            <a:r>
              <a:rPr lang="en-US" sz="2000" dirty="0" err="1" smtClean="0"/>
              <a:t>siswa</a:t>
            </a:r>
            <a:r>
              <a:rPr lang="en-US" sz="2000" dirty="0" smtClean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4267200" y="1066800"/>
            <a:ext cx="4572000" cy="556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err="1" smtClean="0"/>
              <a:t>Evaluasi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tahapan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terkumpul</a:t>
            </a:r>
            <a:r>
              <a:rPr lang="en-US" sz="2000" dirty="0" smtClean="0"/>
              <a:t>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Tujuan</a:t>
            </a:r>
            <a:r>
              <a:rPr lang="en-US" dirty="0" smtClean="0"/>
              <a:t>:</a:t>
            </a:r>
          </a:p>
          <a:p>
            <a:pPr marL="342900" indent="-342900" algn="just">
              <a:buAutoNum type="arabicPeriod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asesmen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nyang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 </a:t>
            </a:r>
            <a:r>
              <a:rPr lang="en-US" dirty="0" err="1" smtClean="0"/>
              <a:t>berkelanjutan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auntentik</a:t>
            </a:r>
            <a:r>
              <a:rPr lang="en-US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342900" indent="-342900" algn="just">
              <a:buAutoNum type="arabicPeriod"/>
            </a:pP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data.</a:t>
            </a:r>
          </a:p>
          <a:p>
            <a:pPr marL="342900" indent="-342900" algn="just">
              <a:buAutoNum type="arabicPeriod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.</a:t>
            </a:r>
          </a:p>
          <a:p>
            <a:pPr marL="342900" indent="-342900" algn="just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diasess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Kognitif</a:t>
            </a:r>
            <a:r>
              <a:rPr lang="en-US" dirty="0" smtClean="0"/>
              <a:t> ( </a:t>
            </a:r>
            <a:r>
              <a:rPr lang="en-US" dirty="0" err="1" smtClean="0"/>
              <a:t>pengetahuan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Psikomotor</a:t>
            </a:r>
            <a:r>
              <a:rPr lang="en-US" dirty="0" smtClean="0"/>
              <a:t> ( skill)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Afektif</a:t>
            </a:r>
            <a:r>
              <a:rPr lang="en-US" dirty="0" smtClean="0"/>
              <a:t> ( </a:t>
            </a:r>
            <a:r>
              <a:rPr lang="en-US" dirty="0" err="1" smtClean="0"/>
              <a:t>Kualitas</a:t>
            </a:r>
            <a:r>
              <a:rPr lang="en-US" dirty="0" smtClean="0"/>
              <a:t> personal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TAXONOMY  BLOOMS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514600" y="1371600"/>
            <a:ext cx="3810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EVALUATION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667000" y="2286000"/>
            <a:ext cx="3810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SYNTHESIS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667000" y="3048000"/>
            <a:ext cx="38100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ANALYSIS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743200" y="3962400"/>
            <a:ext cx="38100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819400" y="4876800"/>
            <a:ext cx="3810000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COMPREHENSHIP/ PEMAHAMAN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2895600" y="5867400"/>
            <a:ext cx="3810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KNOWLEDGE/PENGETAHUAN</a:t>
            </a:r>
            <a:endParaRPr lang="en-US" b="1" dirty="0"/>
          </a:p>
        </p:txBody>
      </p:sp>
      <p:sp>
        <p:nvSpPr>
          <p:cNvPr id="10" name="Up Arrow 9"/>
          <p:cNvSpPr/>
          <p:nvPr/>
        </p:nvSpPr>
        <p:spPr>
          <a:xfrm>
            <a:off x="4495800" y="5486400"/>
            <a:ext cx="152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419600" y="4495800"/>
            <a:ext cx="152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4267200" y="3581400"/>
            <a:ext cx="1524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4191000" y="2819400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4114800" y="1905000"/>
            <a:ext cx="152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Penilaian</a:t>
            </a:r>
            <a:r>
              <a:rPr lang="en-US" sz="3200" dirty="0" smtClean="0"/>
              <a:t> </a:t>
            </a:r>
            <a:r>
              <a:rPr lang="en-US" sz="3200" dirty="0" err="1" smtClean="0"/>
              <a:t>Kinerja</a:t>
            </a:r>
            <a:r>
              <a:rPr lang="en-US" sz="3200" dirty="0" smtClean="0"/>
              <a:t>: </a:t>
            </a:r>
            <a:r>
              <a:rPr lang="en-US" sz="3200" dirty="0" err="1" smtClean="0"/>
              <a:t>Pembelajaran</a:t>
            </a:r>
            <a:r>
              <a:rPr lang="en-US" sz="3200" dirty="0" smtClean="0"/>
              <a:t> </a:t>
            </a:r>
            <a:r>
              <a:rPr lang="en-US" sz="3200" dirty="0" err="1" smtClean="0"/>
              <a:t>Teknik</a:t>
            </a:r>
            <a:r>
              <a:rPr lang="en-US" sz="3200" dirty="0" smtClean="0"/>
              <a:t> </a:t>
            </a:r>
            <a:r>
              <a:rPr lang="en-US" sz="3200" dirty="0" err="1" smtClean="0"/>
              <a:t>Menembak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bermain</a:t>
            </a:r>
            <a:r>
              <a:rPr lang="en-US" sz="3200" dirty="0" smtClean="0"/>
              <a:t> bola basket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smtClean="0"/>
              <a:t>1. </a:t>
            </a:r>
            <a:r>
              <a:rPr lang="en-US" sz="2400" dirty="0" err="1" smtClean="0"/>
              <a:t>Menembak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:</a:t>
            </a:r>
          </a:p>
          <a:p>
            <a:pPr marL="514350" indent="58738">
              <a:buAutoNum type="alphaLcPeriod"/>
            </a:pP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danPengambilan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    (</a:t>
            </a:r>
            <a:r>
              <a:rPr lang="en-US" sz="2400" i="1" dirty="0" err="1" smtClean="0"/>
              <a:t>Kognitif</a:t>
            </a:r>
            <a:r>
              <a:rPr lang="en-US" sz="2400" dirty="0" smtClean="0"/>
              <a:t>)</a:t>
            </a:r>
          </a:p>
          <a:p>
            <a:pPr marL="514350" indent="58738">
              <a:buAutoNum type="alphaLcPeriod"/>
            </a:pP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persiapan</a:t>
            </a:r>
            <a:r>
              <a:rPr lang="en-US" sz="2400" dirty="0" smtClean="0"/>
              <a:t> </a:t>
            </a:r>
          </a:p>
          <a:p>
            <a:pPr marL="514350" indent="58738">
              <a:buAutoNum type="alphaLcPeriod"/>
            </a:pPr>
            <a:r>
              <a:rPr lang="en-US" sz="2400" dirty="0" err="1" smtClean="0"/>
              <a:t>Pelaksanaan</a:t>
            </a:r>
            <a:r>
              <a:rPr lang="en-US" sz="2400" dirty="0" smtClean="0"/>
              <a:t>                                                    (</a:t>
            </a:r>
            <a:r>
              <a:rPr lang="en-US" sz="2400" i="1" dirty="0" err="1" smtClean="0"/>
              <a:t>Psikomotor</a:t>
            </a:r>
            <a:r>
              <a:rPr lang="en-US" sz="2400" i="1" dirty="0" smtClean="0"/>
              <a:t>)</a:t>
            </a:r>
          </a:p>
          <a:p>
            <a:pPr marL="514350" indent="58738">
              <a:buAutoNum type="alphaLcPeriod"/>
            </a:pPr>
            <a:r>
              <a:rPr lang="en-US" sz="2400" dirty="0" err="1" smtClean="0"/>
              <a:t>Gerak</a:t>
            </a:r>
            <a:r>
              <a:rPr lang="en-US" sz="2400" dirty="0" smtClean="0"/>
              <a:t> </a:t>
            </a:r>
            <a:r>
              <a:rPr lang="en-US" sz="2400" dirty="0" err="1" smtClean="0"/>
              <a:t>lanjutan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                                                                  </a:t>
            </a:r>
          </a:p>
          <a:p>
            <a:pPr marL="514350" indent="-514350">
              <a:buNone/>
            </a:pPr>
            <a:r>
              <a:rPr lang="en-US" sz="2400" dirty="0" smtClean="0"/>
              <a:t>  2. </a:t>
            </a:r>
            <a:r>
              <a:rPr lang="en-US" sz="2400" dirty="0" err="1" smtClean="0"/>
              <a:t>Menembak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endParaRPr lang="en-US" sz="2400" dirty="0" smtClean="0"/>
          </a:p>
          <a:p>
            <a:pPr marL="395288" indent="0">
              <a:buFont typeface="Arial" pitchFamily="34" charset="0"/>
              <a:buAutoNum type="alphaLcPeriod"/>
            </a:pP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  (</a:t>
            </a:r>
            <a:r>
              <a:rPr lang="en-US" sz="2400" i="1" dirty="0" err="1" smtClean="0"/>
              <a:t>Kognitif</a:t>
            </a:r>
            <a:r>
              <a:rPr lang="en-US" sz="2400" dirty="0" smtClean="0"/>
              <a:t>)</a:t>
            </a:r>
          </a:p>
          <a:p>
            <a:pPr marL="395288" indent="0">
              <a:buAutoNum type="alphaLcPeriod"/>
            </a:pP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persiapan</a:t>
            </a:r>
            <a:r>
              <a:rPr lang="en-US" sz="2400" dirty="0" smtClean="0"/>
              <a:t> </a:t>
            </a:r>
          </a:p>
          <a:p>
            <a:pPr marL="395288" indent="0">
              <a:buAutoNum type="alphaLcPeriod"/>
            </a:pPr>
            <a:r>
              <a:rPr lang="en-US" sz="2400" dirty="0" err="1" smtClean="0"/>
              <a:t>Pelaksanaan</a:t>
            </a:r>
            <a:r>
              <a:rPr lang="en-US" sz="2400" dirty="0" smtClean="0"/>
              <a:t>                                                        (</a:t>
            </a:r>
            <a:r>
              <a:rPr lang="en-US" sz="2400" i="1" dirty="0" err="1" smtClean="0"/>
              <a:t>Psikomotor</a:t>
            </a:r>
            <a:r>
              <a:rPr lang="en-US" sz="2400" i="1" dirty="0" smtClean="0"/>
              <a:t>)</a:t>
            </a:r>
          </a:p>
          <a:p>
            <a:pPr marL="395288" indent="0">
              <a:buAutoNum type="alphaLcPeriod"/>
            </a:pPr>
            <a:r>
              <a:rPr lang="en-US" sz="2400" dirty="0" err="1" smtClean="0"/>
              <a:t>Gerak</a:t>
            </a:r>
            <a:r>
              <a:rPr lang="en-US" sz="2400" dirty="0" smtClean="0"/>
              <a:t> </a:t>
            </a:r>
            <a:r>
              <a:rPr lang="en-US" sz="2400" dirty="0" err="1" smtClean="0"/>
              <a:t>lanjutan</a:t>
            </a:r>
            <a:endParaRPr lang="en-US" sz="2400" dirty="0" smtClean="0"/>
          </a:p>
          <a:p>
            <a:pPr marL="395288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648200" y="2667000"/>
            <a:ext cx="1371600" cy="1143000"/>
          </a:xfrm>
          <a:prstGeom prst="rightBrace">
            <a:avLst>
              <a:gd name="adj1" fmla="val 8333"/>
              <a:gd name="adj2" fmla="val 488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3505200" y="5334000"/>
            <a:ext cx="28956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err="1" smtClean="0"/>
              <a:t>Taat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bermain</a:t>
            </a:r>
            <a:endParaRPr lang="en-US" dirty="0" smtClean="0"/>
          </a:p>
          <a:p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bermain</a:t>
            </a:r>
            <a:r>
              <a:rPr lang="en-US" dirty="0" smtClean="0"/>
              <a:t>                      AFEKTIF</a:t>
            </a:r>
          </a:p>
          <a:p>
            <a:r>
              <a:rPr lang="en-US" dirty="0" err="1" smtClean="0"/>
              <a:t>Sportivitas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bermain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5410200" y="762000"/>
            <a:ext cx="17526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14600" y="914400"/>
            <a:ext cx="3581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UPAYA PENINGKATAN KUALITAS  KBM PENJASORKES  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6172200" y="3124200"/>
            <a:ext cx="2743200" cy="1981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PENILAIAN</a:t>
            </a:r>
            <a:endParaRPr lang="en-US" sz="2000" b="1" dirty="0"/>
          </a:p>
        </p:txBody>
      </p:sp>
      <p:sp>
        <p:nvSpPr>
          <p:cNvPr id="6" name="Oval 5"/>
          <p:cNvSpPr/>
          <p:nvPr/>
        </p:nvSpPr>
        <p:spPr>
          <a:xfrm>
            <a:off x="152400" y="3200400"/>
            <a:ext cx="2895600" cy="19812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PEMBELAJARAN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3810000" y="3048000"/>
            <a:ext cx="1600200" cy="304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MENGHASILKAN</a:t>
            </a:r>
            <a:endParaRPr lang="en-US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3962400" y="5334000"/>
            <a:ext cx="1524000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MEMPENGARUHI</a:t>
            </a:r>
            <a:endParaRPr lang="en-US" sz="12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33800" y="35814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3886200" y="50292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Left-Right Arrow 12"/>
          <p:cNvSpPr/>
          <p:nvPr/>
        </p:nvSpPr>
        <p:spPr>
          <a:xfrm>
            <a:off x="3352800" y="4038600"/>
            <a:ext cx="26670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4" idx="4"/>
          </p:cNvCxnSpPr>
          <p:nvPr/>
        </p:nvCxnSpPr>
        <p:spPr>
          <a:xfrm rot="5400000">
            <a:off x="2914650" y="1885950"/>
            <a:ext cx="990600" cy="1790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4"/>
          </p:cNvCxnSpPr>
          <p:nvPr/>
        </p:nvCxnSpPr>
        <p:spPr>
          <a:xfrm rot="16200000" flipH="1">
            <a:off x="5048250" y="1543050"/>
            <a:ext cx="914400" cy="2400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10400" y="6172200"/>
            <a:ext cx="1905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Hary</a:t>
            </a:r>
            <a:r>
              <a:rPr lang="en-US" sz="1200" dirty="0" smtClean="0"/>
              <a:t> </a:t>
            </a:r>
            <a:r>
              <a:rPr lang="en-US" sz="1200" dirty="0" err="1" smtClean="0"/>
              <a:t>Firman</a:t>
            </a:r>
            <a:r>
              <a:rPr lang="en-US" sz="1200" dirty="0" smtClean="0"/>
              <a:t>  (2003 :1)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SIAPA YANG MELAKUKAN PENILAIAN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Guru</a:t>
            </a:r>
          </a:p>
          <a:p>
            <a:r>
              <a:rPr lang="en-US" dirty="0" err="1" smtClean="0"/>
              <a:t>Murid</a:t>
            </a:r>
            <a:endParaRPr lang="en-US" dirty="0" smtClean="0"/>
          </a:p>
          <a:p>
            <a:r>
              <a:rPr lang="en-US" dirty="0" smtClean="0"/>
              <a:t>Guru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murid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 </a:t>
            </a:r>
            <a:r>
              <a:rPr lang="en-US" dirty="0" err="1" smtClean="0"/>
              <a:t>mengases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Formatif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dirty="0" err="1" smtClean="0"/>
              <a:t>Feeback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dirty="0" err="1" smtClean="0"/>
              <a:t>Diagnosa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dirty="0" err="1" smtClean="0"/>
              <a:t>Motivasi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. </a:t>
            </a:r>
            <a:r>
              <a:rPr lang="en-US" dirty="0" err="1" smtClean="0"/>
              <a:t>Summatif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dirty="0" err="1" smtClean="0"/>
              <a:t>Sertifikat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en-US" dirty="0" err="1" smtClean="0"/>
              <a:t>Motivasi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asesmen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endParaRPr lang="en-US" dirty="0" smtClean="0"/>
          </a:p>
          <a:p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endParaRPr lang="en-US" dirty="0" smtClean="0"/>
          </a:p>
          <a:p>
            <a:r>
              <a:rPr lang="en-US" dirty="0" err="1" smtClean="0"/>
              <a:t>Continyu</a:t>
            </a:r>
            <a:r>
              <a:rPr lang="en-US" dirty="0" smtClean="0"/>
              <a:t>, </a:t>
            </a:r>
            <a:r>
              <a:rPr lang="en-US" dirty="0" err="1" smtClean="0"/>
              <a:t>periodik</a:t>
            </a:r>
            <a:r>
              <a:rPr lang="en-US" dirty="0" smtClean="0"/>
              <a:t>, terminal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Observasi</a:t>
            </a:r>
            <a:endParaRPr lang="en-US" dirty="0" smtClean="0"/>
          </a:p>
          <a:p>
            <a:r>
              <a:rPr lang="en-US" dirty="0" err="1" smtClean="0"/>
              <a:t>Pengalaman</a:t>
            </a:r>
            <a:endParaRPr lang="en-US" dirty="0" smtClean="0"/>
          </a:p>
          <a:p>
            <a:r>
              <a:rPr lang="en-US" dirty="0" err="1" smtClean="0"/>
              <a:t>Catatan</a:t>
            </a:r>
            <a:r>
              <a:rPr lang="en-US" dirty="0" smtClean="0"/>
              <a:t>/ </a:t>
            </a:r>
            <a:r>
              <a:rPr lang="en-US" dirty="0" err="1" smtClean="0"/>
              <a:t>tugas-tugas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Asesmen</a:t>
            </a:r>
            <a:r>
              <a:rPr lang="en-US" dirty="0" smtClean="0"/>
              <a:t> 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mendemontrasikan</a:t>
            </a:r>
            <a:r>
              <a:rPr lang="en-US" dirty="0" smtClean="0"/>
              <a:t> </a:t>
            </a:r>
            <a:r>
              <a:rPr lang="en-US" dirty="0" err="1" smtClean="0"/>
              <a:t>kompetensinya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 </a:t>
            </a:r>
            <a:r>
              <a:rPr lang="en-US" dirty="0" err="1" smtClean="0"/>
              <a:t>demonstrasi</a:t>
            </a:r>
            <a:r>
              <a:rPr lang="en-US" dirty="0" smtClean="0"/>
              <a:t> </a:t>
            </a:r>
            <a:r>
              <a:rPr lang="en-US" dirty="0" err="1" smtClean="0"/>
              <a:t>kompetensi-kompetensi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endParaRPr lang="en-US" dirty="0" smtClean="0"/>
          </a:p>
          <a:p>
            <a:pPr algn="just"/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bukti-bukti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demonstrasi</a:t>
            </a:r>
            <a:r>
              <a:rPr lang="en-US" dirty="0" smtClean="0"/>
              <a:t>/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kompetensi-kompetensi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Asesmen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terpisahkan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program </a:t>
            </a:r>
            <a:r>
              <a:rPr lang="en-US" dirty="0" err="1" smtClean="0"/>
              <a:t>pembelajaran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Asesmen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581400"/>
          </a:xfrm>
        </p:spPr>
        <p:txBody>
          <a:bodyPr/>
          <a:lstStyle/>
          <a:p>
            <a:pPr algn="just"/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,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guru.</a:t>
            </a:r>
          </a:p>
          <a:p>
            <a:pPr algn="just"/>
            <a:r>
              <a:rPr lang="en-US" dirty="0" err="1" smtClean="0"/>
              <a:t>Membantu</a:t>
            </a:r>
            <a:r>
              <a:rPr lang="en-US" dirty="0" smtClean="0"/>
              <a:t> guru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keputusan-keputusan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program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Tujuh</a:t>
            </a:r>
            <a:r>
              <a:rPr lang="en-US" b="1" dirty="0" smtClean="0"/>
              <a:t> </a:t>
            </a:r>
            <a:r>
              <a:rPr lang="en-US" b="1" dirty="0" err="1" smtClean="0"/>
              <a:t>Prinsip</a:t>
            </a:r>
            <a:r>
              <a:rPr lang="en-US" b="1" dirty="0" smtClean="0"/>
              <a:t> yang </a:t>
            </a:r>
            <a:r>
              <a:rPr lang="en-US" b="1" dirty="0" err="1" smtClean="0"/>
              <a:t>mendasari</a:t>
            </a:r>
            <a:r>
              <a:rPr lang="en-US" b="1" dirty="0" smtClean="0"/>
              <a:t> </a:t>
            </a:r>
            <a:r>
              <a:rPr lang="en-US" b="1" dirty="0" err="1" smtClean="0"/>
              <a:t>Assessmen</a:t>
            </a:r>
            <a:r>
              <a:rPr lang="en-US" b="1" dirty="0" smtClean="0"/>
              <a:t> Yang </a:t>
            </a:r>
            <a:r>
              <a:rPr lang="en-US" b="1" dirty="0" err="1" smtClean="0"/>
              <a:t>Baik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b="1" dirty="0" smtClean="0"/>
              <a:t>(</a:t>
            </a:r>
            <a:r>
              <a:rPr lang="en-US" sz="2000" b="1" dirty="0" err="1" smtClean="0"/>
              <a:t>Stiggins</a:t>
            </a:r>
            <a:r>
              <a:rPr lang="en-US" sz="2000" b="1" dirty="0" smtClean="0"/>
              <a:t> 1994: 9-15)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1066800" y="2133600"/>
            <a:ext cx="7010400" cy="4114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US" sz="2400" b="1" i="1" dirty="0" smtClean="0"/>
              <a:t>Clear thinking and effective communication</a:t>
            </a:r>
            <a:r>
              <a:rPr lang="en-US" sz="2400" dirty="0" smtClean="0"/>
              <a:t>. (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jelas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)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err="1" smtClean="0"/>
              <a:t>Penilaian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menuntut</a:t>
            </a:r>
            <a:r>
              <a:rPr lang="en-US" sz="2400" dirty="0" smtClean="0"/>
              <a:t> 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jernih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satu-satu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.  Guru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, </a:t>
            </a:r>
            <a:r>
              <a:rPr lang="en-US" sz="2400" dirty="0" err="1" smtClean="0"/>
              <a:t>ilustrasi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mengkomunikasikan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04800"/>
            <a:ext cx="7696200" cy="3962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 startAt="2"/>
            </a:pPr>
            <a:r>
              <a:rPr lang="en-US" sz="2800" b="1" i="1" dirty="0" smtClean="0"/>
              <a:t>Teachers in charge </a:t>
            </a:r>
            <a:r>
              <a:rPr lang="en-US" sz="2400" dirty="0" smtClean="0"/>
              <a:t>(Guru yang </a:t>
            </a:r>
            <a:r>
              <a:rPr lang="en-US" sz="2400" dirty="0" err="1" smtClean="0"/>
              <a:t>memegang</a:t>
            </a:r>
            <a:r>
              <a:rPr lang="en-US" sz="2400" dirty="0" smtClean="0"/>
              <a:t> </a:t>
            </a:r>
            <a:r>
              <a:rPr lang="en-US" sz="2400" dirty="0" err="1" smtClean="0"/>
              <a:t>peranan</a:t>
            </a:r>
            <a:r>
              <a:rPr lang="en-US" sz="2400" dirty="0" smtClean="0"/>
              <a:t>)</a:t>
            </a:r>
          </a:p>
          <a:p>
            <a:pPr marL="342900" indent="-342900" algn="just">
              <a:buAutoNum type="arabicPeriod" startAt="2"/>
            </a:pPr>
            <a:endParaRPr lang="en-US" sz="2400" dirty="0" smtClean="0"/>
          </a:p>
          <a:p>
            <a:pPr marL="342900" indent="-342900" algn="just"/>
            <a:r>
              <a:rPr lang="en-US" sz="2400" dirty="0" smtClean="0"/>
              <a:t>    Guru </a:t>
            </a:r>
            <a:r>
              <a:rPr lang="en-US" sz="2400" dirty="0" err="1" smtClean="0"/>
              <a:t>berperan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mengarahkan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dipelajari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rasakan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295400"/>
            <a:ext cx="7620000" cy="4114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7338" indent="-287338" algn="just"/>
            <a:r>
              <a:rPr lang="en-US" sz="2800" dirty="0" smtClean="0"/>
              <a:t>3.</a:t>
            </a:r>
            <a:r>
              <a:rPr lang="en-US" dirty="0" smtClean="0"/>
              <a:t> </a:t>
            </a:r>
            <a:r>
              <a:rPr lang="en-US" sz="2800" b="1" dirty="0" smtClean="0"/>
              <a:t>Student as the key users. </a:t>
            </a:r>
            <a:r>
              <a:rPr lang="en-US" sz="2400" dirty="0" smtClean="0"/>
              <a:t>(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diperhatikan</a:t>
            </a:r>
            <a:r>
              <a:rPr lang="en-US" sz="2400" dirty="0" smtClean="0"/>
              <a:t>)</a:t>
            </a:r>
            <a:r>
              <a:rPr lang="en-US" sz="2400" b="1" dirty="0" smtClean="0"/>
              <a:t> </a:t>
            </a:r>
          </a:p>
          <a:p>
            <a:pPr marL="287338" indent="-287338" algn="just"/>
            <a:endParaRPr lang="en-US" sz="2400" b="1" dirty="0" smtClean="0"/>
          </a:p>
          <a:p>
            <a:pPr marL="287338" indent="-287338" algn="just"/>
            <a:r>
              <a:rPr lang="en-US" sz="2400" b="1" dirty="0" smtClean="0"/>
              <a:t>   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berkepetingan</a:t>
            </a:r>
            <a:r>
              <a:rPr lang="en-US" sz="2400" dirty="0" smtClean="0"/>
              <a:t> 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, </a:t>
            </a:r>
            <a:r>
              <a:rPr lang="en-US" sz="2400" dirty="0" err="1" smtClean="0"/>
              <a:t>wali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tua</a:t>
            </a:r>
            <a:r>
              <a:rPr lang="en-US" sz="2400" dirty="0" smtClean="0"/>
              <a:t>. </a:t>
            </a:r>
            <a:r>
              <a:rPr lang="en-US" sz="2400" dirty="0" err="1" smtClean="0"/>
              <a:t>Namun</a:t>
            </a:r>
            <a:r>
              <a:rPr lang="en-US" sz="2400" dirty="0" smtClean="0"/>
              <a:t> 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berkepetingan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penialian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28600"/>
            <a:ext cx="7772400" cy="426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/>
              <a:t>4. Clear and appropriate targets</a:t>
            </a:r>
            <a:r>
              <a:rPr lang="en-US" sz="2400" b="1" dirty="0" smtClean="0"/>
              <a:t> </a:t>
            </a:r>
            <a:r>
              <a:rPr lang="es-ES" sz="2400" dirty="0" smtClean="0"/>
              <a:t>(</a:t>
            </a:r>
            <a:r>
              <a:rPr lang="es-ES" sz="2400" dirty="0" err="1" smtClean="0"/>
              <a:t>Sasaran</a:t>
            </a:r>
            <a:r>
              <a:rPr lang="es-ES" sz="2400" dirty="0" smtClean="0"/>
              <a:t> yang </a:t>
            </a:r>
            <a:r>
              <a:rPr lang="es-ES" sz="2400" dirty="0" err="1" smtClean="0"/>
              <a:t>jelas</a:t>
            </a:r>
            <a:r>
              <a:rPr lang="es-ES" sz="2400" dirty="0" smtClean="0"/>
              <a:t> dan </a:t>
            </a:r>
            <a:r>
              <a:rPr lang="es-ES" sz="2400" dirty="0" err="1" smtClean="0"/>
              <a:t>sesuai</a:t>
            </a:r>
            <a:r>
              <a:rPr lang="es-ES" sz="2400" dirty="0" smtClean="0"/>
              <a:t>)</a:t>
            </a:r>
          </a:p>
          <a:p>
            <a:pPr algn="just"/>
            <a:endParaRPr lang="en-US" sz="2400" b="1" dirty="0" smtClean="0"/>
          </a:p>
          <a:p>
            <a:pPr marL="231775" indent="-231775" algn="just"/>
            <a:r>
              <a:rPr lang="en-US" sz="2400" dirty="0" smtClean="0"/>
              <a:t>    </a:t>
            </a:r>
            <a:r>
              <a:rPr lang="en-US" sz="2400" dirty="0" err="1" smtClean="0"/>
              <a:t>Mutu</a:t>
            </a:r>
            <a:r>
              <a:rPr lang="en-US" sz="2400" dirty="0" smtClean="0"/>
              <a:t> 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bergantung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kejelasan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  </a:t>
            </a:r>
            <a:r>
              <a:rPr lang="en-US" sz="2400" dirty="0" err="1" smtClean="0"/>
              <a:t>kelayahan</a:t>
            </a:r>
            <a:r>
              <a:rPr lang="en-US" sz="2400" dirty="0" smtClean="0"/>
              <a:t> 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dinilai</a:t>
            </a:r>
            <a:r>
              <a:rPr lang="en-US" sz="2400" dirty="0" smtClean="0"/>
              <a:t>. </a:t>
            </a:r>
          </a:p>
          <a:p>
            <a:pPr marL="231775" indent="-231775" algn="just"/>
            <a:r>
              <a:rPr lang="en-US" sz="2400" dirty="0" smtClean="0"/>
              <a:t>   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guru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merumuska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pengajaran</a:t>
            </a:r>
            <a:r>
              <a:rPr lang="en-US" sz="2400" dirty="0" smtClean="0"/>
              <a:t> 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prasarat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304800"/>
            <a:ext cx="5562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Ada</a:t>
            </a:r>
            <a:r>
              <a:rPr lang="en-US" sz="3200" b="1" dirty="0" smtClean="0"/>
              <a:t> 2 </a:t>
            </a:r>
            <a:r>
              <a:rPr lang="en-US" sz="3200" b="1" dirty="0" err="1" smtClean="0"/>
              <a:t>Pandangan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Difinisi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Penjas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Olahraga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609600" y="3048000"/>
            <a:ext cx="2971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Pandangan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Tradisional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5029200" y="2971800"/>
            <a:ext cx="31242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Pandangan</a:t>
            </a:r>
            <a:r>
              <a:rPr lang="en-US" sz="3200" b="1" dirty="0" smtClean="0"/>
              <a:t> Modern/ </a:t>
            </a:r>
            <a:r>
              <a:rPr lang="en-US" sz="3200" b="1" dirty="0" err="1" smtClean="0"/>
              <a:t>Holistik</a:t>
            </a:r>
            <a:endParaRPr lang="en-US" sz="3200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2743200" y="1447800"/>
            <a:ext cx="16764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19600" y="1447800"/>
            <a:ext cx="17526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3581400" y="365760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685800"/>
            <a:ext cx="7543800" cy="5105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/>
              <a:t>5. High Quality assessment (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berkulaitas</a:t>
            </a:r>
            <a:r>
              <a:rPr lang="en-US" sz="2800" dirty="0" smtClean="0"/>
              <a:t>)</a:t>
            </a:r>
          </a:p>
          <a:p>
            <a:pPr algn="just"/>
            <a:endParaRPr lang="en-US" sz="2800" b="1" dirty="0" smtClean="0"/>
          </a:p>
          <a:p>
            <a:pPr algn="just"/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kontek</a:t>
            </a:r>
            <a:r>
              <a:rPr lang="en-US" sz="2000" dirty="0" smtClean="0"/>
              <a:t> </a:t>
            </a: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5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 </a:t>
            </a:r>
            <a:r>
              <a:rPr lang="en-US" sz="2000" dirty="0" err="1" smtClean="0"/>
              <a:t>dipenuhi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:</a:t>
            </a:r>
          </a:p>
          <a:p>
            <a:pPr algn="just"/>
            <a:endParaRPr lang="en-US" sz="2000" dirty="0" smtClean="0"/>
          </a:p>
          <a:p>
            <a:pPr marL="342900" indent="-342900" algn="just">
              <a:buAutoNum type="alphaLcPeriod"/>
            </a:pPr>
            <a:r>
              <a:rPr lang="en-US" sz="2000" dirty="0" smtClean="0"/>
              <a:t>Target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pengajaran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jelas</a:t>
            </a:r>
            <a:endParaRPr lang="en-US" sz="2000" dirty="0" smtClean="0"/>
          </a:p>
          <a:p>
            <a:pPr marL="342900" indent="-342900" algn="just">
              <a:buAutoNum type="alphaLcPeriod"/>
            </a:pP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penialian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jelas</a:t>
            </a:r>
            <a:endParaRPr lang="en-US" sz="2000" dirty="0" smtClean="0"/>
          </a:p>
          <a:p>
            <a:pPr marL="342900" indent="-342900" algn="just">
              <a:buAutoNum type="alphaLcPeriod"/>
            </a:pP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teknik</a:t>
            </a:r>
            <a:r>
              <a:rPr lang="en-US" sz="2000" dirty="0" smtClean="0"/>
              <a:t> </a:t>
            </a:r>
            <a:r>
              <a:rPr lang="en-US" sz="2000" dirty="0" err="1" smtClean="0"/>
              <a:t>penilaian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tepat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memadai</a:t>
            </a:r>
            <a:endParaRPr lang="en-US" sz="2000" dirty="0" smtClean="0"/>
          </a:p>
          <a:p>
            <a:pPr marL="342900" indent="-342900" algn="just">
              <a:buAutoNum type="alphaLcPeriod"/>
            </a:pPr>
            <a:r>
              <a:rPr lang="en-US" sz="2000" dirty="0" err="1" smtClean="0"/>
              <a:t>Komprehensip</a:t>
            </a:r>
            <a:r>
              <a:rPr lang="en-US" sz="2000" dirty="0" smtClean="0"/>
              <a:t> (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yang  </a:t>
            </a:r>
            <a:r>
              <a:rPr lang="en-US" sz="2000" dirty="0" err="1" smtClean="0"/>
              <a:t>tepat</a:t>
            </a:r>
            <a:r>
              <a:rPr lang="en-US" sz="2000" dirty="0" smtClean="0"/>
              <a:t>)</a:t>
            </a:r>
          </a:p>
          <a:p>
            <a:pPr marL="342900" indent="-342900" algn="just">
              <a:buAutoNum type="alphaLcPeriod"/>
            </a:pP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 yang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guru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mengontrol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mengkotaminasi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8600"/>
            <a:ext cx="7467600" cy="449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/>
              <a:t>6. Attention to interpersonal impact</a:t>
            </a:r>
            <a:r>
              <a:rPr lang="en-US" sz="2400" dirty="0" smtClean="0"/>
              <a:t>. (</a:t>
            </a:r>
            <a:r>
              <a:rPr lang="en-US" sz="2400" dirty="0" err="1" smtClean="0"/>
              <a:t>Perhatian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dampak</a:t>
            </a:r>
            <a:r>
              <a:rPr lang="en-US" sz="2400" dirty="0" smtClean="0"/>
              <a:t> </a:t>
            </a:r>
            <a:r>
              <a:rPr lang="en-US" sz="2400" dirty="0" err="1" smtClean="0"/>
              <a:t>antarpersonal</a:t>
            </a:r>
            <a:r>
              <a:rPr lang="en-US" sz="2400" dirty="0" smtClean="0"/>
              <a:t>)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interpersonal yang </a:t>
            </a:r>
            <a:r>
              <a:rPr lang="en-US" sz="2400" dirty="0" err="1" smtClean="0"/>
              <a:t>komplek</a:t>
            </a:r>
            <a:r>
              <a:rPr lang="en-US" sz="2400" dirty="0" smtClean="0"/>
              <a:t>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murni</a:t>
            </a:r>
            <a:r>
              <a:rPr lang="en-US" sz="2400" dirty="0" smtClean="0"/>
              <a:t>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guru </a:t>
            </a:r>
            <a:r>
              <a:rPr lang="en-US" sz="2400" dirty="0" err="1" smtClean="0"/>
              <a:t>haus</a:t>
            </a:r>
            <a:r>
              <a:rPr lang="en-US" sz="2400" dirty="0" smtClean="0"/>
              <a:t> </a:t>
            </a:r>
            <a:r>
              <a:rPr lang="en-US" sz="2400" dirty="0" err="1" smtClean="0"/>
              <a:t>menjaga</a:t>
            </a:r>
            <a:r>
              <a:rPr lang="en-US" sz="2400" dirty="0" smtClean="0"/>
              <a:t>  </a:t>
            </a:r>
            <a:r>
              <a:rPr lang="en-US" sz="2400" dirty="0" err="1" smtClean="0"/>
              <a:t>mutu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setinggi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mengkomunikasikan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209800"/>
            <a:ext cx="7391400" cy="2971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/>
              <a:t>7. Assessment as instruction. (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)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pengajaran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PENILAIAN </a:t>
            </a:r>
            <a:r>
              <a:rPr lang="en-US" sz="2800" b="1" dirty="0" err="1" smtClean="0"/>
              <a:t>AlTERNATIF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600" dirty="0" err="1" smtClean="0"/>
              <a:t>Penilaian</a:t>
            </a:r>
            <a:r>
              <a:rPr lang="en-US" sz="2600" dirty="0" smtClean="0"/>
              <a:t> ALTERNATIF </a:t>
            </a:r>
            <a:r>
              <a:rPr lang="en-US" sz="2600" dirty="0" err="1" smtClean="0"/>
              <a:t>lebih</a:t>
            </a:r>
            <a:r>
              <a:rPr lang="en-US" sz="2600" dirty="0" smtClean="0"/>
              <a:t> </a:t>
            </a:r>
            <a:r>
              <a:rPr lang="en-US" sz="2600" dirty="0" err="1" smtClean="0"/>
              <a:t>sering</a:t>
            </a:r>
            <a:r>
              <a:rPr lang="en-US" sz="2600" dirty="0" smtClean="0"/>
              <a:t> </a:t>
            </a:r>
            <a:r>
              <a:rPr lang="en-US" sz="2600" dirty="0" err="1" smtClean="0"/>
              <a:t>dinyatakan</a:t>
            </a:r>
            <a:r>
              <a:rPr lang="en-US" sz="2600" dirty="0" smtClean="0"/>
              <a:t>:</a:t>
            </a:r>
          </a:p>
          <a:p>
            <a:pPr algn="just"/>
            <a:endParaRPr lang="en-US" sz="2600" dirty="0" smtClean="0"/>
          </a:p>
          <a:p>
            <a:pPr algn="just">
              <a:buNone/>
            </a:pPr>
            <a:r>
              <a:rPr lang="en-US" sz="2600" dirty="0" smtClean="0"/>
              <a:t>       </a:t>
            </a:r>
            <a:r>
              <a:rPr lang="en-US" sz="2600" dirty="0" err="1" smtClean="0"/>
              <a:t>Penilaian</a:t>
            </a:r>
            <a:r>
              <a:rPr lang="en-US" sz="2600" dirty="0" smtClean="0"/>
              <a:t> </a:t>
            </a:r>
            <a:r>
              <a:rPr lang="en-US" sz="2600" dirty="0" err="1" smtClean="0"/>
              <a:t>berbasis</a:t>
            </a:r>
            <a:r>
              <a:rPr lang="en-US" sz="2600" dirty="0" smtClean="0"/>
              <a:t> </a:t>
            </a:r>
            <a:r>
              <a:rPr lang="en-US" sz="2600" dirty="0" err="1" smtClean="0"/>
              <a:t>kinerja</a:t>
            </a:r>
            <a:r>
              <a:rPr lang="en-US" sz="2600" dirty="0" smtClean="0"/>
              <a:t> (</a:t>
            </a:r>
            <a:r>
              <a:rPr lang="en-US" sz="2600" i="1" dirty="0" smtClean="0"/>
              <a:t>Performance –Based Assessment) </a:t>
            </a:r>
            <a:endParaRPr lang="en-US" sz="2600" dirty="0" smtClean="0"/>
          </a:p>
          <a:p>
            <a:pPr algn="just">
              <a:buNone/>
            </a:pPr>
            <a:endParaRPr lang="en-US" sz="2600" dirty="0" smtClean="0"/>
          </a:p>
          <a:p>
            <a:pPr algn="just">
              <a:buNone/>
            </a:pPr>
            <a:r>
              <a:rPr lang="en-US" sz="2600" dirty="0" smtClean="0"/>
              <a:t>       </a:t>
            </a:r>
            <a:r>
              <a:rPr lang="en-US" sz="2600" dirty="0" err="1" smtClean="0"/>
              <a:t>Penilaian</a:t>
            </a:r>
            <a:r>
              <a:rPr lang="en-US" sz="2600" dirty="0" smtClean="0"/>
              <a:t> </a:t>
            </a:r>
            <a:r>
              <a:rPr lang="en-US" sz="2600" dirty="0" err="1" smtClean="0"/>
              <a:t>kinerja</a:t>
            </a:r>
            <a:r>
              <a:rPr lang="en-US" sz="2600" dirty="0" smtClean="0"/>
              <a:t> (</a:t>
            </a:r>
            <a:r>
              <a:rPr lang="en-US" sz="2600" i="1" dirty="0" smtClean="0"/>
              <a:t>Performance Assessment) </a:t>
            </a:r>
          </a:p>
          <a:p>
            <a:pPr algn="just">
              <a:buNone/>
            </a:pPr>
            <a:endParaRPr lang="en-US" sz="2600" i="1" dirty="0" smtClean="0"/>
          </a:p>
          <a:p>
            <a:pPr algn="just">
              <a:buNone/>
            </a:pPr>
            <a:r>
              <a:rPr lang="en-US" sz="2600" i="1" dirty="0" smtClean="0"/>
              <a:t>       </a:t>
            </a:r>
            <a:r>
              <a:rPr lang="en-US" sz="2600" i="1" dirty="0" err="1" smtClean="0"/>
              <a:t>Penilaian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Otentik</a:t>
            </a:r>
            <a:r>
              <a:rPr lang="en-US" sz="2600" i="1" dirty="0" smtClean="0"/>
              <a:t> ( </a:t>
            </a:r>
            <a:r>
              <a:rPr lang="en-US" sz="2600" i="1" dirty="0" err="1" smtClean="0"/>
              <a:t>Othentic</a:t>
            </a:r>
            <a:r>
              <a:rPr lang="en-US" sz="2600" i="1" dirty="0" smtClean="0"/>
              <a:t> Assessment)</a:t>
            </a:r>
          </a:p>
          <a:p>
            <a:pPr algn="just">
              <a:buNone/>
            </a:pPr>
            <a:endParaRPr lang="en-US" sz="2000" i="1" dirty="0" smtClean="0"/>
          </a:p>
          <a:p>
            <a:pPr algn="just">
              <a:buNone/>
            </a:pPr>
            <a:endParaRPr lang="en-US" sz="2000" i="1" dirty="0" smtClean="0"/>
          </a:p>
          <a:p>
            <a:pPr algn="just">
              <a:buNone/>
            </a:pPr>
            <a:endParaRPr lang="en-US" sz="2000" i="1" dirty="0" smtClean="0"/>
          </a:p>
          <a:p>
            <a:pPr algn="just">
              <a:buNone/>
            </a:pPr>
            <a:endParaRPr lang="en-US" sz="2000" i="1" dirty="0" smtClean="0"/>
          </a:p>
          <a:p>
            <a:pPr algn="just">
              <a:buNone/>
            </a:pPr>
            <a:endParaRPr lang="en-US" sz="2000" i="1" dirty="0" smtClean="0"/>
          </a:p>
          <a:p>
            <a:pPr algn="just">
              <a:buNone/>
            </a:pPr>
            <a:endParaRPr lang="en-US" sz="2000" i="1" dirty="0" smtClean="0"/>
          </a:p>
          <a:p>
            <a:pPr algn="just">
              <a:buNone/>
            </a:pPr>
            <a:r>
              <a:rPr lang="en-US" sz="2000" i="1" dirty="0" smtClean="0"/>
              <a:t>                                                                                      </a:t>
            </a:r>
            <a:r>
              <a:rPr lang="en-US" sz="2000" dirty="0" smtClean="0"/>
              <a:t>( </a:t>
            </a:r>
            <a:r>
              <a:rPr lang="en-US" sz="2000" dirty="0" err="1" smtClean="0"/>
              <a:t>stiggins</a:t>
            </a:r>
            <a:r>
              <a:rPr lang="en-US" sz="2000" dirty="0" smtClean="0"/>
              <a:t> 1994, Mueller, 2006)</a:t>
            </a:r>
          </a:p>
          <a:p>
            <a:pPr algn="just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asesmen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200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Kompetensi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otentik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Indikator</a:t>
            </a:r>
            <a:r>
              <a:rPr lang="en-US" dirty="0" smtClean="0"/>
              <a:t> (</a:t>
            </a:r>
            <a:r>
              <a:rPr lang="en-US" dirty="0" err="1" smtClean="0"/>
              <a:t>kriteria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Rubrik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keterpaduan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(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), </a:t>
            </a:r>
            <a:r>
              <a:rPr lang="en-US" dirty="0" err="1" smtClean="0"/>
              <a:t>psikomotor</a:t>
            </a:r>
            <a:r>
              <a:rPr lang="en-US" dirty="0" smtClean="0"/>
              <a:t> (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demonstrasi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/ </a:t>
            </a:r>
            <a:r>
              <a:rPr lang="en-US" dirty="0" err="1" smtClean="0"/>
              <a:t>psikomotorik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afektif</a:t>
            </a:r>
            <a:r>
              <a:rPr lang="en-US" dirty="0" smtClean="0"/>
              <a:t> (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)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(</a:t>
            </a:r>
            <a:r>
              <a:rPr lang="en-US" dirty="0" err="1" smtClean="0"/>
              <a:t>Blom</a:t>
            </a:r>
            <a:r>
              <a:rPr lang="en-US" dirty="0" smtClean="0"/>
              <a:t>) </a:t>
            </a:r>
          </a:p>
          <a:p>
            <a:pPr algn="just"/>
            <a:r>
              <a:rPr lang="en-US" b="1" dirty="0" err="1" smtClean="0"/>
              <a:t>Tugas</a:t>
            </a:r>
            <a:r>
              <a:rPr lang="en-US" b="1" dirty="0" smtClean="0"/>
              <a:t> </a:t>
            </a:r>
            <a:r>
              <a:rPr lang="en-US" b="1" dirty="0" err="1" smtClean="0"/>
              <a:t>Otentik</a:t>
            </a:r>
            <a:r>
              <a:rPr lang="en-US" b="1" dirty="0" smtClean="0"/>
              <a:t>  (</a:t>
            </a:r>
            <a:r>
              <a:rPr lang="en-US" b="1" i="1" dirty="0" smtClean="0"/>
              <a:t>authentic task</a:t>
            </a:r>
            <a:r>
              <a:rPr lang="en-US" b="1" dirty="0" smtClean="0"/>
              <a:t>)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mengaplikasikan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dirty="0" err="1" smtClean="0"/>
              <a:t>Indikator</a:t>
            </a:r>
            <a:r>
              <a:rPr lang="en-US" b="1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tolo</a:t>
            </a:r>
            <a:r>
              <a:rPr lang="id-ID" dirty="0" smtClean="0"/>
              <a:t>k </a:t>
            </a:r>
            <a:r>
              <a:rPr lang="en-US" dirty="0" err="1" smtClean="0"/>
              <a:t>ukur</a:t>
            </a:r>
            <a:r>
              <a:rPr lang="en-US" dirty="0" smtClean="0"/>
              <a:t> (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).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penunjuk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guru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(</a:t>
            </a:r>
            <a:r>
              <a:rPr lang="en-US" dirty="0" err="1" smtClean="0"/>
              <a:t>Rohadi</a:t>
            </a:r>
            <a:r>
              <a:rPr lang="en-US" dirty="0" smtClean="0"/>
              <a:t>, 2002,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Novianto</a:t>
            </a:r>
            <a:r>
              <a:rPr lang="en-US" dirty="0" smtClean="0"/>
              <a:t> 2005).</a:t>
            </a:r>
          </a:p>
          <a:p>
            <a:pPr algn="just"/>
            <a:r>
              <a:rPr lang="en-US" b="1" dirty="0" err="1" smtClean="0"/>
              <a:t>Rubrik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penyekoran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(Muller 2009). </a:t>
            </a:r>
            <a:r>
              <a:rPr lang="en-US" dirty="0" err="1" smtClean="0"/>
              <a:t>Rubrik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penyekoran</a:t>
            </a:r>
            <a:r>
              <a:rPr lang="en-US" dirty="0" smtClean="0"/>
              <a:t> (Wiggins </a:t>
            </a:r>
            <a:r>
              <a:rPr lang="en-US" dirty="0" err="1" smtClean="0"/>
              <a:t>dalam</a:t>
            </a:r>
            <a:r>
              <a:rPr lang="en-US" dirty="0" smtClean="0"/>
              <a:t> Lund L.J ,2010 :45 )</a:t>
            </a:r>
          </a:p>
          <a:p>
            <a:pPr algn="just"/>
            <a:r>
              <a:rPr lang="en-US" dirty="0" err="1" smtClean="0"/>
              <a:t>Rubrik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(Andrade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Zainul</a:t>
            </a:r>
            <a:r>
              <a:rPr lang="en-US" dirty="0" smtClean="0"/>
              <a:t>, 2001 : 19). Tingkat </a:t>
            </a:r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angka-angka</a:t>
            </a:r>
            <a:r>
              <a:rPr lang="en-US" dirty="0" smtClean="0"/>
              <a:t>, </a:t>
            </a:r>
            <a:r>
              <a:rPr lang="en-US" dirty="0" err="1" smtClean="0"/>
              <a:t>lazimnya</a:t>
            </a:r>
            <a:r>
              <a:rPr lang="en-US" dirty="0" smtClean="0"/>
              <a:t> 1-3, 1-4 </a:t>
            </a:r>
            <a:r>
              <a:rPr lang="en-US" dirty="0" err="1" smtClean="0"/>
              <a:t>atau</a:t>
            </a:r>
            <a:r>
              <a:rPr lang="en-US" dirty="0" smtClean="0"/>
              <a:t> 1-5.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kecilnya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.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yang </a:t>
            </a:r>
            <a:r>
              <a:rPr lang="en-US" dirty="0" err="1" smtClean="0"/>
              <a:t>diukur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MANFAAT 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sesorang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yang </a:t>
            </a:r>
            <a:r>
              <a:rPr lang="en-US" dirty="0" err="1" smtClean="0"/>
              <a:t>mana</a:t>
            </a:r>
            <a:endParaRPr lang="en-US" dirty="0" smtClean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CARA MEMBUAT 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err="1" smtClean="0"/>
              <a:t>Mengidentifikasi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diases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smtClean="0"/>
              <a:t>Identifikasi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deskripsi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tingkatan</a:t>
            </a:r>
            <a:r>
              <a:rPr lang="en-US" sz="2800" dirty="0" smtClean="0"/>
              <a:t> </a:t>
            </a:r>
          </a:p>
          <a:p>
            <a:pPr marL="514350" indent="-514350">
              <a:buAutoNum type="arabicPeriod"/>
            </a:pPr>
            <a:endParaRPr lang="en-US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228600"/>
            <a:ext cx="38862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Rubrik</a:t>
            </a:r>
            <a:r>
              <a:rPr lang="en-US" sz="3200" dirty="0" smtClean="0"/>
              <a:t> /</a:t>
            </a:r>
            <a:r>
              <a:rPr lang="en-US" sz="3200" dirty="0" err="1" smtClean="0"/>
              <a:t>Kriteria</a:t>
            </a:r>
            <a:r>
              <a:rPr lang="en-US" sz="3200" dirty="0" smtClean="0"/>
              <a:t> </a:t>
            </a:r>
            <a:r>
              <a:rPr lang="en-US" sz="3200" dirty="0" err="1" smtClean="0"/>
              <a:t>Penilaian</a:t>
            </a:r>
            <a:r>
              <a:rPr lang="en-US" sz="3200" dirty="0" smtClean="0"/>
              <a:t>/</a:t>
            </a:r>
            <a:r>
              <a:rPr lang="en-US" sz="3200" dirty="0" err="1" smtClean="0"/>
              <a:t>Penskoran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menilai</a:t>
            </a:r>
            <a:r>
              <a:rPr lang="en-US" sz="3200" dirty="0" smtClean="0"/>
              <a:t> </a:t>
            </a:r>
            <a:r>
              <a:rPr lang="en-US" sz="3200" dirty="0" err="1" smtClean="0"/>
              <a:t>Kinerja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81000" y="3352800"/>
            <a:ext cx="2743200" cy="1219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i="1" dirty="0" smtClean="0"/>
              <a:t>analytic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715000" y="3429000"/>
            <a:ext cx="2743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i="1" dirty="0" smtClean="0"/>
              <a:t>holistic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791200" y="6096000"/>
            <a:ext cx="2590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Grounlund</a:t>
            </a:r>
            <a:r>
              <a:rPr lang="en-US" dirty="0" smtClean="0"/>
              <a:t>, 1985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4" idx="2"/>
          </p:cNvCxnSpPr>
          <p:nvPr/>
        </p:nvCxnSpPr>
        <p:spPr>
          <a:xfrm rot="5400000">
            <a:off x="3067050" y="1504950"/>
            <a:ext cx="1371600" cy="2019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 rot="16200000" flipH="1">
            <a:off x="5048250" y="1543050"/>
            <a:ext cx="1447800" cy="2019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Pertama</a:t>
            </a:r>
            <a:r>
              <a:rPr lang="en-US" sz="3200" dirty="0" smtClean="0"/>
              <a:t>: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 smtClean="0"/>
              <a:t>Paradigma</a:t>
            </a:r>
            <a:r>
              <a:rPr lang="en-US" sz="3200" dirty="0" smtClean="0"/>
              <a:t> </a:t>
            </a:r>
            <a:r>
              <a:rPr lang="en-US" sz="3200" dirty="0" err="1" smtClean="0"/>
              <a:t>Penjas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b="1" i="1" dirty="0" err="1" smtClean="0"/>
              <a:t>Pandangan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tradisional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dipilah-pilah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rokhani</a:t>
            </a:r>
            <a:r>
              <a:rPr lang="en-US" dirty="0" smtClean="0"/>
              <a:t>. 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penjas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pelengkap</a:t>
            </a:r>
            <a:r>
              <a:rPr lang="en-US" dirty="0" smtClean="0"/>
              <a:t> </a:t>
            </a:r>
            <a:r>
              <a:rPr lang="en-US" dirty="0" err="1" smtClean="0"/>
              <a:t>penyeimbang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penyelaras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rokhani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dikhotomi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empirik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kaprah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, program </a:t>
            </a:r>
            <a:r>
              <a:rPr lang="en-US" dirty="0" err="1" smtClean="0"/>
              <a:t>pelaksanaan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.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penjas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mengabaikan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modern. </a:t>
            </a:r>
          </a:p>
          <a:p>
            <a:pPr>
              <a:buNone/>
            </a:pPr>
            <a:r>
              <a:rPr lang="en-US" b="1" i="1" dirty="0" smtClean="0"/>
              <a:t>2. </a:t>
            </a:r>
            <a:r>
              <a:rPr lang="en-US" b="1" i="1" dirty="0" err="1" smtClean="0"/>
              <a:t>Pandangan</a:t>
            </a:r>
            <a:r>
              <a:rPr lang="en-US" b="1" i="1" dirty="0" smtClean="0"/>
              <a:t> modern</a:t>
            </a:r>
            <a:r>
              <a:rPr lang="en-US" dirty="0" smtClean="0"/>
              <a:t>,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holistik</a:t>
            </a:r>
            <a:r>
              <a:rPr lang="en-US" dirty="0" smtClean="0"/>
              <a:t>. 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yang </a:t>
            </a:r>
            <a:r>
              <a:rPr lang="en-US" dirty="0" err="1" smtClean="0"/>
              <a:t>terpilah-pilah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terpadu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Rubrik</a:t>
            </a:r>
            <a:r>
              <a:rPr lang="en-US" dirty="0" smtClean="0"/>
              <a:t> </a:t>
            </a:r>
            <a:r>
              <a:rPr lang="en-US" dirty="0" err="1" smtClean="0"/>
              <a:t>holistik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i="1" dirty="0" smtClean="0"/>
              <a:t>holistic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penskor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Rubrik</a:t>
            </a:r>
            <a:r>
              <a:rPr lang="en-US" dirty="0" smtClean="0"/>
              <a:t> </a:t>
            </a:r>
            <a:r>
              <a:rPr lang="en-US" dirty="0" err="1" smtClean="0"/>
              <a:t>analitik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i="1" dirty="0" smtClean="0"/>
              <a:t>analytic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penskor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yang </a:t>
            </a:r>
            <a:r>
              <a:rPr lang="en-US" dirty="0" err="1" smtClean="0"/>
              <a:t>dinilai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609600"/>
            <a:ext cx="4191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Metode</a:t>
            </a:r>
            <a:r>
              <a:rPr lang="en-US" sz="3600" dirty="0" smtClean="0"/>
              <a:t> </a:t>
            </a:r>
            <a:r>
              <a:rPr lang="en-US" sz="3600" i="1" dirty="0" smtClean="0"/>
              <a:t>analytic</a:t>
            </a:r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2590800"/>
            <a:ext cx="2514600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/>
              <a:t>checklist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62600" y="2667000"/>
            <a:ext cx="2514600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smtClean="0"/>
              <a:t>Rating scales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cxnSp>
        <p:nvCxnSpPr>
          <p:cNvPr id="8" name="Straight Arrow Connector 7"/>
          <p:cNvCxnSpPr>
            <a:stCxn id="4" idx="2"/>
          </p:cNvCxnSpPr>
          <p:nvPr/>
        </p:nvCxnSpPr>
        <p:spPr>
          <a:xfrm rot="5400000">
            <a:off x="3295650" y="1047750"/>
            <a:ext cx="990600" cy="163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</p:cNvCxnSpPr>
          <p:nvPr/>
        </p:nvCxnSpPr>
        <p:spPr>
          <a:xfrm rot="16200000" flipH="1">
            <a:off x="5124450" y="857250"/>
            <a:ext cx="1143000" cy="2171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400800" y="5943600"/>
            <a:ext cx="2362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Grounlund</a:t>
            </a:r>
            <a:r>
              <a:rPr lang="en-US" dirty="0" smtClean="0"/>
              <a:t>, 1985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checklist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id-ID" dirty="0" smtClean="0"/>
              <a:t> - digunakan untuk mendeteksi ada atau tidak adanya </a:t>
            </a:r>
            <a:r>
              <a:rPr lang="id-ID" dirty="0" smtClean="0"/>
              <a:t>ketrampilan</a:t>
            </a:r>
            <a:endParaRPr lang="en-US" dirty="0" smtClean="0"/>
          </a:p>
          <a:p>
            <a:endParaRPr lang="en-US" dirty="0" smtClean="0"/>
          </a:p>
          <a:p>
            <a:r>
              <a:rPr lang="en-US" b="1" i="1" dirty="0" smtClean="0"/>
              <a:t>Rating scales</a:t>
            </a:r>
            <a:r>
              <a:rPr lang="en-US" b="1" dirty="0" smtClean="0"/>
              <a:t> </a:t>
            </a:r>
            <a:r>
              <a:rPr lang="id-ID" dirty="0" smtClean="0"/>
              <a:t>- digunakan untuk menentukan sejauh mana perilaku yang telah dipelajari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 fontScale="925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paling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 err="1" smtClean="0"/>
              <a:t>checklis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diamati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penskor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i="1" dirty="0" smtClean="0"/>
              <a:t>checklist, </a:t>
            </a:r>
            <a:r>
              <a:rPr lang="en-US" dirty="0" err="1" smtClean="0"/>
              <a:t>penskor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yang </a:t>
            </a:r>
            <a:r>
              <a:rPr lang="en-US" dirty="0" err="1" smtClean="0"/>
              <a:t>absolut</a:t>
            </a:r>
            <a:r>
              <a:rPr lang="en-US" dirty="0" smtClean="0"/>
              <a:t>, </a:t>
            </a:r>
            <a:r>
              <a:rPr lang="en-US" dirty="0" err="1" smtClean="0"/>
              <a:t>teramati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teramati</a:t>
            </a:r>
            <a:r>
              <a:rPr lang="en-US" dirty="0" smtClean="0"/>
              <a:t>,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sukar</a:t>
            </a:r>
            <a:r>
              <a:rPr lang="en-US" dirty="0" smtClean="0"/>
              <a:t> </a:t>
            </a:r>
            <a:r>
              <a:rPr lang="en-US" dirty="0" err="1" smtClean="0"/>
              <a:t>menyimpulkan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penskoran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 smtClean="0"/>
              <a:t>rating </a:t>
            </a:r>
            <a:r>
              <a:rPr lang="en-US" i="1" dirty="0" err="1" smtClean="0"/>
              <a:t>scala</a:t>
            </a:r>
            <a:r>
              <a:rPr lang="en-US" i="1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penilai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kontinum</a:t>
            </a:r>
            <a:r>
              <a:rPr lang="en-US" dirty="0" smtClean="0"/>
              <a:t>. </a:t>
            </a:r>
            <a:r>
              <a:rPr lang="en-US" i="1" dirty="0" smtClean="0"/>
              <a:t>Rating scale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teramati</a:t>
            </a:r>
            <a:r>
              <a:rPr lang="en-US" dirty="0" smtClean="0"/>
              <a:t>, </a:t>
            </a:r>
            <a:r>
              <a:rPr lang="en-US" dirty="0" err="1" smtClean="0"/>
              <a:t>teramati</a:t>
            </a:r>
            <a:r>
              <a:rPr lang="en-US" dirty="0" smtClean="0"/>
              <a:t>,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teramati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teramati</a:t>
            </a:r>
            <a:r>
              <a:rPr lang="en-US" dirty="0" smtClean="0"/>
              <a:t>.  </a:t>
            </a:r>
          </a:p>
          <a:p>
            <a:pPr algn="just"/>
            <a:endParaRPr lang="en-US" dirty="0" smtClean="0"/>
          </a:p>
          <a:p>
            <a:pPr algn="just"/>
            <a:r>
              <a:rPr lang="en-US" i="1" dirty="0" smtClean="0"/>
              <a:t>Checklist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rating </a:t>
            </a:r>
            <a:r>
              <a:rPr lang="en-US" i="1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sama-sama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, </a:t>
            </a:r>
            <a:r>
              <a:rPr lang="en-US" dirty="0" err="1" smtClean="0"/>
              <a:t>bedanya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checklist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i="1" dirty="0" smtClean="0"/>
              <a:t>rating </a:t>
            </a:r>
            <a:r>
              <a:rPr lang="en-US" i="1" dirty="0" err="1" smtClean="0"/>
              <a:t>scala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685800"/>
          <a:ext cx="82296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371600"/>
                <a:gridCol w="1066800"/>
                <a:gridCol w="1447800"/>
                <a:gridCol w="1676400"/>
                <a:gridCol w="990600"/>
              </a:tblGrid>
              <a:tr h="105939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Standar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Kompetensi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Kompetensi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Dasar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Variabel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Faktor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Indikator</a:t>
                      </a: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 </a:t>
                      </a:r>
                      <a:r>
                        <a:rPr lang="en-US" dirty="0" err="1" smtClean="0"/>
                        <a:t>ubrik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Scala</a:t>
                      </a:r>
                      <a:r>
                        <a:rPr lang="en-US" dirty="0" smtClean="0"/>
                        <a:t> rating</a:t>
                      </a:r>
                      <a:endParaRPr lang="en-US" dirty="0"/>
                    </a:p>
                  </a:txBody>
                  <a:tcPr/>
                </a:tc>
              </a:tr>
              <a:tr h="4482042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Mempraktikkan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berbagai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gerak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permainan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olahraga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peraturan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dimodifikasi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nilai-nilai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terkandung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dalamnya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Mempraktikkan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gerak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modifikasi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permainan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bola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kerjasama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sportivitas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kejujuran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Permaijnan</a:t>
                      </a:r>
                      <a:r>
                        <a:rPr lang="en-US" dirty="0" smtClean="0"/>
                        <a:t> bola basket </a:t>
                      </a:r>
                      <a:r>
                        <a:rPr lang="en-US" dirty="0" err="1" smtClean="0"/>
                        <a:t>modifikasi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1.Shooting</a:t>
                      </a:r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2. </a:t>
                      </a:r>
                      <a:r>
                        <a:rPr lang="en-US" dirty="0" err="1" smtClean="0"/>
                        <a:t>Operan</a:t>
                      </a:r>
                      <a:r>
                        <a:rPr lang="en-US" baseline="0" dirty="0" smtClean="0"/>
                        <a:t> dada</a:t>
                      </a:r>
                    </a:p>
                    <a:p>
                      <a:pPr marL="342900" indent="-342900">
                        <a:buNone/>
                      </a:pPr>
                      <a:endParaRPr lang="en-US" baseline="0" dirty="0" smtClean="0"/>
                    </a:p>
                    <a:p>
                      <a:pPr marL="342900" indent="-342900">
                        <a:buNone/>
                      </a:pPr>
                      <a:endParaRPr lang="en-US" baseline="0" dirty="0" smtClean="0"/>
                    </a:p>
                    <a:p>
                      <a:pPr marL="342900" indent="-342900"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4. </a:t>
                      </a:r>
                      <a:r>
                        <a:rPr lang="en-US" baseline="0" dirty="0" err="1" smtClean="0"/>
                        <a:t>kerjasama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Pengambil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keputusan</a:t>
                      </a: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Sikap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awal</a:t>
                      </a: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Pelaksanaan</a:t>
                      </a: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Sikap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akhir</a:t>
                      </a: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err="1" smtClean="0"/>
                        <a:t>pengambilan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keputusan</a:t>
                      </a: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err="1" smtClean="0"/>
                        <a:t>Sikap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awal</a:t>
                      </a: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Pelaksanaan</a:t>
                      </a: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-</a:t>
                      </a:r>
                      <a:r>
                        <a:rPr lang="en-US" baseline="0" dirty="0" err="1" smtClean="0"/>
                        <a:t>Sikap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akhir</a:t>
                      </a: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dukungan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tim</a:t>
                      </a: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Aturan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1 s/d 3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1 s/d 3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1 s/d 3</a:t>
                      </a:r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Idem</a:t>
                      </a:r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1dem</a:t>
                      </a:r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None/>
                      </a:pPr>
                      <a:endParaRPr lang="en-US" dirty="0"/>
                    </a:p>
                  </a:txBody>
                  <a:tcPr/>
                </a:tc>
              </a:tr>
              <a:tr h="3259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209800" y="0"/>
            <a:ext cx="4876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Langkah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Penyusunan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Rubrik</a:t>
            </a:r>
            <a:endParaRPr lang="en-US" sz="2400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Pengambilan</a:t>
            </a:r>
            <a:r>
              <a:rPr lang="en-US" b="1" dirty="0" smtClean="0"/>
              <a:t> </a:t>
            </a:r>
            <a:r>
              <a:rPr lang="en-US" b="1" dirty="0" err="1" smtClean="0"/>
              <a:t>Keputusan</a:t>
            </a:r>
            <a:r>
              <a:rPr lang="en-US" b="1" dirty="0" smtClean="0"/>
              <a:t> ( </a:t>
            </a:r>
            <a:r>
              <a:rPr lang="en-US" b="1" dirty="0" err="1" smtClean="0"/>
              <a:t>Kriteria</a:t>
            </a:r>
            <a:r>
              <a:rPr lang="en-US" b="1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1.Pengambilan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menembak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tersedianya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menembak</a:t>
            </a:r>
            <a:r>
              <a:rPr lang="en-US" dirty="0" smtClean="0"/>
              <a:t> </a:t>
            </a:r>
          </a:p>
          <a:p>
            <a:pPr lvl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menembak</a:t>
            </a:r>
            <a:r>
              <a:rPr lang="en-US" dirty="0" smtClean="0"/>
              <a:t> </a:t>
            </a:r>
            <a:r>
              <a:rPr lang="en-US" dirty="0" err="1" smtClean="0"/>
              <a:t>pelan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jaraknya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  </a:t>
            </a:r>
            <a:r>
              <a:rPr lang="en-US" dirty="0" err="1" smtClean="0"/>
              <a:t>menembak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jaraknya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3.Pengambilan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menghadap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tembakan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304800"/>
            <a:ext cx="571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CONTOH RUBRIK</a:t>
            </a:r>
            <a:endParaRPr lang="en-US" sz="2400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menembak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bola</a:t>
            </a:r>
          </a:p>
          <a:p>
            <a:pPr lvl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Siku</a:t>
            </a:r>
            <a:r>
              <a:rPr lang="en-US" dirty="0" smtClean="0"/>
              <a:t> </a:t>
            </a:r>
            <a:r>
              <a:rPr lang="en-US" dirty="0" err="1" smtClean="0"/>
              <a:t>ditekuk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3. Bola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dahi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Pelaksanaan</a:t>
            </a:r>
            <a:r>
              <a:rPr lang="en-US" dirty="0" smtClean="0"/>
              <a:t> 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1. </a:t>
            </a:r>
            <a:r>
              <a:rPr lang="en-US" dirty="0" smtClean="0"/>
              <a:t>Kaki, </a:t>
            </a:r>
            <a:r>
              <a:rPr lang="en-US" dirty="0" err="1" smtClean="0"/>
              <a:t>pungung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bahu</a:t>
            </a:r>
            <a:r>
              <a:rPr lang="en-US" dirty="0" smtClean="0"/>
              <a:t>  </a:t>
            </a:r>
            <a:r>
              <a:rPr lang="en-US" dirty="0" err="1" smtClean="0"/>
              <a:t>diluruskan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Siku</a:t>
            </a:r>
            <a:r>
              <a:rPr lang="en-US" dirty="0" smtClean="0"/>
              <a:t> </a:t>
            </a:r>
            <a:r>
              <a:rPr lang="en-US" dirty="0" err="1" smtClean="0"/>
              <a:t>diluruskan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Lencutkan</a:t>
            </a:r>
            <a:r>
              <a:rPr lang="en-US" dirty="0" smtClean="0"/>
              <a:t> </a:t>
            </a:r>
            <a:r>
              <a:rPr lang="en-US" dirty="0" err="1" smtClean="0"/>
              <a:t>pergelangan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smtClean="0"/>
              <a:t>target</a:t>
            </a:r>
          </a:p>
          <a:p>
            <a:pPr lvl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Jari</a:t>
            </a:r>
            <a:r>
              <a:rPr lang="en-US" dirty="0" smtClean="0"/>
              <a:t> </a:t>
            </a:r>
            <a:r>
              <a:rPr lang="en-US" dirty="0" err="1" smtClean="0"/>
              <a:t>telunjuk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lengan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bola  </a:t>
            </a:r>
            <a:r>
              <a:rPr lang="en-US" dirty="0" err="1" smtClean="0"/>
              <a:t>di</a:t>
            </a:r>
            <a:r>
              <a:rPr lang="en-US" dirty="0" smtClean="0"/>
              <a:t>  </a:t>
            </a:r>
            <a:r>
              <a:rPr lang="en-US" dirty="0" err="1" smtClean="0"/>
              <a:t>sasaran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holistik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Siedentop</a:t>
            </a:r>
            <a:r>
              <a:rPr lang="en-US" dirty="0" smtClean="0"/>
              <a:t> (1990),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i="1" dirty="0" smtClean="0"/>
              <a:t>, “Modern physical education with its emphasis upon education through the physical is based upon the biologic unity of mind and body</a:t>
            </a:r>
            <a:r>
              <a:rPr lang="en-US" dirty="0" smtClean="0"/>
              <a:t>”. (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 modern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penekanannya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ativitas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raga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terpisahkan</a:t>
            </a:r>
            <a:r>
              <a:rPr lang="en-US" dirty="0" smtClean="0"/>
              <a:t>).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totalitas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endParaRPr lang="en-US" dirty="0" smtClean="0"/>
          </a:p>
          <a:p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1 </a:t>
            </a:r>
            <a:r>
              <a:rPr lang="en-US" dirty="0" err="1" smtClean="0"/>
              <a:t>sampai</a:t>
            </a:r>
            <a:r>
              <a:rPr lang="en-US" dirty="0" smtClean="0"/>
              <a:t> 3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didemonstrasikan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endParaRPr lang="en-US" dirty="0" smtClean="0"/>
          </a:p>
          <a:p>
            <a:r>
              <a:rPr lang="en-US" dirty="0" err="1" smtClean="0"/>
              <a:t>Skor</a:t>
            </a:r>
            <a:r>
              <a:rPr lang="en-US" dirty="0" smtClean="0"/>
              <a:t>  3      =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3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Skor</a:t>
            </a:r>
            <a:r>
              <a:rPr lang="en-US" dirty="0" smtClean="0"/>
              <a:t>  2     =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2 </a:t>
            </a:r>
            <a:r>
              <a:rPr lang="en-US" dirty="0" err="1" smtClean="0"/>
              <a:t>kriteria</a:t>
            </a:r>
            <a:endParaRPr lang="en-US" dirty="0" smtClean="0"/>
          </a:p>
          <a:p>
            <a:r>
              <a:rPr lang="en-US" dirty="0" err="1" smtClean="0"/>
              <a:t>Skor</a:t>
            </a:r>
            <a:r>
              <a:rPr lang="en-US" dirty="0" smtClean="0"/>
              <a:t> 1      =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1 </a:t>
            </a:r>
            <a:r>
              <a:rPr lang="en-US" dirty="0" err="1" smtClean="0"/>
              <a:t>kriteria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254761"/>
          <a:ext cx="8229596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127758"/>
                <a:gridCol w="548642"/>
                <a:gridCol w="533400"/>
                <a:gridCol w="533400"/>
                <a:gridCol w="533400"/>
                <a:gridCol w="457200"/>
                <a:gridCol w="457200"/>
                <a:gridCol w="533400"/>
                <a:gridCol w="457200"/>
                <a:gridCol w="870854"/>
                <a:gridCol w="729346"/>
                <a:gridCol w="609600"/>
                <a:gridCol w="2285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</a:t>
                      </a:r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Shooting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err="1" smtClean="0"/>
                        <a:t>Operan</a:t>
                      </a:r>
                      <a:r>
                        <a:rPr lang="en-US" dirty="0" smtClean="0"/>
                        <a:t> dada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Kejujuran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Kerjasama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04800" y="3276600"/>
            <a:ext cx="80772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err="1" smtClean="0"/>
              <a:t>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siswa</a:t>
            </a:r>
            <a:r>
              <a:rPr lang="en-US" sz="2400" b="1" dirty="0" smtClean="0"/>
              <a:t>  =( </a:t>
            </a:r>
            <a:r>
              <a:rPr lang="en-US" sz="2400" b="1" dirty="0" err="1" smtClean="0"/>
              <a:t>Skor</a:t>
            </a:r>
            <a:r>
              <a:rPr lang="en-US" sz="2400" b="1" dirty="0" smtClean="0"/>
              <a:t> total </a:t>
            </a:r>
            <a:r>
              <a:rPr lang="en-US" sz="2400" b="1" dirty="0" err="1" smtClean="0"/>
              <a:t>dibagi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skor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maksimal</a:t>
            </a:r>
            <a:r>
              <a:rPr lang="en-US" sz="2400" b="1" dirty="0" smtClean="0"/>
              <a:t> ) x 100 =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err="1" smtClean="0"/>
              <a:t>Skor</a:t>
            </a:r>
            <a:r>
              <a:rPr lang="en-US" sz="2400" b="1" dirty="0" smtClean="0"/>
              <a:t> total =  </a:t>
            </a:r>
            <a:r>
              <a:rPr lang="en-US" sz="2400" b="1" dirty="0" err="1" smtClean="0"/>
              <a:t>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skor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indikator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dinilai</a:t>
            </a:r>
            <a:endParaRPr lang="en-US" sz="2400" b="1" dirty="0" smtClean="0"/>
          </a:p>
          <a:p>
            <a:pPr algn="just"/>
            <a:r>
              <a:rPr lang="en-US" sz="2400" b="1" dirty="0" err="1" smtClean="0"/>
              <a:t>Skor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maksimal</a:t>
            </a:r>
            <a:r>
              <a:rPr lang="en-US" sz="2400" b="1" dirty="0" smtClean="0"/>
              <a:t> = </a:t>
            </a:r>
            <a:r>
              <a:rPr lang="en-US" sz="2400" b="1" dirty="0" err="1" smtClean="0"/>
              <a:t>skor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indikator</a:t>
            </a:r>
            <a:r>
              <a:rPr lang="en-US" sz="2400" b="1" dirty="0" smtClean="0"/>
              <a:t> (3) x </a:t>
            </a:r>
            <a:r>
              <a:rPr lang="en-US" sz="2400" b="1" dirty="0" err="1" smtClean="0"/>
              <a:t>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indikator</a:t>
            </a:r>
            <a:r>
              <a:rPr lang="en-US" sz="2400" b="1" dirty="0" smtClean="0"/>
              <a:t> (10) =30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err="1" smtClean="0"/>
              <a:t>Nilai</a:t>
            </a:r>
            <a:r>
              <a:rPr lang="en-US" sz="2400" b="1" dirty="0" smtClean="0"/>
              <a:t> Anis = (28 : 30) x 100 = 93</a:t>
            </a:r>
            <a:endParaRPr lang="en-US" sz="2400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457200"/>
            <a:ext cx="5105400" cy="106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</a:rPr>
              <a:t>Kesalahan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dalam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Penilaian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Kinerja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2362200"/>
            <a:ext cx="4953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Scoring instrument flaws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762000" y="3657600"/>
            <a:ext cx="4953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Procedural flaws</a:t>
            </a:r>
            <a:endParaRPr lang="en-US" sz="2800" b="1" i="1" dirty="0"/>
          </a:p>
        </p:txBody>
      </p:sp>
      <p:sp>
        <p:nvSpPr>
          <p:cNvPr id="7" name="Rectangle 6"/>
          <p:cNvSpPr/>
          <p:nvPr/>
        </p:nvSpPr>
        <p:spPr>
          <a:xfrm>
            <a:off x="304800" y="5029200"/>
            <a:ext cx="4953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/>
              <a:t>Teacher </a:t>
            </a:r>
            <a:r>
              <a:rPr lang="en-US" sz="2800" b="1" i="1" dirty="0" err="1" smtClean="0"/>
              <a:t>personalbias</a:t>
            </a:r>
            <a:r>
              <a:rPr lang="en-US" sz="2800" b="1" i="1" dirty="0" smtClean="0"/>
              <a:t> errors</a:t>
            </a:r>
            <a:r>
              <a:rPr lang="en-US" i="1" dirty="0" smtClean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6705600" y="6324600"/>
            <a:ext cx="2133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Popham</a:t>
            </a:r>
            <a:r>
              <a:rPr lang="en-US" dirty="0" smtClean="0"/>
              <a:t> 1995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n-US" i="1" dirty="0" smtClean="0"/>
          </a:p>
          <a:p>
            <a:pPr algn="just">
              <a:buNone/>
            </a:pPr>
            <a:r>
              <a:rPr lang="en-US" i="1" dirty="0" smtClean="0"/>
              <a:t>   </a:t>
            </a:r>
            <a:r>
              <a:rPr lang="en-US" dirty="0" smtClean="0"/>
              <a:t> </a:t>
            </a:r>
            <a:r>
              <a:rPr lang="en-US" b="1" i="1" dirty="0" smtClean="0"/>
              <a:t>Scoring instrument flaws</a:t>
            </a:r>
            <a:r>
              <a:rPr lang="en-US" b="1" dirty="0" smtClean="0"/>
              <a:t> 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penskoran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sukar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penilai</a:t>
            </a:r>
            <a:r>
              <a:rPr lang="en-US" dirty="0" smtClean="0"/>
              <a:t>. </a:t>
            </a:r>
            <a:r>
              <a:rPr lang="en-US" dirty="0" err="1" smtClean="0"/>
              <a:t>Umumnya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sukar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diamati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en-US" b="1" dirty="0" smtClean="0"/>
              <a:t>P</a:t>
            </a:r>
            <a:r>
              <a:rPr lang="en-US" b="1" i="1" dirty="0" smtClean="0"/>
              <a:t>rocedural flaws</a:t>
            </a:r>
            <a:r>
              <a:rPr lang="en-US" b="1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mempengaruh</a:t>
            </a:r>
            <a:r>
              <a:rPr lang="en-US" dirty="0" smtClean="0"/>
              <a:t> 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penskoran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en-US" b="1" i="1" dirty="0" smtClean="0"/>
              <a:t>Teacher </a:t>
            </a:r>
            <a:r>
              <a:rPr lang="en-US" b="1" i="1" dirty="0" err="1" smtClean="0"/>
              <a:t>personalbias</a:t>
            </a:r>
            <a:r>
              <a:rPr lang="en-US" b="1" i="1" dirty="0" smtClean="0"/>
              <a:t> errors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i="1" dirty="0" smtClean="0"/>
              <a:t> </a:t>
            </a:r>
            <a:r>
              <a:rPr lang="en-US" dirty="0" err="1" smtClean="0"/>
              <a:t>penskor</a:t>
            </a:r>
            <a:r>
              <a:rPr lang="en-US" dirty="0" smtClean="0"/>
              <a:t> (rater)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sukar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personal bias,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penskor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i="1" dirty="0" err="1" smtClean="0"/>
              <a:t>generocity</a:t>
            </a:r>
            <a:r>
              <a:rPr lang="en-US" i="1" dirty="0" smtClean="0"/>
              <a:t> error.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penskor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Apa</a:t>
            </a:r>
            <a:r>
              <a:rPr lang="en-US" b="1" dirty="0" smtClean="0"/>
              <a:t> </a:t>
            </a:r>
            <a:r>
              <a:rPr lang="en-US" b="1" dirty="0" err="1" smtClean="0"/>
              <a:t>Instrumen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Instrumen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</a:t>
            </a:r>
            <a:r>
              <a:rPr lang="en-US" i="1" dirty="0" err="1" smtClean="0"/>
              <a:t>alat</a:t>
            </a:r>
            <a:r>
              <a:rPr lang="en-US" i="1" dirty="0" smtClean="0"/>
              <a:t> yang </a:t>
            </a:r>
            <a:r>
              <a:rPr lang="en-US" i="1" dirty="0" err="1" smtClean="0"/>
              <a:t>digunakan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mengumpulkan</a:t>
            </a:r>
            <a:r>
              <a:rPr lang="en-US" i="1" dirty="0" smtClean="0"/>
              <a:t> data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suatu</a:t>
            </a:r>
            <a:r>
              <a:rPr lang="en-US" i="1" dirty="0" smtClean="0"/>
              <a:t> </a:t>
            </a:r>
            <a:r>
              <a:rPr lang="en-US" i="1" dirty="0" err="1" smtClean="0"/>
              <a:t>penelitian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penilaian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en-US" sz="4400" b="1" dirty="0" err="1" smtClean="0"/>
              <a:t>Langkah-langkah</a:t>
            </a:r>
            <a:r>
              <a:rPr lang="en-US" sz="4400" b="1" dirty="0" smtClean="0"/>
              <a:t> </a:t>
            </a:r>
          </a:p>
          <a:p>
            <a:pPr algn="ctr">
              <a:buNone/>
            </a:pPr>
            <a:r>
              <a:rPr lang="en-US" sz="4400" b="1" dirty="0" err="1" smtClean="0"/>
              <a:t>Penyususnan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Pengembangan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Instrumen</a:t>
            </a:r>
            <a:endParaRPr lang="en-US" sz="4400" b="1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Merumuskan</a:t>
            </a:r>
            <a:r>
              <a:rPr lang="en-US" b="1" dirty="0" smtClean="0"/>
              <a:t> </a:t>
            </a:r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konseptual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operasional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konstruk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teoritik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operasionalkan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konseptual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rumuskan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jabarkan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en-US" b="1" dirty="0" err="1" smtClean="0"/>
              <a:t>Penelaahan</a:t>
            </a:r>
            <a:r>
              <a:rPr lang="en-US" b="1" dirty="0" smtClean="0"/>
              <a:t> </a:t>
            </a:r>
            <a:r>
              <a:rPr lang="en-US" b="1" dirty="0" err="1" smtClean="0"/>
              <a:t>pernyataan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Butir-butir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validasi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validasi</a:t>
            </a:r>
            <a:r>
              <a:rPr lang="en-US" dirty="0" smtClean="0"/>
              <a:t> </a:t>
            </a:r>
            <a:r>
              <a:rPr lang="en-US" dirty="0" err="1" smtClean="0"/>
              <a:t>teoritik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validasi</a:t>
            </a:r>
            <a:r>
              <a:rPr lang="en-US" dirty="0" smtClean="0"/>
              <a:t> </a:t>
            </a:r>
            <a:r>
              <a:rPr lang="en-US" dirty="0" err="1" smtClean="0"/>
              <a:t>empirik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validasi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validasi</a:t>
            </a:r>
            <a:r>
              <a:rPr lang="en-US" dirty="0" smtClean="0"/>
              <a:t> </a:t>
            </a:r>
            <a:r>
              <a:rPr lang="en-US" dirty="0" err="1" smtClean="0"/>
              <a:t>teoritik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panel (FG D)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menelaah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jabaran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konstruk</a:t>
            </a:r>
            <a:r>
              <a:rPr lang="en-US" dirty="0" smtClean="0"/>
              <a:t>,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jabaran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butir-butir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.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butir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valid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teoritk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konseptual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validasi</a:t>
            </a:r>
            <a:r>
              <a:rPr lang="en-US" dirty="0" smtClean="0"/>
              <a:t> </a:t>
            </a:r>
            <a:r>
              <a:rPr lang="en-US" dirty="0" err="1" smtClean="0"/>
              <a:t>empirik</a:t>
            </a:r>
            <a:r>
              <a:rPr lang="en-US" dirty="0" smtClean="0"/>
              <a:t> </a:t>
            </a:r>
            <a:r>
              <a:rPr lang="en-US" dirty="0" err="1" smtClean="0"/>
              <a:t>melaui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spesifikasi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penulisan</a:t>
            </a:r>
            <a:r>
              <a:rPr lang="en-US" b="1" dirty="0" smtClean="0"/>
              <a:t> </a:t>
            </a:r>
            <a:r>
              <a:rPr lang="en-US" b="1" dirty="0" err="1" smtClean="0"/>
              <a:t>pernyataan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kisi-kisi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.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model </a:t>
            </a:r>
            <a:r>
              <a:rPr lang="en-US" dirty="0" err="1" smtClean="0"/>
              <a:t>skala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 Dari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dicantumkan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butir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butir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. Format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tertib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Uji</a:t>
            </a:r>
            <a:r>
              <a:rPr lang="en-US" b="1" dirty="0" smtClean="0"/>
              <a:t> </a:t>
            </a:r>
            <a:r>
              <a:rPr lang="en-US" b="1" dirty="0" err="1" smtClean="0"/>
              <a:t>coba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validasi</a:t>
            </a:r>
            <a:r>
              <a:rPr lang="en-US" dirty="0" smtClean="0"/>
              <a:t> </a:t>
            </a:r>
            <a:r>
              <a:rPr lang="en-US" dirty="0" err="1" smtClean="0"/>
              <a:t>empirik</a:t>
            </a:r>
            <a:r>
              <a:rPr lang="en-US" dirty="0" smtClean="0"/>
              <a:t>.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ekivalen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data </a:t>
            </a:r>
            <a:r>
              <a:rPr lang="en-US" dirty="0" err="1" smtClean="0"/>
              <a:t>empiris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empiris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menyeluruh</a:t>
            </a:r>
            <a:r>
              <a:rPr lang="en-US" b="1" dirty="0" smtClean="0"/>
              <a:t> (</a:t>
            </a:r>
            <a:r>
              <a:rPr lang="en-US" b="1" dirty="0" err="1" smtClean="0"/>
              <a:t>jasmani</a:t>
            </a:r>
            <a:r>
              <a:rPr lang="en-US" b="1" dirty="0" smtClean="0"/>
              <a:t>, </a:t>
            </a:r>
            <a:r>
              <a:rPr lang="en-US" b="1" dirty="0" err="1" smtClean="0"/>
              <a:t>rohkani</a:t>
            </a:r>
            <a:r>
              <a:rPr lang="en-US" b="1" dirty="0" smtClean="0"/>
              <a:t>, </a:t>
            </a:r>
            <a:r>
              <a:rPr lang="en-US" b="1" dirty="0" err="1" smtClean="0"/>
              <a:t>kreatif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merupakan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kesatuan</a:t>
            </a:r>
            <a:r>
              <a:rPr lang="en-US" b="1" dirty="0" smtClean="0"/>
              <a:t> yang </a:t>
            </a:r>
            <a:r>
              <a:rPr lang="en-US" b="1" dirty="0" err="1" smtClean="0"/>
              <a:t>tak</a:t>
            </a:r>
            <a:r>
              <a:rPr lang="en-US" b="1" dirty="0" smtClean="0"/>
              <a:t> </a:t>
            </a:r>
            <a:r>
              <a:rPr lang="en-US" b="1" dirty="0" err="1" smtClean="0"/>
              <a:t>terpisahkan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Tidaklah</a:t>
            </a:r>
            <a:r>
              <a:rPr lang="en-US" dirty="0" smtClean="0"/>
              <a:t> </a:t>
            </a:r>
            <a:r>
              <a:rPr lang="en-US" dirty="0" err="1" smtClean="0"/>
              <a:t>mengherankan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yang </a:t>
            </a:r>
            <a:r>
              <a:rPr lang="en-US" dirty="0" err="1" smtClean="0"/>
              <a:t>meyakini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,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memilki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yang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mendidik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5. </a:t>
            </a:r>
            <a:r>
              <a:rPr lang="en-US" b="1" dirty="0" err="1" smtClean="0"/>
              <a:t>Analisis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data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butir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reliabilitas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6. </a:t>
            </a:r>
            <a:r>
              <a:rPr lang="en-US" b="1" dirty="0" err="1" smtClean="0"/>
              <a:t>Revisi</a:t>
            </a:r>
            <a:r>
              <a:rPr lang="en-US" b="1" dirty="0" smtClean="0"/>
              <a:t> </a:t>
            </a:r>
            <a:r>
              <a:rPr lang="en-US" b="1" dirty="0" err="1" smtClean="0"/>
              <a:t>Instrumen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butir-butir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valid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reliabilitas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r>
              <a:rPr lang="en-US" dirty="0" smtClean="0"/>
              <a:t>. </a:t>
            </a:r>
            <a:r>
              <a:rPr lang="en-US" dirty="0" err="1" smtClean="0"/>
              <a:t>Butir-butir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direvisi</a:t>
            </a:r>
            <a:r>
              <a:rPr lang="en-US" dirty="0" smtClean="0"/>
              <a:t> </a:t>
            </a:r>
            <a:r>
              <a:rPr lang="en-US" dirty="0" err="1" smtClean="0"/>
              <a:t>dirakit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reliabilitasnya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 </a:t>
            </a:r>
            <a:r>
              <a:rPr lang="en-US" b="1" dirty="0" err="1" smtClean="0"/>
              <a:t>Perakitan</a:t>
            </a:r>
            <a:r>
              <a:rPr lang="en-US" b="1" dirty="0" smtClean="0"/>
              <a:t> </a:t>
            </a:r>
            <a:r>
              <a:rPr lang="en-US" b="1" dirty="0" err="1" smtClean="0"/>
              <a:t>instrumen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Instrumen</a:t>
            </a:r>
            <a:r>
              <a:rPr lang="en-US" b="1" dirty="0" smtClean="0"/>
              <a:t> final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valid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reliabel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yang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reliabilitas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Validitas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i="1" dirty="0" smtClean="0"/>
              <a:t>validity </a:t>
            </a:r>
            <a:r>
              <a:rPr lang="en-US" dirty="0" smtClean="0"/>
              <a:t>yang </a:t>
            </a:r>
            <a:r>
              <a:rPr lang="en-US" dirty="0" err="1" smtClean="0"/>
              <a:t>berarti</a:t>
            </a:r>
            <a:r>
              <a:rPr lang="en-US" dirty="0" smtClean="0"/>
              <a:t> “</a:t>
            </a:r>
            <a:r>
              <a:rPr lang="en-US" dirty="0" err="1" smtClean="0"/>
              <a:t>keshahihan</a:t>
            </a:r>
            <a:r>
              <a:rPr lang="en-US" dirty="0" smtClean="0"/>
              <a:t>”. </a:t>
            </a:r>
          </a:p>
          <a:p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. 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kecermatan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kecocokan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(</a:t>
            </a:r>
            <a:r>
              <a:rPr lang="en-US" dirty="0" err="1" smtClean="0"/>
              <a:t>tes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Tes</a:t>
            </a:r>
            <a:r>
              <a:rPr lang="en-US" dirty="0" smtClean="0"/>
              <a:t> yang valid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, </a:t>
            </a:r>
            <a:r>
              <a:rPr lang="en-US" dirty="0" err="1" smtClean="0"/>
              <a:t>tes</a:t>
            </a:r>
            <a:r>
              <a:rPr lang="en-US" dirty="0" smtClean="0"/>
              <a:t> yang valid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valid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lain.</a:t>
            </a:r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, </a:t>
            </a:r>
          </a:p>
          <a:p>
            <a:pPr marL="514350" indent="-51435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kecocokan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(</a:t>
            </a:r>
            <a:r>
              <a:rPr lang="en-US" dirty="0" err="1" smtClean="0"/>
              <a:t>tes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 yang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yang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kecocokan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prediktor</a:t>
            </a:r>
            <a:r>
              <a:rPr lang="en-US" dirty="0" smtClean="0"/>
              <a:t> (</a:t>
            </a: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prediktor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(</a:t>
            </a: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).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b="1" dirty="0" smtClean="0"/>
              <a:t> </a:t>
            </a:r>
            <a:r>
              <a:rPr lang="en-US" dirty="0" err="1" smtClean="0"/>
              <a:t>baiknya</a:t>
            </a:r>
            <a:r>
              <a:rPr lang="en-US" dirty="0" smtClean="0"/>
              <a:t> </a:t>
            </a:r>
            <a:r>
              <a:rPr lang="en-US" dirty="0" err="1" smtClean="0"/>
              <a:t>prediktor</a:t>
            </a:r>
            <a:r>
              <a:rPr lang="en-US" dirty="0" smtClean="0"/>
              <a:t> (</a:t>
            </a: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prediktor</a:t>
            </a:r>
            <a:r>
              <a:rPr lang="en-US" dirty="0" smtClean="0"/>
              <a:t>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Validitas</a:t>
            </a:r>
            <a:r>
              <a:rPr lang="en-US" b="1" dirty="0" smtClean="0"/>
              <a:t> </a:t>
            </a:r>
            <a:r>
              <a:rPr lang="en-US" b="1" dirty="0" err="1" smtClean="0"/>
              <a:t>Konstruk</a:t>
            </a:r>
            <a:endParaRPr lang="en-US" b="1" dirty="0" smtClean="0"/>
          </a:p>
          <a:p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konstruk</a:t>
            </a:r>
            <a:r>
              <a:rPr lang="en-US" dirty="0" smtClean="0"/>
              <a:t> </a:t>
            </a:r>
            <a:r>
              <a:rPr lang="en-US" dirty="0" err="1" smtClean="0"/>
              <a:t>hakekatnya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variabel-variabel</a:t>
            </a:r>
            <a:r>
              <a:rPr lang="en-US" dirty="0" smtClean="0"/>
              <a:t> </a:t>
            </a:r>
            <a:r>
              <a:rPr lang="en-US" dirty="0" err="1" smtClean="0"/>
              <a:t>konstruk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konstruk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motivasi</a:t>
            </a:r>
            <a:r>
              <a:rPr lang="en-US" dirty="0" smtClean="0"/>
              <a:t>, </a:t>
            </a:r>
            <a:r>
              <a:rPr lang="en-US" dirty="0" err="1" smtClean="0"/>
              <a:t>inteligensi</a:t>
            </a:r>
            <a:r>
              <a:rPr lang="en-US" dirty="0" smtClean="0"/>
              <a:t>,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lain-lain. </a:t>
            </a:r>
          </a:p>
          <a:p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Reliabilitas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Reliabilitas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terjemahan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i="1" dirty="0" smtClean="0"/>
              <a:t>reliability </a:t>
            </a:r>
            <a:r>
              <a:rPr lang="en-US" dirty="0" smtClean="0"/>
              <a:t>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i="1" dirty="0" smtClean="0"/>
              <a:t>rely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ability. </a:t>
            </a:r>
          </a:p>
          <a:p>
            <a:r>
              <a:rPr lang="en-US" dirty="0" err="1" smtClean="0"/>
              <a:t>Reliabiltas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keajegan</a:t>
            </a:r>
            <a:r>
              <a:rPr lang="en-US" dirty="0" smtClean="0"/>
              <a:t> (</a:t>
            </a:r>
            <a:r>
              <a:rPr lang="en-US" dirty="0" err="1" smtClean="0"/>
              <a:t>konsistensi</a:t>
            </a:r>
            <a:r>
              <a:rPr lang="en-US" dirty="0" smtClean="0"/>
              <a:t>) </a:t>
            </a:r>
            <a:r>
              <a:rPr lang="en-US" dirty="0" err="1" smtClean="0"/>
              <a:t>skor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yang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yang </a:t>
            </a:r>
            <a:r>
              <a:rPr lang="en-US" dirty="0" err="1" smtClean="0"/>
              <a:t>setara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Reliabilitas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sekor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kecocokan</a:t>
            </a:r>
            <a:r>
              <a:rPr lang="en-US" dirty="0" smtClean="0"/>
              <a:t> </a:t>
            </a:r>
            <a:r>
              <a:rPr lang="en-US" dirty="0" err="1" smtClean="0"/>
              <a:t>sekor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sekor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. Makin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sekor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reliabilitasnya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err="1" smtClean="0"/>
              <a:t>Reliabilitas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reliabilitas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/ </a:t>
            </a:r>
            <a:r>
              <a:rPr lang="en-US" dirty="0" err="1" smtClean="0"/>
              <a:t>tes</a:t>
            </a:r>
            <a:r>
              <a:rPr lang="en-US" dirty="0" smtClean="0"/>
              <a:t> (</a:t>
            </a:r>
            <a:r>
              <a:rPr lang="en-US" dirty="0" err="1" smtClean="0"/>
              <a:t>ujicoba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yang </a:t>
            </a:r>
            <a:r>
              <a:rPr lang="en-US" dirty="0" err="1" smtClean="0"/>
              <a:t>dikonstruksi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reliabilitas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/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sekor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memerlukannya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7200" b="1" dirty="0" smtClean="0"/>
          </a:p>
          <a:p>
            <a:pPr algn="ctr">
              <a:buNone/>
            </a:pPr>
            <a:r>
              <a:rPr lang="en-US" sz="7200" b="1" dirty="0" smtClean="0"/>
              <a:t>TERIMAKASIH SELAMAT BELAJAR</a:t>
            </a:r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Kedua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diperlakukan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KTSP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penjas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diperlakukan</a:t>
            </a:r>
            <a:r>
              <a:rPr lang="en-US" dirty="0" smtClean="0"/>
              <a:t> KTSP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konsekuensinya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534400" cy="35353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Materi</a:t>
            </a:r>
            <a:r>
              <a:rPr lang="en-US" b="1" dirty="0" smtClean="0"/>
              <a:t> </a:t>
            </a:r>
            <a:r>
              <a:rPr lang="en-US" b="1" dirty="0" err="1" smtClean="0"/>
              <a:t>pembelajaran</a:t>
            </a:r>
            <a:endParaRPr lang="en-US" b="1" dirty="0" smtClean="0"/>
          </a:p>
          <a:p>
            <a:r>
              <a:rPr lang="en-US" b="1" dirty="0" err="1" smtClean="0"/>
              <a:t>Strategi</a:t>
            </a:r>
            <a:r>
              <a:rPr lang="en-US" b="1" dirty="0" smtClean="0"/>
              <a:t>, </a:t>
            </a:r>
            <a:r>
              <a:rPr lang="en-US" b="1" dirty="0" err="1" smtClean="0"/>
              <a:t>metode</a:t>
            </a:r>
            <a:r>
              <a:rPr lang="en-US" b="1" dirty="0" smtClean="0"/>
              <a:t>, </a:t>
            </a:r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model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penjas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Penilaian</a:t>
            </a:r>
            <a:r>
              <a:rPr lang="en-US" dirty="0" smtClean="0"/>
              <a:t> :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hasil</a:t>
            </a:r>
            <a:r>
              <a:rPr lang="en-US" b="1" dirty="0" smtClean="0"/>
              <a:t> </a:t>
            </a:r>
            <a:r>
              <a:rPr lang="en-US" b="1" dirty="0" err="1" smtClean="0"/>
              <a:t>sama</a:t>
            </a:r>
            <a:r>
              <a:rPr lang="en-US" b="1" dirty="0" smtClean="0"/>
              <a:t> </a:t>
            </a:r>
            <a:r>
              <a:rPr lang="en-US" b="1" dirty="0" err="1" smtClean="0"/>
              <a:t>pentingnya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        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err="1" smtClean="0"/>
              <a:t>Karena</a:t>
            </a:r>
            <a:r>
              <a:rPr lang="en-US" dirty="0" smtClean="0"/>
              <a:t> yang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b="1" dirty="0" err="1" smtClean="0"/>
              <a:t>prosesnya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ASSESSMEN ALTERNATIF / ASSESMEN KINERJA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         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 smtClean="0"/>
              <a:t>Perubahan</a:t>
            </a:r>
            <a:r>
              <a:rPr lang="en-US" b="1" dirty="0" smtClean="0"/>
              <a:t> Assessment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304800" y="1371600"/>
            <a:ext cx="3352800" cy="22860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Dari era Assessment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Seleksi</a:t>
            </a:r>
            <a:endParaRPr lang="en-US" sz="2400" b="1" dirty="0"/>
          </a:p>
        </p:txBody>
      </p:sp>
      <p:sp>
        <p:nvSpPr>
          <p:cNvPr id="5" name="Oval 4"/>
          <p:cNvSpPr/>
          <p:nvPr/>
        </p:nvSpPr>
        <p:spPr>
          <a:xfrm>
            <a:off x="5562600" y="1524000"/>
            <a:ext cx="3581400" cy="21336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Menuju</a:t>
            </a:r>
            <a:r>
              <a:rPr lang="en-US" sz="2400" b="1" dirty="0" smtClean="0"/>
              <a:t> era Assessment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Kompetensi</a:t>
            </a:r>
            <a:endParaRPr lang="en-US" sz="2400" b="1" dirty="0"/>
          </a:p>
        </p:txBody>
      </p:sp>
      <p:sp>
        <p:nvSpPr>
          <p:cNvPr id="6" name="Right Arrow 5"/>
          <p:cNvSpPr/>
          <p:nvPr/>
        </p:nvSpPr>
        <p:spPr>
          <a:xfrm>
            <a:off x="3733800" y="2514600"/>
            <a:ext cx="1600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6602</TotalTime>
  <Words>3099</Words>
  <Application>Microsoft Office PowerPoint</Application>
  <PresentationFormat>On-screen Show (4:3)</PresentationFormat>
  <Paragraphs>417</Paragraphs>
  <Slides>69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Tes Awal</vt:lpstr>
      <vt:lpstr>Slide 2</vt:lpstr>
      <vt:lpstr>Slide 3</vt:lpstr>
      <vt:lpstr>Pertama: Perubahan Paradigma Penjas</vt:lpstr>
      <vt:lpstr>Slide 5</vt:lpstr>
      <vt:lpstr>Slide 6</vt:lpstr>
      <vt:lpstr>Kedua</vt:lpstr>
      <vt:lpstr>Berdasarkan perubahan paradigma penjas dan diperlakukan KTSP ada konsekuensinya terjadi perubahan</vt:lpstr>
      <vt:lpstr>Perubahan Assessment</vt:lpstr>
      <vt:lpstr>Slide 10</vt:lpstr>
      <vt:lpstr>Slide 11</vt:lpstr>
      <vt:lpstr>Slide 12</vt:lpstr>
      <vt:lpstr>Slide 13</vt:lpstr>
      <vt:lpstr>Apa Asesmen ?</vt:lpstr>
      <vt:lpstr>Slide 15</vt:lpstr>
      <vt:lpstr>Apa yang diasess</vt:lpstr>
      <vt:lpstr>TAXONOMY  BLOOMS</vt:lpstr>
      <vt:lpstr>Contoh Penilaian Kinerja: Pembelajaran Teknik Menembak dalam bermain bola basket</vt:lpstr>
      <vt:lpstr>Slide 19</vt:lpstr>
      <vt:lpstr>SIAPA YANG MELAKUKAN PENILAIAN</vt:lpstr>
      <vt:lpstr>Tujuan  mengases</vt:lpstr>
      <vt:lpstr>Kapan dilakukan asesmen</vt:lpstr>
      <vt:lpstr>Bagaimana cara mengases</vt:lpstr>
      <vt:lpstr>Proses Asesmen  meliputi:</vt:lpstr>
      <vt:lpstr>Apa Tujuan Asesmen?</vt:lpstr>
      <vt:lpstr>Tujuh Prinsip yang mendasari Assessmen Yang Baik (Stiggins 1994: 9-15)</vt:lpstr>
      <vt:lpstr>Slide 27</vt:lpstr>
      <vt:lpstr>Slide 28</vt:lpstr>
      <vt:lpstr>Slide 29</vt:lpstr>
      <vt:lpstr>Slide 30</vt:lpstr>
      <vt:lpstr>Slide 31</vt:lpstr>
      <vt:lpstr>Slide 32</vt:lpstr>
      <vt:lpstr>PENILAIAN AlTERNATIF</vt:lpstr>
      <vt:lpstr>Komponen asesmen Berbasis Kinerja</vt:lpstr>
      <vt:lpstr>Slide 35</vt:lpstr>
      <vt:lpstr>Slide 36</vt:lpstr>
      <vt:lpstr>MANFAAT RUBRIK</vt:lpstr>
      <vt:lpstr>CARA MEMBUAT RUBRIK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Sikap persiapan Shooting</vt:lpstr>
      <vt:lpstr>Pelaksanaan Shooting</vt:lpstr>
      <vt:lpstr>Gerak Lanjutan</vt:lpstr>
      <vt:lpstr>Slide 50</vt:lpstr>
      <vt:lpstr>Lembar Observasi</vt:lpstr>
      <vt:lpstr>Slide 52</vt:lpstr>
      <vt:lpstr>Slide 53</vt:lpstr>
      <vt:lpstr>Apa Instrumen</vt:lpstr>
      <vt:lpstr>Slide 55</vt:lpstr>
      <vt:lpstr>1. Merumuskan definisi konseptual dan operasional</vt:lpstr>
      <vt:lpstr>2. Penelaahan pernyataan </vt:lpstr>
      <vt:lpstr>3. Pengembangan spesifikasi dan penulisan pernyataan</vt:lpstr>
      <vt:lpstr>4. Uji coba </vt:lpstr>
      <vt:lpstr>5. Analisis </vt:lpstr>
      <vt:lpstr>6. Revisi Instrumen </vt:lpstr>
      <vt:lpstr>7. Perakitan instrumen menjadi Instrumen final  </vt:lpstr>
      <vt:lpstr>Validitas</vt:lpstr>
      <vt:lpstr>Ada 3 jenis validitas pengukuran</vt:lpstr>
      <vt:lpstr>Slide 65</vt:lpstr>
      <vt:lpstr>Slide 66</vt:lpstr>
      <vt:lpstr>Reliabilitas</vt:lpstr>
      <vt:lpstr>Slide 68</vt:lpstr>
      <vt:lpstr>Slide 69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tomoliyus</cp:lastModifiedBy>
  <cp:revision>110</cp:revision>
  <dcterms:created xsi:type="dcterms:W3CDTF">2006-08-16T00:00:00Z</dcterms:created>
  <dcterms:modified xsi:type="dcterms:W3CDTF">2011-10-01T11:19:24Z</dcterms:modified>
</cp:coreProperties>
</file>