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311" r:id="rId2"/>
    <p:sldId id="312" r:id="rId3"/>
    <p:sldId id="288" r:id="rId4"/>
    <p:sldId id="289" r:id="rId5"/>
    <p:sldId id="290" r:id="rId6"/>
    <p:sldId id="291" r:id="rId7"/>
    <p:sldId id="297" r:id="rId8"/>
    <p:sldId id="296" r:id="rId9"/>
    <p:sldId id="295" r:id="rId10"/>
    <p:sldId id="294" r:id="rId11"/>
    <p:sldId id="302" r:id="rId12"/>
    <p:sldId id="301" r:id="rId13"/>
    <p:sldId id="300" r:id="rId14"/>
    <p:sldId id="299" r:id="rId15"/>
    <p:sldId id="298" r:id="rId16"/>
    <p:sldId id="303" r:id="rId17"/>
    <p:sldId id="305" r:id="rId18"/>
    <p:sldId id="304" r:id="rId19"/>
    <p:sldId id="308" r:id="rId20"/>
    <p:sldId id="309" r:id="rId21"/>
    <p:sldId id="306" r:id="rId22"/>
    <p:sldId id="307" r:id="rId23"/>
    <p:sldId id="279" r:id="rId24"/>
    <p:sldId id="280" r:id="rId25"/>
    <p:sldId id="283" r:id="rId26"/>
    <p:sldId id="284" r:id="rId27"/>
    <p:sldId id="285" r:id="rId28"/>
    <p:sldId id="259" r:id="rId29"/>
    <p:sldId id="260" r:id="rId30"/>
    <p:sldId id="281" r:id="rId31"/>
    <p:sldId id="282" r:id="rId32"/>
    <p:sldId id="261" r:id="rId33"/>
    <p:sldId id="262" r:id="rId34"/>
    <p:sldId id="263" r:id="rId35"/>
    <p:sldId id="264" r:id="rId36"/>
    <p:sldId id="265" r:id="rId37"/>
    <p:sldId id="266" r:id="rId38"/>
    <p:sldId id="267" r:id="rId39"/>
    <p:sldId id="269" r:id="rId40"/>
    <p:sldId id="268" r:id="rId41"/>
    <p:sldId id="270" r:id="rId42"/>
    <p:sldId id="271" r:id="rId43"/>
    <p:sldId id="272" r:id="rId44"/>
    <p:sldId id="273" r:id="rId45"/>
    <p:sldId id="274" r:id="rId46"/>
    <p:sldId id="275" r:id="rId47"/>
    <p:sldId id="276" r:id="rId48"/>
    <p:sldId id="277" r:id="rId49"/>
    <p:sldId id="28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rthoinfo.aaos.org/popOut.cfm?LOC=http://www.specialolympic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Materi</a:t>
            </a:r>
            <a:r>
              <a:rPr lang="en-US" dirty="0" smtClean="0"/>
              <a:t> Tuna </a:t>
            </a:r>
            <a:r>
              <a:rPr lang="en-US" dirty="0" err="1" smtClean="0"/>
              <a:t>Rungu</a:t>
            </a:r>
            <a:r>
              <a:rPr lang="en-US" dirty="0" smtClean="0"/>
              <a:t> </a:t>
            </a:r>
            <a:r>
              <a:rPr lang="en-US" dirty="0" err="1" smtClean="0"/>
              <a:t>Wicara</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Oleh</a:t>
            </a:r>
            <a:r>
              <a:rPr lang="en-US" dirty="0" smtClean="0"/>
              <a:t>:  </a:t>
            </a:r>
            <a:r>
              <a:rPr lang="en-US" dirty="0" err="1" smtClean="0"/>
              <a:t>Sumaryanti</a:t>
            </a:r>
            <a:endParaRPr lang="en-US" dirty="0" smtClean="0"/>
          </a:p>
          <a:p>
            <a:pPr algn="ctr"/>
            <a:r>
              <a:rPr lang="en-US" smtClean="0"/>
              <a:t>sumaryanti@uny.ac.id</a:t>
            </a:r>
            <a:endParaRPr lang="en-US" dirty="0" smtClean="0"/>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lanjutan</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lvl="0"/>
            <a:r>
              <a:rPr lang="id-ID" dirty="0" smtClean="0"/>
              <a:t>Ketunarunguan pada taraf 15-25 dB, yaitu ketunarunguan taraf ringan, anak tunarungu ini masih dapat belajar bersama-sama dengan anak normal dengan memakai alat bantu dengar.</a:t>
            </a:r>
            <a:endParaRPr lang="en-US" dirty="0" smtClean="0"/>
          </a:p>
          <a:p>
            <a:r>
              <a:rPr lang="en-US" dirty="0" smtClean="0"/>
              <a:t>(yang 26-35) ?</a:t>
            </a:r>
          </a:p>
          <a:p>
            <a:pPr lvl="0"/>
            <a:r>
              <a:rPr lang="id-ID" dirty="0" smtClean="0"/>
              <a:t>Ketunarunguan pada taraf 36-50 dB, yaitu ketunarunaguan taraf sedang. Anak tunarungu ini memerlukan pendidikan khusus, dengan latihan bicara, membaca ujaran dan latihan mendengar menggunakan alat bantu dengar .</a:t>
            </a:r>
            <a:endParaRPr lang="en-US" dirty="0" smtClean="0"/>
          </a:p>
          <a:p>
            <a:pPr lvl="0"/>
            <a:r>
              <a:rPr lang="id-ID" dirty="0" smtClean="0"/>
              <a:t>Ketunarunguan pada taraf 51-75 dB, yaitu ketunarunguan taraf berat. Anak tunarungu pada taraf ini dalam pelajarannya harus di utamakan dalam pelajaran bahasa.</a:t>
            </a:r>
            <a:endParaRPr lang="en-US" dirty="0" smtClean="0"/>
          </a:p>
          <a:p>
            <a:pPr lvl="0"/>
            <a:r>
              <a:rPr lang="id-ID" dirty="0" smtClean="0"/>
              <a:t>Ketunarunguan pada taraf 75 dB ke atas, yaitu ketunarunguan pada taraf sangat besar </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dirty="0" smtClean="0">
                <a:solidFill>
                  <a:srgbClr val="FFFF00"/>
                </a:solidFill>
              </a:rPr>
              <a:t>Karakteristik Anak Tunarungu</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lvl="0"/>
            <a:r>
              <a:rPr lang="id-ID" dirty="0" smtClean="0">
                <a:solidFill>
                  <a:srgbClr val="FF0000"/>
                </a:solidFill>
              </a:rPr>
              <a:t>Karakteristik fisik</a:t>
            </a:r>
            <a:endParaRPr lang="en-US" dirty="0" smtClean="0">
              <a:solidFill>
                <a:srgbClr val="FF0000"/>
              </a:solidFill>
            </a:endParaRPr>
          </a:p>
          <a:p>
            <a:pPr lvl="0"/>
            <a:r>
              <a:rPr lang="id-ID" dirty="0" smtClean="0"/>
              <a:t>Gerakan kaki dan tangannya lincah dan cepat sebab sering digunakan untuk berkomunikasi dengan lingkungannya sebagai bahasa lisan.</a:t>
            </a:r>
            <a:endParaRPr lang="en-US" dirty="0" smtClean="0"/>
          </a:p>
          <a:p>
            <a:pPr lvl="0"/>
            <a:r>
              <a:rPr lang="id-ID" dirty="0" smtClean="0"/>
              <a:t>Gerakan matanya cepat dan beringas.</a:t>
            </a:r>
            <a:endParaRPr lang="en-US" dirty="0" smtClean="0"/>
          </a:p>
          <a:p>
            <a:pPr lvl="0"/>
            <a:r>
              <a:rPr lang="id-ID" dirty="0" smtClean="0"/>
              <a:t>Kemampuan pernafasan pendek dan terganggu.</a:t>
            </a:r>
            <a:endParaRPr lang="en-US" dirty="0" smtClean="0"/>
          </a:p>
          <a:p>
            <a:pPr lvl="0"/>
            <a:r>
              <a:rPr lang="id-ID" dirty="0" smtClean="0">
                <a:solidFill>
                  <a:srgbClr val="FF0000"/>
                </a:solidFill>
              </a:rPr>
              <a:t>Karakterisitk dalam segi bahasa dan bicara,meliputi</a:t>
            </a:r>
            <a:r>
              <a:rPr lang="id-ID" dirty="0" smtClean="0"/>
              <a:t>:</a:t>
            </a:r>
            <a:endParaRPr lang="en-US" dirty="0" smtClean="0"/>
          </a:p>
          <a:p>
            <a:pPr lvl="0"/>
            <a:r>
              <a:rPr lang="id-ID" dirty="0" smtClean="0"/>
              <a:t>Anak tunarungu miskin kosakata</a:t>
            </a:r>
            <a:endParaRPr lang="en-US" dirty="0" smtClean="0"/>
          </a:p>
          <a:p>
            <a:pPr lvl="0"/>
            <a:r>
              <a:rPr lang="id-ID" dirty="0" smtClean="0"/>
              <a:t>Anak tunarungu mengalami kesulitan dalam mengartikan ungkapan-ungkapan bahasa yang mengandung arti kiasan dan kata-kata abstrak.</a:t>
            </a:r>
            <a:endParaRPr lang="en-US" dirty="0" smtClean="0"/>
          </a:p>
          <a:p>
            <a:pPr lvl="0"/>
            <a:r>
              <a:rPr lang="id-ID" dirty="0" smtClean="0"/>
              <a:t>Anak tunarungu kurang menguasai irama dan gaya bahasa.</a:t>
            </a:r>
            <a:endParaRPr lang="en-US" dirty="0" smtClean="0"/>
          </a:p>
          <a:p>
            <a:pPr lvl="0"/>
            <a:r>
              <a:rPr lang="id-ID" dirty="0" smtClean="0"/>
              <a:t>Anak tunarungu sulit memahami kalimat-kalimat yang kompleks atau kalimat-kalimat panjang serta bentuk kiasan-kiasan.</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id-ID" dirty="0" smtClean="0">
                <a:solidFill>
                  <a:srgbClr val="FF0000"/>
                </a:solidFill>
              </a:rPr>
              <a:t>Karakteristik dalam kepribadiannya,meliputi:</a:t>
            </a:r>
            <a:endParaRPr lang="en-US" dirty="0" smtClean="0">
              <a:solidFill>
                <a:srgbClr val="FF0000"/>
              </a:solidFill>
            </a:endParaRPr>
          </a:p>
          <a:p>
            <a:pPr lvl="0"/>
            <a:r>
              <a:rPr lang="id-ID" dirty="0" smtClean="0"/>
              <a:t>Anak tunarungu tidak berpendidikan cenderung murung, penuh curiga, kejam, tidal simopatik, tidak dapat dipercaya. Cemburu, egois, ingin membalas dendam dan lain sebagainya.</a:t>
            </a:r>
            <a:endParaRPr lang="en-US" dirty="0" smtClean="0"/>
          </a:p>
          <a:p>
            <a:pPr lvl="0"/>
            <a:r>
              <a:rPr lang="id-ID" dirty="0" smtClean="0"/>
              <a:t>Lingkungan yang menyenangkan dan memanjakan dapat berpengaruh terdapat ketidakmampuan dan penyesuaian mental maupun emosi.</a:t>
            </a:r>
            <a:endParaRPr lang="en-US" dirty="0" smtClean="0"/>
          </a:p>
          <a:p>
            <a:pPr lvl="0"/>
            <a:r>
              <a:rPr lang="id-ID" dirty="0" smtClean="0"/>
              <a:t>Anak tunarungu menunjukan emosi yang lebih neurotik dan berkepribadian introvert.</a:t>
            </a:r>
            <a:endParaRPr lang="en-US" dirty="0" smtClean="0"/>
          </a:p>
          <a:p>
            <a:pPr lvl="0"/>
            <a:r>
              <a:rPr lang="id-ID" dirty="0" smtClean="0">
                <a:solidFill>
                  <a:srgbClr val="FF0000"/>
                </a:solidFill>
              </a:rPr>
              <a:t>Karakterisitik emosi dan sosial,meliputi:</a:t>
            </a:r>
            <a:endParaRPr lang="en-US" dirty="0" smtClean="0">
              <a:solidFill>
                <a:srgbClr val="FF0000"/>
              </a:solidFill>
            </a:endParaRPr>
          </a:p>
          <a:p>
            <a:pPr lvl="0"/>
            <a:r>
              <a:rPr lang="id-ID" dirty="0" smtClean="0"/>
              <a:t>Suka menafsirkan sesuatu secara negatif</a:t>
            </a:r>
            <a:endParaRPr lang="en-US" dirty="0" smtClean="0"/>
          </a:p>
          <a:p>
            <a:pPr lvl="0"/>
            <a:r>
              <a:rPr lang="id-ID" dirty="0" smtClean="0"/>
              <a:t>Kurang mampu dalam mengendalikan emosi sehingga perilakunya cenderung agresif.</a:t>
            </a:r>
            <a:endParaRPr lang="en-US" dirty="0" smtClean="0"/>
          </a:p>
          <a:p>
            <a:pPr lvl="0"/>
            <a:r>
              <a:rPr lang="id-ID" dirty="0" smtClean="0"/>
              <a:t>Memiliki perasaan rendah diri dan merasa diasingkan.</a:t>
            </a:r>
            <a:endParaRPr lang="en-US" dirty="0" smtClean="0"/>
          </a:p>
          <a:p>
            <a:pPr lvl="0"/>
            <a:r>
              <a:rPr lang="id-ID" dirty="0" smtClean="0"/>
              <a:t>Memiliki rasa cemburu karena tidak di perlakukan secara adil dan sulit untuk bergaul.</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id-ID" sz="2700" dirty="0" smtClean="0">
                <a:solidFill>
                  <a:srgbClr val="FFFF00"/>
                </a:solidFill>
              </a:rPr>
              <a:t>Menurut Lani Bunawan dan Maria C. Susila Yuwati (2000:47), fungsi motorik pada anak tunarungu dapat disimpulkan sebagai berikut</a:t>
            </a:r>
            <a:r>
              <a:rPr lang="id-ID" sz="2700" dirty="0" smtClean="0"/>
              <a:t>:</a:t>
            </a:r>
            <a:endParaRPr lang="en-US" sz="2700"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pPr lvl="0"/>
            <a:r>
              <a:rPr lang="id-ID" dirty="0" smtClean="0"/>
              <a:t>Anak tunarungu tidak ketinggalan dibandingkan anak mendengar dalam perkembangan kematangan bidang motorik seperti, usia waktu duduk, berjalan dan sebagainya.</a:t>
            </a:r>
            <a:endParaRPr lang="en-US" dirty="0" smtClean="0"/>
          </a:p>
          <a:p>
            <a:pPr lvl="0"/>
            <a:r>
              <a:rPr lang="id-ID" dirty="0" smtClean="0"/>
              <a:t>Mereka tidak ketinggalan pula dalam bidang keterampilan yang berhubungan dengan kecekatan tangan (</a:t>
            </a:r>
            <a:r>
              <a:rPr lang="id-ID" i="1" dirty="0" smtClean="0"/>
              <a:t>manual dextency).</a:t>
            </a:r>
            <a:endParaRPr lang="en-US" dirty="0" smtClean="0"/>
          </a:p>
          <a:p>
            <a:pPr lvl="0"/>
            <a:r>
              <a:rPr lang="id-ID" dirty="0" smtClean="0"/>
              <a:t>Mereka secara rata-rata berprestasi di bawah anak pada umumnya dalam bidang:</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lanjutan</a:t>
            </a:r>
            <a:endParaRPr lang="en-US"/>
          </a:p>
        </p:txBody>
      </p:sp>
      <p:sp>
        <p:nvSpPr>
          <p:cNvPr id="3" name="Content Placeholder 2"/>
          <p:cNvSpPr>
            <a:spLocks noGrp="1"/>
          </p:cNvSpPr>
          <p:nvPr>
            <p:ph idx="1"/>
          </p:nvPr>
        </p:nvSpPr>
        <p:spPr/>
        <p:txBody>
          <a:bodyPr>
            <a:normAutofit fontScale="85000" lnSpcReduction="20000"/>
          </a:bodyPr>
          <a:lstStyle/>
          <a:p>
            <a:pPr lvl="0"/>
            <a:r>
              <a:rPr lang="id-ID" dirty="0" smtClean="0"/>
              <a:t>Koordinasi lokomotor yaitu kemampuan untuk mempertahankan keseimbangan dalam bergerak. Hal ini biasanya disebabkan oleh adanya kerusakan pada alat keseimbangan.</a:t>
            </a:r>
            <a:endParaRPr lang="en-US" dirty="0" smtClean="0"/>
          </a:p>
          <a:p>
            <a:pPr lvl="0"/>
            <a:r>
              <a:rPr lang="id-ID" dirty="0" smtClean="0"/>
              <a:t>Kecepatan motorik terutama mengenai kecepatan dalam melaksanakan suatu perbuatan yang agak kompleks. Hal ini ada hubungan dengan kenyataan bahwa anak tunarungu mengalami kesukaran mengenai konsep waktu.</a:t>
            </a:r>
            <a:endParaRPr lang="en-US" dirty="0" smtClean="0"/>
          </a:p>
          <a:p>
            <a:pPr lvl="0"/>
            <a:r>
              <a:rPr lang="id-ID" i="1" dirty="0" smtClean="0"/>
              <a:t>Simultaneous Movement </a:t>
            </a:r>
            <a:r>
              <a:rPr lang="id-ID" dirty="0" smtClean="0"/>
              <a:t>(gerak serempak) yaitu kemampuan untuk menggunakan suatu komponen motorik seperti tangan misalnya untuk gerak tertentu sedangkan komponen lainnya misalnya kaki untuk gerakan yang berbeda.</a:t>
            </a:r>
            <a:endParaRPr lang="en-US" dirty="0" smtClean="0"/>
          </a:p>
          <a:p>
            <a:r>
              <a:rPr lang="id-ID" dirty="0" smtClean="0"/>
              <a:t> </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rgbClr val="FFFF00"/>
                </a:solidFill>
              </a:rPr>
              <a:t>A.Van Uden (Lani Bunawan dan Maria C.Susila Yuwati, 2000:27-30</a:t>
            </a:r>
            <a:endParaRPr lang="en-US" dirty="0">
              <a:solidFill>
                <a:srgbClr val="FFFF00"/>
              </a:solidFill>
            </a:endParaRPr>
          </a:p>
        </p:txBody>
      </p:sp>
      <p:sp>
        <p:nvSpPr>
          <p:cNvPr id="3" name="Content Placeholder 2"/>
          <p:cNvSpPr>
            <a:spLocks noGrp="1"/>
          </p:cNvSpPr>
          <p:nvPr>
            <p:ph idx="1"/>
          </p:nvPr>
        </p:nvSpPr>
        <p:spPr/>
        <p:txBody>
          <a:bodyPr/>
          <a:lstStyle/>
          <a:p>
            <a:pPr lvl="0"/>
            <a:r>
              <a:rPr lang="id-ID" dirty="0" smtClean="0"/>
              <a:t>Mempunyai sifat egosentris yang lebih besar daripada anak mendengar. Sifat egosentris meliputi:</a:t>
            </a:r>
            <a:endParaRPr lang="en-US" dirty="0" smtClean="0"/>
          </a:p>
          <a:p>
            <a:pPr lvl="0"/>
            <a:r>
              <a:rPr lang="id-ID" dirty="0" smtClean="0"/>
              <a:t>Mereka sukar menempatkan diri pada cara berpikir dan perasaan orang lain, dan kurang menyadari atau peduli terhadap dampak perilakunya terhadap orang lain.</a:t>
            </a:r>
            <a:endParaRPr lang="en-US" dirty="0" smtClean="0"/>
          </a:p>
          <a:p>
            <a:pPr lvl="0"/>
            <a:r>
              <a:rPr lang="id-ID" dirty="0" smtClean="0"/>
              <a:t>Dalam tindakannya dikuasai perasaan dan pikiran secara berlebihan.</a:t>
            </a:r>
            <a:endParaRPr lang="en-US" dirty="0" smtClean="0"/>
          </a:p>
          <a:p>
            <a:pPr lvl="0"/>
            <a:r>
              <a:rPr lang="id-ID" dirty="0" smtClean="0"/>
              <a:t>Sukar menyesuaikan diri.</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endParaRPr lang="en-US" dirty="0"/>
          </a:p>
        </p:txBody>
      </p:sp>
      <p:sp>
        <p:nvSpPr>
          <p:cNvPr id="3" name="Content Placeholder 2"/>
          <p:cNvSpPr>
            <a:spLocks noGrp="1"/>
          </p:cNvSpPr>
          <p:nvPr>
            <p:ph idx="1"/>
          </p:nvPr>
        </p:nvSpPr>
        <p:spPr/>
        <p:txBody>
          <a:bodyPr>
            <a:normAutofit fontScale="92500" lnSpcReduction="10000"/>
          </a:bodyPr>
          <a:lstStyle/>
          <a:p>
            <a:pPr lvl="0"/>
            <a:r>
              <a:rPr lang="id-ID" dirty="0" smtClean="0"/>
              <a:t>Memiliki sifat implusif, yaitu tindakan tidak didasarkan pada perencanaan yang hati-hati dan jelas, serta tanpa mengantisipasi akibat yang mungkin ditimbulkan oleh perbuatannya. Apa yang diinginkan biasanya harus segera terpenuhi, sehingga sulit bagi mereka untuk merencanakan atau menunda suatu pemuasan kebutuhan dalam jangka waktu yang panjang.</a:t>
            </a:r>
            <a:endParaRPr lang="en-US" dirty="0" smtClean="0"/>
          </a:p>
          <a:p>
            <a:pPr lvl="0"/>
            <a:r>
              <a:rPr lang="id-ID" dirty="0" smtClean="0"/>
              <a:t>Memiliki sifat kaku (</a:t>
            </a:r>
            <a:r>
              <a:rPr lang="id-ID" i="1" dirty="0" smtClean="0"/>
              <a:t>rigdity)</a:t>
            </a:r>
            <a:r>
              <a:rPr lang="id-ID" dirty="0" smtClean="0"/>
              <a:t> menunjuk pada sikap kaku atau kurang luwes dalam memandang dunia dan tugas-tugas. Pikiran dan perasaan mereka terbatas pada hal-hal konkret saja.</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endParaRPr lang="en-US" dirty="0"/>
          </a:p>
        </p:txBody>
      </p:sp>
      <p:sp>
        <p:nvSpPr>
          <p:cNvPr id="3" name="Content Placeholder 2"/>
          <p:cNvSpPr>
            <a:spLocks noGrp="1"/>
          </p:cNvSpPr>
          <p:nvPr>
            <p:ph idx="1"/>
          </p:nvPr>
        </p:nvSpPr>
        <p:spPr/>
        <p:txBody>
          <a:bodyPr>
            <a:normAutofit fontScale="92500" lnSpcReduction="20000"/>
          </a:bodyPr>
          <a:lstStyle/>
          <a:p>
            <a:pPr lvl="0"/>
            <a:r>
              <a:rPr lang="id-ID" dirty="0" smtClean="0"/>
              <a:t>Memiliki sifat marah atau mudah tersinggung, seorang anak tunarungu karena kemiskinan bahasanya tidak dapat menjelaskan maksudnya dengan baik dan sebaliknya kurang dapat memahami apa yang dikatakan orang lain. Keadaan ini tentu dapat menyebabkan kekecewaan, ketegangan, dan frustasi yang dapat mengakibatkan suatu ledakan kemarahan. Umumnya perasaan yang diekspresikan keluar secara aktif dan agresif, lebih mudah diidentifikasi pendidik karena perilaku itu mengganggu. Selain itu perasaan frustasi dapat ditunjukkan juga dalam sikap malu-malu, ragu-ragu dan menarik diri.</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id-ID" dirty="0" smtClean="0"/>
              <a:t>Memiliki perasaan ragu-ragu dan khawatir, anak tunarungu kurang dapat menguasai dunia sekitarnya tanpa pendengaran. Hal ini membawa perasaan ragu-ragu dan keragu-raguan menimbulkan rasa takut dan kekhawatiran.</a:t>
            </a:r>
            <a:endParaRPr lang="en-US" dirty="0" smtClean="0"/>
          </a:p>
          <a:p>
            <a:pPr lvl="0"/>
            <a:r>
              <a:rPr lang="id-ID" dirty="0" smtClean="0"/>
              <a:t>Anak tunarungu mempunyai sifat ketergantungan pada orang lain atau keadaan yang sudah mereka kenal, mereka cenderung mencari bantuan dan cepat putus asa.</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id-ID" dirty="0" smtClean="0"/>
              <a:t>Memiliki sifat polos, sederhana, seolah-olah tanpa banyak permasalahan. Anak tunarungu sering tidak menguasai satu ungkapan sehingga mereka langsung saja mengatakan apa dimaksudkannya. Hal ini berbeda dengan orang mendengar yang terkadang mempergunakan beberapa ungkapan untuk mengatakan sebuah maksud.</a:t>
            </a:r>
            <a:endParaRPr lang="en-US" dirty="0" smtClean="0"/>
          </a:p>
          <a:p>
            <a:pPr lvl="0"/>
            <a:r>
              <a:rPr lang="id-ID" dirty="0" smtClean="0"/>
              <a:t>Anak tunarungu sering berada dalam keadaan ekstrim tanpa banyak nuansa. Mereka kurang dapat menguasai perasaan misalnya, sedih, senang, antara sedih dan sangat senang sepertinya tidak ada bedanya.</a:t>
            </a:r>
            <a:endParaRPr lang="en-US" dirty="0" smtClean="0"/>
          </a:p>
          <a:p>
            <a:r>
              <a:rPr lang="id-ID" dirty="0" smtClean="0"/>
              <a:t>Kemiskinan dalam bidang fantasi. Gambaran fantasi anak tunarungu terlalu melekat pada keadaan tertentu dan berdasarkan pengalaman nyatanya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dirty="0" smtClean="0">
                <a:solidFill>
                  <a:srgbClr val="FFFF00"/>
                </a:solidFill>
              </a:rPr>
              <a:t>Pengertian Anak Tunarungu</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id-ID" dirty="0" smtClean="0"/>
              <a:t>Tunarungu merupakan keadaan atau kondisi tidak berfungsinya organ pendengaran seseorang secara normal. Sehingga secara paedagogis diperlukan adanya pelayanan pendidikan atau bimbingan khusus. Selain itu secara fisiologis juga diperlukan latihan dan olahraga secara khusus. Ketunarunguan merupakan hambatan pendengaran dimana alat pendengaran mengalami gangguan. Dan gangguan ini bisa mengenai pada organ yang baik secara sebagian maupun menyeluruh.</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endParaRPr lang="en-US" dirty="0"/>
          </a:p>
        </p:txBody>
      </p:sp>
      <p:sp>
        <p:nvSpPr>
          <p:cNvPr id="3" name="Content Placeholder 2"/>
          <p:cNvSpPr>
            <a:spLocks noGrp="1"/>
          </p:cNvSpPr>
          <p:nvPr>
            <p:ph idx="1"/>
          </p:nvPr>
        </p:nvSpPr>
        <p:spPr/>
        <p:txBody>
          <a:bodyPr>
            <a:normAutofit lnSpcReduction="10000"/>
          </a:bodyPr>
          <a:lstStyle/>
          <a:p>
            <a:r>
              <a:rPr lang="id-ID" dirty="0" smtClean="0"/>
              <a:t>postur tubuh ternyata banyak yang    </a:t>
            </a:r>
            <a:r>
              <a:rPr lang="en-US" dirty="0" smtClean="0"/>
              <a:t> </a:t>
            </a:r>
            <a:r>
              <a:rPr lang="en-US" dirty="0" err="1" smtClean="0"/>
              <a:t>memiliki</a:t>
            </a:r>
            <a:r>
              <a:rPr lang="en-US" dirty="0" smtClean="0"/>
              <a:t> </a:t>
            </a:r>
            <a:r>
              <a:rPr lang="en-US" dirty="0" err="1" smtClean="0"/>
              <a:t>kelainan</a:t>
            </a:r>
            <a:r>
              <a:rPr lang="en-US" dirty="0" smtClean="0"/>
              <a:t> postural </a:t>
            </a:r>
            <a:r>
              <a:rPr lang="id-ID" dirty="0" smtClean="0"/>
              <a:t>pada tulang belakang</a:t>
            </a:r>
            <a:r>
              <a:rPr lang="en-US" dirty="0" smtClean="0"/>
              <a:t> ( </a:t>
            </a:r>
            <a:r>
              <a:rPr lang="en-US" dirty="0" err="1" smtClean="0"/>
              <a:t>skoliosis</a:t>
            </a:r>
            <a:r>
              <a:rPr lang="en-US" dirty="0" smtClean="0"/>
              <a:t>, </a:t>
            </a:r>
            <a:r>
              <a:rPr lang="en-US" dirty="0" err="1" smtClean="0"/>
              <a:t>lardosis</a:t>
            </a:r>
            <a:r>
              <a:rPr lang="en-US" dirty="0" smtClean="0"/>
              <a:t>)</a:t>
            </a:r>
          </a:p>
          <a:p>
            <a:r>
              <a:rPr lang="en-US" dirty="0" err="1" smtClean="0"/>
              <a:t>Salah</a:t>
            </a:r>
            <a:r>
              <a:rPr lang="en-US" dirty="0" smtClean="0"/>
              <a:t> </a:t>
            </a:r>
            <a:r>
              <a:rPr lang="en-US" dirty="0" err="1" smtClean="0"/>
              <a:t>satu</a:t>
            </a:r>
            <a:r>
              <a:rPr lang="en-US" dirty="0" smtClean="0"/>
              <a:t> </a:t>
            </a:r>
            <a:r>
              <a:rPr lang="en-US" dirty="0" err="1" smtClean="0"/>
              <a:t>kekurangan</a:t>
            </a:r>
            <a:r>
              <a:rPr lang="en-US" dirty="0" smtClean="0"/>
              <a:t> </a:t>
            </a:r>
            <a:r>
              <a:rPr lang="en-US" dirty="0" err="1" smtClean="0"/>
              <a:t>postur</a:t>
            </a:r>
            <a:r>
              <a:rPr lang="en-US" dirty="0" smtClean="0"/>
              <a:t> </a:t>
            </a:r>
            <a:r>
              <a:rPr lang="en-US" dirty="0" err="1" smtClean="0"/>
              <a:t>tubuh</a:t>
            </a:r>
            <a:r>
              <a:rPr lang="en-US" dirty="0" smtClean="0"/>
              <a:t> yang paling</a:t>
            </a:r>
            <a:r>
              <a:rPr lang="id-ID" dirty="0" smtClean="0"/>
              <a:t>  nyata</a:t>
            </a:r>
            <a:r>
              <a:rPr lang="en-US" dirty="0" smtClean="0"/>
              <a:t> </a:t>
            </a:r>
            <a:r>
              <a:rPr lang="en-US" dirty="0" err="1" smtClean="0"/>
              <a:t>adalah</a:t>
            </a:r>
            <a:r>
              <a:rPr lang="en-US" dirty="0" smtClean="0"/>
              <a:t>   </a:t>
            </a:r>
            <a:r>
              <a:rPr lang="en-US" dirty="0" err="1" smtClean="0"/>
              <a:t>perut</a:t>
            </a:r>
            <a:r>
              <a:rPr lang="en-US" dirty="0" smtClean="0"/>
              <a:t> </a:t>
            </a:r>
            <a:r>
              <a:rPr lang="en-US" dirty="0" err="1" smtClean="0"/>
              <a:t>menonjol</a:t>
            </a:r>
            <a:r>
              <a:rPr lang="en-US" dirty="0" smtClean="0"/>
              <a:t>, yang </a:t>
            </a:r>
            <a:r>
              <a:rPr lang="en-US" dirty="0" err="1" smtClean="0"/>
              <a:t>dapat</a:t>
            </a:r>
            <a:r>
              <a:rPr lang="en-US" dirty="0" smtClean="0"/>
              <a:t> </a:t>
            </a:r>
            <a:r>
              <a:rPr lang="en-US" dirty="0" err="1" smtClean="0"/>
              <a:t>dikaitkan</a:t>
            </a:r>
            <a:r>
              <a:rPr lang="en-US" dirty="0" smtClean="0"/>
              <a:t> </a:t>
            </a:r>
            <a:r>
              <a:rPr lang="en-US" dirty="0" err="1" smtClean="0"/>
              <a:t>dengan</a:t>
            </a:r>
            <a:r>
              <a:rPr lang="en-US" dirty="0" smtClean="0"/>
              <a:t> </a:t>
            </a:r>
            <a:r>
              <a:rPr lang="en-US" dirty="0" err="1" smtClean="0"/>
              <a:t>obesitas</a:t>
            </a:r>
            <a:r>
              <a:rPr lang="en-US" dirty="0" smtClean="0"/>
              <a:t> </a:t>
            </a:r>
            <a:r>
              <a:rPr lang="en-US" dirty="0" err="1" smtClean="0"/>
              <a:t>dan</a:t>
            </a:r>
            <a:r>
              <a:rPr lang="en-US" dirty="0" smtClean="0"/>
              <a:t> / </a:t>
            </a:r>
            <a:r>
              <a:rPr lang="en-US" dirty="0" err="1" smtClean="0"/>
              <a:t>atau</a:t>
            </a:r>
            <a:r>
              <a:rPr lang="en-US" dirty="0" smtClean="0"/>
              <a:t> </a:t>
            </a:r>
            <a:r>
              <a:rPr lang="en-US" dirty="0" err="1" smtClean="0"/>
              <a:t>kurangnya</a:t>
            </a:r>
            <a:r>
              <a:rPr lang="en-US" dirty="0" smtClean="0"/>
              <a:t> </a:t>
            </a:r>
            <a:r>
              <a:rPr lang="en-US" dirty="0" err="1" smtClean="0"/>
              <a:t>kekuatan</a:t>
            </a:r>
            <a:r>
              <a:rPr lang="en-US" dirty="0" smtClean="0"/>
              <a:t> </a:t>
            </a:r>
            <a:r>
              <a:rPr lang="id-ID" dirty="0" smtClean="0"/>
              <a:t>otot </a:t>
            </a:r>
            <a:r>
              <a:rPr lang="en-US" dirty="0" err="1" smtClean="0"/>
              <a:t>perut</a:t>
            </a:r>
            <a:r>
              <a:rPr lang="id-ID" dirty="0" smtClean="0"/>
              <a:t> (Rimmer JH, 1993:105) </a:t>
            </a:r>
            <a:r>
              <a:rPr lang="en-US" dirty="0" smtClean="0"/>
              <a:t>. </a:t>
            </a:r>
          </a:p>
          <a:p>
            <a:r>
              <a:rPr lang="id-ID" dirty="0" smtClean="0"/>
              <a:t>masalah pengembangan </a:t>
            </a:r>
            <a:r>
              <a:rPr lang="en-US" dirty="0" smtClean="0"/>
              <a:t> </a:t>
            </a:r>
            <a:r>
              <a:rPr lang="en-US" dirty="0" err="1" smtClean="0"/>
              <a:t>refleks</a:t>
            </a:r>
            <a:r>
              <a:rPr lang="en-US" dirty="0" smtClean="0"/>
              <a:t> vestibular </a:t>
            </a:r>
            <a:r>
              <a:rPr lang="en-US" dirty="0" err="1" smtClean="0"/>
              <a:t>dan</a:t>
            </a:r>
            <a:r>
              <a:rPr lang="en-US" dirty="0" smtClean="0"/>
              <a:t> </a:t>
            </a:r>
            <a:r>
              <a:rPr lang="en-US" dirty="0" err="1" smtClean="0"/>
              <a:t>ekuilibrium</a:t>
            </a:r>
            <a:r>
              <a:rPr lang="id-ID" dirty="0" smtClean="0"/>
              <a:t> yang terlambat atau tertunda </a:t>
            </a:r>
            <a:r>
              <a:rPr lang="en-US" dirty="0" smtClean="0"/>
              <a:t> </a:t>
            </a:r>
            <a:r>
              <a:rPr lang="en-US" dirty="0" err="1" smtClean="0"/>
              <a:t>sehingga</a:t>
            </a:r>
            <a:r>
              <a:rPr lang="en-US" dirty="0" smtClean="0"/>
              <a:t> </a:t>
            </a:r>
            <a:r>
              <a:rPr lang="en-US" dirty="0" err="1" smtClean="0"/>
              <a:t>keseimbangan</a:t>
            </a:r>
            <a:r>
              <a:rPr lang="en-US" dirty="0" smtClean="0"/>
              <a:t> </a:t>
            </a:r>
            <a:r>
              <a:rPr lang="en-US" dirty="0" err="1" smtClean="0"/>
              <a:t>terganggu</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endParaRPr lang="en-US" dirty="0"/>
          </a:p>
        </p:txBody>
      </p:sp>
      <p:sp>
        <p:nvSpPr>
          <p:cNvPr id="3" name="Content Placeholder 2"/>
          <p:cNvSpPr>
            <a:spLocks noGrp="1"/>
          </p:cNvSpPr>
          <p:nvPr>
            <p:ph idx="1"/>
          </p:nvPr>
        </p:nvSpPr>
        <p:spPr/>
        <p:txBody>
          <a:bodyPr>
            <a:normAutofit/>
          </a:bodyPr>
          <a:lstStyle/>
          <a:p>
            <a:r>
              <a:rPr lang="en-US" dirty="0" err="1" smtClean="0"/>
              <a:t>Penundaan</a:t>
            </a:r>
            <a:r>
              <a:rPr lang="en-US" dirty="0" smtClean="0"/>
              <a:t> </a:t>
            </a:r>
            <a:r>
              <a:rPr lang="en-US" dirty="0" err="1" smtClean="0"/>
              <a:t>dalam</a:t>
            </a:r>
            <a:r>
              <a:rPr lang="en-US" dirty="0" smtClean="0"/>
              <a:t> </a:t>
            </a:r>
            <a:r>
              <a:rPr lang="en-US" dirty="0" err="1" smtClean="0"/>
              <a:t>pengembangan</a:t>
            </a:r>
            <a:r>
              <a:rPr lang="en-US" dirty="0" smtClean="0"/>
              <a:t> reflex </a:t>
            </a:r>
            <a:r>
              <a:rPr lang="en-US" dirty="0" err="1" smtClean="0"/>
              <a:t>selalu</a:t>
            </a:r>
            <a:r>
              <a:rPr lang="en-US" dirty="0" smtClean="0"/>
              <a:t> </a:t>
            </a:r>
            <a:r>
              <a:rPr lang="en-US" dirty="0" err="1" smtClean="0"/>
              <a:t>menghasilkan</a:t>
            </a:r>
            <a:r>
              <a:rPr lang="en-US" dirty="0" smtClean="0"/>
              <a:t> </a:t>
            </a:r>
            <a:r>
              <a:rPr lang="en-US" dirty="0" err="1" smtClean="0"/>
              <a:t>keterlambatan</a:t>
            </a:r>
            <a:r>
              <a:rPr lang="en-US" dirty="0" smtClean="0"/>
              <a:t> </a:t>
            </a:r>
            <a:r>
              <a:rPr lang="en-US" dirty="0" err="1" smtClean="0"/>
              <a:t>dalam</a:t>
            </a:r>
            <a:r>
              <a:rPr lang="en-US" dirty="0" smtClean="0"/>
              <a:t> </a:t>
            </a:r>
            <a:r>
              <a:rPr lang="en-US" dirty="0" err="1" smtClean="0"/>
              <a:t>penampilan</a:t>
            </a:r>
            <a:r>
              <a:rPr lang="en-US" dirty="0" smtClean="0"/>
              <a:t>  </a:t>
            </a:r>
            <a:r>
              <a:rPr lang="id-ID" dirty="0" smtClean="0"/>
              <a:t>motorik ( Haley S.1986:17 ).</a:t>
            </a:r>
            <a:endParaRPr lang="en-US" dirty="0" smtClean="0"/>
          </a:p>
          <a:p>
            <a:r>
              <a:rPr lang="id-ID" dirty="0" smtClean="0"/>
              <a:t>Ada hasil penelitian  </a:t>
            </a:r>
            <a:r>
              <a:rPr lang="en-US" dirty="0" err="1" smtClean="0"/>
              <a:t>terbaru</a:t>
            </a:r>
            <a:r>
              <a:rPr lang="id-ID" dirty="0" smtClean="0"/>
              <a:t>, yang berkenaan dengan </a:t>
            </a:r>
            <a:r>
              <a:rPr lang="en-US" dirty="0" err="1" smtClean="0"/>
              <a:t>fungsi</a:t>
            </a:r>
            <a:r>
              <a:rPr lang="en-US" dirty="0" smtClean="0"/>
              <a:t> </a:t>
            </a:r>
            <a:r>
              <a:rPr lang="en-US" dirty="0" err="1" smtClean="0"/>
              <a:t>jantung</a:t>
            </a:r>
            <a:r>
              <a:rPr lang="en-US" dirty="0" smtClean="0"/>
              <a:t> </a:t>
            </a:r>
            <a:r>
              <a:rPr lang="en-US" dirty="0" err="1" smtClean="0"/>
              <a:t>dan</a:t>
            </a:r>
            <a:r>
              <a:rPr lang="en-US" dirty="0" smtClean="0"/>
              <a:t> </a:t>
            </a:r>
            <a:r>
              <a:rPr lang="en-US" dirty="0" err="1" smtClean="0"/>
              <a:t>paru-paru</a:t>
            </a:r>
            <a:r>
              <a:rPr lang="en-US" dirty="0" smtClean="0"/>
              <a:t> </a:t>
            </a:r>
            <a:r>
              <a:rPr lang="en-US" dirty="0" err="1" smtClean="0"/>
              <a:t>orang-orang</a:t>
            </a:r>
            <a:r>
              <a:rPr lang="en-US" dirty="0" smtClean="0"/>
              <a:t> </a:t>
            </a:r>
            <a:r>
              <a:rPr lang="en-US" dirty="0" err="1" smtClean="0"/>
              <a:t>dengan</a:t>
            </a:r>
            <a:r>
              <a:rPr lang="en-US" dirty="0" smtClean="0"/>
              <a:t>    </a:t>
            </a:r>
            <a:r>
              <a:rPr lang="id-ID" dirty="0" smtClean="0"/>
              <a:t>ketunagrahitaan k</a:t>
            </a:r>
            <a:r>
              <a:rPr lang="en-US" dirty="0" err="1" smtClean="0"/>
              <a:t>etika</a:t>
            </a:r>
            <a:r>
              <a:rPr lang="en-US" dirty="0" smtClean="0"/>
              <a:t> </a:t>
            </a:r>
            <a:r>
              <a:rPr lang="en-US" dirty="0" err="1" smtClean="0"/>
              <a:t>mereka</a:t>
            </a:r>
            <a:r>
              <a:rPr lang="en-US" dirty="0" smtClean="0"/>
              <a:t> </a:t>
            </a:r>
            <a:r>
              <a:rPr lang="en-US" dirty="0" err="1" smtClean="0"/>
              <a:t>berusia</a:t>
            </a:r>
            <a:r>
              <a:rPr lang="en-US" dirty="0" smtClean="0"/>
              <a:t> 20</a:t>
            </a:r>
            <a:r>
              <a:rPr lang="id-ID" dirty="0" smtClean="0"/>
              <a:t> tahun</a:t>
            </a:r>
            <a:r>
              <a:rPr lang="en-US" dirty="0" smtClean="0"/>
              <a:t>an, </a:t>
            </a:r>
            <a:r>
              <a:rPr lang="en-US" dirty="0" err="1" smtClean="0"/>
              <a:t>mereka</a:t>
            </a:r>
            <a:r>
              <a:rPr lang="en-US" dirty="0" smtClean="0"/>
              <a:t> </a:t>
            </a:r>
            <a:r>
              <a:rPr lang="en-US" dirty="0" err="1" smtClean="0"/>
              <a:t>sering</a:t>
            </a:r>
            <a:r>
              <a:rPr lang="en-US" dirty="0" smtClean="0"/>
              <a:t> </a:t>
            </a:r>
            <a:r>
              <a:rPr lang="en-US" dirty="0" err="1" smtClean="0"/>
              <a:t>memiliki</a:t>
            </a:r>
            <a:r>
              <a:rPr lang="en-US" dirty="0" smtClean="0"/>
              <a:t> </a:t>
            </a:r>
            <a:r>
              <a:rPr lang="en-US" dirty="0" err="1" smtClean="0"/>
              <a:t>fungsi</a:t>
            </a:r>
            <a:r>
              <a:rPr lang="en-US" dirty="0" smtClean="0"/>
              <a:t> </a:t>
            </a:r>
            <a:r>
              <a:rPr lang="en-US" dirty="0" err="1" smtClean="0"/>
              <a:t>jantung</a:t>
            </a:r>
            <a:r>
              <a:rPr lang="en-US" dirty="0" smtClean="0"/>
              <a:t> </a:t>
            </a:r>
            <a:r>
              <a:rPr lang="en-US" dirty="0" err="1" smtClean="0"/>
              <a:t>dan</a:t>
            </a:r>
            <a:r>
              <a:rPr lang="en-US" dirty="0" smtClean="0"/>
              <a:t> </a:t>
            </a:r>
            <a:r>
              <a:rPr lang="en-US" dirty="0" err="1" smtClean="0"/>
              <a:t>paru-paru</a:t>
            </a:r>
            <a:r>
              <a:rPr lang="en-US" dirty="0" smtClean="0"/>
              <a:t> </a:t>
            </a:r>
            <a:r>
              <a:rPr lang="id-ID" dirty="0" smtClean="0"/>
              <a:t>lebih tua</a:t>
            </a:r>
            <a:r>
              <a:rPr lang="en-US" dirty="0" smtClean="0"/>
              <a:t> 20 </a:t>
            </a:r>
            <a:r>
              <a:rPr lang="en-US" dirty="0" err="1" smtClean="0"/>
              <a:t>sampai</a:t>
            </a:r>
            <a:r>
              <a:rPr lang="en-US" dirty="0" smtClean="0"/>
              <a:t> 30 </a:t>
            </a:r>
            <a:r>
              <a:rPr lang="en-US" dirty="0" err="1" smtClean="0"/>
              <a:t>tahun</a:t>
            </a:r>
            <a:r>
              <a:rPr lang="id-ID" dirty="0" smtClean="0"/>
              <a:t>an </a:t>
            </a:r>
            <a:r>
              <a:rPr lang="en-US" b="1" u="sng" dirty="0" smtClean="0">
                <a:hlinkClick r:id="rId2"/>
              </a:rPr>
              <a:t>www.specialolympics.org</a:t>
            </a:r>
            <a:r>
              <a:rPr lang="id-ID" b="1"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Permasalahan</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err="1" smtClean="0"/>
              <a:t>Sentuhan</a:t>
            </a:r>
            <a:r>
              <a:rPr lang="en-US" dirty="0" smtClean="0"/>
              <a:t>  program  </a:t>
            </a:r>
            <a:r>
              <a:rPr lang="en-US" dirty="0" err="1" smtClean="0"/>
              <a:t>pengembangan</a:t>
            </a:r>
            <a:r>
              <a:rPr lang="en-US" dirty="0" smtClean="0"/>
              <a:t> </a:t>
            </a:r>
            <a:r>
              <a:rPr lang="en-US" dirty="0" err="1" smtClean="0"/>
              <a:t>aktivitas</a:t>
            </a:r>
            <a:r>
              <a:rPr lang="en-US" dirty="0" smtClean="0"/>
              <a:t> </a:t>
            </a:r>
            <a:r>
              <a:rPr lang="en-US" dirty="0" err="1" smtClean="0"/>
              <a:t>jasmani</a:t>
            </a:r>
            <a:r>
              <a:rPr lang="en-US" dirty="0" smtClean="0"/>
              <a:t> </a:t>
            </a:r>
            <a:r>
              <a:rPr lang="en-US" dirty="0" err="1" smtClean="0"/>
              <a:t>bagi</a:t>
            </a:r>
            <a:r>
              <a:rPr lang="en-US" dirty="0" smtClean="0"/>
              <a:t> </a:t>
            </a:r>
            <a:r>
              <a:rPr lang="en-US" dirty="0" err="1" smtClean="0"/>
              <a:t>tunagrahita</a:t>
            </a:r>
            <a:r>
              <a:rPr lang="en-US" dirty="0" smtClean="0"/>
              <a:t> yang </a:t>
            </a:r>
            <a:r>
              <a:rPr lang="en-US" dirty="0" err="1" smtClean="0"/>
              <a:t>seperti</a:t>
            </a:r>
            <a:r>
              <a:rPr lang="en-US" dirty="0" smtClean="0"/>
              <a:t> </a:t>
            </a:r>
            <a:r>
              <a:rPr lang="en-US" dirty="0" err="1" smtClean="0"/>
              <a:t>apa</a:t>
            </a:r>
            <a:r>
              <a:rPr lang="en-US" dirty="0" smtClean="0"/>
              <a:t> yang </a:t>
            </a:r>
            <a:r>
              <a:rPr lang="en-US" dirty="0" err="1" smtClean="0"/>
              <a:t>akan</a:t>
            </a:r>
            <a:r>
              <a:rPr lang="en-US" dirty="0" smtClean="0"/>
              <a:t> </a:t>
            </a:r>
            <a:r>
              <a:rPr lang="en-US" dirty="0" err="1" smtClean="0"/>
              <a:t>mengembangkan</a:t>
            </a:r>
            <a:r>
              <a:rPr lang="en-US" dirty="0" smtClean="0"/>
              <a:t> </a:t>
            </a:r>
            <a:r>
              <a:rPr lang="en-US" dirty="0" err="1" smtClean="0"/>
              <a:t>kualitas</a:t>
            </a:r>
            <a:r>
              <a:rPr lang="en-US" dirty="0" smtClean="0"/>
              <a:t> </a:t>
            </a:r>
            <a:r>
              <a:rPr lang="en-US" dirty="0" err="1" smtClean="0"/>
              <a:t>diri</a:t>
            </a:r>
            <a:r>
              <a:rPr lang="en-US" dirty="0" smtClean="0"/>
              <a:t>  </a:t>
            </a:r>
            <a:r>
              <a:rPr lang="en-US" dirty="0" err="1" smtClean="0"/>
              <a:t>anak</a:t>
            </a:r>
            <a:r>
              <a:rPr lang="en-US" dirty="0" smtClean="0"/>
              <a:t> </a:t>
            </a:r>
            <a:r>
              <a:rPr lang="en-US" dirty="0" err="1" smtClean="0"/>
              <a:t>tunagrahita</a:t>
            </a:r>
            <a:r>
              <a:rPr lang="en-US" dirty="0" smtClean="0"/>
              <a:t> </a:t>
            </a:r>
            <a:r>
              <a:rPr lang="en-US" dirty="0" err="1" smtClean="0"/>
              <a:t>tersebut</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Anak</a:t>
            </a:r>
            <a:r>
              <a:rPr lang="en-US" dirty="0" smtClean="0"/>
              <a:t> </a:t>
            </a:r>
            <a:r>
              <a:rPr lang="en-US" dirty="0" err="1" smtClean="0"/>
              <a:t>tunagrahita</a:t>
            </a:r>
            <a:r>
              <a:rPr lang="en-US" dirty="0" smtClean="0"/>
              <a:t> </a:t>
            </a:r>
            <a:r>
              <a:rPr lang="en-US" dirty="0" err="1" smtClean="0"/>
              <a:t>sering</a:t>
            </a:r>
            <a:r>
              <a:rPr lang="en-US" dirty="0" smtClean="0"/>
              <a:t> </a:t>
            </a:r>
            <a:r>
              <a:rPr lang="en-US" dirty="0" err="1" smtClean="0"/>
              <a:t>disebut</a:t>
            </a:r>
            <a:r>
              <a:rPr lang="en-US" dirty="0" smtClean="0"/>
              <a:t> </a:t>
            </a:r>
            <a:r>
              <a:rPr lang="en-US" dirty="0" err="1" smtClean="0"/>
              <a:t>anak</a:t>
            </a:r>
            <a:r>
              <a:rPr lang="en-US" dirty="0" smtClean="0"/>
              <a:t> </a:t>
            </a:r>
            <a:r>
              <a:rPr lang="en-US" dirty="0" err="1" smtClean="0"/>
              <a:t>dengan</a:t>
            </a:r>
            <a:r>
              <a:rPr lang="en-US" dirty="0" smtClean="0"/>
              <a:t> </a:t>
            </a:r>
            <a:r>
              <a:rPr lang="en-US" dirty="0" err="1" smtClean="0"/>
              <a:t>retardasi</a:t>
            </a:r>
            <a:r>
              <a:rPr lang="en-US" dirty="0" smtClean="0"/>
              <a:t> mental. </a:t>
            </a:r>
            <a:r>
              <a:rPr lang="en-US" dirty="0" err="1" smtClean="0"/>
              <a:t>Menurut</a:t>
            </a:r>
            <a:r>
              <a:rPr lang="en-US" dirty="0" smtClean="0"/>
              <a:t> WHO 1992, </a:t>
            </a:r>
            <a:r>
              <a:rPr lang="en-US" dirty="0" err="1" smtClean="0"/>
              <a:t>retardasi</a:t>
            </a:r>
            <a:r>
              <a:rPr lang="en-US" dirty="0" smtClean="0"/>
              <a:t> mental </a:t>
            </a:r>
            <a:r>
              <a:rPr lang="en-US" dirty="0" err="1" smtClean="0"/>
              <a:t>adalah</a:t>
            </a:r>
            <a:r>
              <a:rPr lang="en-US" dirty="0" smtClean="0"/>
              <a:t> </a:t>
            </a:r>
            <a:r>
              <a:rPr lang="en-US" dirty="0" err="1" smtClean="0"/>
              <a:t>suatu</a:t>
            </a:r>
            <a:r>
              <a:rPr lang="en-US" dirty="0" smtClean="0"/>
              <a:t> </a:t>
            </a:r>
            <a:r>
              <a:rPr lang="en-US" dirty="0" err="1" smtClean="0"/>
              <a:t>keadaan</a:t>
            </a:r>
            <a:r>
              <a:rPr lang="en-US" dirty="0" smtClean="0"/>
              <a:t> </a:t>
            </a:r>
            <a:r>
              <a:rPr lang="en-US" dirty="0" err="1" smtClean="0"/>
              <a:t>perkembangan</a:t>
            </a:r>
            <a:r>
              <a:rPr lang="en-US" dirty="0" smtClean="0"/>
              <a:t> mental yang </a:t>
            </a:r>
            <a:r>
              <a:rPr lang="en-US" dirty="0" err="1" smtClean="0"/>
              <a:t>terhenti</a:t>
            </a:r>
            <a:r>
              <a:rPr lang="en-US" dirty="0" smtClean="0"/>
              <a:t> </a:t>
            </a:r>
            <a:r>
              <a:rPr lang="en-US" dirty="0" err="1" smtClean="0"/>
              <a:t>atau</a:t>
            </a:r>
            <a:r>
              <a:rPr lang="en-US" dirty="0" smtClean="0"/>
              <a:t> </a:t>
            </a:r>
            <a:r>
              <a:rPr lang="en-US" dirty="0" err="1" smtClean="0"/>
              <a:t>tidak</a:t>
            </a:r>
            <a:r>
              <a:rPr lang="en-US" dirty="0" smtClean="0"/>
              <a:t> </a:t>
            </a:r>
            <a:r>
              <a:rPr lang="en-US" dirty="0" err="1" smtClean="0"/>
              <a:t>lengkap</a:t>
            </a:r>
            <a:r>
              <a:rPr lang="en-US" dirty="0" smtClean="0"/>
              <a:t>, yang </a:t>
            </a:r>
            <a:r>
              <a:rPr lang="en-US" dirty="0" err="1" smtClean="0"/>
              <a:t>ditandai</a:t>
            </a:r>
            <a:r>
              <a:rPr lang="en-US" dirty="0" smtClean="0"/>
              <a:t> </a:t>
            </a:r>
            <a:r>
              <a:rPr lang="en-US" dirty="0" err="1" smtClean="0"/>
              <a:t>terutama</a:t>
            </a:r>
            <a:r>
              <a:rPr lang="en-US" dirty="0" smtClean="0"/>
              <a:t> </a:t>
            </a:r>
            <a:r>
              <a:rPr lang="en-US" dirty="0" err="1" smtClean="0"/>
              <a:t>oleh</a:t>
            </a:r>
            <a:r>
              <a:rPr lang="en-US" dirty="0" smtClean="0"/>
              <a:t> </a:t>
            </a:r>
            <a:r>
              <a:rPr lang="en-US" dirty="0" err="1" smtClean="0"/>
              <a:t>adanya</a:t>
            </a:r>
            <a:r>
              <a:rPr lang="en-US" dirty="0" smtClean="0"/>
              <a:t> </a:t>
            </a:r>
            <a:r>
              <a:rPr lang="en-US" dirty="0" err="1" smtClean="0"/>
              <a:t>hendaya</a:t>
            </a:r>
            <a:r>
              <a:rPr lang="en-US" dirty="0" smtClean="0"/>
              <a:t> (</a:t>
            </a:r>
            <a:r>
              <a:rPr lang="en-US" i="1" dirty="0" smtClean="0"/>
              <a:t>impairment</a:t>
            </a:r>
            <a:r>
              <a:rPr lang="en-US" dirty="0" smtClean="0"/>
              <a:t>) </a:t>
            </a:r>
            <a:r>
              <a:rPr lang="en-US" dirty="0" err="1" smtClean="0"/>
              <a:t>keterampilan</a:t>
            </a:r>
            <a:r>
              <a:rPr lang="en-US" dirty="0" smtClean="0"/>
              <a:t> </a:t>
            </a:r>
            <a:r>
              <a:rPr lang="en-US" dirty="0" err="1" smtClean="0"/>
              <a:t>selama</a:t>
            </a:r>
            <a:r>
              <a:rPr lang="en-US" dirty="0" smtClean="0"/>
              <a:t> </a:t>
            </a:r>
            <a:r>
              <a:rPr lang="en-US" dirty="0" err="1" smtClean="0"/>
              <a:t>masa</a:t>
            </a:r>
            <a:r>
              <a:rPr lang="en-US" dirty="0" smtClean="0"/>
              <a:t> </a:t>
            </a:r>
            <a:r>
              <a:rPr lang="en-US" dirty="0" err="1" smtClean="0"/>
              <a:t>perkembangan</a:t>
            </a:r>
            <a:r>
              <a:rPr lang="en-US" dirty="0" smtClean="0"/>
              <a:t> </a:t>
            </a:r>
            <a:r>
              <a:rPr lang="en-US" dirty="0" err="1" smtClean="0"/>
              <a:t>sehingga</a:t>
            </a:r>
            <a:r>
              <a:rPr lang="en-US" dirty="0" smtClean="0"/>
              <a:t> </a:t>
            </a:r>
            <a:r>
              <a:rPr lang="en-US" dirty="0" err="1" smtClean="0"/>
              <a:t>berpengaruh</a:t>
            </a:r>
            <a:r>
              <a:rPr lang="en-US" dirty="0" smtClean="0"/>
              <a:t> </a:t>
            </a:r>
            <a:r>
              <a:rPr lang="en-US" dirty="0" err="1" smtClean="0"/>
              <a:t>pada</a:t>
            </a:r>
            <a:r>
              <a:rPr lang="en-US" dirty="0" smtClean="0"/>
              <a:t> </a:t>
            </a:r>
            <a:r>
              <a:rPr lang="en-US" dirty="0" err="1" smtClean="0"/>
              <a:t>semua</a:t>
            </a:r>
            <a:r>
              <a:rPr lang="en-US" dirty="0" smtClean="0"/>
              <a:t> </a:t>
            </a:r>
            <a:r>
              <a:rPr lang="en-US" dirty="0" err="1" smtClean="0"/>
              <a:t>tingkat</a:t>
            </a:r>
            <a:r>
              <a:rPr lang="en-US" dirty="0" smtClean="0"/>
              <a:t> </a:t>
            </a:r>
            <a:r>
              <a:rPr lang="en-US" dirty="0" err="1" smtClean="0"/>
              <a:t>inteligensia</a:t>
            </a:r>
            <a:r>
              <a:rPr lang="en-US" dirty="0" smtClean="0"/>
              <a:t> </a:t>
            </a:r>
            <a:r>
              <a:rPr lang="en-US" dirty="0" err="1" smtClean="0"/>
              <a:t>yaitu</a:t>
            </a:r>
            <a:r>
              <a:rPr lang="en-US" dirty="0" smtClean="0"/>
              <a:t> </a:t>
            </a:r>
            <a:r>
              <a:rPr lang="en-US" dirty="0" err="1" smtClean="0"/>
              <a:t>kemampuan</a:t>
            </a:r>
            <a:r>
              <a:rPr lang="en-US" dirty="0" smtClean="0"/>
              <a:t> </a:t>
            </a:r>
            <a:r>
              <a:rPr lang="en-US" dirty="0" err="1" smtClean="0"/>
              <a:t>kognitif</a:t>
            </a:r>
            <a:r>
              <a:rPr lang="en-US" dirty="0" smtClean="0"/>
              <a:t>, </a:t>
            </a:r>
            <a:r>
              <a:rPr lang="en-US" dirty="0" err="1" smtClean="0"/>
              <a:t>bahasa</a:t>
            </a:r>
            <a:r>
              <a:rPr lang="en-US" dirty="0" smtClean="0"/>
              <a:t>, </a:t>
            </a:r>
            <a:r>
              <a:rPr lang="en-US" dirty="0" err="1" smtClean="0"/>
              <a:t>motorik</a:t>
            </a:r>
            <a:r>
              <a:rPr lang="en-US" dirty="0" smtClean="0"/>
              <a:t>, </a:t>
            </a:r>
            <a:r>
              <a:rPr lang="en-US" dirty="0" err="1" smtClean="0"/>
              <a:t>dan</a:t>
            </a:r>
            <a:r>
              <a:rPr lang="en-US" dirty="0" smtClean="0"/>
              <a:t> </a:t>
            </a:r>
            <a:r>
              <a:rPr lang="en-US" dirty="0" err="1" smtClean="0"/>
              <a:t>sosial</a:t>
            </a:r>
            <a:r>
              <a:rPr lang="en-US" dirty="0" smtClean="0"/>
              <a:t>, </a:t>
            </a:r>
            <a:r>
              <a:rPr lang="en-US" dirty="0" err="1" smtClean="0"/>
              <a:t>sedangkan</a:t>
            </a:r>
            <a:r>
              <a:rPr lang="en-US" dirty="0" smtClean="0"/>
              <a:t> </a:t>
            </a:r>
            <a:r>
              <a:rPr lang="en-US" dirty="0" err="1" smtClean="0"/>
              <a:t>menurut</a:t>
            </a:r>
            <a:r>
              <a:rPr lang="en-US" dirty="0" smtClean="0"/>
              <a:t> DSM IV 1994, </a:t>
            </a:r>
            <a:r>
              <a:rPr lang="en-US" dirty="0" err="1" smtClean="0"/>
              <a:t>retardasi</a:t>
            </a:r>
            <a:r>
              <a:rPr lang="en-US" dirty="0" smtClean="0"/>
              <a:t> mental </a:t>
            </a:r>
            <a:r>
              <a:rPr lang="en-US" dirty="0" err="1" smtClean="0"/>
              <a:t>merupakan</a:t>
            </a:r>
            <a:r>
              <a:rPr lang="en-US" dirty="0" smtClean="0"/>
              <a:t> </a:t>
            </a:r>
            <a:r>
              <a:rPr lang="en-US" dirty="0" err="1" smtClean="0"/>
              <a:t>gangguan</a:t>
            </a:r>
            <a:r>
              <a:rPr lang="en-US" dirty="0" smtClean="0"/>
              <a:t> yang </a:t>
            </a:r>
            <a:r>
              <a:rPr lang="en-US" dirty="0" err="1" smtClean="0"/>
              <a:t>ditandai</a:t>
            </a:r>
            <a:r>
              <a:rPr lang="en-US" dirty="0" smtClean="0"/>
              <a:t> </a:t>
            </a:r>
            <a:r>
              <a:rPr lang="en-US" dirty="0" err="1" smtClean="0"/>
              <a:t>oleh</a:t>
            </a:r>
            <a:r>
              <a:rPr lang="en-US" dirty="0" smtClean="0"/>
              <a:t> </a:t>
            </a:r>
            <a:r>
              <a:rPr lang="en-US" dirty="0" err="1" smtClean="0"/>
              <a:t>fungsi</a:t>
            </a:r>
            <a:r>
              <a:rPr lang="en-US" dirty="0" smtClean="0"/>
              <a:t> </a:t>
            </a:r>
            <a:r>
              <a:rPr lang="en-US" dirty="0" err="1" smtClean="0"/>
              <a:t>intelektual</a:t>
            </a:r>
            <a:r>
              <a:rPr lang="en-US" dirty="0" smtClean="0"/>
              <a:t> </a:t>
            </a:r>
            <a:r>
              <a:rPr lang="en-US" dirty="0" err="1" smtClean="0"/>
              <a:t>di</a:t>
            </a:r>
            <a:r>
              <a:rPr lang="en-US" dirty="0" smtClean="0"/>
              <a:t> </a:t>
            </a:r>
            <a:r>
              <a:rPr lang="en-US" dirty="0" err="1" smtClean="0"/>
              <a:t>bawah</a:t>
            </a:r>
            <a:r>
              <a:rPr lang="en-US" dirty="0" smtClean="0"/>
              <a:t> rata-rata (IQ </a:t>
            </a:r>
            <a:r>
              <a:rPr lang="en-US" dirty="0" err="1" smtClean="0"/>
              <a:t>kurang</a:t>
            </a:r>
            <a:r>
              <a:rPr lang="en-US" dirty="0" smtClean="0"/>
              <a:t> </a:t>
            </a:r>
            <a:r>
              <a:rPr lang="en-US" dirty="0" err="1" smtClean="0"/>
              <a:t>dari</a:t>
            </a:r>
            <a:r>
              <a:rPr lang="en-US" dirty="0" smtClean="0"/>
              <a:t> 70) yang </a:t>
            </a:r>
            <a:r>
              <a:rPr lang="en-US" dirty="0" err="1" smtClean="0"/>
              <a:t>bermula</a:t>
            </a:r>
            <a:r>
              <a:rPr lang="en-US" dirty="0" smtClean="0"/>
              <a:t> </a:t>
            </a:r>
            <a:r>
              <a:rPr lang="en-US" dirty="0" err="1" smtClean="0"/>
              <a:t>sebelum</a:t>
            </a:r>
            <a:r>
              <a:rPr lang="en-US" dirty="0" smtClean="0"/>
              <a:t> </a:t>
            </a:r>
            <a:r>
              <a:rPr lang="en-US" dirty="0" err="1" smtClean="0"/>
              <a:t>usia</a:t>
            </a:r>
            <a:r>
              <a:rPr lang="en-US" dirty="0" smtClean="0"/>
              <a:t> 18 </a:t>
            </a:r>
            <a:r>
              <a:rPr lang="en-US" dirty="0" err="1" smtClean="0"/>
              <a:t>tahun</a:t>
            </a:r>
            <a:r>
              <a:rPr lang="en-US" dirty="0" smtClean="0"/>
              <a:t> </a:t>
            </a:r>
            <a:r>
              <a:rPr lang="en-US" dirty="0" err="1" smtClean="0"/>
              <a:t>disertai</a:t>
            </a:r>
            <a:r>
              <a:rPr lang="en-US" dirty="0" smtClean="0"/>
              <a:t> </a:t>
            </a:r>
            <a:r>
              <a:rPr lang="en-US" dirty="0" err="1" smtClean="0"/>
              <a:t>hendaya</a:t>
            </a:r>
            <a:r>
              <a:rPr lang="en-US" dirty="0" smtClean="0"/>
              <a:t> </a:t>
            </a:r>
            <a:r>
              <a:rPr lang="en-US" dirty="0" err="1" smtClean="0"/>
              <a:t>fungsi</a:t>
            </a:r>
            <a:r>
              <a:rPr lang="en-US" dirty="0" smtClean="0"/>
              <a:t> </a:t>
            </a:r>
            <a:r>
              <a:rPr lang="en-US" dirty="0" err="1" smtClean="0"/>
              <a:t>adaptif</a:t>
            </a:r>
            <a:r>
              <a:rPr lang="en-US" dirty="0" smtClean="0"/>
              <a:t> (</a:t>
            </a:r>
            <a:r>
              <a:rPr lang="en-US" dirty="0" err="1" smtClean="0"/>
              <a:t>Lumbantobing</a:t>
            </a:r>
            <a:r>
              <a:rPr lang="en-US" dirty="0" smtClean="0"/>
              <a:t>, 1997).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KELANJUTAN</a:t>
            </a:r>
            <a:endParaRPr lang="en-US"/>
          </a:p>
        </p:txBody>
      </p:sp>
      <p:sp>
        <p:nvSpPr>
          <p:cNvPr id="3" name="Content Placeholder 2"/>
          <p:cNvSpPr>
            <a:spLocks noGrp="1"/>
          </p:cNvSpPr>
          <p:nvPr>
            <p:ph idx="1"/>
          </p:nvPr>
        </p:nvSpPr>
        <p:spPr/>
        <p:txBody>
          <a:bodyPr>
            <a:normAutofit lnSpcReduction="10000"/>
          </a:bodyPr>
          <a:lstStyle/>
          <a:p>
            <a:r>
              <a:rPr lang="en-US" dirty="0" err="1" smtClean="0"/>
              <a:t>Menurut</a:t>
            </a:r>
            <a:r>
              <a:rPr lang="en-US" dirty="0" smtClean="0"/>
              <a:t> Kennedy (1994), </a:t>
            </a:r>
            <a:r>
              <a:rPr lang="en-US" dirty="0" err="1" smtClean="0"/>
              <a:t>secara</a:t>
            </a:r>
            <a:r>
              <a:rPr lang="en-US" dirty="0" smtClean="0"/>
              <a:t> </a:t>
            </a:r>
            <a:r>
              <a:rPr lang="en-US" dirty="0" err="1" smtClean="0"/>
              <a:t>umum</a:t>
            </a:r>
            <a:r>
              <a:rPr lang="en-US" dirty="0" smtClean="0"/>
              <a:t> </a:t>
            </a:r>
            <a:r>
              <a:rPr lang="en-US" dirty="0" err="1" smtClean="0"/>
              <a:t>anak</a:t>
            </a:r>
            <a:r>
              <a:rPr lang="en-US" dirty="0" smtClean="0"/>
              <a:t> </a:t>
            </a:r>
            <a:r>
              <a:rPr lang="en-US" dirty="0" err="1" smtClean="0"/>
              <a:t>tunagrahita</a:t>
            </a:r>
            <a:r>
              <a:rPr lang="en-US" dirty="0" smtClean="0"/>
              <a:t> </a:t>
            </a:r>
            <a:r>
              <a:rPr lang="en-US" dirty="0" err="1" smtClean="0"/>
              <a:t>mengalami</a:t>
            </a:r>
            <a:r>
              <a:rPr lang="en-US" dirty="0" smtClean="0"/>
              <a:t> </a:t>
            </a:r>
            <a:r>
              <a:rPr lang="en-US" dirty="0" err="1" smtClean="0"/>
              <a:t>keterbatasan</a:t>
            </a:r>
            <a:r>
              <a:rPr lang="en-US" dirty="0" smtClean="0"/>
              <a:t> </a:t>
            </a:r>
            <a:r>
              <a:rPr lang="en-US" dirty="0" err="1" smtClean="0"/>
              <a:t>dalam</a:t>
            </a:r>
            <a:r>
              <a:rPr lang="en-US" dirty="0" smtClean="0"/>
              <a:t> </a:t>
            </a:r>
            <a:r>
              <a:rPr lang="en-US" dirty="0" err="1" smtClean="0"/>
              <a:t>perilaku</a:t>
            </a:r>
            <a:r>
              <a:rPr lang="en-US" dirty="0" smtClean="0"/>
              <a:t> </a:t>
            </a:r>
            <a:r>
              <a:rPr lang="en-US" dirty="0" err="1" smtClean="0"/>
              <a:t>sosial</a:t>
            </a:r>
            <a:r>
              <a:rPr lang="en-US" dirty="0" smtClean="0"/>
              <a:t>, </a:t>
            </a:r>
            <a:r>
              <a:rPr lang="en-US" dirty="0" err="1" smtClean="0"/>
              <a:t>konsep</a:t>
            </a:r>
            <a:r>
              <a:rPr lang="en-US" dirty="0" smtClean="0"/>
              <a:t> </a:t>
            </a:r>
            <a:r>
              <a:rPr lang="en-US" dirty="0" err="1" smtClean="0"/>
              <a:t>diri</a:t>
            </a:r>
            <a:r>
              <a:rPr lang="en-US" dirty="0" smtClean="0"/>
              <a:t>, </a:t>
            </a:r>
            <a:r>
              <a:rPr lang="en-US" dirty="0" err="1" smtClean="0"/>
              <a:t>proses</a:t>
            </a:r>
            <a:r>
              <a:rPr lang="en-US" dirty="0" smtClean="0"/>
              <a:t> </a:t>
            </a:r>
            <a:r>
              <a:rPr lang="en-US" dirty="0" err="1" smtClean="0"/>
              <a:t>belajar</a:t>
            </a:r>
            <a:r>
              <a:rPr lang="en-US" dirty="0" smtClean="0"/>
              <a:t>, </a:t>
            </a:r>
            <a:r>
              <a:rPr lang="en-US" dirty="0" err="1" smtClean="0"/>
              <a:t>koordinasi</a:t>
            </a:r>
            <a:r>
              <a:rPr lang="en-US" dirty="0" smtClean="0"/>
              <a:t> </a:t>
            </a:r>
            <a:r>
              <a:rPr lang="en-US" dirty="0" err="1" smtClean="0"/>
              <a:t>motorik</a:t>
            </a:r>
            <a:r>
              <a:rPr lang="en-US" dirty="0" smtClean="0"/>
              <a:t>, </a:t>
            </a:r>
            <a:r>
              <a:rPr lang="en-US" dirty="0" err="1" smtClean="0"/>
              <a:t>keterampilan</a:t>
            </a:r>
            <a:r>
              <a:rPr lang="en-US" dirty="0" smtClean="0"/>
              <a:t> </a:t>
            </a:r>
            <a:r>
              <a:rPr lang="en-US" dirty="0" err="1" smtClean="0"/>
              <a:t>berkomunikasi</a:t>
            </a:r>
            <a:r>
              <a:rPr lang="en-US" dirty="0" smtClean="0"/>
              <a:t>, </a:t>
            </a:r>
            <a:r>
              <a:rPr lang="en-US" dirty="0" err="1" smtClean="0"/>
              <a:t>dan</a:t>
            </a:r>
            <a:r>
              <a:rPr lang="en-US" dirty="0" smtClean="0"/>
              <a:t> </a:t>
            </a:r>
            <a:r>
              <a:rPr lang="en-US" dirty="0" err="1" smtClean="0"/>
              <a:t>kemampuan</a:t>
            </a:r>
            <a:r>
              <a:rPr lang="en-US" dirty="0" smtClean="0"/>
              <a:t> </a:t>
            </a:r>
            <a:r>
              <a:rPr lang="en-US" dirty="0" err="1" smtClean="0"/>
              <a:t>dalam</a:t>
            </a:r>
            <a:r>
              <a:rPr lang="en-US" dirty="0" smtClean="0"/>
              <a:t> </a:t>
            </a:r>
            <a:r>
              <a:rPr lang="en-US" dirty="0" err="1" smtClean="0"/>
              <a:t>mengikuti</a:t>
            </a:r>
            <a:r>
              <a:rPr lang="en-US" dirty="0" smtClean="0"/>
              <a:t> </a:t>
            </a:r>
            <a:r>
              <a:rPr lang="en-US" dirty="0" err="1" smtClean="0"/>
              <a:t>instruksi</a:t>
            </a:r>
            <a:r>
              <a:rPr lang="en-US" dirty="0" smtClean="0"/>
              <a:t>. </a:t>
            </a:r>
            <a:r>
              <a:rPr lang="en-US" dirty="0" err="1" smtClean="0"/>
              <a:t>Sementara</a:t>
            </a:r>
            <a:r>
              <a:rPr lang="en-US" dirty="0" smtClean="0"/>
              <a:t> </a:t>
            </a:r>
            <a:r>
              <a:rPr lang="en-US" dirty="0" err="1" smtClean="0"/>
              <a:t>menurut</a:t>
            </a:r>
            <a:r>
              <a:rPr lang="en-US" dirty="0" smtClean="0"/>
              <a:t> Robinson (1993), </a:t>
            </a:r>
            <a:r>
              <a:rPr lang="en-US" dirty="0" err="1" smtClean="0"/>
              <a:t>anak</a:t>
            </a:r>
            <a:r>
              <a:rPr lang="en-US" dirty="0" smtClean="0"/>
              <a:t> </a:t>
            </a:r>
            <a:r>
              <a:rPr lang="en-US" dirty="0" err="1" smtClean="0"/>
              <a:t>tunagrahita</a:t>
            </a:r>
            <a:r>
              <a:rPr lang="en-US" dirty="0" smtClean="0"/>
              <a:t> </a:t>
            </a:r>
            <a:r>
              <a:rPr lang="en-US" dirty="0" err="1" smtClean="0"/>
              <a:t>mengalami</a:t>
            </a:r>
            <a:r>
              <a:rPr lang="en-US" dirty="0" smtClean="0"/>
              <a:t> </a:t>
            </a:r>
            <a:r>
              <a:rPr lang="en-US" dirty="0" err="1" smtClean="0"/>
              <a:t>kesulitan</a:t>
            </a:r>
            <a:r>
              <a:rPr lang="en-US" dirty="0" smtClean="0"/>
              <a:t> </a:t>
            </a:r>
            <a:r>
              <a:rPr lang="en-US" dirty="0" err="1" smtClean="0"/>
              <a:t>untuk</a:t>
            </a:r>
            <a:r>
              <a:rPr lang="en-US" dirty="0" smtClean="0"/>
              <a:t> </a:t>
            </a:r>
            <a:r>
              <a:rPr lang="en-US" dirty="0" err="1" smtClean="0"/>
              <a:t>mengolah</a:t>
            </a:r>
            <a:r>
              <a:rPr lang="en-US" dirty="0" smtClean="0"/>
              <a:t> </a:t>
            </a:r>
            <a:r>
              <a:rPr lang="en-US" dirty="0" err="1" smtClean="0"/>
              <a:t>informasi</a:t>
            </a:r>
            <a:r>
              <a:rPr lang="en-US" dirty="0" smtClean="0"/>
              <a:t>, </a:t>
            </a:r>
            <a:r>
              <a:rPr lang="en-US" dirty="0" err="1" smtClean="0"/>
              <a:t>menyimpan</a:t>
            </a:r>
            <a:r>
              <a:rPr lang="en-US" dirty="0" smtClean="0"/>
              <a:t>, </a:t>
            </a:r>
            <a:r>
              <a:rPr lang="en-US" dirty="0" err="1" smtClean="0"/>
              <a:t>dan</a:t>
            </a:r>
            <a:r>
              <a:rPr lang="en-US" dirty="0" smtClean="0"/>
              <a:t> </a:t>
            </a:r>
            <a:r>
              <a:rPr lang="en-US" dirty="0" err="1" smtClean="0"/>
              <a:t>menggunakan</a:t>
            </a:r>
            <a:r>
              <a:rPr lang="en-US" dirty="0" smtClean="0"/>
              <a:t> </a:t>
            </a:r>
            <a:r>
              <a:rPr lang="en-US" dirty="0" err="1" smtClean="0"/>
              <a:t>kembali</a:t>
            </a:r>
            <a:r>
              <a:rPr lang="en-US" dirty="0" smtClean="0"/>
              <a:t> </a:t>
            </a:r>
            <a:r>
              <a:rPr lang="en-US" dirty="0" err="1" smtClean="0"/>
              <a:t>informasi</a:t>
            </a:r>
            <a:r>
              <a:rPr lang="en-US" dirty="0" smtClean="0"/>
              <a:t> yang </a:t>
            </a:r>
            <a:r>
              <a:rPr lang="en-US" dirty="0" err="1" smtClean="0"/>
              <a:t>sebelumnya</a:t>
            </a:r>
            <a:r>
              <a:rPr lang="en-US" dirty="0" smtClean="0"/>
              <a:t> </a:t>
            </a:r>
            <a:r>
              <a:rPr lang="en-US" dirty="0" err="1" smtClean="0"/>
              <a:t>sudah</a:t>
            </a:r>
            <a:r>
              <a:rPr lang="en-US" dirty="0" smtClean="0"/>
              <a:t> </a:t>
            </a:r>
            <a:r>
              <a:rPr lang="en-US" dirty="0" err="1" smtClean="0"/>
              <a:t>disimpan</a:t>
            </a:r>
            <a:r>
              <a:rPr lang="en-US" dirty="0" smtClean="0"/>
              <a:t>, </a:t>
            </a:r>
            <a:r>
              <a:rPr lang="en-US" dirty="0" err="1" smtClean="0"/>
              <a:t>rentang</a:t>
            </a:r>
            <a:r>
              <a:rPr lang="en-US" dirty="0" smtClean="0"/>
              <a:t> </a:t>
            </a:r>
            <a:r>
              <a:rPr lang="en-US" dirty="0" err="1" smtClean="0"/>
              <a:t>perhatian</a:t>
            </a:r>
            <a:r>
              <a:rPr lang="en-US" dirty="0" smtClean="0"/>
              <a:t> </a:t>
            </a:r>
            <a:r>
              <a:rPr lang="en-US" dirty="0" err="1" smtClean="0"/>
              <a:t>sempit</a:t>
            </a:r>
            <a:r>
              <a:rPr lang="en-US" dirty="0" smtClean="0"/>
              <a:t>, </a:t>
            </a:r>
            <a:r>
              <a:rPr lang="en-US" dirty="0" err="1" smtClean="0"/>
              <a:t>dan</a:t>
            </a:r>
            <a:r>
              <a:rPr lang="en-US" dirty="0" smtClean="0"/>
              <a:t> </a:t>
            </a:r>
            <a:r>
              <a:rPr lang="en-US" dirty="0" err="1" smtClean="0"/>
              <a:t>kesulitan</a:t>
            </a:r>
            <a:r>
              <a:rPr lang="en-US" dirty="0" smtClean="0"/>
              <a:t> </a:t>
            </a:r>
            <a:r>
              <a:rPr lang="en-US" dirty="0" err="1" smtClean="0"/>
              <a:t>dalam</a:t>
            </a:r>
            <a:r>
              <a:rPr lang="en-US" dirty="0" smtClean="0"/>
              <a:t> </a:t>
            </a:r>
            <a:r>
              <a:rPr lang="en-US" dirty="0" err="1" smtClean="0"/>
              <a:t>menyelesaikan</a:t>
            </a:r>
            <a:r>
              <a:rPr lang="en-US" dirty="0" smtClean="0"/>
              <a:t> </a:t>
            </a:r>
            <a:r>
              <a:rPr lang="en-US" dirty="0" err="1" smtClean="0"/>
              <a:t>masalah</a:t>
            </a: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id-ID" b="1" dirty="0" smtClean="0"/>
              <a:t>Aktivitas </a:t>
            </a:r>
            <a:r>
              <a:rPr lang="en-US" b="1" dirty="0" err="1" smtClean="0"/>
              <a:t>Jasmani</a:t>
            </a:r>
            <a:r>
              <a:rPr lang="id-ID" b="1" dirty="0" smtClean="0"/>
              <a:t> </a:t>
            </a:r>
            <a:endParaRPr lang="en-US" dirty="0"/>
          </a:p>
        </p:txBody>
      </p:sp>
      <p:sp>
        <p:nvSpPr>
          <p:cNvPr id="3" name="Content Placeholder 2"/>
          <p:cNvSpPr>
            <a:spLocks noGrp="1"/>
          </p:cNvSpPr>
          <p:nvPr>
            <p:ph idx="1"/>
          </p:nvPr>
        </p:nvSpPr>
        <p:spPr/>
        <p:txBody>
          <a:bodyPr>
            <a:normAutofit/>
          </a:bodyPr>
          <a:lstStyle/>
          <a:p>
            <a:pPr algn="just"/>
            <a:r>
              <a:rPr lang="id-ID" dirty="0" smtClean="0"/>
              <a:t>Aktivitas </a:t>
            </a:r>
            <a:r>
              <a:rPr lang="en-US" dirty="0" err="1" smtClean="0"/>
              <a:t>jasmani</a:t>
            </a:r>
            <a:r>
              <a:rPr lang="id-ID" dirty="0" smtClean="0"/>
              <a:t> didefinisikan sebagai gerakan tubuh yang dihasilkan oleh otot rangka yang memerlukan pengeluaran energi.</a:t>
            </a:r>
            <a:endParaRPr lang="en-US" dirty="0" smtClean="0"/>
          </a:p>
          <a:p>
            <a:pPr algn="just"/>
            <a:r>
              <a:rPr lang="id-ID" dirty="0" smtClean="0"/>
              <a:t>Aktivitas </a:t>
            </a:r>
            <a:r>
              <a:rPr lang="en-US" dirty="0" err="1" smtClean="0"/>
              <a:t>jasmani</a:t>
            </a:r>
            <a:r>
              <a:rPr lang="id-ID" dirty="0" smtClean="0"/>
              <a:t> adalah gerakan anggota tubuh yang menggunakan energi lebih dari yang digunakan ketika sedang beristirahat</a:t>
            </a:r>
            <a:endParaRPr lang="en-US" dirty="0" smtClean="0"/>
          </a:p>
          <a:p>
            <a:pPr algn="just"/>
            <a:r>
              <a:rPr lang="id-ID" dirty="0" smtClean="0"/>
              <a:t>Contoh aktivitas fisik yaitu berjalan, berlari, </a:t>
            </a:r>
            <a:r>
              <a:rPr lang="en-US" dirty="0" err="1" smtClean="0"/>
              <a:t>menari</a:t>
            </a:r>
            <a:r>
              <a:rPr lang="en-US" dirty="0" smtClean="0"/>
              <a:t>, </a:t>
            </a:r>
            <a:r>
              <a:rPr lang="en-US" dirty="0" err="1" smtClean="0"/>
              <a:t>berenang</a:t>
            </a:r>
            <a:r>
              <a:rPr lang="en-US" dirty="0" smtClean="0"/>
              <a:t>, yoga,</a:t>
            </a:r>
            <a:r>
              <a:rPr lang="id-ID" dirty="0" smtClean="0"/>
              <a:t> bersepeda, senam, lempar tangkap bola</a:t>
            </a:r>
            <a:r>
              <a:rPr lang="en-US" dirty="0" smtClean="0"/>
              <a:t>, </a:t>
            </a:r>
            <a:r>
              <a:rPr lang="en-US" dirty="0" err="1" smtClean="0"/>
              <a:t>dsb</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fontScale="90000"/>
          </a:bodyPr>
          <a:lstStyle/>
          <a:p>
            <a:pPr algn="ctr"/>
            <a:r>
              <a:rPr lang="id-ID" b="1" dirty="0" smtClean="0"/>
              <a:t>Aktivitas </a:t>
            </a:r>
            <a:r>
              <a:rPr lang="en-US" b="1" dirty="0" smtClean="0"/>
              <a:t> </a:t>
            </a:r>
            <a:r>
              <a:rPr lang="en-US" b="1" dirty="0" err="1" smtClean="0"/>
              <a:t>jasmani</a:t>
            </a:r>
            <a:r>
              <a:rPr lang="en-US" b="1" dirty="0" smtClean="0"/>
              <a:t> </a:t>
            </a:r>
            <a:r>
              <a:rPr lang="id-ID" b="1" dirty="0" smtClean="0"/>
              <a:t>bagi anak tunagrahita.</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3779520"/>
          </a:xfrm>
        </p:spPr>
        <p:txBody>
          <a:bodyPr>
            <a:normAutofit/>
          </a:bodyPr>
          <a:lstStyle/>
          <a:p>
            <a:r>
              <a:rPr lang="id-ID" dirty="0" smtClean="0"/>
              <a:t>Aktivitas </a:t>
            </a:r>
            <a:r>
              <a:rPr lang="en-US" dirty="0" err="1" smtClean="0"/>
              <a:t>jasmani</a:t>
            </a:r>
            <a:r>
              <a:rPr lang="id-ID" dirty="0" smtClean="0"/>
              <a:t> untuk anak tunagrahita tentunya dirancang dengan mempertimbangan kondisi dan karekteristik anak tunagrahita.  Aktivitas fisik/gerak  diarahkan dengan upaya  untuk  pencegahan, korektif, dan pengembangan  serta peningkatan kualitas fisik untuk aktualisasi diri</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Mengklasifikasi</a:t>
            </a:r>
            <a:r>
              <a:rPr lang="en-US" dirty="0" smtClean="0">
                <a:solidFill>
                  <a:srgbClr val="FFFF00"/>
                </a:solidFill>
              </a:rPr>
              <a:t> </a:t>
            </a:r>
            <a:r>
              <a:rPr lang="en-US" dirty="0" err="1" smtClean="0">
                <a:solidFill>
                  <a:srgbClr val="FFFF00"/>
                </a:solidFill>
              </a:rPr>
              <a:t>Tunarungu</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id-ID" dirty="0" smtClean="0"/>
              <a:t>Menurut Hallahan, DP da Kauffman. JM (2001:8) </a:t>
            </a:r>
            <a:endParaRPr lang="en-US" dirty="0" smtClean="0"/>
          </a:p>
          <a:p>
            <a:r>
              <a:rPr lang="id-ID" dirty="0" smtClean="0"/>
              <a:t>Ketunarunguan adalah suatu keadaan yang menunjukkan keadaann yang menunjukkan adanya rentang ketidakmampuan seseorang dalam menerima informasi melalui pendengaran, dari yang mengalami ketidakmampuan taraf ringan hingga sangat berat (tuli total). Disini juga sekaligus menunjukkan adanya klasisfikasi penyandang turarungu, yaitu yang tergolong kurang dengar (</a:t>
            </a:r>
            <a:r>
              <a:rPr lang="id-ID" i="1" dirty="0" smtClean="0"/>
              <a:t>hard of hearing</a:t>
            </a:r>
            <a:r>
              <a:rPr lang="id-ID" dirty="0" smtClean="0"/>
              <a:t>) dan tuli (</a:t>
            </a:r>
            <a:r>
              <a:rPr lang="id-ID" i="1" dirty="0" smtClean="0"/>
              <a:t>deaf</a:t>
            </a:r>
            <a:r>
              <a:rPr lang="id-ID" dirty="0" smtClean="0"/>
              <a:t>).</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Pengembangan</a:t>
            </a:r>
            <a:r>
              <a:rPr lang="en-US" dirty="0" smtClean="0"/>
              <a:t> </a:t>
            </a:r>
            <a:r>
              <a:rPr lang="en-US" dirty="0" err="1" smtClean="0"/>
              <a:t>aktivitas</a:t>
            </a:r>
            <a:r>
              <a:rPr lang="en-US" dirty="0" smtClean="0"/>
              <a:t> </a:t>
            </a:r>
            <a:r>
              <a:rPr lang="en-US" dirty="0" err="1" smtClean="0"/>
              <a:t>jasmani</a:t>
            </a:r>
            <a:r>
              <a:rPr lang="en-US" dirty="0" smtClean="0"/>
              <a:t> </a:t>
            </a:r>
            <a:r>
              <a:rPr lang="en-US" dirty="0" err="1" smtClean="0"/>
              <a:t>bagi</a:t>
            </a:r>
            <a:r>
              <a:rPr lang="en-US" dirty="0" smtClean="0"/>
              <a:t> </a:t>
            </a:r>
            <a:r>
              <a:rPr lang="en-US" dirty="0" err="1" smtClean="0"/>
              <a:t>anak</a:t>
            </a:r>
            <a:r>
              <a:rPr lang="en-US" dirty="0" smtClean="0"/>
              <a:t> </a:t>
            </a:r>
            <a:r>
              <a:rPr lang="en-US" dirty="0" err="1" smtClean="0"/>
              <a:t>tunagrahita</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err="1" smtClean="0"/>
              <a:t>menjadikan</a:t>
            </a:r>
            <a:r>
              <a:rPr lang="en-US" dirty="0" smtClean="0"/>
              <a:t> </a:t>
            </a:r>
            <a:r>
              <a:rPr lang="en-US" dirty="0" err="1" smtClean="0"/>
              <a:t>sarana</a:t>
            </a:r>
            <a:r>
              <a:rPr lang="en-US" dirty="0" smtClean="0"/>
              <a:t> </a:t>
            </a:r>
            <a:r>
              <a:rPr lang="en-US" dirty="0" err="1" smtClean="0"/>
              <a:t>murah</a:t>
            </a:r>
            <a:r>
              <a:rPr lang="en-US" dirty="0" smtClean="0"/>
              <a:t> </a:t>
            </a:r>
            <a:r>
              <a:rPr lang="en-US" dirty="0" err="1" smtClean="0"/>
              <a:t>dan</a:t>
            </a:r>
            <a:r>
              <a:rPr lang="en-US" dirty="0" smtClean="0"/>
              <a:t> </a:t>
            </a:r>
            <a:r>
              <a:rPr lang="en-US" dirty="0" err="1" smtClean="0"/>
              <a:t>efektif</a:t>
            </a:r>
            <a:r>
              <a:rPr lang="en-US" dirty="0" smtClean="0"/>
              <a:t> </a:t>
            </a:r>
            <a:r>
              <a:rPr lang="en-US" dirty="0" err="1" smtClean="0"/>
              <a:t>untuk</a:t>
            </a:r>
            <a:r>
              <a:rPr lang="en-US" dirty="0" smtClean="0"/>
              <a:t> </a:t>
            </a:r>
            <a:r>
              <a:rPr lang="en-US" dirty="0" err="1" smtClean="0"/>
              <a:t>mendorong</a:t>
            </a:r>
            <a:r>
              <a:rPr lang="en-US" dirty="0" smtClean="0"/>
              <a:t> </a:t>
            </a:r>
            <a:r>
              <a:rPr lang="en-US" dirty="0" err="1" smtClean="0"/>
              <a:t>kesehatan</a:t>
            </a:r>
            <a:r>
              <a:rPr lang="en-US" dirty="0" smtClean="0"/>
              <a:t> yang </a:t>
            </a:r>
            <a:r>
              <a:rPr lang="en-US" dirty="0" err="1" smtClean="0"/>
              <a:t>positif</a:t>
            </a:r>
            <a:r>
              <a:rPr lang="en-US" dirty="0" smtClean="0"/>
              <a:t> </a:t>
            </a:r>
            <a:r>
              <a:rPr lang="en-US" dirty="0" err="1" smtClean="0"/>
              <a:t>dan</a:t>
            </a:r>
            <a:r>
              <a:rPr lang="en-US" dirty="0" smtClean="0"/>
              <a:t> </a:t>
            </a:r>
            <a:r>
              <a:rPr lang="en-US" dirty="0" err="1" smtClean="0"/>
              <a:t>kesejahteraan</a:t>
            </a:r>
            <a:r>
              <a:rPr lang="en-US" dirty="0" smtClean="0"/>
              <a:t>, </a:t>
            </a:r>
            <a:r>
              <a:rPr lang="en-US" dirty="0" err="1" smtClean="0"/>
              <a:t>inklusi</a:t>
            </a:r>
            <a:r>
              <a:rPr lang="en-US" dirty="0" smtClean="0"/>
              <a:t> </a:t>
            </a:r>
            <a:r>
              <a:rPr lang="en-US" dirty="0" err="1" smtClean="0"/>
              <a:t>sosial</a:t>
            </a:r>
            <a:r>
              <a:rPr lang="en-US" dirty="0" smtClean="0"/>
              <a:t> </a:t>
            </a:r>
            <a:r>
              <a:rPr lang="en-US" dirty="0" err="1" smtClean="0"/>
              <a:t>dan</a:t>
            </a:r>
            <a:r>
              <a:rPr lang="en-US" dirty="0" smtClean="0"/>
              <a:t> </a:t>
            </a:r>
            <a:r>
              <a:rPr lang="en-US" dirty="0" err="1" smtClean="0"/>
              <a:t>pembangunan</a:t>
            </a:r>
            <a:r>
              <a:rPr lang="en-US" dirty="0" smtClean="0"/>
              <a:t> </a:t>
            </a:r>
            <a:r>
              <a:rPr lang="en-US" dirty="0" err="1" smtClean="0"/>
              <a:t>komunitas</a:t>
            </a:r>
            <a:r>
              <a:rPr lang="en-US" dirty="0" smtClean="0"/>
              <a:t> </a:t>
            </a:r>
            <a:r>
              <a:rPr lang="en-US" dirty="0" err="1" smtClean="0"/>
              <a:t>bagi</a:t>
            </a:r>
            <a:r>
              <a:rPr lang="en-US" dirty="0" smtClean="0"/>
              <a:t> </a:t>
            </a:r>
            <a:r>
              <a:rPr lang="en-US" dirty="0" err="1" smtClean="0"/>
              <a:t>anak</a:t>
            </a:r>
            <a:r>
              <a:rPr lang="en-US" dirty="0" smtClean="0"/>
              <a:t> </a:t>
            </a:r>
            <a:r>
              <a:rPr lang="en-US" dirty="0" err="1" smtClean="0"/>
              <a:t>tunagrahita</a:t>
            </a:r>
            <a:r>
              <a:rPr lang="en-US" dirty="0" smtClean="0"/>
              <a:t>. </a:t>
            </a:r>
          </a:p>
          <a:p>
            <a:r>
              <a:rPr lang="en-US" dirty="0" err="1" smtClean="0"/>
              <a:t>Olahraga</a:t>
            </a:r>
            <a:r>
              <a:rPr lang="en-US" dirty="0" smtClean="0"/>
              <a:t> </a:t>
            </a:r>
            <a:r>
              <a:rPr lang="en-US" dirty="0" err="1" smtClean="0"/>
              <a:t>dan</a:t>
            </a:r>
            <a:r>
              <a:rPr lang="en-US" dirty="0" smtClean="0"/>
              <a:t> </a:t>
            </a:r>
            <a:r>
              <a:rPr lang="en-US" dirty="0" err="1" smtClean="0"/>
              <a:t>aktivitas</a:t>
            </a:r>
            <a:r>
              <a:rPr lang="en-US" dirty="0" smtClean="0"/>
              <a:t> </a:t>
            </a:r>
            <a:r>
              <a:rPr lang="en-US" dirty="0" err="1" smtClean="0"/>
              <a:t>fisik</a:t>
            </a:r>
            <a:r>
              <a:rPr lang="en-US" dirty="0" smtClean="0"/>
              <a:t> yang </a:t>
            </a:r>
            <a:r>
              <a:rPr lang="en-US" dirty="0" err="1" smtClean="0"/>
              <a:t>dirancang</a:t>
            </a:r>
            <a:r>
              <a:rPr lang="en-US" dirty="0" smtClean="0"/>
              <a:t> </a:t>
            </a:r>
            <a:r>
              <a:rPr lang="en-US" dirty="0" err="1" smtClean="0"/>
              <a:t>dengan</a:t>
            </a:r>
            <a:r>
              <a:rPr lang="en-US" dirty="0" smtClean="0"/>
              <a:t> </a:t>
            </a:r>
            <a:r>
              <a:rPr lang="en-US" dirty="0" err="1" smtClean="0"/>
              <a:t>menyenangkan</a:t>
            </a:r>
            <a:r>
              <a:rPr lang="en-US" dirty="0" smtClean="0"/>
              <a:t>, </a:t>
            </a:r>
            <a:r>
              <a:rPr lang="en-US" dirty="0" err="1" smtClean="0"/>
              <a:t>pada</a:t>
            </a:r>
            <a:r>
              <a:rPr lang="en-US" dirty="0" smtClean="0"/>
              <a:t> </a:t>
            </a:r>
            <a:r>
              <a:rPr lang="en-US" dirty="0" err="1" smtClean="0"/>
              <a:t>batas</a:t>
            </a:r>
            <a:r>
              <a:rPr lang="en-US" dirty="0" smtClean="0"/>
              <a:t> </a:t>
            </a:r>
            <a:r>
              <a:rPr lang="en-US" dirty="0" err="1" smtClean="0"/>
              <a:t>kemampuan</a:t>
            </a:r>
            <a:r>
              <a:rPr lang="en-US" dirty="0" smtClean="0"/>
              <a:t>, </a:t>
            </a:r>
            <a:r>
              <a:rPr lang="en-US" dirty="0" err="1" smtClean="0"/>
              <a:t>tidak</a:t>
            </a:r>
            <a:r>
              <a:rPr lang="en-US" dirty="0" smtClean="0"/>
              <a:t> </a:t>
            </a:r>
            <a:r>
              <a:rPr lang="en-US" dirty="0" err="1" smtClean="0"/>
              <a:t>terlalu</a:t>
            </a:r>
            <a:r>
              <a:rPr lang="en-US" dirty="0" smtClean="0"/>
              <a:t> </a:t>
            </a:r>
            <a:r>
              <a:rPr lang="en-US" dirty="0" err="1" smtClean="0"/>
              <a:t>mudah</a:t>
            </a:r>
            <a:r>
              <a:rPr lang="en-US" dirty="0" smtClean="0"/>
              <a:t> </a:t>
            </a:r>
            <a:r>
              <a:rPr lang="en-US" dirty="0" err="1" smtClean="0"/>
              <a:t>dan</a:t>
            </a:r>
            <a:r>
              <a:rPr lang="en-US" dirty="0" smtClean="0"/>
              <a:t> </a:t>
            </a:r>
            <a:r>
              <a:rPr lang="en-US" dirty="0" err="1" smtClean="0"/>
              <a:t>tidak</a:t>
            </a:r>
            <a:r>
              <a:rPr lang="en-US" dirty="0" smtClean="0"/>
              <a:t> </a:t>
            </a:r>
            <a:r>
              <a:rPr lang="en-US" dirty="0" err="1" smtClean="0"/>
              <a:t>terlalu</a:t>
            </a:r>
            <a:r>
              <a:rPr lang="en-US" dirty="0" smtClean="0"/>
              <a:t> </a:t>
            </a:r>
            <a:r>
              <a:rPr lang="en-US" dirty="0" err="1" smtClean="0"/>
              <a:t>sulit</a:t>
            </a:r>
            <a:r>
              <a:rPr lang="en-US" dirty="0" smtClean="0"/>
              <a:t>, </a:t>
            </a:r>
            <a:r>
              <a:rPr lang="en-US" dirty="0" err="1" smtClean="0"/>
              <a:t>aktivitas</a:t>
            </a:r>
            <a:r>
              <a:rPr lang="en-US" dirty="0" smtClean="0"/>
              <a:t> </a:t>
            </a:r>
            <a:r>
              <a:rPr lang="en-US" dirty="0" err="1" smtClean="0"/>
              <a:t>bervariasi</a:t>
            </a:r>
            <a:r>
              <a:rPr lang="en-US" dirty="0" smtClean="0"/>
              <a:t> </a:t>
            </a:r>
            <a:r>
              <a:rPr lang="en-US" dirty="0" err="1" smtClean="0"/>
              <a:t>dengan</a:t>
            </a:r>
            <a:r>
              <a:rPr lang="en-US" dirty="0" smtClean="0"/>
              <a:t> </a:t>
            </a:r>
            <a:r>
              <a:rPr lang="en-US" dirty="0" err="1" smtClean="0"/>
              <a:t>melibatkan</a:t>
            </a:r>
            <a:r>
              <a:rPr lang="en-US" dirty="0" smtClean="0"/>
              <a:t> </a:t>
            </a:r>
            <a:r>
              <a:rPr lang="en-US" dirty="0" err="1" smtClean="0"/>
              <a:t>sensomotorik</a:t>
            </a:r>
            <a:r>
              <a:rPr lang="en-US" dirty="0" smtClean="0"/>
              <a:t>, </a:t>
            </a:r>
            <a:r>
              <a:rPr lang="en-US" dirty="0" err="1" smtClean="0"/>
              <a:t>dan</a:t>
            </a:r>
            <a:r>
              <a:rPr lang="en-US" dirty="0" smtClean="0"/>
              <a:t> </a:t>
            </a:r>
            <a:r>
              <a:rPr lang="en-US" dirty="0" err="1" smtClean="0"/>
              <a:t>bersifat</a:t>
            </a:r>
            <a:r>
              <a:rPr lang="en-US" dirty="0" smtClean="0"/>
              <a:t> </a:t>
            </a:r>
            <a:r>
              <a:rPr lang="en-US" dirty="0" err="1" smtClean="0"/>
              <a:t>rekreatif</a:t>
            </a:r>
            <a:r>
              <a:rPr lang="en-US" dirty="0" smtClean="0"/>
              <a:t> </a:t>
            </a:r>
            <a:r>
              <a:rPr lang="en-US" dirty="0" err="1" smtClean="0"/>
              <a:t>akan</a:t>
            </a:r>
            <a:r>
              <a:rPr lang="en-US" dirty="0" smtClean="0"/>
              <a:t> </a:t>
            </a:r>
            <a:r>
              <a:rPr lang="en-US" dirty="0" err="1" smtClean="0"/>
              <a:t>sangat</a:t>
            </a:r>
            <a:r>
              <a:rPr lang="en-US" dirty="0" smtClean="0"/>
              <a:t> </a:t>
            </a:r>
            <a:r>
              <a:rPr lang="en-US" dirty="0" err="1" smtClean="0"/>
              <a:t>bermanfaat</a:t>
            </a:r>
            <a:r>
              <a:rPr lang="en-US" dirty="0" smtClean="0"/>
              <a:t> </a:t>
            </a:r>
            <a:r>
              <a:rPr lang="en-US" dirty="0" err="1" smtClean="0"/>
              <a:t>bagi</a:t>
            </a:r>
            <a:r>
              <a:rPr lang="en-US" dirty="0" smtClean="0"/>
              <a:t> </a:t>
            </a:r>
            <a:r>
              <a:rPr lang="en-US" dirty="0" err="1" smtClean="0"/>
              <a:t>anak</a:t>
            </a:r>
            <a:r>
              <a:rPr lang="en-US" dirty="0" smtClean="0"/>
              <a:t> </a:t>
            </a:r>
            <a:r>
              <a:rPr lang="en-US" dirty="0" err="1" smtClean="0"/>
              <a:t>tunagrahita</a:t>
            </a:r>
            <a:r>
              <a:rPr lang="en-US" dirty="0" smtClean="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endParaRPr lang="en-US" dirty="0"/>
          </a:p>
        </p:txBody>
      </p:sp>
      <p:sp>
        <p:nvSpPr>
          <p:cNvPr id="3" name="Content Placeholder 2"/>
          <p:cNvSpPr>
            <a:spLocks noGrp="1"/>
          </p:cNvSpPr>
          <p:nvPr>
            <p:ph idx="1"/>
          </p:nvPr>
        </p:nvSpPr>
        <p:spPr/>
        <p:txBody>
          <a:bodyPr/>
          <a:lstStyle/>
          <a:p>
            <a:r>
              <a:rPr lang="id-ID" dirty="0" smtClean="0"/>
              <a:t>M</a:t>
            </a:r>
            <a:r>
              <a:rPr lang="en-US" dirty="0" err="1" smtClean="0"/>
              <a:t>engembangkan</a:t>
            </a:r>
            <a:r>
              <a:rPr lang="en-US" dirty="0" smtClean="0"/>
              <a:t> </a:t>
            </a:r>
            <a:r>
              <a:rPr lang="en-US" dirty="0" err="1" smtClean="0"/>
              <a:t>latihan</a:t>
            </a:r>
            <a:r>
              <a:rPr lang="en-US" dirty="0" smtClean="0"/>
              <a:t> </a:t>
            </a:r>
            <a:r>
              <a:rPr lang="en-US" dirty="0" err="1" smtClean="0"/>
              <a:t>rutin</a:t>
            </a:r>
            <a:r>
              <a:rPr lang="en-US" dirty="0" smtClean="0"/>
              <a:t> yang </a:t>
            </a:r>
            <a:r>
              <a:rPr lang="en-US" dirty="0" err="1" smtClean="0"/>
              <a:t>meliputi</a:t>
            </a:r>
            <a:r>
              <a:rPr lang="en-US" dirty="0" smtClean="0"/>
              <a:t> </a:t>
            </a:r>
            <a:r>
              <a:rPr lang="en-US" dirty="0" err="1" smtClean="0"/>
              <a:t>aktivitas</a:t>
            </a:r>
            <a:r>
              <a:rPr lang="en-US" dirty="0" smtClean="0"/>
              <a:t> </a:t>
            </a:r>
            <a:r>
              <a:rPr lang="en-US" dirty="0" err="1" smtClean="0"/>
              <a:t>aerobik</a:t>
            </a:r>
            <a:r>
              <a:rPr lang="en-US" dirty="0" smtClean="0"/>
              <a:t>, </a:t>
            </a:r>
            <a:r>
              <a:rPr lang="en-US" dirty="0" err="1" smtClean="0"/>
              <a:t>latihan</a:t>
            </a:r>
            <a:r>
              <a:rPr lang="en-US" dirty="0" smtClean="0"/>
              <a:t> </a:t>
            </a:r>
            <a:r>
              <a:rPr lang="en-US" dirty="0" err="1" smtClean="0"/>
              <a:t>kekuatan</a:t>
            </a:r>
            <a:r>
              <a:rPr lang="en-US" dirty="0" smtClean="0"/>
              <a:t>, </a:t>
            </a:r>
            <a:r>
              <a:rPr lang="en-US" dirty="0" err="1" smtClean="0"/>
              <a:t>dan</a:t>
            </a:r>
            <a:r>
              <a:rPr lang="en-US" dirty="0" smtClean="0"/>
              <a:t> </a:t>
            </a:r>
            <a:r>
              <a:rPr lang="en-US" dirty="0" err="1" smtClean="0"/>
              <a:t>latihan</a:t>
            </a:r>
            <a:r>
              <a:rPr lang="en-US" dirty="0" smtClean="0"/>
              <a:t> </a:t>
            </a:r>
            <a:r>
              <a:rPr lang="en-US" dirty="0" err="1" smtClean="0"/>
              <a:t>peregangan</a:t>
            </a:r>
            <a:r>
              <a:rPr lang="en-US" dirty="0" smtClean="0"/>
              <a:t>, </a:t>
            </a:r>
            <a:r>
              <a:rPr lang="id-ID" dirty="0" smtClean="0"/>
              <a:t>keseimbangan</a:t>
            </a:r>
            <a:r>
              <a:rPr lang="en-US" dirty="0" smtClean="0"/>
              <a:t>, </a:t>
            </a:r>
            <a:r>
              <a:rPr lang="en-US" dirty="0" err="1" smtClean="0"/>
              <a:t>pengelolaan</a:t>
            </a:r>
            <a:r>
              <a:rPr lang="en-US" dirty="0" smtClean="0"/>
              <a:t> </a:t>
            </a:r>
            <a:r>
              <a:rPr lang="en-US" dirty="0" err="1" smtClean="0"/>
              <a:t>seluruh</a:t>
            </a:r>
            <a:r>
              <a:rPr lang="en-US" dirty="0" smtClean="0"/>
              <a:t> </a:t>
            </a:r>
            <a:r>
              <a:rPr lang="en-US" dirty="0" err="1" smtClean="0"/>
              <a:t>tubuh</a:t>
            </a:r>
            <a:r>
              <a:rPr lang="en-US" dirty="0" smtClean="0"/>
              <a:t> </a:t>
            </a:r>
            <a:r>
              <a:rPr lang="en-US" dirty="0" err="1" smtClean="0"/>
              <a:t>dan</a:t>
            </a:r>
            <a:r>
              <a:rPr lang="en-US" dirty="0" smtClean="0"/>
              <a:t> </a:t>
            </a:r>
            <a:r>
              <a:rPr lang="en-US" dirty="0" err="1" smtClean="0"/>
              <a:t>meningkatkan</a:t>
            </a:r>
            <a:r>
              <a:rPr lang="en-US" dirty="0" smtClean="0"/>
              <a:t> </a:t>
            </a:r>
            <a:r>
              <a:rPr lang="en-US" dirty="0" err="1" smtClean="0"/>
              <a:t>fungsi</a:t>
            </a:r>
            <a:r>
              <a:rPr lang="en-US" dirty="0" smtClean="0"/>
              <a:t> </a:t>
            </a:r>
            <a:r>
              <a:rPr lang="en-US" dirty="0" err="1" smtClean="0"/>
              <a:t>keterampilan</a:t>
            </a:r>
            <a:r>
              <a:rPr lang="en-US" dirty="0" smtClean="0"/>
              <a:t> </a:t>
            </a:r>
            <a:r>
              <a:rPr lang="en-US" dirty="0" err="1" smtClean="0"/>
              <a:t>gerak</a:t>
            </a:r>
            <a:r>
              <a:rPr lang="id-ID" dirty="0" smtClean="0"/>
              <a:t> akan sangat bermanfaat</a:t>
            </a:r>
            <a:r>
              <a:rPr lang="en-US" dirty="0" smtClean="0"/>
              <a:t> </a:t>
            </a:r>
            <a:r>
              <a:rPr lang="en-US" dirty="0" err="1" smtClean="0"/>
              <a:t>bagi</a:t>
            </a:r>
            <a:r>
              <a:rPr lang="en-US" dirty="0" smtClean="0"/>
              <a:t> </a:t>
            </a:r>
            <a:r>
              <a:rPr lang="en-US" dirty="0" err="1" smtClean="0"/>
              <a:t>anak</a:t>
            </a:r>
            <a:r>
              <a:rPr lang="en-US" dirty="0" smtClean="0"/>
              <a:t> </a:t>
            </a:r>
            <a:r>
              <a:rPr lang="en-US" dirty="0" err="1" smtClean="0"/>
              <a:t>tunagrahita</a:t>
            </a:r>
            <a:r>
              <a:rPr lang="en-US" dirty="0" smtClean="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endParaRPr lang="en-US" dirty="0" smtClean="0"/>
          </a:p>
          <a:p>
            <a:r>
              <a:rPr lang="id-ID" dirty="0" smtClean="0"/>
              <a:t>Mengingat bahwa anak tunagrahita dengan kondisi yang sangat beragam tentunya program  aktivitas geraknya dilakukan secara individual.  </a:t>
            </a:r>
            <a:endParaRPr lang="en-US" dirty="0" smtClean="0"/>
          </a:p>
          <a:p>
            <a:r>
              <a:rPr lang="id-ID" dirty="0" smtClean="0"/>
              <a:t>Namun demikian aktivitas gerak yang dilakukan bisa jadi jenis gerakannya sama tetapi dengan tujuan yang berbeda, menurut kebutuhan.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Aktivitas </a:t>
            </a:r>
            <a:r>
              <a:rPr lang="en-US" dirty="0" err="1" smtClean="0"/>
              <a:t>jasmani</a:t>
            </a:r>
            <a:r>
              <a:rPr lang="en-US" dirty="0" smtClean="0"/>
              <a:t> </a:t>
            </a:r>
            <a:r>
              <a:rPr lang="en-US" dirty="0" err="1" smtClean="0"/>
              <a:t>anak</a:t>
            </a:r>
            <a:r>
              <a:rPr lang="en-US" dirty="0" smtClean="0"/>
              <a:t> </a:t>
            </a:r>
            <a:r>
              <a:rPr lang="id-ID" dirty="0" smtClean="0"/>
              <a:t> tunagrahita bertujuan </a:t>
            </a:r>
            <a:endParaRPr lang="en-US" dirty="0"/>
          </a:p>
        </p:txBody>
      </p:sp>
      <p:sp>
        <p:nvSpPr>
          <p:cNvPr id="3" name="Content Placeholder 2"/>
          <p:cNvSpPr>
            <a:spLocks noGrp="1"/>
          </p:cNvSpPr>
          <p:nvPr>
            <p:ph idx="1"/>
          </p:nvPr>
        </p:nvSpPr>
        <p:spPr/>
        <p:txBody>
          <a:bodyPr/>
          <a:lstStyle/>
          <a:p>
            <a:r>
              <a:rPr lang="en-US" dirty="0" smtClean="0"/>
              <a:t>P</a:t>
            </a:r>
            <a:r>
              <a:rPr lang="id-ID" dirty="0" smtClean="0"/>
              <a:t>enyimpangan postur tubuh,</a:t>
            </a:r>
            <a:endParaRPr lang="en-US" dirty="0" smtClean="0"/>
          </a:p>
          <a:p>
            <a:r>
              <a:rPr lang="id-ID" dirty="0" smtClean="0"/>
              <a:t> </a:t>
            </a:r>
            <a:r>
              <a:rPr lang="en-US" dirty="0" smtClean="0"/>
              <a:t>P</a:t>
            </a:r>
            <a:r>
              <a:rPr lang="id-ID" dirty="0" smtClean="0"/>
              <a:t>emgembangan equilibrium, </a:t>
            </a:r>
            <a:endParaRPr lang="en-US" dirty="0" smtClean="0"/>
          </a:p>
          <a:p>
            <a:r>
              <a:rPr lang="en-US" dirty="0" smtClean="0"/>
              <a:t>P</a:t>
            </a:r>
            <a:r>
              <a:rPr lang="id-ID" dirty="0" smtClean="0"/>
              <a:t>emgembangan</a:t>
            </a:r>
            <a:r>
              <a:rPr lang="id-ID" b="1" dirty="0" smtClean="0"/>
              <a:t> </a:t>
            </a:r>
            <a:r>
              <a:rPr lang="en-US" dirty="0" smtClean="0"/>
              <a:t>vestibular</a:t>
            </a:r>
            <a:r>
              <a:rPr lang="id-ID" dirty="0" smtClean="0"/>
              <a:t>,</a:t>
            </a:r>
            <a:endParaRPr lang="en-US" dirty="0" smtClean="0"/>
          </a:p>
          <a:p>
            <a:r>
              <a:rPr lang="id-ID" dirty="0" smtClean="0"/>
              <a:t> </a:t>
            </a:r>
            <a:r>
              <a:rPr lang="en-US" dirty="0" smtClean="0"/>
              <a:t>P</a:t>
            </a:r>
            <a:r>
              <a:rPr lang="id-ID" dirty="0" smtClean="0"/>
              <a:t>eningkatan k</a:t>
            </a:r>
            <a:r>
              <a:rPr lang="en-US" dirty="0" err="1" smtClean="0"/>
              <a:t>eterampilan</a:t>
            </a:r>
            <a:r>
              <a:rPr lang="en-US" dirty="0" smtClean="0"/>
              <a:t> </a:t>
            </a:r>
            <a:r>
              <a:rPr lang="en-US" dirty="0" err="1" smtClean="0"/>
              <a:t>locomotor</a:t>
            </a:r>
            <a:r>
              <a:rPr lang="id-ID" dirty="0" smtClean="0"/>
              <a:t> dan non lokomotor, pengembangan keterampilan manipulatif dan kebugaran jasmani,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id-ID" dirty="0" smtClean="0"/>
              <a:t>enyimpangan postur tubuh</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533400" y="2209800"/>
            <a:ext cx="4038600" cy="2362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953000" y="2362200"/>
            <a:ext cx="3733800" cy="2362200"/>
          </a:xfrm>
          <a:prstGeom prst="rect">
            <a:avLst/>
          </a:prstGeom>
          <a:noFill/>
          <a:ln w="9525">
            <a:noFill/>
            <a:miter lim="800000"/>
            <a:headEnd/>
            <a:tailEnd/>
          </a:ln>
        </p:spPr>
      </p:pic>
      <p:sp>
        <p:nvSpPr>
          <p:cNvPr id="9" name="TextBox 8"/>
          <p:cNvSpPr txBox="1"/>
          <p:nvPr/>
        </p:nvSpPr>
        <p:spPr>
          <a:xfrm>
            <a:off x="5029200" y="4800600"/>
            <a:ext cx="3511026" cy="369332"/>
          </a:xfrm>
          <a:prstGeom prst="rect">
            <a:avLst/>
          </a:prstGeom>
          <a:noFill/>
        </p:spPr>
        <p:txBody>
          <a:bodyPr wrap="none" rtlCol="0">
            <a:spAutoFit/>
          </a:bodyPr>
          <a:lstStyle/>
          <a:p>
            <a:r>
              <a:rPr lang="en-US" dirty="0" smtClean="0"/>
              <a:t>Neck, back, and shoulder   flattener</a:t>
            </a:r>
            <a:endParaRPr lang="en-US" dirty="0"/>
          </a:p>
        </p:txBody>
      </p:sp>
      <p:sp>
        <p:nvSpPr>
          <p:cNvPr id="8" name="TextBox 7"/>
          <p:cNvSpPr txBox="1"/>
          <p:nvPr/>
        </p:nvSpPr>
        <p:spPr>
          <a:xfrm>
            <a:off x="533400" y="4724400"/>
            <a:ext cx="3810000" cy="646331"/>
          </a:xfrm>
          <a:prstGeom prst="rect">
            <a:avLst/>
          </a:prstGeom>
          <a:noFill/>
        </p:spPr>
        <p:txBody>
          <a:bodyPr wrap="square" rtlCol="0">
            <a:spAutoFit/>
          </a:bodyPr>
          <a:lstStyle/>
          <a:p>
            <a:pPr lvl="0"/>
            <a:r>
              <a:rPr lang="en-US" dirty="0" err="1" smtClean="0"/>
              <a:t>Peregangan</a:t>
            </a:r>
            <a:r>
              <a:rPr lang="en-US" dirty="0" smtClean="0"/>
              <a:t> </a:t>
            </a:r>
            <a:r>
              <a:rPr lang="en-US" dirty="0" err="1" smtClean="0"/>
              <a:t>terlentang</a:t>
            </a:r>
            <a:r>
              <a:rPr lang="en-US" dirty="0" smtClean="0"/>
              <a:t> (supine stretch)</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a:t>
            </a:r>
            <a:r>
              <a:rPr kumimoji="0" lang="id-ID" sz="5000" b="0" i="0" u="none" strike="noStrike" kern="1200" cap="none" spc="0" normalizeH="0" baseline="0" noProof="0" smtClean="0">
                <a:ln>
                  <a:noFill/>
                </a:ln>
                <a:solidFill>
                  <a:schemeClr val="tx2"/>
                </a:solidFill>
                <a:effectLst/>
                <a:uLnTx/>
                <a:uFillTx/>
                <a:latin typeface="+mj-lt"/>
                <a:ea typeface="+mj-ea"/>
                <a:cs typeface="+mj-cs"/>
              </a:rPr>
              <a:t>enyimpangan postur tubuh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p:cNvPicPr/>
          <p:nvPr/>
        </p:nvPicPr>
        <p:blipFill>
          <a:blip r:embed="rId2" cstate="print"/>
          <a:srcRect/>
          <a:stretch>
            <a:fillRect/>
          </a:stretch>
        </p:blipFill>
        <p:spPr bwMode="auto">
          <a:xfrm>
            <a:off x="1371600" y="1828800"/>
            <a:ext cx="1905000" cy="3276600"/>
          </a:xfrm>
          <a:prstGeom prst="rect">
            <a:avLst/>
          </a:prstGeom>
          <a:noFill/>
          <a:ln w="9525">
            <a:noFill/>
            <a:miter lim="800000"/>
            <a:headEnd/>
            <a:tailEnd/>
          </a:ln>
        </p:spPr>
      </p:pic>
      <p:sp>
        <p:nvSpPr>
          <p:cNvPr id="4" name="Rectangle 3"/>
          <p:cNvSpPr/>
          <p:nvPr/>
        </p:nvSpPr>
        <p:spPr>
          <a:xfrm>
            <a:off x="1447800" y="5410200"/>
            <a:ext cx="1704121" cy="369332"/>
          </a:xfrm>
          <a:prstGeom prst="rect">
            <a:avLst/>
          </a:prstGeom>
        </p:spPr>
        <p:txBody>
          <a:bodyPr wrap="none">
            <a:spAutoFit/>
          </a:bodyPr>
          <a:lstStyle/>
          <a:p>
            <a:r>
              <a:rPr lang="en-US" dirty="0" smtClean="0"/>
              <a:t>Breaking Chins</a:t>
            </a:r>
            <a:endParaRPr lang="en-US" dirty="0"/>
          </a:p>
        </p:txBody>
      </p:sp>
      <p:pic>
        <p:nvPicPr>
          <p:cNvPr id="5" name="Picture 4"/>
          <p:cNvPicPr/>
          <p:nvPr/>
        </p:nvPicPr>
        <p:blipFill>
          <a:blip r:embed="rId3" cstate="print"/>
          <a:srcRect/>
          <a:stretch>
            <a:fillRect/>
          </a:stretch>
        </p:blipFill>
        <p:spPr bwMode="auto">
          <a:xfrm>
            <a:off x="3429000" y="1905000"/>
            <a:ext cx="1752600" cy="32004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410200" y="2971800"/>
            <a:ext cx="2895600" cy="1981200"/>
          </a:xfrm>
          <a:prstGeom prst="rect">
            <a:avLst/>
          </a:prstGeom>
          <a:noFill/>
          <a:ln w="9525">
            <a:noFill/>
            <a:miter lim="800000"/>
            <a:headEnd/>
            <a:tailEnd/>
          </a:ln>
        </p:spPr>
      </p:pic>
      <p:sp>
        <p:nvSpPr>
          <p:cNvPr id="7" name="Rectangle 6"/>
          <p:cNvSpPr/>
          <p:nvPr/>
        </p:nvSpPr>
        <p:spPr>
          <a:xfrm>
            <a:off x="3352800" y="5257800"/>
            <a:ext cx="4572000" cy="646331"/>
          </a:xfrm>
          <a:prstGeom prst="rect">
            <a:avLst/>
          </a:prstGeom>
        </p:spPr>
        <p:txBody>
          <a:bodyPr wrap="square">
            <a:spAutoFit/>
          </a:bodyPr>
          <a:lstStyle/>
          <a:p>
            <a:r>
              <a:rPr lang="en-US" dirty="0" err="1" smtClean="0"/>
              <a:t>Meluruskan</a:t>
            </a:r>
            <a:r>
              <a:rPr lang="en-US" dirty="0" smtClean="0"/>
              <a:t> </a:t>
            </a:r>
            <a:r>
              <a:rPr lang="en-US" dirty="0" err="1" smtClean="0"/>
              <a:t>leher</a:t>
            </a:r>
            <a:r>
              <a:rPr lang="en-US" dirty="0" smtClean="0"/>
              <a:t> </a:t>
            </a:r>
          </a:p>
          <a:p>
            <a:r>
              <a:rPr lang="en-US" dirty="0" err="1" smtClean="0"/>
              <a:t>di</a:t>
            </a:r>
            <a:r>
              <a:rPr lang="en-US" dirty="0" smtClean="0"/>
              <a:t> </a:t>
            </a:r>
            <a:r>
              <a:rPr lang="en-US" dirty="0" err="1" smtClean="0"/>
              <a:t>depan</a:t>
            </a:r>
            <a:r>
              <a:rPr lang="en-US" dirty="0" smtClean="0"/>
              <a:t> </a:t>
            </a:r>
            <a:r>
              <a:rPr lang="en-US" dirty="0" err="1" smtClean="0"/>
              <a:t>cermin</a:t>
            </a:r>
            <a:endParaRPr lang="en-US" dirty="0"/>
          </a:p>
        </p:txBody>
      </p:sp>
      <p:sp>
        <p:nvSpPr>
          <p:cNvPr id="8" name="Rectangle 7"/>
          <p:cNvSpPr/>
          <p:nvPr/>
        </p:nvSpPr>
        <p:spPr>
          <a:xfrm>
            <a:off x="5715000" y="5181600"/>
            <a:ext cx="2519729" cy="646331"/>
          </a:xfrm>
          <a:prstGeom prst="rect">
            <a:avLst/>
          </a:prstGeom>
        </p:spPr>
        <p:txBody>
          <a:bodyPr wrap="none">
            <a:spAutoFit/>
          </a:bodyPr>
          <a:lstStyle/>
          <a:p>
            <a:r>
              <a:rPr lang="en-US" dirty="0" err="1" smtClean="0"/>
              <a:t>Duduk</a:t>
            </a:r>
            <a:r>
              <a:rPr lang="en-US" dirty="0" smtClean="0"/>
              <a:t> </a:t>
            </a:r>
            <a:r>
              <a:rPr lang="en-US" dirty="0" err="1" smtClean="0"/>
              <a:t>memutar</a:t>
            </a:r>
            <a:r>
              <a:rPr lang="en-US" dirty="0" smtClean="0"/>
              <a:t> </a:t>
            </a:r>
            <a:r>
              <a:rPr lang="en-US" dirty="0" err="1" smtClean="0"/>
              <a:t>badan</a:t>
            </a:r>
            <a:endParaRPr lang="en-US" dirty="0" smtClean="0"/>
          </a:p>
          <a:p>
            <a:r>
              <a:rPr lang="en-US" dirty="0" smtClean="0"/>
              <a:t> (Windmill sitting)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a:t>
            </a:r>
            <a:r>
              <a:rPr kumimoji="0" lang="id-ID" sz="5000" b="0" i="0" u="none" strike="noStrike" kern="1200" cap="none" spc="0" normalizeH="0" baseline="0" noProof="0" smtClean="0">
                <a:ln>
                  <a:noFill/>
                </a:ln>
                <a:solidFill>
                  <a:schemeClr val="tx2"/>
                </a:solidFill>
                <a:effectLst/>
                <a:uLnTx/>
                <a:uFillTx/>
                <a:latin typeface="+mj-lt"/>
                <a:ea typeface="+mj-ea"/>
                <a:cs typeface="+mj-cs"/>
              </a:rPr>
              <a:t>enyimpangan postur tubuh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p:cNvPicPr/>
          <p:nvPr/>
        </p:nvPicPr>
        <p:blipFill>
          <a:blip r:embed="rId2" cstate="print"/>
          <a:srcRect/>
          <a:stretch>
            <a:fillRect/>
          </a:stretch>
        </p:blipFill>
        <p:spPr bwMode="auto">
          <a:xfrm>
            <a:off x="533400" y="1828800"/>
            <a:ext cx="3657600" cy="2743200"/>
          </a:xfrm>
          <a:prstGeom prst="rect">
            <a:avLst/>
          </a:prstGeom>
          <a:noFill/>
          <a:ln w="9525">
            <a:noFill/>
            <a:miter lim="800000"/>
            <a:headEnd/>
            <a:tailEnd/>
          </a:ln>
        </p:spPr>
      </p:pic>
      <p:sp>
        <p:nvSpPr>
          <p:cNvPr id="4" name="Rectangle 3"/>
          <p:cNvSpPr/>
          <p:nvPr/>
        </p:nvSpPr>
        <p:spPr>
          <a:xfrm>
            <a:off x="762000" y="4800600"/>
            <a:ext cx="3214021" cy="369332"/>
          </a:xfrm>
          <a:prstGeom prst="rect">
            <a:avLst/>
          </a:prstGeom>
        </p:spPr>
        <p:txBody>
          <a:bodyPr wrap="none">
            <a:spAutoFit/>
          </a:bodyPr>
          <a:lstStyle/>
          <a:p>
            <a:r>
              <a:rPr lang="en-US" dirty="0" err="1" smtClean="0"/>
              <a:t>Menyilang</a:t>
            </a:r>
            <a:r>
              <a:rPr lang="en-US" dirty="0" smtClean="0"/>
              <a:t> kaki (leg crossover</a:t>
            </a:r>
            <a:r>
              <a:rPr lang="id-ID" dirty="0" smtClean="0"/>
              <a:t>)</a:t>
            </a:r>
            <a:endParaRPr lang="en-US" dirty="0"/>
          </a:p>
        </p:txBody>
      </p:sp>
      <p:pic>
        <p:nvPicPr>
          <p:cNvPr id="5" name="Picture 4"/>
          <p:cNvPicPr/>
          <p:nvPr/>
        </p:nvPicPr>
        <p:blipFill>
          <a:blip r:embed="rId3" cstate="print"/>
          <a:srcRect/>
          <a:stretch>
            <a:fillRect/>
          </a:stretch>
        </p:blipFill>
        <p:spPr bwMode="auto">
          <a:xfrm>
            <a:off x="4419600" y="1828800"/>
            <a:ext cx="3886200" cy="2743200"/>
          </a:xfrm>
          <a:prstGeom prst="rect">
            <a:avLst/>
          </a:prstGeom>
          <a:noFill/>
          <a:ln w="9525">
            <a:noFill/>
            <a:miter lim="800000"/>
            <a:headEnd/>
            <a:tailEnd/>
          </a:ln>
        </p:spPr>
      </p:pic>
      <p:sp>
        <p:nvSpPr>
          <p:cNvPr id="6" name="Rectangle 5"/>
          <p:cNvSpPr/>
          <p:nvPr/>
        </p:nvSpPr>
        <p:spPr>
          <a:xfrm>
            <a:off x="5181600" y="4648200"/>
            <a:ext cx="2249527" cy="369332"/>
          </a:xfrm>
          <a:prstGeom prst="rect">
            <a:avLst/>
          </a:prstGeom>
        </p:spPr>
        <p:txBody>
          <a:bodyPr wrap="none">
            <a:spAutoFit/>
          </a:bodyPr>
          <a:lstStyle/>
          <a:p>
            <a:r>
              <a:rPr lang="fi-FI" dirty="0" smtClean="0"/>
              <a:t>Mengeliat (Mad Cat)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a:t>
            </a:r>
            <a:r>
              <a:rPr kumimoji="0" lang="id-ID" sz="5000" b="0" i="0" u="none" strike="noStrike" kern="1200" cap="none" spc="0" normalizeH="0" baseline="0" noProof="0" smtClean="0">
                <a:ln>
                  <a:noFill/>
                </a:ln>
                <a:solidFill>
                  <a:schemeClr val="tx2"/>
                </a:solidFill>
                <a:effectLst/>
                <a:uLnTx/>
                <a:uFillTx/>
                <a:latin typeface="+mj-lt"/>
                <a:ea typeface="+mj-ea"/>
                <a:cs typeface="+mj-cs"/>
              </a:rPr>
              <a:t>enyimpangan postur tubuh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p:cNvPicPr/>
          <p:nvPr/>
        </p:nvPicPr>
        <p:blipFill>
          <a:blip r:embed="rId2" cstate="print"/>
          <a:srcRect/>
          <a:stretch>
            <a:fillRect/>
          </a:stretch>
        </p:blipFill>
        <p:spPr bwMode="auto">
          <a:xfrm>
            <a:off x="914400" y="1676400"/>
            <a:ext cx="2544199" cy="3363045"/>
          </a:xfrm>
          <a:prstGeom prst="rect">
            <a:avLst/>
          </a:prstGeom>
          <a:noFill/>
          <a:ln w="9525">
            <a:noFill/>
            <a:miter lim="800000"/>
            <a:headEnd/>
            <a:tailEnd/>
          </a:ln>
        </p:spPr>
      </p:pic>
      <p:sp>
        <p:nvSpPr>
          <p:cNvPr id="4" name="Rectangle 3"/>
          <p:cNvSpPr/>
          <p:nvPr/>
        </p:nvSpPr>
        <p:spPr>
          <a:xfrm>
            <a:off x="1143000" y="5181600"/>
            <a:ext cx="2087623" cy="369332"/>
          </a:xfrm>
          <a:prstGeom prst="rect">
            <a:avLst/>
          </a:prstGeom>
        </p:spPr>
        <p:txBody>
          <a:bodyPr wrap="none">
            <a:spAutoFit/>
          </a:bodyPr>
          <a:lstStyle/>
          <a:p>
            <a:r>
              <a:rPr lang="en-US" dirty="0" smtClean="0"/>
              <a:t>Chin – up / pull-up</a:t>
            </a:r>
            <a:endParaRPr lang="en-US" dirty="0"/>
          </a:p>
        </p:txBody>
      </p:sp>
      <p:pic>
        <p:nvPicPr>
          <p:cNvPr id="5" name="Picture 4"/>
          <p:cNvPicPr/>
          <p:nvPr/>
        </p:nvPicPr>
        <p:blipFill>
          <a:blip r:embed="rId3" cstate="print"/>
          <a:srcRect/>
          <a:stretch>
            <a:fillRect/>
          </a:stretch>
        </p:blipFill>
        <p:spPr bwMode="auto">
          <a:xfrm>
            <a:off x="3962400" y="2590800"/>
            <a:ext cx="4191000" cy="2286000"/>
          </a:xfrm>
          <a:prstGeom prst="rect">
            <a:avLst/>
          </a:prstGeom>
          <a:noFill/>
          <a:ln w="9525">
            <a:noFill/>
            <a:miter lim="800000"/>
            <a:headEnd/>
            <a:tailEnd/>
          </a:ln>
        </p:spPr>
      </p:pic>
      <p:sp>
        <p:nvSpPr>
          <p:cNvPr id="6" name="Rectangle 5"/>
          <p:cNvSpPr/>
          <p:nvPr/>
        </p:nvSpPr>
        <p:spPr>
          <a:xfrm>
            <a:off x="5029200" y="5029200"/>
            <a:ext cx="1785745" cy="369332"/>
          </a:xfrm>
          <a:prstGeom prst="rect">
            <a:avLst/>
          </a:prstGeom>
        </p:spPr>
        <p:txBody>
          <a:bodyPr wrap="none">
            <a:spAutoFit/>
          </a:bodyPr>
          <a:lstStyle/>
          <a:p>
            <a:r>
              <a:rPr lang="en-US" dirty="0" smtClean="0"/>
              <a:t>Abdominal Curl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a:t>
            </a:r>
            <a:r>
              <a:rPr kumimoji="0" lang="id-ID" sz="5000" b="0" i="0" u="none" strike="noStrike" kern="1200" cap="none" spc="0" normalizeH="0" baseline="0" noProof="0" dirty="0" smtClean="0">
                <a:ln>
                  <a:noFill/>
                </a:ln>
                <a:solidFill>
                  <a:schemeClr val="tx2"/>
                </a:solidFill>
                <a:effectLst/>
                <a:uLnTx/>
                <a:uFillTx/>
                <a:latin typeface="+mj-lt"/>
                <a:ea typeface="+mj-ea"/>
                <a:cs typeface="+mj-cs"/>
              </a:rPr>
              <a:t>enyimpangan postur tubuh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p:cNvPicPr/>
          <p:nvPr/>
        </p:nvPicPr>
        <p:blipFill>
          <a:blip r:embed="rId2" cstate="print"/>
          <a:srcRect/>
          <a:stretch>
            <a:fillRect/>
          </a:stretch>
        </p:blipFill>
        <p:spPr bwMode="auto">
          <a:xfrm>
            <a:off x="375156" y="1741714"/>
            <a:ext cx="4120644" cy="196273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381000" y="3657600"/>
            <a:ext cx="4191000" cy="1905000"/>
          </a:xfrm>
          <a:prstGeom prst="rect">
            <a:avLst/>
          </a:prstGeom>
          <a:noFill/>
          <a:ln w="9525">
            <a:noFill/>
            <a:miter lim="800000"/>
            <a:headEnd/>
            <a:tailEnd/>
          </a:ln>
        </p:spPr>
      </p:pic>
      <p:sp>
        <p:nvSpPr>
          <p:cNvPr id="5" name="Rectangle 4"/>
          <p:cNvSpPr/>
          <p:nvPr/>
        </p:nvSpPr>
        <p:spPr>
          <a:xfrm>
            <a:off x="381000" y="5638800"/>
            <a:ext cx="4355808" cy="369332"/>
          </a:xfrm>
          <a:prstGeom prst="rect">
            <a:avLst/>
          </a:prstGeom>
        </p:spPr>
        <p:txBody>
          <a:bodyPr wrap="none">
            <a:spAutoFit/>
          </a:bodyPr>
          <a:lstStyle/>
          <a:p>
            <a:r>
              <a:rPr lang="en-US" dirty="0" err="1" smtClean="0"/>
              <a:t>Menekuk</a:t>
            </a:r>
            <a:r>
              <a:rPr lang="en-US" dirty="0" smtClean="0"/>
              <a:t> </a:t>
            </a:r>
            <a:r>
              <a:rPr lang="en-US" dirty="0" err="1" smtClean="0"/>
              <a:t>lutut</a:t>
            </a:r>
            <a:r>
              <a:rPr lang="en-US" dirty="0" smtClean="0"/>
              <a:t> </a:t>
            </a:r>
            <a:r>
              <a:rPr lang="en-US" dirty="0" err="1" smtClean="0"/>
              <a:t>ke</a:t>
            </a:r>
            <a:r>
              <a:rPr lang="en-US" dirty="0" smtClean="0"/>
              <a:t> dada (Knee - chest curl)</a:t>
            </a:r>
            <a:endParaRPr lang="en-US" dirty="0"/>
          </a:p>
        </p:txBody>
      </p:sp>
      <p:pic>
        <p:nvPicPr>
          <p:cNvPr id="6" name="Picture 5"/>
          <p:cNvPicPr/>
          <p:nvPr/>
        </p:nvPicPr>
        <p:blipFill>
          <a:blip r:embed="rId4" cstate="print"/>
          <a:srcRect/>
          <a:stretch>
            <a:fillRect/>
          </a:stretch>
        </p:blipFill>
        <p:spPr bwMode="auto">
          <a:xfrm>
            <a:off x="5181600" y="1828800"/>
            <a:ext cx="2514600" cy="3505200"/>
          </a:xfrm>
          <a:prstGeom prst="rect">
            <a:avLst/>
          </a:prstGeom>
          <a:noFill/>
          <a:ln w="9525">
            <a:noFill/>
            <a:miter lim="800000"/>
            <a:headEnd/>
            <a:tailEnd/>
          </a:ln>
        </p:spPr>
      </p:pic>
      <p:sp>
        <p:nvSpPr>
          <p:cNvPr id="7" name="Rectangle 6"/>
          <p:cNvSpPr/>
          <p:nvPr/>
        </p:nvSpPr>
        <p:spPr>
          <a:xfrm>
            <a:off x="5257800" y="5486400"/>
            <a:ext cx="2402453" cy="646331"/>
          </a:xfrm>
          <a:prstGeom prst="rect">
            <a:avLst/>
          </a:prstGeom>
        </p:spPr>
        <p:txBody>
          <a:bodyPr wrap="none">
            <a:spAutoFit/>
          </a:bodyPr>
          <a:lstStyle/>
          <a:p>
            <a:r>
              <a:rPr lang="en-US" dirty="0" err="1" smtClean="0"/>
              <a:t>Sejajar</a:t>
            </a:r>
            <a:r>
              <a:rPr lang="en-US" dirty="0" smtClean="0"/>
              <a:t> </a:t>
            </a:r>
            <a:r>
              <a:rPr lang="en-US" dirty="0" err="1" smtClean="0"/>
              <a:t>dengan</a:t>
            </a:r>
            <a:r>
              <a:rPr lang="en-US" dirty="0" smtClean="0"/>
              <a:t> </a:t>
            </a:r>
            <a:r>
              <a:rPr lang="en-US" dirty="0" err="1" smtClean="0"/>
              <a:t>tangga</a:t>
            </a:r>
            <a:r>
              <a:rPr lang="en-US" dirty="0" smtClean="0"/>
              <a:t> </a:t>
            </a:r>
          </a:p>
          <a:p>
            <a:r>
              <a:rPr lang="en-US" dirty="0" smtClean="0"/>
              <a:t>(horizontal ladder)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a:t>
            </a:r>
            <a:r>
              <a:rPr kumimoji="0" lang="id-ID" sz="5000" b="0" i="0" u="none" strike="noStrike" kern="1200" cap="none" spc="0" normalizeH="0" baseline="0" noProof="0" dirty="0" smtClean="0">
                <a:ln>
                  <a:noFill/>
                </a:ln>
                <a:solidFill>
                  <a:schemeClr val="tx2"/>
                </a:solidFill>
                <a:effectLst/>
                <a:uLnTx/>
                <a:uFillTx/>
                <a:latin typeface="+mj-lt"/>
                <a:ea typeface="+mj-ea"/>
                <a:cs typeface="+mj-cs"/>
              </a:rPr>
              <a:t>enyimpangan postur tubuh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p:cNvPicPr/>
          <p:nvPr/>
        </p:nvPicPr>
        <p:blipFill>
          <a:blip r:embed="rId2" cstate="print"/>
          <a:srcRect/>
          <a:stretch>
            <a:fillRect/>
          </a:stretch>
        </p:blipFill>
        <p:spPr bwMode="auto">
          <a:xfrm>
            <a:off x="3200400" y="1600200"/>
            <a:ext cx="2276411" cy="3207882"/>
          </a:xfrm>
          <a:prstGeom prst="rect">
            <a:avLst/>
          </a:prstGeom>
          <a:noFill/>
          <a:ln w="9525">
            <a:noFill/>
            <a:miter lim="800000"/>
            <a:headEnd/>
            <a:tailEnd/>
          </a:ln>
        </p:spPr>
      </p:pic>
      <p:sp>
        <p:nvSpPr>
          <p:cNvPr id="5" name="Rectangle 4"/>
          <p:cNvSpPr/>
          <p:nvPr/>
        </p:nvSpPr>
        <p:spPr>
          <a:xfrm>
            <a:off x="2057400" y="5181600"/>
            <a:ext cx="4581511" cy="369332"/>
          </a:xfrm>
          <a:prstGeom prst="rect">
            <a:avLst/>
          </a:prstGeom>
        </p:spPr>
        <p:txBody>
          <a:bodyPr wrap="none">
            <a:spAutoFit/>
          </a:bodyPr>
          <a:lstStyle/>
          <a:p>
            <a:r>
              <a:rPr lang="en-US" dirty="0" err="1" smtClean="0"/>
              <a:t>Memilin</a:t>
            </a:r>
            <a:r>
              <a:rPr lang="en-US" dirty="0" smtClean="0"/>
              <a:t> </a:t>
            </a:r>
            <a:r>
              <a:rPr lang="en-US" dirty="0" err="1" smtClean="0"/>
              <a:t>dan</a:t>
            </a:r>
            <a:r>
              <a:rPr lang="en-US" dirty="0" smtClean="0"/>
              <a:t> </a:t>
            </a:r>
            <a:r>
              <a:rPr lang="en-US" dirty="0" err="1" smtClean="0"/>
              <a:t>peregangan</a:t>
            </a:r>
            <a:r>
              <a:rPr lang="en-US" dirty="0" smtClean="0"/>
              <a:t> (tense and stretch)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a:t>
            </a:r>
            <a:r>
              <a:rPr lang="id-ID" dirty="0" smtClean="0">
                <a:solidFill>
                  <a:srgbClr val="FFFF00"/>
                </a:solidFill>
              </a:rPr>
              <a:t>unarungu menurut Andreas Dwijosumarto (1996:74) </a:t>
            </a:r>
            <a:endParaRPr lang="en-US" dirty="0">
              <a:solidFill>
                <a:srgbClr val="FFFF00"/>
              </a:solidFill>
            </a:endParaRPr>
          </a:p>
        </p:txBody>
      </p:sp>
      <p:sp>
        <p:nvSpPr>
          <p:cNvPr id="3" name="Content Placeholder 2"/>
          <p:cNvSpPr>
            <a:spLocks noGrp="1"/>
          </p:cNvSpPr>
          <p:nvPr>
            <p:ph idx="1"/>
          </p:nvPr>
        </p:nvSpPr>
        <p:spPr/>
        <p:txBody>
          <a:bodyPr/>
          <a:lstStyle/>
          <a:p>
            <a:r>
              <a:rPr lang="id-ID" dirty="0" smtClean="0"/>
              <a:t>Seseorang yang tidak mendengar suara dikatakan turungu, ketunarunguan dibedakan menjadi dua kategori, yaitu tuli (</a:t>
            </a:r>
            <a:r>
              <a:rPr lang="id-ID" i="1" dirty="0" smtClean="0"/>
              <a:t>deaf</a:t>
            </a:r>
            <a:r>
              <a:rPr lang="id-ID" dirty="0" smtClean="0"/>
              <a:t>) dan kurang dengar (</a:t>
            </a:r>
            <a:r>
              <a:rPr lang="id-ID" i="1" dirty="0" smtClean="0"/>
              <a:t>hard of hearing</a:t>
            </a:r>
            <a:r>
              <a:rPr lang="id-ID" dirty="0" smtClean="0"/>
              <a:t>). Tuli adalah mereka yang indera pendengarannya mengalami kerusakan tetapi masih dapat berfungsi untuk mendengar, baik dengan atau tanpa menggunakan alat bantu dengar (</a:t>
            </a:r>
            <a:r>
              <a:rPr lang="id-ID" i="1" dirty="0" smtClean="0"/>
              <a:t>hearing aid</a:t>
            </a:r>
            <a:r>
              <a:rPr lang="id-ID"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315200" cy="707886"/>
          </a:xfrm>
          <a:prstGeom prst="rect">
            <a:avLst/>
          </a:prstGeom>
        </p:spPr>
        <p:txBody>
          <a:bodyPr wrap="square">
            <a:spAutoFit/>
          </a:bodyPr>
          <a:lstStyle/>
          <a:p>
            <a:r>
              <a:rPr lang="en-US" sz="4000" b="1" dirty="0" smtClean="0"/>
              <a:t>P</a:t>
            </a:r>
            <a:r>
              <a:rPr lang="id-ID" sz="4000" b="1" dirty="0" smtClean="0"/>
              <a:t>emgembangan </a:t>
            </a:r>
            <a:r>
              <a:rPr lang="en-US" sz="4000" b="1" dirty="0" smtClean="0"/>
              <a:t>E</a:t>
            </a:r>
            <a:r>
              <a:rPr lang="id-ID" sz="4000" b="1" dirty="0" smtClean="0"/>
              <a:t>quilibrium </a:t>
            </a:r>
            <a:endParaRPr lang="en-US" sz="4000" b="1" dirty="0"/>
          </a:p>
        </p:txBody>
      </p:sp>
      <p:pic>
        <p:nvPicPr>
          <p:cNvPr id="3" name="Picture 2" descr="BOSU Home Balance Trainer"/>
          <p:cNvPicPr/>
          <p:nvPr/>
        </p:nvPicPr>
        <p:blipFill>
          <a:blip r:embed="rId2" cstate="print"/>
          <a:srcRect/>
          <a:stretch>
            <a:fillRect/>
          </a:stretch>
        </p:blipFill>
        <p:spPr bwMode="auto">
          <a:xfrm>
            <a:off x="609600" y="1981200"/>
            <a:ext cx="2590800" cy="2133600"/>
          </a:xfrm>
          <a:prstGeom prst="rect">
            <a:avLst/>
          </a:prstGeom>
          <a:noFill/>
          <a:ln w="9525">
            <a:noFill/>
            <a:miter lim="800000"/>
            <a:headEnd/>
            <a:tailEnd/>
          </a:ln>
        </p:spPr>
      </p:pic>
      <p:pic>
        <p:nvPicPr>
          <p:cNvPr id="4" name="Picture 3" descr="http://www.power-systems.com/images/Product/icon/80130_1_.jpg"/>
          <p:cNvPicPr/>
          <p:nvPr/>
        </p:nvPicPr>
        <p:blipFill>
          <a:blip r:embed="rId3" cstate="print"/>
          <a:srcRect/>
          <a:stretch>
            <a:fillRect/>
          </a:stretch>
        </p:blipFill>
        <p:spPr bwMode="auto">
          <a:xfrm>
            <a:off x="6172200" y="1676400"/>
            <a:ext cx="2133600" cy="1828800"/>
          </a:xfrm>
          <a:prstGeom prst="rect">
            <a:avLst/>
          </a:prstGeom>
          <a:noFill/>
          <a:ln w="9525">
            <a:noFill/>
            <a:miter lim="800000"/>
            <a:headEnd/>
            <a:tailEnd/>
          </a:ln>
        </p:spPr>
      </p:pic>
      <p:pic>
        <p:nvPicPr>
          <p:cNvPr id="5" name="Picture 4" descr="Turt-L0Shell Balance Exerciser"/>
          <p:cNvPicPr/>
          <p:nvPr/>
        </p:nvPicPr>
        <p:blipFill>
          <a:blip r:embed="rId4" cstate="print"/>
          <a:srcRect/>
          <a:stretch>
            <a:fillRect/>
          </a:stretch>
        </p:blipFill>
        <p:spPr bwMode="auto">
          <a:xfrm>
            <a:off x="3505200" y="1981200"/>
            <a:ext cx="2438400" cy="3962400"/>
          </a:xfrm>
          <a:prstGeom prst="rect">
            <a:avLst/>
          </a:prstGeom>
          <a:noFill/>
          <a:ln w="9525">
            <a:noFill/>
            <a:miter lim="800000"/>
            <a:headEnd/>
            <a:tailEnd/>
          </a:ln>
        </p:spPr>
      </p:pic>
      <p:pic>
        <p:nvPicPr>
          <p:cNvPr id="6" name="Picture 5" descr="http://www.ballsnbands.com/images/-Bosu%20Trainer%201.jpg"/>
          <p:cNvPicPr/>
          <p:nvPr/>
        </p:nvPicPr>
        <p:blipFill>
          <a:blip r:embed="rId5" cstate="print"/>
          <a:srcRect/>
          <a:stretch>
            <a:fillRect/>
          </a:stretch>
        </p:blipFill>
        <p:spPr bwMode="auto">
          <a:xfrm>
            <a:off x="6248400" y="4038600"/>
            <a:ext cx="2071651" cy="1905000"/>
          </a:xfrm>
          <a:prstGeom prst="rect">
            <a:avLst/>
          </a:prstGeom>
          <a:noFill/>
          <a:ln w="9525">
            <a:noFill/>
            <a:miter lim="800000"/>
            <a:headEnd/>
            <a:tailEnd/>
          </a:ln>
        </p:spPr>
      </p:pic>
      <p:sp>
        <p:nvSpPr>
          <p:cNvPr id="7" name="Rectangle 6"/>
          <p:cNvSpPr/>
          <p:nvPr/>
        </p:nvSpPr>
        <p:spPr>
          <a:xfrm>
            <a:off x="228600" y="3810000"/>
            <a:ext cx="4572000" cy="1600438"/>
          </a:xfrm>
          <a:prstGeom prst="rect">
            <a:avLst/>
          </a:prstGeom>
        </p:spPr>
        <p:txBody>
          <a:bodyPr wrap="square">
            <a:spAutoFit/>
          </a:bodyPr>
          <a:lstStyle/>
          <a:p>
            <a:r>
              <a:rPr lang="id-ID" sz="1600" dirty="0" smtClean="0"/>
              <a:t>Menggu</a:t>
            </a:r>
            <a:r>
              <a:rPr lang="en-US" sz="1600" dirty="0" err="1" smtClean="0"/>
              <a:t>nakan</a:t>
            </a:r>
            <a:r>
              <a:rPr lang="en-US" sz="1600" dirty="0" smtClean="0"/>
              <a:t> </a:t>
            </a:r>
            <a:r>
              <a:rPr lang="en-US" sz="1600" dirty="0" err="1" smtClean="0"/>
              <a:t>salahsatu</a:t>
            </a:r>
            <a:r>
              <a:rPr lang="en-US" sz="1600" dirty="0" smtClean="0"/>
              <a:t> </a:t>
            </a:r>
            <a:r>
              <a:rPr lang="en-US" sz="1600" dirty="0" err="1" smtClean="0"/>
              <a:t>sisi</a:t>
            </a:r>
            <a:r>
              <a:rPr lang="en-US" sz="1600" dirty="0" smtClean="0"/>
              <a:t> </a:t>
            </a:r>
          </a:p>
          <a:p>
            <a:r>
              <a:rPr lang="id-ID" sz="1600" dirty="0" smtClean="0"/>
              <a:t>bola </a:t>
            </a:r>
            <a:r>
              <a:rPr lang="en-US" sz="1600" dirty="0" err="1" smtClean="0"/>
              <a:t>melengkung</a:t>
            </a:r>
            <a:r>
              <a:rPr lang="en-US" sz="1600" dirty="0" smtClean="0"/>
              <a:t> </a:t>
            </a:r>
            <a:r>
              <a:rPr lang="en-US" sz="1600" dirty="0" err="1" smtClean="0"/>
              <a:t>atau</a:t>
            </a:r>
            <a:r>
              <a:rPr lang="en-US" sz="1600" dirty="0" smtClean="0"/>
              <a:t> </a:t>
            </a:r>
            <a:r>
              <a:rPr lang="en-US" sz="1600" dirty="0" err="1" smtClean="0"/>
              <a:t>datar</a:t>
            </a:r>
            <a:r>
              <a:rPr lang="en-US" sz="1600" dirty="0" smtClean="0"/>
              <a:t> </a:t>
            </a:r>
            <a:r>
              <a:rPr lang="en-US" sz="1600" dirty="0" err="1" smtClean="0"/>
              <a:t>dari</a:t>
            </a:r>
            <a:r>
              <a:rPr lang="en-US" sz="1600" dirty="0" smtClean="0"/>
              <a:t> </a:t>
            </a:r>
          </a:p>
          <a:p>
            <a:r>
              <a:rPr lang="en-US" sz="1600" dirty="0" err="1" smtClean="0"/>
              <a:t>perangkat</a:t>
            </a:r>
            <a:r>
              <a:rPr lang="en-US" sz="1600" dirty="0" smtClean="0"/>
              <a:t> </a:t>
            </a:r>
            <a:r>
              <a:rPr lang="en-US" sz="1600" dirty="0" err="1" smtClean="0"/>
              <a:t>multifungsi</a:t>
            </a:r>
            <a:r>
              <a:rPr lang="en-US" sz="1600" dirty="0" smtClean="0"/>
              <a:t> </a:t>
            </a:r>
            <a:r>
              <a:rPr lang="id-ID" sz="1600" dirty="0" smtClean="0"/>
              <a:t>yang </a:t>
            </a:r>
            <a:endParaRPr lang="en-US" sz="1600" dirty="0" smtClean="0"/>
          </a:p>
          <a:p>
            <a:r>
              <a:rPr lang="en-US" sz="1600" dirty="0" err="1" smtClean="0"/>
              <a:t>mengintegrasikan</a:t>
            </a:r>
            <a:r>
              <a:rPr lang="en-US" sz="1600" dirty="0" smtClean="0"/>
              <a:t> </a:t>
            </a:r>
            <a:r>
              <a:rPr lang="en-US" sz="1600" dirty="0" err="1" smtClean="0"/>
              <a:t>keseimbangan</a:t>
            </a:r>
            <a:r>
              <a:rPr lang="en-US" sz="1600" dirty="0" smtClean="0"/>
              <a:t> </a:t>
            </a:r>
          </a:p>
          <a:p>
            <a:r>
              <a:rPr lang="en-US" sz="1600" dirty="0" err="1" smtClean="0"/>
              <a:t>kedalam</a:t>
            </a:r>
            <a:r>
              <a:rPr lang="en-US" sz="1600" dirty="0" smtClean="0"/>
              <a:t> </a:t>
            </a:r>
            <a:r>
              <a:rPr lang="en-US" sz="1600" dirty="0" err="1" smtClean="0"/>
              <a:t>setiapaspek</a:t>
            </a:r>
            <a:r>
              <a:rPr lang="en-US" sz="1600" dirty="0" smtClean="0"/>
              <a:t> </a:t>
            </a:r>
            <a:r>
              <a:rPr lang="en-US" sz="1600" dirty="0" err="1" smtClean="0"/>
              <a:t>kebugaran</a:t>
            </a:r>
            <a:r>
              <a:rPr lang="en-US" sz="1600" dirty="0" smtClean="0"/>
              <a:t>, </a:t>
            </a:r>
            <a:r>
              <a:rPr lang="en-US" sz="1600" dirty="0" err="1" smtClean="0"/>
              <a:t>kinerja</a:t>
            </a:r>
            <a:r>
              <a:rPr lang="en-US" sz="1600" dirty="0" smtClean="0"/>
              <a:t> </a:t>
            </a:r>
            <a:r>
              <a:rPr lang="en-US" sz="1600" dirty="0" err="1" smtClean="0"/>
              <a:t>olahraga</a:t>
            </a:r>
            <a:r>
              <a:rPr lang="en-US" sz="1600" dirty="0" smtClean="0"/>
              <a:t>, </a:t>
            </a:r>
            <a:r>
              <a:rPr lang="en-US" sz="1600" dirty="0" err="1" smtClean="0"/>
              <a:t>atau</a:t>
            </a:r>
            <a:r>
              <a:rPr lang="en-US" sz="1600" dirty="0" smtClean="0"/>
              <a:t> </a:t>
            </a:r>
            <a:r>
              <a:rPr lang="en-US" sz="1600" dirty="0" err="1" smtClean="0"/>
              <a:t>rehabilitasi</a:t>
            </a:r>
            <a:r>
              <a:rPr lang="en-US" sz="1600" dirty="0" smtClean="0"/>
              <a:t>. </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315200" cy="707886"/>
          </a:xfrm>
          <a:prstGeom prst="rect">
            <a:avLst/>
          </a:prstGeom>
        </p:spPr>
        <p:txBody>
          <a:bodyPr wrap="square">
            <a:spAutoFit/>
          </a:bodyPr>
          <a:lstStyle/>
          <a:p>
            <a:r>
              <a:rPr lang="en-US" sz="4000" b="1" dirty="0" smtClean="0"/>
              <a:t>P</a:t>
            </a:r>
            <a:r>
              <a:rPr lang="id-ID" sz="4000" b="1" dirty="0" smtClean="0"/>
              <a:t>emgembangan </a:t>
            </a:r>
            <a:r>
              <a:rPr lang="en-US" sz="4000" b="1" dirty="0" smtClean="0"/>
              <a:t>E</a:t>
            </a:r>
            <a:r>
              <a:rPr lang="id-ID" sz="4000" b="1" dirty="0" smtClean="0"/>
              <a:t>quilibrium </a:t>
            </a:r>
            <a:endParaRPr lang="en-US" sz="4000" b="1" dirty="0"/>
          </a:p>
        </p:txBody>
      </p:sp>
      <p:sp>
        <p:nvSpPr>
          <p:cNvPr id="21506" name="Rectangle 2"/>
          <p:cNvSpPr>
            <a:spLocks noChangeArrowheads="1"/>
          </p:cNvSpPr>
          <p:nvPr/>
        </p:nvSpPr>
        <p:spPr bwMode="auto">
          <a:xfrm>
            <a:off x="762000" y="5791200"/>
            <a:ext cx="769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id-ID"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Alat karet dengan bentuk kacang. Posisi anak dengan telungkup kedua tangan dan kaki ditekuk.</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FitBall Peanut Balls"/>
          <p:cNvPicPr/>
          <p:nvPr/>
        </p:nvPicPr>
        <p:blipFill>
          <a:blip r:embed="rId2" cstate="print"/>
          <a:srcRect/>
          <a:stretch>
            <a:fillRect/>
          </a:stretch>
        </p:blipFill>
        <p:spPr bwMode="auto">
          <a:xfrm>
            <a:off x="4953000" y="2438400"/>
            <a:ext cx="3124200" cy="3352800"/>
          </a:xfrm>
          <a:prstGeom prst="rect">
            <a:avLst/>
          </a:prstGeom>
          <a:noFill/>
          <a:ln w="9525">
            <a:noFill/>
            <a:miter lim="800000"/>
            <a:headEnd/>
            <a:tailEnd/>
          </a:ln>
        </p:spPr>
      </p:pic>
      <p:pic>
        <p:nvPicPr>
          <p:cNvPr id="6" name="Picture 5" descr="Cando Saddle Rolls / Peanut Balls"/>
          <p:cNvPicPr/>
          <p:nvPr/>
        </p:nvPicPr>
        <p:blipFill>
          <a:blip r:embed="rId3" cstate="print"/>
          <a:srcRect/>
          <a:stretch>
            <a:fillRect/>
          </a:stretch>
        </p:blipFill>
        <p:spPr bwMode="auto">
          <a:xfrm>
            <a:off x="1828800" y="2362200"/>
            <a:ext cx="2743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315200" cy="707886"/>
          </a:xfrm>
          <a:prstGeom prst="rect">
            <a:avLst/>
          </a:prstGeom>
        </p:spPr>
        <p:txBody>
          <a:bodyPr wrap="square">
            <a:spAutoFit/>
          </a:bodyPr>
          <a:lstStyle/>
          <a:p>
            <a:r>
              <a:rPr lang="en-US" sz="4000" b="1" dirty="0" smtClean="0"/>
              <a:t>P</a:t>
            </a:r>
            <a:r>
              <a:rPr lang="id-ID" sz="4000" b="1" dirty="0" smtClean="0"/>
              <a:t>emgembangan </a:t>
            </a:r>
            <a:r>
              <a:rPr lang="en-US" sz="4000" b="1" dirty="0" smtClean="0"/>
              <a:t>E</a:t>
            </a:r>
            <a:r>
              <a:rPr lang="id-ID" sz="4000" b="1" dirty="0" smtClean="0"/>
              <a:t>quilibrium </a:t>
            </a:r>
            <a:endParaRPr lang="en-US" sz="4000" b="1" dirty="0"/>
          </a:p>
        </p:txBody>
      </p:sp>
      <p:sp>
        <p:nvSpPr>
          <p:cNvPr id="3" name="Rectangle 2"/>
          <p:cNvSpPr/>
          <p:nvPr/>
        </p:nvSpPr>
        <p:spPr>
          <a:xfrm>
            <a:off x="1676400" y="5181600"/>
            <a:ext cx="2532873" cy="369332"/>
          </a:xfrm>
          <a:prstGeom prst="rect">
            <a:avLst/>
          </a:prstGeom>
        </p:spPr>
        <p:txBody>
          <a:bodyPr wrap="none">
            <a:spAutoFit/>
          </a:bodyPr>
          <a:lstStyle/>
          <a:p>
            <a:r>
              <a:rPr lang="id-ID" dirty="0" smtClean="0"/>
              <a:t>Alat berbentuk selinder</a:t>
            </a:r>
            <a:endParaRPr lang="en-US" dirty="0"/>
          </a:p>
        </p:txBody>
      </p:sp>
      <p:pic>
        <p:nvPicPr>
          <p:cNvPr id="4" name="Picture 3" descr="ProRoller Foam Rollers"/>
          <p:cNvPicPr/>
          <p:nvPr/>
        </p:nvPicPr>
        <p:blipFill>
          <a:blip r:embed="rId2" cstate="print"/>
          <a:srcRect/>
          <a:stretch>
            <a:fillRect/>
          </a:stretch>
        </p:blipFill>
        <p:spPr bwMode="auto">
          <a:xfrm>
            <a:off x="1524000" y="1981200"/>
            <a:ext cx="2819400" cy="2971800"/>
          </a:xfrm>
          <a:prstGeom prst="rect">
            <a:avLst/>
          </a:prstGeom>
          <a:noFill/>
          <a:ln w="9525">
            <a:noFill/>
            <a:miter lim="800000"/>
            <a:headEnd/>
            <a:tailEnd/>
          </a:ln>
        </p:spPr>
      </p:pic>
      <p:pic>
        <p:nvPicPr>
          <p:cNvPr id="5" name="Picture 4" descr="TheraBand Rocker Board"/>
          <p:cNvPicPr/>
          <p:nvPr/>
        </p:nvPicPr>
        <p:blipFill>
          <a:blip r:embed="rId3" cstate="print"/>
          <a:srcRect/>
          <a:stretch>
            <a:fillRect/>
          </a:stretch>
        </p:blipFill>
        <p:spPr bwMode="auto">
          <a:xfrm>
            <a:off x="4876800" y="1676400"/>
            <a:ext cx="3810000" cy="3124200"/>
          </a:xfrm>
          <a:prstGeom prst="rect">
            <a:avLst/>
          </a:prstGeom>
          <a:noFill/>
          <a:ln w="9525">
            <a:noFill/>
            <a:miter lim="800000"/>
            <a:headEnd/>
            <a:tailEnd/>
          </a:ln>
        </p:spPr>
      </p:pic>
      <p:sp>
        <p:nvSpPr>
          <p:cNvPr id="6" name="Rectangle 5"/>
          <p:cNvSpPr/>
          <p:nvPr/>
        </p:nvSpPr>
        <p:spPr>
          <a:xfrm>
            <a:off x="5181600" y="4419600"/>
            <a:ext cx="3352800" cy="1200329"/>
          </a:xfrm>
          <a:prstGeom prst="rect">
            <a:avLst/>
          </a:prstGeom>
        </p:spPr>
        <p:txBody>
          <a:bodyPr wrap="square">
            <a:spAutoFit/>
          </a:bodyPr>
          <a:lstStyle/>
          <a:p>
            <a:r>
              <a:rPr lang="id-ID" dirty="0" smtClean="0"/>
              <a:t>Papan Goyang, dengan alas yang berbentuk setengah lingkaran, sehingga alat ini menjadi labil kalau digerakan.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315200" cy="707886"/>
          </a:xfrm>
          <a:prstGeom prst="rect">
            <a:avLst/>
          </a:prstGeom>
        </p:spPr>
        <p:txBody>
          <a:bodyPr wrap="square">
            <a:spAutoFit/>
          </a:bodyPr>
          <a:lstStyle/>
          <a:p>
            <a:r>
              <a:rPr lang="en-US" sz="4000" b="1" dirty="0" smtClean="0"/>
              <a:t>P</a:t>
            </a:r>
            <a:r>
              <a:rPr lang="id-ID" sz="4000" b="1" dirty="0" smtClean="0"/>
              <a:t>emgembangan </a:t>
            </a:r>
            <a:r>
              <a:rPr lang="en-US" sz="4000" b="1" dirty="0" smtClean="0"/>
              <a:t>E</a:t>
            </a:r>
            <a:r>
              <a:rPr lang="id-ID" sz="4000" b="1" dirty="0" smtClean="0"/>
              <a:t>quilibrium </a:t>
            </a:r>
            <a:endParaRPr lang="en-US" sz="4000" b="1" dirty="0"/>
          </a:p>
        </p:txBody>
      </p:sp>
      <p:pic>
        <p:nvPicPr>
          <p:cNvPr id="3" name="Picture 2" descr="http://t2.gstatic.com/images?q=tbn:ANd9GcR93xQOuy8oCTE4gs7kP_nZaH0q6HaXraHgZc-f4i4aGaQiBNF0"/>
          <p:cNvPicPr/>
          <p:nvPr/>
        </p:nvPicPr>
        <p:blipFill>
          <a:blip r:embed="rId2" cstate="print"/>
          <a:srcRect/>
          <a:stretch>
            <a:fillRect/>
          </a:stretch>
        </p:blipFill>
        <p:spPr bwMode="auto">
          <a:xfrm>
            <a:off x="990600" y="1752600"/>
            <a:ext cx="3756292" cy="2456970"/>
          </a:xfrm>
          <a:prstGeom prst="rect">
            <a:avLst/>
          </a:prstGeom>
          <a:noFill/>
          <a:ln w="9525">
            <a:noFill/>
            <a:miter lim="800000"/>
            <a:headEnd/>
            <a:tailEnd/>
          </a:ln>
        </p:spPr>
      </p:pic>
      <p:sp>
        <p:nvSpPr>
          <p:cNvPr id="4" name="Rectangle 3"/>
          <p:cNvSpPr/>
          <p:nvPr/>
        </p:nvSpPr>
        <p:spPr>
          <a:xfrm>
            <a:off x="2514600" y="4572000"/>
            <a:ext cx="4572000" cy="646331"/>
          </a:xfrm>
          <a:prstGeom prst="rect">
            <a:avLst/>
          </a:prstGeom>
        </p:spPr>
        <p:txBody>
          <a:bodyPr>
            <a:spAutoFit/>
          </a:bodyPr>
          <a:lstStyle/>
          <a:p>
            <a:r>
              <a:rPr lang="en-US" dirty="0" err="1" smtClean="0"/>
              <a:t>Papan</a:t>
            </a:r>
            <a:r>
              <a:rPr lang="en-US" dirty="0" smtClean="0"/>
              <a:t> </a:t>
            </a:r>
            <a:r>
              <a:rPr lang="en-US" dirty="0" err="1" smtClean="0"/>
              <a:t>keseimbangan</a:t>
            </a:r>
            <a:r>
              <a:rPr lang="id-ID" dirty="0" smtClean="0"/>
              <a:t>, dengan tingkat ketinggian yang bisa distel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914400"/>
            <a:ext cx="7315200" cy="707886"/>
          </a:xfrm>
          <a:prstGeom prst="rect">
            <a:avLst/>
          </a:prstGeom>
        </p:spPr>
        <p:txBody>
          <a:bodyPr wrap="square">
            <a:spAutoFit/>
          </a:bodyPr>
          <a:lstStyle/>
          <a:p>
            <a:r>
              <a:rPr lang="en-US" sz="4000" b="1" dirty="0" smtClean="0"/>
              <a:t>P</a:t>
            </a:r>
            <a:r>
              <a:rPr lang="id-ID" sz="4000" b="1" dirty="0" smtClean="0"/>
              <a:t>emgembangan </a:t>
            </a:r>
            <a:r>
              <a:rPr lang="en-US" sz="4000" b="1" dirty="0" smtClean="0"/>
              <a:t>V</a:t>
            </a:r>
            <a:r>
              <a:rPr lang="en-US" sz="4000" dirty="0" smtClean="0"/>
              <a:t>estibular</a:t>
            </a:r>
            <a:endParaRPr lang="en-US" sz="4000" b="1" dirty="0"/>
          </a:p>
        </p:txBody>
      </p:sp>
      <p:pic>
        <p:nvPicPr>
          <p:cNvPr id="4" name="Picture 3" descr="TheraBand Wobble Board"/>
          <p:cNvPicPr/>
          <p:nvPr/>
        </p:nvPicPr>
        <p:blipFill>
          <a:blip r:embed="rId2" cstate="print"/>
          <a:srcRect/>
          <a:stretch>
            <a:fillRect/>
          </a:stretch>
        </p:blipFill>
        <p:spPr bwMode="auto">
          <a:xfrm>
            <a:off x="1219200" y="2133600"/>
            <a:ext cx="2667000" cy="2667000"/>
          </a:xfrm>
          <a:prstGeom prst="rect">
            <a:avLst/>
          </a:prstGeom>
          <a:noFill/>
          <a:ln w="9525">
            <a:noFill/>
            <a:miter lim="800000"/>
            <a:headEnd/>
            <a:tailEnd/>
          </a:ln>
        </p:spPr>
      </p:pic>
      <p:pic>
        <p:nvPicPr>
          <p:cNvPr id="5" name="Picture 4" descr="Balance Wedge"/>
          <p:cNvPicPr/>
          <p:nvPr/>
        </p:nvPicPr>
        <p:blipFill>
          <a:blip r:embed="rId3" cstate="print"/>
          <a:srcRect/>
          <a:stretch>
            <a:fillRect/>
          </a:stretch>
        </p:blipFill>
        <p:spPr bwMode="auto">
          <a:xfrm>
            <a:off x="5029200" y="2286000"/>
            <a:ext cx="2714385" cy="2267042"/>
          </a:xfrm>
          <a:prstGeom prst="rect">
            <a:avLst/>
          </a:prstGeom>
          <a:noFill/>
          <a:ln w="9525">
            <a:noFill/>
            <a:miter lim="800000"/>
            <a:headEnd/>
            <a:tailEnd/>
          </a:ln>
        </p:spPr>
      </p:pic>
      <p:sp>
        <p:nvSpPr>
          <p:cNvPr id="6" name="Rectangle 5"/>
          <p:cNvSpPr/>
          <p:nvPr/>
        </p:nvSpPr>
        <p:spPr>
          <a:xfrm>
            <a:off x="4648200" y="5105400"/>
            <a:ext cx="3505200" cy="646331"/>
          </a:xfrm>
          <a:prstGeom prst="rect">
            <a:avLst/>
          </a:prstGeom>
        </p:spPr>
        <p:txBody>
          <a:bodyPr wrap="square">
            <a:spAutoFit/>
          </a:bodyPr>
          <a:lstStyle/>
          <a:p>
            <a:r>
              <a:rPr lang="id-ID" dirty="0" smtClean="0"/>
              <a:t>Matras miring, Bergulung dengan kemiringan</a:t>
            </a:r>
            <a:endParaRPr lang="en-US" dirty="0"/>
          </a:p>
        </p:txBody>
      </p:sp>
      <p:sp>
        <p:nvSpPr>
          <p:cNvPr id="7" name="Rectangle 6"/>
          <p:cNvSpPr/>
          <p:nvPr/>
        </p:nvSpPr>
        <p:spPr>
          <a:xfrm>
            <a:off x="533400" y="4495800"/>
            <a:ext cx="3733800" cy="923330"/>
          </a:xfrm>
          <a:prstGeom prst="rect">
            <a:avLst/>
          </a:prstGeom>
        </p:spPr>
        <p:txBody>
          <a:bodyPr wrap="square">
            <a:spAutoFit/>
          </a:bodyPr>
          <a:lstStyle/>
          <a:p>
            <a:r>
              <a:rPr lang="id-ID" dirty="0" smtClean="0"/>
              <a:t>Piring putar, anak diminta untuk masuk ke  dalam piring dengan posisi meringkuk</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7315200" cy="1323439"/>
          </a:xfrm>
          <a:prstGeom prst="rect">
            <a:avLst/>
          </a:prstGeom>
        </p:spPr>
        <p:txBody>
          <a:bodyPr wrap="square">
            <a:spAutoFit/>
          </a:bodyPr>
          <a:lstStyle/>
          <a:p>
            <a:pPr algn="ctr"/>
            <a:r>
              <a:rPr lang="en-US" sz="4000" dirty="0" smtClean="0"/>
              <a:t>P</a:t>
            </a:r>
            <a:r>
              <a:rPr lang="id-ID" sz="4000" dirty="0" smtClean="0"/>
              <a:t>emgembangan </a:t>
            </a:r>
            <a:r>
              <a:rPr lang="en-US" sz="4000" dirty="0" err="1" smtClean="0"/>
              <a:t>Locomotor</a:t>
            </a:r>
            <a:r>
              <a:rPr lang="id-ID" sz="4000" dirty="0" smtClean="0"/>
              <a:t> dan </a:t>
            </a:r>
            <a:r>
              <a:rPr lang="en-US" sz="4000" dirty="0" smtClean="0"/>
              <a:t>N</a:t>
            </a:r>
            <a:r>
              <a:rPr lang="id-ID" sz="4000" dirty="0" smtClean="0"/>
              <a:t>on </a:t>
            </a:r>
            <a:r>
              <a:rPr lang="en-US" sz="4000" dirty="0" smtClean="0"/>
              <a:t>L</a:t>
            </a:r>
            <a:r>
              <a:rPr lang="id-ID" sz="4000" dirty="0" smtClean="0"/>
              <a:t>okomotor</a:t>
            </a:r>
            <a:endParaRPr lang="en-US" sz="4000" dirty="0"/>
          </a:p>
        </p:txBody>
      </p:sp>
      <p:sp>
        <p:nvSpPr>
          <p:cNvPr id="3" name="Rectangle 2"/>
          <p:cNvSpPr/>
          <p:nvPr/>
        </p:nvSpPr>
        <p:spPr>
          <a:xfrm>
            <a:off x="1524000" y="2590800"/>
            <a:ext cx="6781800" cy="3416320"/>
          </a:xfrm>
          <a:prstGeom prst="rect">
            <a:avLst/>
          </a:prstGeom>
        </p:spPr>
        <p:txBody>
          <a:bodyPr wrap="square">
            <a:spAutoFit/>
          </a:bodyPr>
          <a:lstStyle/>
          <a:p>
            <a:r>
              <a:rPr lang="en-US" sz="2400" dirty="0" err="1" smtClean="0"/>
              <a:t>Pola</a:t>
            </a:r>
            <a:r>
              <a:rPr lang="en-US" sz="2400" dirty="0" smtClean="0"/>
              <a:t> </a:t>
            </a:r>
            <a:r>
              <a:rPr lang="en-US" sz="2400" dirty="0" err="1" smtClean="0"/>
              <a:t>dasar</a:t>
            </a:r>
            <a:r>
              <a:rPr lang="en-US" sz="2400" dirty="0" smtClean="0"/>
              <a:t> </a:t>
            </a:r>
            <a:r>
              <a:rPr lang="en-US" sz="2400" dirty="0" err="1" smtClean="0"/>
              <a:t>dari</a:t>
            </a:r>
            <a:r>
              <a:rPr lang="en-US" sz="2400" dirty="0" smtClean="0"/>
              <a:t> </a:t>
            </a:r>
            <a:r>
              <a:rPr lang="id-ID" sz="2400" dirty="0" smtClean="0"/>
              <a:t> gerak</a:t>
            </a:r>
            <a:r>
              <a:rPr lang="en-US" sz="2400" dirty="0" smtClean="0"/>
              <a:t> </a:t>
            </a:r>
            <a:r>
              <a:rPr lang="en-US" sz="2400" dirty="0" err="1" smtClean="0"/>
              <a:t>locomotor</a:t>
            </a:r>
            <a:r>
              <a:rPr lang="en-US" sz="2400" dirty="0" smtClean="0"/>
              <a:t> </a:t>
            </a:r>
            <a:r>
              <a:rPr lang="id-ID" sz="2400" dirty="0" smtClean="0"/>
              <a:t>dan non lokomotor </a:t>
            </a:r>
            <a:r>
              <a:rPr lang="en-US" sz="2400" dirty="0" err="1" smtClean="0"/>
              <a:t>sangat</a:t>
            </a:r>
            <a:r>
              <a:rPr lang="en-US" sz="2400" dirty="0" smtClean="0"/>
              <a:t> </a:t>
            </a:r>
            <a:r>
              <a:rPr lang="en-US" sz="2400" dirty="0" err="1" smtClean="0"/>
              <a:t>dibutuhkan</a:t>
            </a:r>
            <a:r>
              <a:rPr lang="en-US" sz="2400" dirty="0" smtClean="0"/>
              <a:t> </a:t>
            </a:r>
            <a:r>
              <a:rPr lang="en-US" sz="2400" dirty="0" err="1" smtClean="0"/>
              <a:t>sebelum</a:t>
            </a:r>
            <a:r>
              <a:rPr lang="en-US" sz="2400" dirty="0" smtClean="0"/>
              <a:t> </a:t>
            </a:r>
            <a:r>
              <a:rPr lang="en-US" sz="2400" dirty="0" err="1" smtClean="0"/>
              <a:t>seorang</a:t>
            </a:r>
            <a:r>
              <a:rPr lang="en-US" sz="2400" dirty="0" smtClean="0"/>
              <a:t> </a:t>
            </a:r>
            <a:r>
              <a:rPr lang="en-US" sz="2400" dirty="0" err="1" smtClean="0"/>
              <a:t>anak</a:t>
            </a:r>
            <a:r>
              <a:rPr lang="en-US" sz="2400" dirty="0" smtClean="0"/>
              <a:t> </a:t>
            </a:r>
            <a:r>
              <a:rPr lang="en-US" sz="2400" dirty="0" err="1" smtClean="0"/>
              <a:t>dapat</a:t>
            </a:r>
            <a:r>
              <a:rPr lang="en-US" sz="2400" dirty="0" smtClean="0"/>
              <a:t> </a:t>
            </a:r>
            <a:r>
              <a:rPr lang="en-US" sz="2400" dirty="0" err="1" smtClean="0"/>
              <a:t>dengan</a:t>
            </a:r>
            <a:r>
              <a:rPr lang="en-US" sz="2400" dirty="0" smtClean="0"/>
              <a:t> </a:t>
            </a:r>
            <a:r>
              <a:rPr lang="en-US" sz="2400" dirty="0" err="1" smtClean="0"/>
              <a:t>baik</a:t>
            </a:r>
            <a:r>
              <a:rPr lang="en-US" sz="2400" dirty="0" smtClean="0"/>
              <a:t> </a:t>
            </a:r>
            <a:r>
              <a:rPr lang="en-US" sz="2400" dirty="0" err="1" smtClean="0"/>
              <a:t>melakukan</a:t>
            </a:r>
            <a:r>
              <a:rPr lang="en-US" sz="2400" dirty="0" smtClean="0"/>
              <a:t> </a:t>
            </a:r>
            <a:r>
              <a:rPr lang="en-US" sz="2400" dirty="0" err="1" smtClean="0"/>
              <a:t>gerakan-gerakan</a:t>
            </a:r>
            <a:r>
              <a:rPr lang="en-US" sz="2400" dirty="0" smtClean="0"/>
              <a:t> </a:t>
            </a:r>
            <a:r>
              <a:rPr lang="en-US" sz="2400" dirty="0" err="1" smtClean="0"/>
              <a:t>dalam</a:t>
            </a:r>
            <a:r>
              <a:rPr lang="en-US" sz="2400" dirty="0" smtClean="0"/>
              <a:t> </a:t>
            </a:r>
            <a:r>
              <a:rPr lang="en-US" sz="2400" dirty="0" err="1" smtClean="0"/>
              <a:t>sebuah</a:t>
            </a:r>
            <a:r>
              <a:rPr lang="en-US" sz="2400" dirty="0" smtClean="0"/>
              <a:t> </a:t>
            </a:r>
            <a:r>
              <a:rPr lang="en-US" sz="2400" dirty="0" err="1" smtClean="0"/>
              <a:t>permainan</a:t>
            </a:r>
            <a:r>
              <a:rPr lang="en-US" sz="2400" dirty="0" smtClean="0"/>
              <a:t>, </a:t>
            </a:r>
            <a:r>
              <a:rPr lang="en-US" sz="2400" dirty="0" err="1" smtClean="0"/>
              <a:t>pertandingan</a:t>
            </a:r>
            <a:r>
              <a:rPr lang="en-US" sz="2400" dirty="0" smtClean="0"/>
              <a:t>,   </a:t>
            </a:r>
            <a:r>
              <a:rPr lang="en-US" sz="2400" dirty="0" err="1" smtClean="0"/>
              <a:t>kegiatan</a:t>
            </a:r>
            <a:r>
              <a:rPr lang="en-US" sz="2400" dirty="0" smtClean="0"/>
              <a:t> </a:t>
            </a:r>
            <a:r>
              <a:rPr lang="en-US" sz="2400" dirty="0" err="1" smtClean="0"/>
              <a:t>rekreasi</a:t>
            </a:r>
            <a:r>
              <a:rPr lang="en-US" sz="2400" dirty="0" smtClean="0"/>
              <a:t>, </a:t>
            </a:r>
            <a:r>
              <a:rPr lang="en-US" sz="2400" dirty="0" err="1" smtClean="0"/>
              <a:t>aktivitas</a:t>
            </a:r>
            <a:r>
              <a:rPr lang="en-US" sz="2400" dirty="0" smtClean="0"/>
              <a:t> OR, </a:t>
            </a:r>
            <a:r>
              <a:rPr lang="en-US" sz="2400" dirty="0" err="1" smtClean="0"/>
              <a:t>dan</a:t>
            </a:r>
            <a:r>
              <a:rPr lang="en-US" sz="2400" dirty="0" smtClean="0"/>
              <a:t> </a:t>
            </a:r>
            <a:r>
              <a:rPr lang="en-US" sz="2400" dirty="0" err="1" smtClean="0"/>
              <a:t>gerakan-gerakan</a:t>
            </a:r>
            <a:r>
              <a:rPr lang="en-US" sz="2400" dirty="0" smtClean="0"/>
              <a:t> </a:t>
            </a:r>
            <a:r>
              <a:rPr lang="en-US" sz="2400" dirty="0" err="1" smtClean="0"/>
              <a:t>dalam</a:t>
            </a:r>
            <a:r>
              <a:rPr lang="en-US" sz="2400" dirty="0" smtClean="0"/>
              <a:t> </a:t>
            </a:r>
            <a:r>
              <a:rPr lang="en-US" sz="2400" dirty="0" err="1" smtClean="0"/>
              <a:t>aktivitas</a:t>
            </a:r>
            <a:r>
              <a:rPr lang="en-US" sz="2400" dirty="0" smtClean="0"/>
              <a:t> </a:t>
            </a:r>
            <a:r>
              <a:rPr lang="en-US" sz="2400" dirty="0" err="1" smtClean="0"/>
              <a:t>mereka</a:t>
            </a:r>
            <a:r>
              <a:rPr lang="en-US" sz="2400" dirty="0" smtClean="0"/>
              <a:t> </a:t>
            </a:r>
            <a:r>
              <a:rPr lang="en-US" sz="2400" dirty="0" err="1" smtClean="0"/>
              <a:t>sehari-hari</a:t>
            </a:r>
            <a:r>
              <a:rPr lang="en-US" sz="2400" dirty="0" smtClean="0"/>
              <a:t>. </a:t>
            </a:r>
            <a:r>
              <a:rPr lang="id-ID" sz="2400" dirty="0" smtClean="0"/>
              <a:t>Bentuk-bentuk aktivitas lokomotor dan non lokomotor sebagian sudah berada pada latihan korektif maupun latihan untuk keseimbangan. </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47800"/>
            <a:ext cx="6172200" cy="3785652"/>
          </a:xfrm>
          <a:prstGeom prst="rect">
            <a:avLst/>
          </a:prstGeom>
        </p:spPr>
        <p:txBody>
          <a:bodyPr wrap="square">
            <a:spAutoFit/>
          </a:bodyPr>
          <a:lstStyle/>
          <a:p>
            <a:r>
              <a:rPr lang="en-US" sz="2400" dirty="0" err="1" smtClean="0"/>
              <a:t>Pola</a:t>
            </a:r>
            <a:r>
              <a:rPr lang="en-US" sz="2400" dirty="0" smtClean="0"/>
              <a:t> </a:t>
            </a:r>
            <a:r>
              <a:rPr lang="en-US" sz="2400" dirty="0" err="1" smtClean="0"/>
              <a:t>dasar</a:t>
            </a:r>
            <a:r>
              <a:rPr lang="en-US" sz="2400" dirty="0" smtClean="0"/>
              <a:t> </a:t>
            </a:r>
            <a:r>
              <a:rPr lang="en-US" sz="2400" dirty="0" err="1" smtClean="0"/>
              <a:t>dari</a:t>
            </a:r>
            <a:r>
              <a:rPr lang="en-US" sz="2400" dirty="0" smtClean="0"/>
              <a:t> </a:t>
            </a:r>
            <a:r>
              <a:rPr lang="id-ID" sz="2400" dirty="0" smtClean="0"/>
              <a:t> gerak</a:t>
            </a:r>
            <a:r>
              <a:rPr lang="en-US" sz="2400" dirty="0" smtClean="0"/>
              <a:t> </a:t>
            </a:r>
            <a:r>
              <a:rPr lang="en-US" sz="2400" dirty="0" err="1" smtClean="0"/>
              <a:t>locomotor</a:t>
            </a:r>
            <a:r>
              <a:rPr lang="en-US" sz="2400" dirty="0" smtClean="0"/>
              <a:t> </a:t>
            </a:r>
            <a:r>
              <a:rPr lang="id-ID" sz="2400" dirty="0" smtClean="0"/>
              <a:t>dan non lokomotor </a:t>
            </a:r>
            <a:r>
              <a:rPr lang="en-US" sz="2400" dirty="0" err="1" smtClean="0"/>
              <a:t>sangat</a:t>
            </a:r>
            <a:r>
              <a:rPr lang="en-US" sz="2400" dirty="0" smtClean="0"/>
              <a:t> </a:t>
            </a:r>
            <a:r>
              <a:rPr lang="en-US" sz="2400" dirty="0" err="1" smtClean="0"/>
              <a:t>dibutuhkan</a:t>
            </a:r>
            <a:r>
              <a:rPr lang="en-US" sz="2400" dirty="0" smtClean="0"/>
              <a:t> </a:t>
            </a:r>
            <a:r>
              <a:rPr lang="en-US" sz="2400" dirty="0" err="1" smtClean="0"/>
              <a:t>sebelum</a:t>
            </a:r>
            <a:r>
              <a:rPr lang="en-US" sz="2400" dirty="0" smtClean="0"/>
              <a:t> </a:t>
            </a:r>
            <a:r>
              <a:rPr lang="en-US" sz="2400" dirty="0" err="1" smtClean="0"/>
              <a:t>seorang</a:t>
            </a:r>
            <a:r>
              <a:rPr lang="en-US" sz="2400" dirty="0" smtClean="0"/>
              <a:t> </a:t>
            </a:r>
            <a:r>
              <a:rPr lang="en-US" sz="2400" dirty="0" err="1" smtClean="0"/>
              <a:t>anak</a:t>
            </a:r>
            <a:r>
              <a:rPr lang="en-US" sz="2400" dirty="0" smtClean="0"/>
              <a:t> </a:t>
            </a:r>
            <a:r>
              <a:rPr lang="en-US" sz="2400" dirty="0" err="1" smtClean="0"/>
              <a:t>dapat</a:t>
            </a:r>
            <a:r>
              <a:rPr lang="en-US" sz="2400" dirty="0" smtClean="0"/>
              <a:t> </a:t>
            </a:r>
            <a:r>
              <a:rPr lang="en-US" sz="2400" dirty="0" err="1" smtClean="0"/>
              <a:t>dengan</a:t>
            </a:r>
            <a:r>
              <a:rPr lang="en-US" sz="2400" dirty="0" smtClean="0"/>
              <a:t> </a:t>
            </a:r>
            <a:r>
              <a:rPr lang="en-US" sz="2400" dirty="0" err="1" smtClean="0"/>
              <a:t>baik</a:t>
            </a:r>
            <a:r>
              <a:rPr lang="en-US" sz="2400" dirty="0" smtClean="0"/>
              <a:t> </a:t>
            </a:r>
            <a:r>
              <a:rPr lang="en-US" sz="2400" dirty="0" err="1" smtClean="0"/>
              <a:t>melakukan</a:t>
            </a:r>
            <a:r>
              <a:rPr lang="en-US" sz="2400" dirty="0" smtClean="0"/>
              <a:t> </a:t>
            </a:r>
            <a:r>
              <a:rPr lang="en-US" sz="2400" dirty="0" err="1" smtClean="0"/>
              <a:t>gerakan-gerakan</a:t>
            </a:r>
            <a:r>
              <a:rPr lang="en-US" sz="2400" dirty="0" smtClean="0"/>
              <a:t> </a:t>
            </a:r>
            <a:r>
              <a:rPr lang="en-US" sz="2400" dirty="0" err="1" smtClean="0"/>
              <a:t>dalam</a:t>
            </a:r>
            <a:r>
              <a:rPr lang="en-US" sz="2400" dirty="0" smtClean="0"/>
              <a:t> </a:t>
            </a:r>
            <a:r>
              <a:rPr lang="en-US" sz="2400" dirty="0" err="1" smtClean="0"/>
              <a:t>sebuah</a:t>
            </a:r>
            <a:r>
              <a:rPr lang="en-US" sz="2400" dirty="0" smtClean="0"/>
              <a:t> </a:t>
            </a:r>
            <a:r>
              <a:rPr lang="en-US" sz="2400" dirty="0" err="1" smtClean="0"/>
              <a:t>permainan</a:t>
            </a:r>
            <a:r>
              <a:rPr lang="en-US" sz="2400" dirty="0" smtClean="0"/>
              <a:t>, </a:t>
            </a:r>
            <a:r>
              <a:rPr lang="en-US" sz="2400" dirty="0" err="1" smtClean="0"/>
              <a:t>pertandingan</a:t>
            </a:r>
            <a:r>
              <a:rPr lang="en-US" sz="2400" dirty="0" smtClean="0"/>
              <a:t>,   </a:t>
            </a:r>
            <a:r>
              <a:rPr lang="en-US" sz="2400" dirty="0" err="1" smtClean="0"/>
              <a:t>kegiatan</a:t>
            </a:r>
            <a:r>
              <a:rPr lang="en-US" sz="2400" dirty="0" smtClean="0"/>
              <a:t> </a:t>
            </a:r>
            <a:r>
              <a:rPr lang="en-US" sz="2400" dirty="0" err="1" smtClean="0"/>
              <a:t>rekreasi</a:t>
            </a:r>
            <a:r>
              <a:rPr lang="en-US" sz="2400" dirty="0" smtClean="0"/>
              <a:t>, </a:t>
            </a:r>
            <a:r>
              <a:rPr lang="en-US" sz="2400" dirty="0" err="1" smtClean="0"/>
              <a:t>aktivitas</a:t>
            </a:r>
            <a:r>
              <a:rPr lang="en-US" sz="2400" dirty="0" smtClean="0"/>
              <a:t> OR, </a:t>
            </a:r>
            <a:r>
              <a:rPr lang="en-US" sz="2400" dirty="0" err="1" smtClean="0"/>
              <a:t>dan</a:t>
            </a:r>
            <a:r>
              <a:rPr lang="en-US" sz="2400" dirty="0" smtClean="0"/>
              <a:t> </a:t>
            </a:r>
            <a:r>
              <a:rPr lang="en-US" sz="2400" dirty="0" err="1" smtClean="0"/>
              <a:t>gerakan-gerakan</a:t>
            </a:r>
            <a:r>
              <a:rPr lang="en-US" sz="2400" dirty="0" smtClean="0"/>
              <a:t> </a:t>
            </a:r>
            <a:r>
              <a:rPr lang="en-US" sz="2400" dirty="0" err="1" smtClean="0"/>
              <a:t>dalam</a:t>
            </a:r>
            <a:r>
              <a:rPr lang="en-US" sz="2400" dirty="0" smtClean="0"/>
              <a:t> </a:t>
            </a:r>
            <a:r>
              <a:rPr lang="en-US" sz="2400" dirty="0" err="1" smtClean="0"/>
              <a:t>aktivitas</a:t>
            </a:r>
            <a:r>
              <a:rPr lang="en-US" sz="2400" dirty="0" smtClean="0"/>
              <a:t> </a:t>
            </a:r>
            <a:r>
              <a:rPr lang="en-US" sz="2400" dirty="0" err="1" smtClean="0"/>
              <a:t>mereka</a:t>
            </a:r>
            <a:r>
              <a:rPr lang="en-US" sz="2400" dirty="0" smtClean="0"/>
              <a:t> </a:t>
            </a:r>
            <a:r>
              <a:rPr lang="en-US" sz="2400" dirty="0" err="1" smtClean="0"/>
              <a:t>sehari-hari</a:t>
            </a:r>
            <a:r>
              <a:rPr lang="en-US" sz="2400" dirty="0" smtClean="0"/>
              <a:t>. </a:t>
            </a:r>
            <a:r>
              <a:rPr lang="id-ID" sz="2400" dirty="0" smtClean="0"/>
              <a:t>Bentuk-bentuk aktivitas lokomotor dan non lokomotor sebagian sudah berada pada latihan korektif maupun latihan untuk keseimbangan. </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551837"/>
            <a:ext cx="8229600" cy="1815882"/>
          </a:xfrm>
          <a:prstGeom prst="rect">
            <a:avLst/>
          </a:prstGeom>
        </p:spPr>
        <p:txBody>
          <a:bodyPr wrap="square">
            <a:spAutoFit/>
          </a:bodyPr>
          <a:lstStyle/>
          <a:p>
            <a:pPr hangingPunct="0"/>
            <a:r>
              <a:rPr lang="en-US" sz="2800" dirty="0" err="1" smtClean="0"/>
              <a:t>Aktivitas</a:t>
            </a:r>
            <a:r>
              <a:rPr lang="en-US" sz="2800" dirty="0" smtClean="0"/>
              <a:t> </a:t>
            </a:r>
            <a:r>
              <a:rPr lang="en-US" sz="2800" dirty="0" err="1" smtClean="0"/>
              <a:t>pada</a:t>
            </a:r>
            <a:r>
              <a:rPr lang="en-US" sz="2800" dirty="0" smtClean="0"/>
              <a:t> </a:t>
            </a:r>
            <a:r>
              <a:rPr lang="en-US" sz="2800" dirty="0" err="1" smtClean="0"/>
              <a:t>bagian</a:t>
            </a:r>
            <a:r>
              <a:rPr lang="en-US" sz="2800" dirty="0" smtClean="0"/>
              <a:t> </a:t>
            </a:r>
            <a:r>
              <a:rPr lang="en-US" sz="2800" dirty="0" err="1" smtClean="0"/>
              <a:t>ini</a:t>
            </a:r>
            <a:r>
              <a:rPr lang="en-US" sz="2800" dirty="0" smtClean="0"/>
              <a:t> </a:t>
            </a:r>
            <a:r>
              <a:rPr lang="id-ID" sz="2800" dirty="0" smtClean="0"/>
              <a:t> memberikan </a:t>
            </a:r>
            <a:r>
              <a:rPr lang="en-US" sz="2800" dirty="0" smtClean="0"/>
              <a:t> </a:t>
            </a:r>
            <a:r>
              <a:rPr lang="en-US" sz="2800" dirty="0" err="1" smtClean="0"/>
              <a:t>kesempatan</a:t>
            </a:r>
            <a:r>
              <a:rPr lang="en-US" sz="2800" dirty="0" smtClean="0"/>
              <a:t> </a:t>
            </a:r>
            <a:r>
              <a:rPr lang="en-US" sz="2800" dirty="0" err="1" smtClean="0"/>
              <a:t>pada</a:t>
            </a:r>
            <a:r>
              <a:rPr lang="en-US" sz="2800" dirty="0" smtClean="0"/>
              <a:t> </a:t>
            </a:r>
            <a:r>
              <a:rPr lang="en-US" sz="2800" dirty="0" err="1" smtClean="0"/>
              <a:t>anak</a:t>
            </a:r>
            <a:r>
              <a:rPr lang="en-US" sz="2800" dirty="0" smtClean="0"/>
              <a:t> </a:t>
            </a:r>
            <a:r>
              <a:rPr lang="en-US" sz="2800" dirty="0" err="1" smtClean="0"/>
              <a:t>untuk</a:t>
            </a:r>
            <a:r>
              <a:rPr lang="en-US" sz="2800" dirty="0" smtClean="0"/>
              <a:t> </a:t>
            </a:r>
            <a:r>
              <a:rPr lang="en-US" sz="2800" dirty="0" err="1" smtClean="0"/>
              <a:t>mempratekkan</a:t>
            </a:r>
            <a:r>
              <a:rPr lang="en-US" sz="2800" dirty="0" smtClean="0"/>
              <a:t> </a:t>
            </a:r>
            <a:r>
              <a:rPr lang="en-US" sz="2800" dirty="0" err="1" smtClean="0"/>
              <a:t>berbagai</a:t>
            </a:r>
            <a:r>
              <a:rPr lang="en-US" sz="2800" dirty="0" smtClean="0"/>
              <a:t> </a:t>
            </a:r>
            <a:r>
              <a:rPr lang="en-US" sz="2800" dirty="0" err="1" smtClean="0"/>
              <a:t>macam</a:t>
            </a:r>
            <a:r>
              <a:rPr lang="en-US" sz="2800" dirty="0" smtClean="0"/>
              <a:t> </a:t>
            </a:r>
            <a:r>
              <a:rPr lang="en-US" sz="2800" dirty="0" err="1" smtClean="0"/>
              <a:t>variasi</a:t>
            </a:r>
            <a:r>
              <a:rPr lang="en-US" sz="2800" dirty="0" smtClean="0"/>
              <a:t> </a:t>
            </a:r>
            <a:r>
              <a:rPr lang="en-US" sz="2800" dirty="0" err="1" smtClean="0"/>
              <a:t>dalam</a:t>
            </a:r>
            <a:r>
              <a:rPr lang="id-ID" sz="2800" dirty="0" smtClean="0"/>
              <a:t> variabel</a:t>
            </a:r>
            <a:r>
              <a:rPr lang="en-US" sz="2800" dirty="0" smtClean="0"/>
              <a:t> </a:t>
            </a:r>
            <a:r>
              <a:rPr lang="en-US" sz="2800" dirty="0" err="1" smtClean="0"/>
              <a:t>waktu</a:t>
            </a:r>
            <a:r>
              <a:rPr lang="en-US" sz="2800" dirty="0" smtClean="0"/>
              <a:t>, </a:t>
            </a:r>
            <a:r>
              <a:rPr lang="en-US" sz="2800" dirty="0" err="1" smtClean="0"/>
              <a:t>tempat</a:t>
            </a:r>
            <a:r>
              <a:rPr lang="en-US" sz="2800" dirty="0" smtClean="0"/>
              <a:t>, </a:t>
            </a:r>
            <a:r>
              <a:rPr lang="en-US" sz="2800" dirty="0" err="1" smtClean="0"/>
              <a:t>kekuatan</a:t>
            </a:r>
            <a:r>
              <a:rPr lang="en-US" sz="2800" dirty="0" smtClean="0"/>
              <a:t>, </a:t>
            </a:r>
            <a:r>
              <a:rPr lang="en-US" sz="2800" dirty="0" err="1" smtClean="0"/>
              <a:t>dan</a:t>
            </a:r>
            <a:r>
              <a:rPr lang="en-US" sz="2800" dirty="0" smtClean="0"/>
              <a:t> </a:t>
            </a:r>
            <a:r>
              <a:rPr lang="en-US" sz="2800" dirty="0" err="1" smtClean="0"/>
              <a:t>bagaimana</a:t>
            </a:r>
            <a:r>
              <a:rPr lang="en-US" sz="2800" dirty="0" smtClean="0"/>
              <a:t> </a:t>
            </a:r>
            <a:r>
              <a:rPr lang="en-US" sz="2800" dirty="0" err="1" smtClean="0"/>
              <a:t>mengikuti</a:t>
            </a:r>
            <a:r>
              <a:rPr lang="en-US" sz="2800" dirty="0" smtClean="0"/>
              <a:t>  </a:t>
            </a:r>
            <a:r>
              <a:rPr lang="en-US" sz="2800" dirty="0" err="1" smtClean="0"/>
              <a:t>gerakan</a:t>
            </a:r>
            <a:r>
              <a:rPr lang="en-US" sz="2800" dirty="0" smtClean="0"/>
              <a:t> </a:t>
            </a:r>
            <a:r>
              <a:rPr lang="en-US" sz="2800" dirty="0" err="1" smtClean="0"/>
              <a:t>tubuh</a:t>
            </a:r>
            <a:r>
              <a:rPr lang="en-US" sz="2800" dirty="0" smtClean="0"/>
              <a:t> </a:t>
            </a:r>
            <a:r>
              <a:rPr lang="en-US" sz="2800" dirty="0" err="1" smtClean="0"/>
              <a:t>mereka</a:t>
            </a:r>
            <a:r>
              <a:rPr lang="en-US" sz="2800" dirty="0" smtClean="0"/>
              <a:t>.</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295400"/>
            <a:ext cx="5791200" cy="523220"/>
          </a:xfrm>
          <a:prstGeom prst="rect">
            <a:avLst/>
          </a:prstGeom>
        </p:spPr>
        <p:txBody>
          <a:bodyPr wrap="square">
            <a:spAutoFit/>
          </a:bodyPr>
          <a:lstStyle/>
          <a:p>
            <a:r>
              <a:rPr lang="id-ID" sz="2800" dirty="0" smtClean="0"/>
              <a:t>Aktivitas keterampilan manipulatif</a:t>
            </a:r>
            <a:endParaRPr lang="en-US" sz="2800" dirty="0"/>
          </a:p>
        </p:txBody>
      </p:sp>
      <p:sp>
        <p:nvSpPr>
          <p:cNvPr id="3" name="Rectangle 2"/>
          <p:cNvSpPr/>
          <p:nvPr/>
        </p:nvSpPr>
        <p:spPr>
          <a:xfrm>
            <a:off x="1600200" y="1859340"/>
            <a:ext cx="6858000" cy="2554545"/>
          </a:xfrm>
          <a:prstGeom prst="rect">
            <a:avLst/>
          </a:prstGeom>
        </p:spPr>
        <p:txBody>
          <a:bodyPr wrap="square">
            <a:spAutoFit/>
          </a:bodyPr>
          <a:lstStyle/>
          <a:p>
            <a:r>
              <a:rPr lang="id-ID" sz="2000" dirty="0" smtClean="0"/>
              <a:t>Gerak manipulatif yaitu gerakan yang sudah berkaitan dengan memanipulasi obyek atau mengendalikan tubuh secara bersama.  </a:t>
            </a:r>
            <a:r>
              <a:rPr lang="en-US" sz="2000" dirty="0" err="1" smtClean="0"/>
              <a:t>Aktivitas</a:t>
            </a:r>
            <a:r>
              <a:rPr lang="en-US" sz="2000" dirty="0" smtClean="0"/>
              <a:t> </a:t>
            </a:r>
            <a:r>
              <a:rPr lang="en-US" sz="2000" dirty="0" err="1" smtClean="0"/>
              <a:t>pada</a:t>
            </a:r>
            <a:r>
              <a:rPr lang="en-US" sz="2000" dirty="0" smtClean="0"/>
              <a:t> </a:t>
            </a:r>
            <a:r>
              <a:rPr lang="en-US" sz="2000" dirty="0" err="1" smtClean="0"/>
              <a:t>bagian</a:t>
            </a:r>
            <a:r>
              <a:rPr lang="en-US" sz="2000" dirty="0" smtClean="0"/>
              <a:t> </a:t>
            </a:r>
            <a:r>
              <a:rPr lang="en-US" sz="2000" dirty="0" err="1" smtClean="0"/>
              <a:t>ini</a:t>
            </a:r>
            <a:r>
              <a:rPr lang="en-US" sz="2000" dirty="0" smtClean="0"/>
              <a:t> </a:t>
            </a:r>
            <a:r>
              <a:rPr lang="en-US" sz="2000" dirty="0" err="1" smtClean="0"/>
              <a:t>memberi</a:t>
            </a:r>
            <a:r>
              <a:rPr lang="en-US" sz="2000" dirty="0" smtClean="0"/>
              <a:t> </a:t>
            </a:r>
            <a:r>
              <a:rPr lang="en-US" sz="2000" dirty="0" err="1" smtClean="0"/>
              <a:t>kesempatan</a:t>
            </a:r>
            <a:r>
              <a:rPr lang="en-US" sz="2000" dirty="0" smtClean="0"/>
              <a:t> </a:t>
            </a:r>
            <a:r>
              <a:rPr lang="en-US" sz="2000" dirty="0" err="1" smtClean="0"/>
              <a:t>pada</a:t>
            </a:r>
            <a:r>
              <a:rPr lang="en-US" sz="2000" dirty="0" smtClean="0"/>
              <a:t> </a:t>
            </a:r>
            <a:r>
              <a:rPr lang="en-US" sz="2000" dirty="0" err="1" smtClean="0"/>
              <a:t>anak</a:t>
            </a:r>
            <a:r>
              <a:rPr lang="en-US" sz="2000" dirty="0" smtClean="0"/>
              <a:t> </a:t>
            </a:r>
            <a:r>
              <a:rPr lang="en-US" sz="2000" dirty="0" err="1" smtClean="0"/>
              <a:t>untuk</a:t>
            </a:r>
            <a:r>
              <a:rPr lang="en-US" sz="2000" dirty="0" smtClean="0"/>
              <a:t> </a:t>
            </a:r>
            <a:r>
              <a:rPr lang="en-US" sz="2000" dirty="0" err="1" smtClean="0"/>
              <a:t>mengembangkan</a:t>
            </a:r>
            <a:r>
              <a:rPr lang="en-US" sz="2000" dirty="0" smtClean="0"/>
              <a:t> </a:t>
            </a:r>
            <a:r>
              <a:rPr lang="en-US" sz="2000" dirty="0" err="1" smtClean="0"/>
              <a:t>dasar</a:t>
            </a:r>
            <a:r>
              <a:rPr lang="en-US" sz="2000" dirty="0" smtClean="0"/>
              <a:t> </a:t>
            </a:r>
            <a:r>
              <a:rPr lang="en-US" sz="2000" dirty="0" err="1" smtClean="0"/>
              <a:t>ket</a:t>
            </a:r>
            <a:r>
              <a:rPr lang="id-ID" sz="2000" dirty="0" smtClean="0"/>
              <a:t>e</a:t>
            </a:r>
            <a:r>
              <a:rPr lang="en-US" sz="2000" dirty="0" err="1" smtClean="0"/>
              <a:t>rampilan</a:t>
            </a:r>
            <a:r>
              <a:rPr lang="en-US" sz="2000" dirty="0" smtClean="0"/>
              <a:t> </a:t>
            </a:r>
            <a:r>
              <a:rPr lang="en-US" sz="2000" dirty="0" err="1" smtClean="0"/>
              <a:t>pengontrolan</a:t>
            </a:r>
            <a:r>
              <a:rPr lang="en-US" sz="2000" dirty="0" smtClean="0"/>
              <a:t> </a:t>
            </a:r>
            <a:r>
              <a:rPr lang="id-ID" sz="2000" dirty="0" smtClean="0"/>
              <a:t> tubuh, yang biasanya sudah banyak menggunakan gerakan tangan dan kaki, dan juga bagian tubuh lainnya, contoh gerakannya yaitu memukul, melempar, menendang, menggiring, memantulkan, </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81000"/>
            <a:ext cx="6172200" cy="2308324"/>
          </a:xfrm>
          <a:prstGeom prst="rect">
            <a:avLst/>
          </a:prstGeom>
          <a:noFill/>
        </p:spPr>
        <p:txBody>
          <a:bodyPr wrap="square" rtlCol="0">
            <a:spAutoFit/>
          </a:bodyPr>
          <a:lstStyle/>
          <a:p>
            <a:pPr algn="ctr"/>
            <a:endParaRPr lang="en-US" sz="7200" dirty="0" smtClean="0"/>
          </a:p>
          <a:p>
            <a:pPr algn="ctr"/>
            <a:r>
              <a:rPr lang="en-US" sz="7200" dirty="0" err="1" smtClean="0"/>
              <a:t>Terimakasih</a:t>
            </a:r>
            <a:r>
              <a:rPr lang="en-US" sz="7200" dirty="0" smtClean="0"/>
              <a:t> </a:t>
            </a:r>
            <a:endParaRPr lang="en-US" sz="7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Suparno, 2001:9</a:t>
            </a:r>
            <a:endParaRPr lang="en-US" dirty="0" smtClean="0">
              <a:solidFill>
                <a:srgbClr val="FFFF00"/>
              </a:solidFill>
            </a:endParaRPr>
          </a:p>
        </p:txBody>
      </p:sp>
      <p:sp>
        <p:nvSpPr>
          <p:cNvPr id="3" name="Content Placeholder 2"/>
          <p:cNvSpPr>
            <a:spLocks noGrp="1"/>
          </p:cNvSpPr>
          <p:nvPr>
            <p:ph idx="1"/>
          </p:nvPr>
        </p:nvSpPr>
        <p:spPr/>
        <p:txBody>
          <a:bodyPr>
            <a:normAutofit lnSpcReduction="10000"/>
          </a:bodyPr>
          <a:lstStyle/>
          <a:p>
            <a:r>
              <a:rPr lang="id-ID" dirty="0" smtClean="0"/>
              <a:t>secara paedagogis tunarungu dapat diartikan sebagai suatu kondisi ketidakmampuan seseorang dalam mendapatkan informasi secara lisan, sehingga membutuhkan bimbingan dan pelayanan khusus dalam belajarnya disekolah. Pengertian itu lebih menekankan pada upaya pengembangan potensi penyandang tunarungu agar dapat mengembangkan dirinya secara optimal dan bertanggung jawab dalam kehidupannya sehari-hari </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Sebab-sebab</a:t>
            </a:r>
            <a:r>
              <a:rPr lang="en-US" dirty="0" smtClean="0">
                <a:solidFill>
                  <a:srgbClr val="FFFF00"/>
                </a:solidFill>
              </a:rPr>
              <a:t> TR</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id-ID" dirty="0" smtClean="0"/>
              <a:t>Sunaryo Kartadinata (1996:75) mengemukakan faktor-faktor penyebab ketunarunguan adalah sebagai berikut :</a:t>
            </a:r>
            <a:endParaRPr lang="en-US" dirty="0" smtClean="0"/>
          </a:p>
          <a:p>
            <a:pPr lvl="0"/>
            <a:r>
              <a:rPr lang="id-ID" dirty="0" smtClean="0">
                <a:solidFill>
                  <a:srgbClr val="FF0000"/>
                </a:solidFill>
              </a:rPr>
              <a:t>Pada saat dilahirkan (prenatal)</a:t>
            </a:r>
            <a:endParaRPr lang="en-US" dirty="0" smtClean="0">
              <a:solidFill>
                <a:srgbClr val="FF0000"/>
              </a:solidFill>
            </a:endParaRPr>
          </a:p>
          <a:p>
            <a:pPr lvl="0"/>
            <a:r>
              <a:rPr lang="id-ID" dirty="0" smtClean="0"/>
              <a:t>Salah satu atau kedua orang tua anak menderita tunarungu atau mempunyai gen sel pembawa sifat abnorma, misalnya : dominan gen, resesive gen, dll.</a:t>
            </a:r>
            <a:endParaRPr lang="en-US" dirty="0" smtClean="0"/>
          </a:p>
          <a:p>
            <a:pPr lvl="0"/>
            <a:r>
              <a:rPr lang="id-ID" dirty="0" smtClean="0">
                <a:solidFill>
                  <a:srgbClr val="FF0000"/>
                </a:solidFill>
              </a:rPr>
              <a:t>Karena penyakit:</a:t>
            </a:r>
            <a:r>
              <a:rPr lang="id-ID" dirty="0" smtClean="0"/>
              <a:t> sewaktu ibu mengandung terserang suatu penyakit terutama yang diderita pada saat kehamilan pada trisemester pertama, yaiutu pada saat pembentukan ruang telinga. Penyakit itu antara lain: rubella, moebilli, dll.</a:t>
            </a:r>
            <a:endParaRPr lang="en-US" dirty="0" smtClean="0"/>
          </a:p>
          <a:p>
            <a:pPr lvl="0"/>
            <a:r>
              <a:rPr lang="id-ID" dirty="0" smtClean="0">
                <a:solidFill>
                  <a:srgbClr val="FF0000"/>
                </a:solidFill>
              </a:rPr>
              <a:t>Karena keracunan obat-obatan. </a:t>
            </a:r>
            <a:r>
              <a:rPr lang="id-ID" dirty="0" smtClean="0"/>
              <a:t>Pada saat kehamilan, ibu meminum obat-obatan terlalu banyak atau ibu seorang pecandu alkohol atau ibu tidak menghendaki kelahiran anaknya, ia meminum obat penggugur kandungan sehinga menyebabkan ketunarunguan pada anak yang dilahirkannya.</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id-ID" dirty="0" smtClean="0"/>
              <a:t>Pada saat kelahiran (natal)</a:t>
            </a:r>
            <a:endParaRPr lang="en-US" dirty="0" smtClean="0"/>
          </a:p>
          <a:p>
            <a:pPr lvl="0"/>
            <a:r>
              <a:rPr lang="id-ID" dirty="0" smtClean="0"/>
              <a:t>Sewaktu ibu melahirkan, ibu mengalami kesulitan sehingga persalinan dibantu dengan penyedotan (tang).</a:t>
            </a:r>
            <a:endParaRPr lang="en-US" dirty="0" smtClean="0"/>
          </a:p>
          <a:p>
            <a:pPr lvl="0"/>
            <a:r>
              <a:rPr lang="id-ID" dirty="0" smtClean="0"/>
              <a:t>Prematuritas, yakni bayi yang lahir sebelum waktunya.</a:t>
            </a:r>
            <a:endParaRPr lang="en-US" dirty="0" smtClean="0"/>
          </a:p>
          <a:p>
            <a:pPr lvl="0"/>
            <a:r>
              <a:rPr lang="id-ID" dirty="0" smtClean="0"/>
              <a:t>Pada saat setelah kelahiran</a:t>
            </a:r>
            <a:endParaRPr lang="en-US" dirty="0" smtClean="0"/>
          </a:p>
          <a:p>
            <a:pPr lvl="0"/>
            <a:r>
              <a:rPr lang="id-ID" dirty="0" smtClean="0"/>
              <a:t>Ketunarunguan yang terjadi karena infeksi, misalnya: infeksi pada otak (menginitis), difteri, dll.</a:t>
            </a:r>
            <a:endParaRPr lang="en-US" dirty="0" smtClean="0"/>
          </a:p>
          <a:p>
            <a:pPr lvl="0"/>
            <a:r>
              <a:rPr lang="id-ID" dirty="0" smtClean="0"/>
              <a:t>Pemakaian obat-obatan ototoksi pada anak-anak.</a:t>
            </a:r>
            <a:endParaRPr lang="en-US" dirty="0" smtClean="0"/>
          </a:p>
          <a:p>
            <a:pPr lvl="0"/>
            <a:r>
              <a:rPr lang="id-ID" dirty="0" smtClean="0"/>
              <a:t>Karena kecelakaan yang mengakibatkan kerusakan alat pendengaran bagian dalam, misalnya: jatuh, dll.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Sebab-sebab</a:t>
            </a:r>
            <a:endParaRPr lang="en-US" dirty="0"/>
          </a:p>
        </p:txBody>
      </p:sp>
      <p:sp>
        <p:nvSpPr>
          <p:cNvPr id="3" name="Content Placeholder 2"/>
          <p:cNvSpPr>
            <a:spLocks noGrp="1"/>
          </p:cNvSpPr>
          <p:nvPr>
            <p:ph idx="1"/>
          </p:nvPr>
        </p:nvSpPr>
        <p:spPr/>
        <p:txBody>
          <a:bodyPr>
            <a:normAutofit fontScale="70000" lnSpcReduction="20000"/>
          </a:bodyPr>
          <a:lstStyle/>
          <a:p>
            <a:r>
              <a:rPr lang="id-ID" dirty="0" smtClean="0"/>
              <a:t>Samuel A. Kirk seperti yang dikutip oleh Rochmad Wahab (1993:8), menerangkan sebab-sebab ketunarunguan antara lain sebagai berikut:</a:t>
            </a:r>
            <a:endParaRPr lang="en-US" dirty="0" smtClean="0"/>
          </a:p>
          <a:p>
            <a:pPr lvl="0"/>
            <a:r>
              <a:rPr lang="id-ID" dirty="0" smtClean="0"/>
              <a:t>Sebab ketunarunguan yang terjadi sebelum kelahiran.</a:t>
            </a:r>
            <a:endParaRPr lang="en-US" dirty="0" smtClean="0"/>
          </a:p>
          <a:p>
            <a:r>
              <a:rPr lang="id-ID" dirty="0" smtClean="0"/>
              <a:t>Terjadi pada masa prenatal yaitu ibu sewaktu mengandung mengalami keracunan sehingga perkembangan anak mengalami kecacatan.</a:t>
            </a:r>
            <a:endParaRPr lang="en-US" dirty="0" smtClean="0"/>
          </a:p>
          <a:p>
            <a:pPr lvl="0"/>
            <a:r>
              <a:rPr lang="id-ID" dirty="0" smtClean="0"/>
              <a:t>Sebab-sebab trauma dan kondisi sewaktu lahir.</a:t>
            </a:r>
            <a:endParaRPr lang="en-US" dirty="0" smtClean="0"/>
          </a:p>
          <a:p>
            <a:r>
              <a:rPr lang="id-ID" dirty="0" smtClean="0"/>
              <a:t>Ini dapat terjadi karena pengalaman trauma pada saat kelahiran, seperti: penekanan </a:t>
            </a:r>
            <a:r>
              <a:rPr lang="id-ID" i="1" dirty="0" smtClean="0"/>
              <a:t>forcep</a:t>
            </a:r>
            <a:r>
              <a:rPr lang="id-ID" dirty="0" smtClean="0"/>
              <a:t>, pendarahan terlalu banyak sehingga mengakibatkan cedera pada sistem saraf pendengaran.</a:t>
            </a:r>
            <a:endParaRPr lang="en-US" dirty="0" smtClean="0"/>
          </a:p>
          <a:p>
            <a:pPr lvl="0"/>
            <a:r>
              <a:rPr lang="id-ID" dirty="0" smtClean="0"/>
              <a:t>Sebab-sebab ketunarunguan sejak lahir.</a:t>
            </a:r>
            <a:endParaRPr lang="en-US" dirty="0" smtClean="0"/>
          </a:p>
          <a:p>
            <a:r>
              <a:rPr lang="id-ID" dirty="0" smtClean="0"/>
              <a:t>Sebab-sebab ketunarunguan pada saat kelahiran dapat terjadi karena terkena penyakit atau kecelakaan yang menyebabkan kecacatan pendengaran.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solidFill>
                  <a:srgbClr val="FFFF00"/>
                </a:solidFill>
              </a:rPr>
              <a:t>Klasifikasi Ketunarunguan</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lvl="0"/>
            <a:r>
              <a:rPr lang="id-ID" dirty="0" smtClean="0"/>
              <a:t>Tingkat I : Kehilangan kemampuan mendengar antara 35-54 dB, penderita hanya memerlukan latihan berbicara dan bantuan alat pendengaran.</a:t>
            </a:r>
            <a:endParaRPr lang="en-US" dirty="0" smtClean="0"/>
          </a:p>
          <a:p>
            <a:pPr lvl="0"/>
            <a:r>
              <a:rPr lang="id-ID" dirty="0" smtClean="0"/>
              <a:t>Tingkat II : Kehilangan kemampuan mendengar antara 55 sampai dengan 69 dB, penderita kadang-kadang memerlukan penempatan sekolah secara khusus, dalam kebiasaan sehari-hari memerlukan latihan berbicara atau berbahasa secara khusus.</a:t>
            </a:r>
            <a:endParaRPr lang="en-US" dirty="0" smtClean="0"/>
          </a:p>
          <a:p>
            <a:pPr lvl="0"/>
            <a:r>
              <a:rPr lang="id-ID" dirty="0" smtClean="0"/>
              <a:t>Tingkat III : Kehilangan kemampuan mendengar antara 70 sampai dengan 89 dB.</a:t>
            </a:r>
            <a:endParaRPr lang="en-US" dirty="0" smtClean="0"/>
          </a:p>
          <a:p>
            <a:pPr lvl="0"/>
            <a:r>
              <a:rPr lang="id-ID" dirty="0" smtClean="0"/>
              <a:t>Tingkat IV : Kehilangan kemampuan mendengar antara 90 dB ke atas.</a:t>
            </a:r>
            <a:endParaRPr lang="en-US" dirty="0" smtClean="0"/>
          </a:p>
          <a:p>
            <a:r>
              <a:rPr lang="id-ID" dirty="0" smtClean="0"/>
              <a:t>Emon Satrawinata (1997:12)</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802</TotalTime>
  <Words>2257</Words>
  <Application>Microsoft Office PowerPoint</Application>
  <PresentationFormat>On-screen Show (4:3)</PresentationFormat>
  <Paragraphs>173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Apex</vt:lpstr>
      <vt:lpstr>    Materi Tuna Rungu Wicara</vt:lpstr>
      <vt:lpstr>Pengertian Anak Tunarungu </vt:lpstr>
      <vt:lpstr>Mengklasifikasi Tunarungu</vt:lpstr>
      <vt:lpstr>Tunarungu menurut Andreas Dwijosumarto (1996:74) </vt:lpstr>
      <vt:lpstr>Suparno, 2001:9</vt:lpstr>
      <vt:lpstr>Sebab-sebab TR</vt:lpstr>
      <vt:lpstr>PowerPoint Presentation</vt:lpstr>
      <vt:lpstr>Sebab-sebab</vt:lpstr>
      <vt:lpstr>Klasifikasi Ketunarunguan</vt:lpstr>
      <vt:lpstr>lanjutan</vt:lpstr>
      <vt:lpstr>Karakteristik Anak Tunarungu</vt:lpstr>
      <vt:lpstr>PowerPoint Presentation</vt:lpstr>
      <vt:lpstr>   Menurut Lani Bunawan dan Maria C. Susila Yuwati (2000:47), fungsi motorik pada anak tunarungu dapat disimpulkan sebagai berikut:</vt:lpstr>
      <vt:lpstr>lanjutan</vt:lpstr>
      <vt:lpstr>A.Van Uden (Lani Bunawan dan Maria C.Susila Yuwati, 2000:27-30</vt:lpstr>
      <vt:lpstr>lanjutan</vt:lpstr>
      <vt:lpstr>lanjutan</vt:lpstr>
      <vt:lpstr>PowerPoint Presentation</vt:lpstr>
      <vt:lpstr>PowerPoint Presentation</vt:lpstr>
      <vt:lpstr>PowerPoint Presentation</vt:lpstr>
      <vt:lpstr>PowerPoint Presentation</vt:lpstr>
      <vt:lpstr>PowerPoint Presentation</vt:lpstr>
      <vt:lpstr>lanjutan</vt:lpstr>
      <vt:lpstr>lanjutan</vt:lpstr>
      <vt:lpstr>Permasalahan</vt:lpstr>
      <vt:lpstr>Pengertian</vt:lpstr>
      <vt:lpstr>KELANJUTAN</vt:lpstr>
      <vt:lpstr>  Aktivitas Jasmani </vt:lpstr>
      <vt:lpstr>Aktivitas  jasmani bagi anak tunagrahita. </vt:lpstr>
      <vt:lpstr>Pengembangan aktivitas jasmani bagi anak tunagrahita </vt:lpstr>
      <vt:lpstr>lanjutan</vt:lpstr>
      <vt:lpstr>PowerPoint Presentation</vt:lpstr>
      <vt:lpstr>Aktivitas jasmani anak  tunagrahita bertujuan </vt:lpstr>
      <vt:lpstr>Penyimpangan postur tubuh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AKTIVITAS  GERAK  BAGI ANAK TUNAGRAHITA</dc:title>
  <dc:creator>ASUS</dc:creator>
  <cp:lastModifiedBy>Duke</cp:lastModifiedBy>
  <cp:revision>25</cp:revision>
  <dcterms:created xsi:type="dcterms:W3CDTF">2006-08-16T00:00:00Z</dcterms:created>
  <dcterms:modified xsi:type="dcterms:W3CDTF">2014-11-12T01:29:58Z</dcterms:modified>
</cp:coreProperties>
</file>