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EC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AD156-E281-4181-9B7E-C7A397D38B1F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B17167-28BD-434D-81F7-5132F4F388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48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A424A-5599-4A68-AB52-D1511B242BE8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532-262F-4D31-A24C-537382DB2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A424A-5599-4A68-AB52-D1511B242BE8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532-262F-4D31-A24C-537382DB2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A424A-5599-4A68-AB52-D1511B242BE8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532-262F-4D31-A24C-537382DB2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A424A-5599-4A68-AB52-D1511B242BE8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532-262F-4D31-A24C-537382DB2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A424A-5599-4A68-AB52-D1511B242BE8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532-262F-4D31-A24C-537382DB2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A424A-5599-4A68-AB52-D1511B242BE8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532-262F-4D31-A24C-537382DB2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A424A-5599-4A68-AB52-D1511B242BE8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532-262F-4D31-A24C-537382DB2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A424A-5599-4A68-AB52-D1511B242BE8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532-262F-4D31-A24C-537382DB2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A424A-5599-4A68-AB52-D1511B242BE8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532-262F-4D31-A24C-537382DB2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A424A-5599-4A68-AB52-D1511B242BE8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4532-262F-4D31-A24C-537382DB2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A424A-5599-4A68-AB52-D1511B242BE8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B074532-262F-4D31-A24C-537382DB29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7A424A-5599-4A68-AB52-D1511B242BE8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074532-262F-4D31-A24C-537382DB296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6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581400" y="609600"/>
            <a:ext cx="5410200" cy="1222375"/>
          </a:xfrm>
        </p:spPr>
        <p:txBody>
          <a:bodyPr>
            <a:prstTxWarp prst="textInflateTop">
              <a:avLst>
                <a:gd name="adj" fmla="val 50000"/>
              </a:avLst>
            </a:prstTxWarp>
          </a:bodyPr>
          <a:lstStyle/>
          <a:p>
            <a:pPr algn="ctr"/>
            <a:r>
              <a:rPr lang="en-US" b="1" dirty="0" smtClean="0">
                <a:ln w="1905">
                  <a:solidFill>
                    <a:srgbClr val="92D050"/>
                  </a:solidFill>
                </a:ln>
                <a:solidFill>
                  <a:srgbClr val="FF0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erlin Sans FB Demi" pitchFamily="34" charset="0"/>
              </a:rPr>
              <a:t>TUNA GRAHITA</a:t>
            </a:r>
            <a:endParaRPr lang="en-US" b="1" dirty="0">
              <a:ln w="1905">
                <a:solidFill>
                  <a:srgbClr val="92D050"/>
                </a:solidFill>
              </a:ln>
              <a:solidFill>
                <a:srgbClr val="FF0000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erlin Sans FB Demi" pitchFamily="34" charset="0"/>
            </a:endParaRPr>
          </a:p>
        </p:txBody>
      </p:sp>
      <p:sp>
        <p:nvSpPr>
          <p:cNvPr id="5" name="Subtitle 7"/>
          <p:cNvSpPr txBox="1">
            <a:spLocks noGrp="1"/>
          </p:cNvSpPr>
          <p:nvPr>
            <p:ph type="subTitle" idx="4294967295"/>
          </p:nvPr>
        </p:nvSpPr>
        <p:spPr>
          <a:xfrm>
            <a:off x="3413125" y="3962400"/>
            <a:ext cx="5730875" cy="2514600"/>
          </a:xfrm>
          <a:prstGeom prst="rect">
            <a:avLst/>
          </a:prstGeom>
        </p:spPr>
        <p:txBody>
          <a:bodyPr vert="horz" lIns="45720" tIns="0" rIns="45720" bIns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lang="en-US" sz="1800" b="1" dirty="0" smtClean="0">
              <a:latin typeface="Arial Black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lang="en-US" sz="1800" b="1" dirty="0" smtClean="0">
              <a:latin typeface="Arial Black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lang="en-US" sz="1800" b="1" dirty="0" smtClean="0">
              <a:latin typeface="Arial Black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lang="en-US" sz="1800" b="1" dirty="0" smtClean="0">
              <a:latin typeface="Arial Black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lang="en-US" sz="1800" b="1" dirty="0" smtClean="0">
              <a:latin typeface="Arial Black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lang="en-US" sz="1800" b="1" dirty="0" smtClean="0">
              <a:latin typeface="Arial Black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lang="en-US" sz="1800" b="1" dirty="0" smtClean="0">
              <a:latin typeface="Arial Black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lang="en-US" sz="1800" b="1" dirty="0" smtClean="0">
              <a:latin typeface="Arial Black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lang="en-US" sz="1800" b="1" dirty="0" smtClean="0">
              <a:latin typeface="Arial Black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lang="en-US" sz="1800" b="1" dirty="0" smtClean="0">
              <a:latin typeface="Arial Black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en-US" sz="2000" b="1" dirty="0" err="1" smtClean="0">
                <a:latin typeface="Arial Black" pitchFamily="34" charset="0"/>
              </a:rPr>
              <a:t>Oleh</a:t>
            </a:r>
            <a:r>
              <a:rPr lang="en-US" sz="2000" b="1" dirty="0" smtClean="0">
                <a:latin typeface="Arial Black" pitchFamily="34" charset="0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en-US" sz="2000" b="1" dirty="0" smtClean="0">
                <a:latin typeface="Arial Black" pitchFamily="34" charset="0"/>
              </a:rPr>
              <a:t>SUMARYANTI</a:t>
            </a:r>
            <a:endParaRPr lang="en-US" sz="1800" b="1" dirty="0" smtClean="0">
              <a:latin typeface="Arial Black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en-US" sz="1800" b="1" dirty="0" smtClean="0">
                <a:latin typeface="Arial Black" pitchFamily="34" charset="0"/>
              </a:rPr>
              <a:t>Email</a:t>
            </a:r>
            <a:r>
              <a:rPr lang="en-US" sz="1800" b="1" smtClean="0">
                <a:latin typeface="Arial Black" pitchFamily="34" charset="0"/>
              </a:rPr>
              <a:t>: sumaryanti@uny.ac.id</a:t>
            </a:r>
            <a:endParaRPr lang="en-US" sz="1800" b="1" dirty="0" smtClean="0">
              <a:latin typeface="Arial Black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lang="en-US" sz="1800" b="1" dirty="0" smtClean="0">
              <a:latin typeface="Arial Black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en-US" sz="1800" b="1" dirty="0" smtClean="0">
                <a:latin typeface="Arial Black" pitchFamily="34" charset="0"/>
              </a:rPr>
              <a:t>FAKULTAS ILMU KEOLAHRAGAAN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en-US" sz="18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Black" pitchFamily="34" charset="0"/>
              </a:rPr>
              <a:t>UNIVERSITAS</a:t>
            </a:r>
            <a:r>
              <a:rPr lang="en-US" sz="1800" b="1" dirty="0" smtClean="0">
                <a:latin typeface="Arial Black" pitchFamily="34" charset="0"/>
              </a:rPr>
              <a:t> NEGERI YOGYAKARTA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en-US" sz="1800" b="1" dirty="0" smtClean="0">
                <a:latin typeface="Arial Black" pitchFamily="34" charset="0"/>
              </a:rPr>
              <a:t>NOVEMBER</a:t>
            </a:r>
            <a:r>
              <a:rPr kumimoji="0" lang="en-US" sz="18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Black" pitchFamily="34" charset="0"/>
              </a:rPr>
              <a:t> 2012</a:t>
            </a:r>
            <a:endParaRPr kumimoji="0" lang="en-US" sz="1800" b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 Black" pitchFamily="34" charset="0"/>
            </a:endParaRPr>
          </a:p>
        </p:txBody>
      </p:sp>
      <p:pic>
        <p:nvPicPr>
          <p:cNvPr id="4" name="Picture 2" descr="D:\KOLEKSI IMAGE\logo_uny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2057400"/>
            <a:ext cx="1828800" cy="17634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2. </a:t>
            </a:r>
            <a:r>
              <a:rPr lang="id-ID" b="1" dirty="0" smtClean="0">
                <a:solidFill>
                  <a:srgbClr val="FF0000"/>
                </a:solidFill>
              </a:rPr>
              <a:t>Relative Mentally Retarded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571500" indent="-571500">
              <a:buNone/>
            </a:pPr>
            <a:r>
              <a:rPr lang="en-US" dirty="0" smtClean="0"/>
              <a:t>	</a:t>
            </a:r>
            <a:r>
              <a:rPr lang="id-ID" dirty="0" smtClean="0"/>
              <a:t>Yaitu anak tunagrahita hanya dalam masyarakat tertentu saja.</a:t>
            </a:r>
            <a:r>
              <a:rPr lang="en-US" dirty="0" smtClean="0"/>
              <a:t> </a:t>
            </a:r>
            <a:r>
              <a:rPr lang="id-ID" dirty="0" smtClean="0"/>
              <a:t>Misalnya di sekolah ia termasuk tunagrahita tetapi di keluarga ia</a:t>
            </a:r>
            <a:r>
              <a:rPr lang="en-US" dirty="0" smtClean="0"/>
              <a:t> </a:t>
            </a:r>
            <a:r>
              <a:rPr lang="id-ID" dirty="0" smtClean="0"/>
              <a:t>tidak termasuk tunagrahita. Tunagrahita tipe ini pada umumnya</a:t>
            </a:r>
            <a:r>
              <a:rPr lang="en-US" dirty="0" smtClean="0"/>
              <a:t> </a:t>
            </a:r>
            <a:r>
              <a:rPr lang="id-ID" dirty="0" smtClean="0"/>
              <a:t>adalah penyandang tunagrahita ringan.</a:t>
            </a:r>
            <a:endParaRPr lang="en-US" dirty="0" smtClean="0"/>
          </a:p>
          <a:p>
            <a:pPr marL="296863" indent="-296863">
              <a:buNone/>
            </a:pPr>
            <a:r>
              <a:rPr lang="en-US" dirty="0" smtClean="0"/>
              <a:t>	3. </a:t>
            </a:r>
            <a:r>
              <a:rPr lang="id-ID" b="1" dirty="0" smtClean="0">
                <a:solidFill>
                  <a:srgbClr val="FF0000"/>
                </a:solidFill>
              </a:rPr>
              <a:t>Pseudo Mentally Retarded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571500" indent="-296863">
              <a:buNone/>
            </a:pPr>
            <a:r>
              <a:rPr lang="en-US" dirty="0" smtClean="0"/>
              <a:t>	</a:t>
            </a:r>
            <a:r>
              <a:rPr lang="id-ID" dirty="0" smtClean="0"/>
              <a:t>Yaitu anak yg menunjukkan performance (penampilan) s</a:t>
            </a:r>
            <a:r>
              <a:rPr lang="en-US" dirty="0" err="1" smtClean="0"/>
              <a:t>gb</a:t>
            </a:r>
            <a:r>
              <a:rPr lang="en-US" dirty="0" smtClean="0"/>
              <a:t> </a:t>
            </a:r>
            <a:r>
              <a:rPr lang="id-ID" dirty="0" smtClean="0"/>
              <a:t>penyandang tuhagrahita tetapi sesungguhnya ia mempunyai</a:t>
            </a:r>
            <a:r>
              <a:rPr lang="en-US" dirty="0" smtClean="0"/>
              <a:t> </a:t>
            </a:r>
            <a:r>
              <a:rPr lang="id-ID" dirty="0" smtClean="0"/>
              <a:t>kapasitas kemampuan</a:t>
            </a:r>
            <a:r>
              <a:rPr lang="en-US" dirty="0" smtClean="0"/>
              <a:t> </a:t>
            </a:r>
            <a:r>
              <a:rPr lang="id-ID" dirty="0" smtClean="0"/>
              <a:t>yg normal. Misalnya seorang anak dikirim</a:t>
            </a:r>
            <a:r>
              <a:rPr lang="en-US" dirty="0" smtClean="0"/>
              <a:t> </a:t>
            </a:r>
            <a:r>
              <a:rPr lang="id-ID" dirty="0" smtClean="0"/>
              <a:t>ke sekolah khusus karena menurut hasil tes kecerdasannya (IQ-nya</a:t>
            </a:r>
            <a:r>
              <a:rPr lang="en-US" dirty="0" smtClean="0"/>
              <a:t> </a:t>
            </a:r>
            <a:r>
              <a:rPr lang="id-ID" dirty="0" smtClean="0"/>
              <a:t>rendah, tetapi setelah anak mengikuti pendidikan di sekolah, ternyata</a:t>
            </a:r>
            <a:r>
              <a:rPr lang="en-US" dirty="0" smtClean="0"/>
              <a:t> </a:t>
            </a:r>
            <a:r>
              <a:rPr lang="id-ID" dirty="0" smtClean="0"/>
              <a:t>kemampuan belajar dan adaptasi sosialnya adalah normal, maka</a:t>
            </a:r>
            <a:r>
              <a:rPr lang="en-US" dirty="0" smtClean="0"/>
              <a:t> </a:t>
            </a:r>
            <a:r>
              <a:rPr lang="id-ID" dirty="0" smtClean="0"/>
              <a:t>anak tersebut bukanlah penyandang tunagrahita.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1991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Berlin Sans FB Demi" pitchFamily="34" charset="0"/>
              </a:rPr>
              <a:t>KARAKTERISTIK</a:t>
            </a:r>
            <a:endParaRPr lang="en-US" dirty="0">
              <a:solidFill>
                <a:srgbClr val="C00000"/>
              </a:solidFill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105400"/>
          </a:xfrm>
        </p:spPr>
        <p:txBody>
          <a:bodyPr>
            <a:normAutofit fontScale="85000" lnSpcReduction="10000"/>
          </a:bodyPr>
          <a:lstStyle/>
          <a:p>
            <a:r>
              <a:rPr lang="id-ID" b="1" dirty="0" smtClean="0">
                <a:solidFill>
                  <a:srgbClr val="7030A0"/>
                </a:solidFill>
              </a:rPr>
              <a:t>Fisik (Penampilan)</a:t>
            </a:r>
            <a:endParaRPr lang="en-US" b="1" dirty="0" smtClean="0">
              <a:solidFill>
                <a:srgbClr val="7030A0"/>
              </a:solidFill>
            </a:endParaRPr>
          </a:p>
          <a:p>
            <a:pPr marL="752475" lvl="0" indent="-273050">
              <a:buFont typeface="Wingdings" pitchFamily="2" charset="2"/>
              <a:buChar char="Ø"/>
            </a:pPr>
            <a:r>
              <a:rPr lang="en-US" dirty="0" smtClean="0"/>
              <a:t>	</a:t>
            </a:r>
            <a:r>
              <a:rPr lang="id-ID" dirty="0" smtClean="0"/>
              <a:t>Hampir sama dengan anak normal</a:t>
            </a:r>
            <a:endParaRPr lang="en-US" dirty="0" smtClean="0"/>
          </a:p>
          <a:p>
            <a:pPr marL="752475" lvl="0" indent="-273050">
              <a:buFont typeface="Wingdings" pitchFamily="2" charset="2"/>
              <a:buChar char="Ø"/>
            </a:pPr>
            <a:r>
              <a:rPr lang="en-US" dirty="0" smtClean="0"/>
              <a:t>	</a:t>
            </a:r>
            <a:r>
              <a:rPr lang="id-ID" dirty="0" smtClean="0"/>
              <a:t>Kematangan motorik lambat</a:t>
            </a:r>
            <a:endParaRPr lang="en-US" dirty="0" smtClean="0"/>
          </a:p>
          <a:p>
            <a:pPr marL="752475" lvl="0" indent="-273050">
              <a:buFont typeface="Wingdings" pitchFamily="2" charset="2"/>
              <a:buChar char="Ø"/>
            </a:pPr>
            <a:r>
              <a:rPr lang="en-US" dirty="0" smtClean="0"/>
              <a:t>	</a:t>
            </a:r>
            <a:r>
              <a:rPr lang="id-ID" dirty="0" smtClean="0"/>
              <a:t>Koordinasi gerak kurang</a:t>
            </a:r>
            <a:endParaRPr lang="en-US" dirty="0" smtClean="0"/>
          </a:p>
          <a:p>
            <a:pPr marL="752475" lvl="0" indent="-273050">
              <a:buFont typeface="Wingdings" pitchFamily="2" charset="2"/>
              <a:buChar char="Ø"/>
            </a:pPr>
            <a:r>
              <a:rPr lang="en-US" dirty="0" smtClean="0"/>
              <a:t>	</a:t>
            </a:r>
            <a:r>
              <a:rPr lang="id-ID" dirty="0" smtClean="0"/>
              <a:t>Anak tunagrahita berat dapat kelihatan</a:t>
            </a:r>
            <a:r>
              <a:rPr lang="en-US" dirty="0" smtClean="0"/>
              <a:t> </a:t>
            </a:r>
            <a:r>
              <a:rPr lang="en-US" dirty="0" err="1" smtClean="0"/>
              <a:t>perbedaannya</a:t>
            </a:r>
            <a:endParaRPr lang="en-US" dirty="0" smtClean="0"/>
          </a:p>
          <a:p>
            <a:r>
              <a:rPr lang="id-ID" b="1" dirty="0" smtClean="0">
                <a:solidFill>
                  <a:srgbClr val="7030A0"/>
                </a:solidFill>
              </a:rPr>
              <a:t>Intelektual</a:t>
            </a:r>
            <a:endParaRPr lang="en-US" b="1" dirty="0" smtClean="0">
              <a:solidFill>
                <a:srgbClr val="7030A0"/>
              </a:solidFill>
            </a:endParaRPr>
          </a:p>
          <a:p>
            <a:pPr marL="798513" lvl="0" indent="-273050">
              <a:buFont typeface="Wingdings" pitchFamily="2" charset="2"/>
              <a:buChar char="Ø"/>
            </a:pPr>
            <a:r>
              <a:rPr lang="en-US" dirty="0" smtClean="0"/>
              <a:t>	</a:t>
            </a:r>
            <a:r>
              <a:rPr lang="id-ID" dirty="0" smtClean="0"/>
              <a:t>Sulit mempelajari hal-hal akademik</a:t>
            </a:r>
            <a:endParaRPr lang="en-US" dirty="0" smtClean="0"/>
          </a:p>
          <a:p>
            <a:pPr marL="912813" lvl="0" indent="-387350">
              <a:buFont typeface="Wingdings" pitchFamily="2" charset="2"/>
              <a:buChar char="Ø"/>
            </a:pPr>
            <a:r>
              <a:rPr lang="id-ID" dirty="0" smtClean="0"/>
              <a:t>Anak tunagrahita ringan, kemampuan belajarnya paling tinggi setaraf anak normal usia 12 tahun dengan IQ antara 50 – 70</a:t>
            </a:r>
            <a:endParaRPr lang="en-US" dirty="0" smtClean="0"/>
          </a:p>
          <a:p>
            <a:pPr marL="912813" lvl="0" indent="-387350">
              <a:buFont typeface="Wingdings" pitchFamily="2" charset="2"/>
              <a:buChar char="Ø"/>
            </a:pPr>
            <a:r>
              <a:rPr lang="id-ID" dirty="0" smtClean="0"/>
              <a:t>Anak tunagrahita sedang kemampuan belajarnya paling tinggi setaraf anak normal usia 7, 8 tahun IQ antara 30 – 50</a:t>
            </a:r>
            <a:endParaRPr lang="en-US" dirty="0" smtClean="0"/>
          </a:p>
          <a:p>
            <a:pPr marL="912813" indent="-387350">
              <a:buFont typeface="Wingdings" pitchFamily="2" charset="2"/>
              <a:buChar char="Ø"/>
            </a:pPr>
            <a:r>
              <a:rPr lang="id-ID" dirty="0" smtClean="0"/>
              <a:t>Anak tunagrahita berat kemampuan belajarnya setaraf anak normal usia 3 – 4 tahun, dengan IQ 30 ke bawah</a:t>
            </a:r>
            <a:endParaRPr lang="en-US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5029200" y="6400800"/>
            <a:ext cx="3429000" cy="3048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dirty="0" smtClean="0">
                <a:solidFill>
                  <a:srgbClr val="002060"/>
                </a:solidFill>
                <a:latin typeface="Berlin Sans FB Demi" pitchFamily="34" charset="0"/>
              </a:rPr>
              <a:t>Suhaerni H.N </a:t>
            </a:r>
            <a:r>
              <a:rPr lang="en-US" sz="2000" dirty="0" smtClean="0">
                <a:solidFill>
                  <a:srgbClr val="002060"/>
                </a:solidFill>
                <a:latin typeface="Berlin Sans FB Demi" pitchFamily="34" charset="0"/>
              </a:rPr>
              <a:t>(</a:t>
            </a:r>
            <a:r>
              <a:rPr lang="id-ID" sz="2000" dirty="0" smtClean="0">
                <a:solidFill>
                  <a:srgbClr val="002060"/>
                </a:solidFill>
                <a:latin typeface="Berlin Sans FB Demi" pitchFamily="34" charset="0"/>
              </a:rPr>
              <a:t>1979: 25</a:t>
            </a:r>
            <a:r>
              <a:rPr lang="en-US" sz="2000" dirty="0" smtClean="0">
                <a:solidFill>
                  <a:srgbClr val="002060"/>
                </a:solidFill>
                <a:latin typeface="Berlin Sans FB Demi" pitchFamily="34" charset="0"/>
              </a:rPr>
              <a:t>)</a:t>
            </a:r>
            <a:endParaRPr lang="en-US" sz="2000" dirty="0">
              <a:solidFill>
                <a:srgbClr val="002060"/>
              </a:solidFill>
              <a:latin typeface="Berlin Sans FB Demi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038600"/>
          </a:xfrm>
        </p:spPr>
        <p:txBody>
          <a:bodyPr>
            <a:normAutofit lnSpcReduction="10000"/>
          </a:bodyPr>
          <a:lstStyle/>
          <a:p>
            <a:r>
              <a:rPr lang="id-ID" b="1" dirty="0" smtClean="0">
                <a:solidFill>
                  <a:srgbClr val="7030A0"/>
                </a:solidFill>
              </a:rPr>
              <a:t>Sosial dan Emosi</a:t>
            </a:r>
            <a:endParaRPr lang="en-US" b="1" dirty="0" smtClean="0">
              <a:solidFill>
                <a:srgbClr val="7030A0"/>
              </a:solidFill>
            </a:endParaRPr>
          </a:p>
          <a:p>
            <a:pPr marL="914400" lvl="0" indent="-342900">
              <a:buFont typeface="Wingdings" pitchFamily="2" charset="2"/>
              <a:buChar char="Ø"/>
            </a:pPr>
            <a:r>
              <a:rPr lang="id-ID" dirty="0" smtClean="0"/>
              <a:t>Bergaul dengan anak yang lebih muda.</a:t>
            </a:r>
            <a:endParaRPr lang="en-US" dirty="0" smtClean="0"/>
          </a:p>
          <a:p>
            <a:pPr marL="914400" lvl="0" indent="-342900">
              <a:buFont typeface="Wingdings" pitchFamily="2" charset="2"/>
              <a:buChar char="Ø"/>
            </a:pPr>
            <a:r>
              <a:rPr lang="id-ID" dirty="0" smtClean="0"/>
              <a:t>Suka menyendiri</a:t>
            </a:r>
            <a:endParaRPr lang="en-US" dirty="0" smtClean="0"/>
          </a:p>
          <a:p>
            <a:pPr marL="914400" lvl="0" indent="-342900">
              <a:buFont typeface="Wingdings" pitchFamily="2" charset="2"/>
              <a:buChar char="Ø"/>
            </a:pPr>
            <a:r>
              <a:rPr lang="id-ID" dirty="0" smtClean="0"/>
              <a:t>Mudah dipengaruhi</a:t>
            </a:r>
            <a:endParaRPr lang="en-US" dirty="0" smtClean="0"/>
          </a:p>
          <a:p>
            <a:pPr marL="914400" lvl="0" indent="-342900">
              <a:buFont typeface="Wingdings" pitchFamily="2" charset="2"/>
              <a:buChar char="Ø"/>
            </a:pPr>
            <a:r>
              <a:rPr lang="id-ID" dirty="0" smtClean="0"/>
              <a:t>Kurang dinamis</a:t>
            </a:r>
            <a:endParaRPr lang="en-US" dirty="0" smtClean="0"/>
          </a:p>
          <a:p>
            <a:pPr marL="914400" lvl="0" indent="-342900">
              <a:buFont typeface="Wingdings" pitchFamily="2" charset="2"/>
              <a:buChar char="Ø"/>
            </a:pPr>
            <a:r>
              <a:rPr lang="id-ID" dirty="0" smtClean="0"/>
              <a:t>Kurang pertimbangan/kontrol diri</a:t>
            </a:r>
            <a:endParaRPr lang="en-US" dirty="0" smtClean="0"/>
          </a:p>
          <a:p>
            <a:pPr marL="914400" lvl="0" indent="-342900">
              <a:buFont typeface="Wingdings" pitchFamily="2" charset="2"/>
              <a:buChar char="Ø"/>
            </a:pPr>
            <a:r>
              <a:rPr lang="id-ID" dirty="0" smtClean="0"/>
              <a:t>Kurang konsentrasi</a:t>
            </a:r>
            <a:endParaRPr lang="en-US" dirty="0" smtClean="0"/>
          </a:p>
          <a:p>
            <a:pPr marL="914400" lvl="0" indent="-342900">
              <a:buFont typeface="Wingdings" pitchFamily="2" charset="2"/>
              <a:buChar char="Ø"/>
            </a:pPr>
            <a:r>
              <a:rPr lang="id-ID" dirty="0" smtClean="0"/>
              <a:t>Mudah dipengaruhi</a:t>
            </a:r>
            <a:endParaRPr lang="en-US" dirty="0" smtClean="0"/>
          </a:p>
          <a:p>
            <a:pPr marL="914400" lvl="0" indent="-342900">
              <a:buFont typeface="Wingdings" pitchFamily="2" charset="2"/>
              <a:buChar char="Ø"/>
            </a:pPr>
            <a:r>
              <a:rPr lang="id-ID" dirty="0" smtClean="0"/>
              <a:t>Tidak dapat memimpin dirinya maupun orang lain. </a:t>
            </a:r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80288"/>
            <a:ext cx="8229600" cy="81991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Berlin Sans FB Demi" pitchFamily="34" charset="0"/>
              </a:rPr>
              <a:t>KARAKTERISTIK</a:t>
            </a:r>
            <a:endParaRPr lang="en-US" dirty="0">
              <a:solidFill>
                <a:srgbClr val="C00000"/>
              </a:solidFill>
              <a:latin typeface="Berlin Sans FB Demi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029200" y="6400800"/>
            <a:ext cx="3429000" cy="3048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3175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dirty="0" smtClean="0">
                <a:solidFill>
                  <a:srgbClr val="002060"/>
                </a:solidFill>
                <a:latin typeface="Berlin Sans FB Demi" pitchFamily="34" charset="0"/>
              </a:rPr>
              <a:t>Suhaerni H.N </a:t>
            </a:r>
            <a:r>
              <a:rPr lang="en-US" sz="2000" dirty="0" smtClean="0">
                <a:solidFill>
                  <a:srgbClr val="002060"/>
                </a:solidFill>
                <a:latin typeface="Berlin Sans FB Demi" pitchFamily="34" charset="0"/>
              </a:rPr>
              <a:t>(</a:t>
            </a:r>
            <a:r>
              <a:rPr lang="id-ID" sz="2000" dirty="0" smtClean="0">
                <a:solidFill>
                  <a:srgbClr val="002060"/>
                </a:solidFill>
                <a:latin typeface="Berlin Sans FB Demi" pitchFamily="34" charset="0"/>
              </a:rPr>
              <a:t>1979: 25</a:t>
            </a:r>
            <a:r>
              <a:rPr lang="en-US" sz="2000" dirty="0" smtClean="0">
                <a:solidFill>
                  <a:srgbClr val="002060"/>
                </a:solidFill>
                <a:latin typeface="Berlin Sans FB Demi" pitchFamily="34" charset="0"/>
              </a:rPr>
              <a:t>)</a:t>
            </a:r>
            <a:endParaRPr lang="en-US" sz="2000" dirty="0">
              <a:solidFill>
                <a:srgbClr val="002060"/>
              </a:solidFill>
              <a:latin typeface="Berlin Sans FB Demi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 anchor="ctr">
            <a:norm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Berlin Sans FB Demi" pitchFamily="34" charset="0"/>
              </a:rPr>
              <a:t>ETIOLOGI (PENYEBAB)</a:t>
            </a:r>
            <a:endParaRPr lang="en-US" dirty="0">
              <a:solidFill>
                <a:srgbClr val="C00000"/>
              </a:solidFill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Prenatal (</a:t>
            </a:r>
            <a:r>
              <a:rPr lang="en-US" b="1" dirty="0" err="1" smtClean="0">
                <a:solidFill>
                  <a:srgbClr val="7030A0"/>
                </a:solidFill>
              </a:rPr>
              <a:t>Sebelum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Lahir</a:t>
            </a:r>
            <a:r>
              <a:rPr lang="en-US" b="1" dirty="0" smtClean="0">
                <a:solidFill>
                  <a:srgbClr val="7030A0"/>
                </a:solidFill>
              </a:rPr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id-ID" dirty="0" smtClean="0"/>
              <a:t>Yaitu terjadi pada waktu bayi masih ada dlm kandungan, penyebabnya seperti : campak, diabetes, cacar, virus tokso, juga ibu hamil yang kekurangan gizi, pemakai obat-obatan (naza) dan juga perokok berat.</a:t>
            </a:r>
            <a:endParaRPr lang="en-US" dirty="0" smtClean="0"/>
          </a:p>
          <a:p>
            <a:pPr lvl="0"/>
            <a:r>
              <a:rPr lang="id-ID" b="1" dirty="0" smtClean="0">
                <a:solidFill>
                  <a:srgbClr val="7030A0"/>
                </a:solidFill>
              </a:rPr>
              <a:t>Natal (waktu lahir)</a:t>
            </a:r>
            <a:endParaRPr lang="en-US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dirty="0" smtClean="0"/>
              <a:t>	</a:t>
            </a:r>
            <a:r>
              <a:rPr lang="id-ID" dirty="0" smtClean="0"/>
              <a:t>Proses melahirkan yg sudah terlalu lama, dapat mengakibatkan</a:t>
            </a:r>
            <a:r>
              <a:rPr lang="en-US" dirty="0" smtClean="0"/>
              <a:t> </a:t>
            </a:r>
            <a:r>
              <a:rPr lang="id-ID" dirty="0" smtClean="0"/>
              <a:t>kekurangan oksigen pd bayi, tulang panggul ibu yg terlalu kecil</a:t>
            </a:r>
            <a:r>
              <a:rPr lang="en-US" dirty="0" smtClean="0"/>
              <a:t> d</a:t>
            </a:r>
            <a:r>
              <a:rPr lang="id-ID" dirty="0" smtClean="0"/>
              <a:t>pt menyebabkan otak terjepit dan menimbulkan pendarahan pd otak </a:t>
            </a:r>
            <a:r>
              <a:rPr lang="id-ID" i="1" dirty="0" smtClean="0"/>
              <a:t>(anoxia)</a:t>
            </a:r>
            <a:r>
              <a:rPr lang="id-ID" dirty="0" smtClean="0"/>
              <a:t>, 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id-ID" dirty="0" smtClean="0"/>
              <a:t>proses melahirkan yg menggunakan alat bantu (penjepit, tang).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4080"/>
            <a:ext cx="8229600" cy="2712720"/>
          </a:xfrm>
        </p:spPr>
        <p:txBody>
          <a:bodyPr/>
          <a:lstStyle/>
          <a:p>
            <a:pPr lvl="0"/>
            <a:r>
              <a:rPr lang="id-ID" b="1" dirty="0" smtClean="0">
                <a:solidFill>
                  <a:srgbClr val="7030A0"/>
                </a:solidFill>
              </a:rPr>
              <a:t>Pos Natal (sesudah lahir)</a:t>
            </a:r>
            <a:endParaRPr lang="en-US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dirty="0" smtClean="0"/>
              <a:t>	</a:t>
            </a:r>
            <a:r>
              <a:rPr lang="id-ID" dirty="0" smtClean="0"/>
              <a:t>Pertumbuhan bayi yang kurang baik seperti gizi buruk, busung lapar, demam tinggi yang disertai kejang-kejang, kecelakaan, radang selaput otak (meningitis) dapat menyebabkan seorang anak menjadi ketunaan (tunagrahita). </a:t>
            </a: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856488"/>
            <a:ext cx="8229600" cy="819912"/>
          </a:xfrm>
        </p:spPr>
        <p:txBody>
          <a:bodyPr anchor="ctr">
            <a:norm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Berlin Sans FB Demi" pitchFamily="34" charset="0"/>
              </a:rPr>
              <a:t>ETIOLOGI (PENYEBAB)</a:t>
            </a:r>
            <a:endParaRPr lang="en-US" dirty="0">
              <a:solidFill>
                <a:srgbClr val="C00000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Berlin Sans FB Demi" pitchFamily="34" charset="0"/>
              </a:rPr>
              <a:t>IMPLIKASI (PENDEKATAN)</a:t>
            </a:r>
            <a:endParaRPr lang="en-US" dirty="0">
              <a:solidFill>
                <a:srgbClr val="C00000"/>
              </a:solidFill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686800" cy="4922520"/>
          </a:xfrm>
        </p:spPr>
        <p:txBody>
          <a:bodyPr>
            <a:normAutofit fontScale="92500" lnSpcReduction="10000"/>
          </a:bodyPr>
          <a:lstStyle/>
          <a:p>
            <a:r>
              <a:rPr lang="id-ID" b="1" dirty="0" smtClean="0">
                <a:solidFill>
                  <a:srgbClr val="7030A0"/>
                </a:solidFill>
              </a:rPr>
              <a:t>Occuppasional terapy</a:t>
            </a:r>
            <a:r>
              <a:rPr lang="en-US" b="1" dirty="0" smtClean="0">
                <a:solidFill>
                  <a:srgbClr val="7030A0"/>
                </a:solidFill>
              </a:rPr>
              <a:t> (</a:t>
            </a:r>
            <a:r>
              <a:rPr lang="en-US" b="1" dirty="0" err="1" smtClean="0">
                <a:solidFill>
                  <a:srgbClr val="7030A0"/>
                </a:solidFill>
              </a:rPr>
              <a:t>Terapi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Gerak</a:t>
            </a:r>
            <a:r>
              <a:rPr lang="en-US" b="1" dirty="0" smtClean="0">
                <a:solidFill>
                  <a:srgbClr val="7030A0"/>
                </a:solidFill>
              </a:rPr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Tujuannya</a:t>
            </a:r>
            <a:r>
              <a:rPr lang="en-US" dirty="0" smtClean="0"/>
              <a:t> </a:t>
            </a:r>
            <a:r>
              <a:rPr lang="id-ID" dirty="0" smtClean="0"/>
              <a:t>untuk melatih gerak fungsional anggota tubuh gerak kasar atau halus.</a:t>
            </a:r>
            <a:endParaRPr lang="en-US" dirty="0" smtClean="0"/>
          </a:p>
          <a:p>
            <a:r>
              <a:rPr lang="id-ID" b="1" dirty="0" smtClean="0">
                <a:solidFill>
                  <a:srgbClr val="7030A0"/>
                </a:solidFill>
              </a:rPr>
              <a:t>P</a:t>
            </a:r>
            <a:r>
              <a:rPr lang="en-US" b="1" dirty="0" smtClean="0">
                <a:solidFill>
                  <a:srgbClr val="7030A0"/>
                </a:solidFill>
              </a:rPr>
              <a:t>l</a:t>
            </a:r>
            <a:r>
              <a:rPr lang="id-ID" b="1" dirty="0" smtClean="0">
                <a:solidFill>
                  <a:srgbClr val="7030A0"/>
                </a:solidFill>
              </a:rPr>
              <a:t>ay terap</a:t>
            </a:r>
            <a:r>
              <a:rPr lang="en-US" b="1" dirty="0" smtClean="0">
                <a:solidFill>
                  <a:srgbClr val="7030A0"/>
                </a:solidFill>
              </a:rPr>
              <a:t>y</a:t>
            </a:r>
            <a:r>
              <a:rPr lang="id-ID" b="1" dirty="0" smtClean="0">
                <a:solidFill>
                  <a:srgbClr val="7030A0"/>
                </a:solidFill>
              </a:rPr>
              <a:t> (</a:t>
            </a:r>
            <a:r>
              <a:rPr lang="en-US" b="1" dirty="0" smtClean="0">
                <a:solidFill>
                  <a:srgbClr val="7030A0"/>
                </a:solidFill>
              </a:rPr>
              <a:t>T</a:t>
            </a:r>
            <a:r>
              <a:rPr lang="id-ID" b="1" dirty="0" smtClean="0">
                <a:solidFill>
                  <a:srgbClr val="7030A0"/>
                </a:solidFill>
              </a:rPr>
              <a:t>erapi </a:t>
            </a:r>
            <a:r>
              <a:rPr lang="en-US" b="1" dirty="0" smtClean="0">
                <a:solidFill>
                  <a:srgbClr val="7030A0"/>
                </a:solidFill>
              </a:rPr>
              <a:t>B</a:t>
            </a:r>
            <a:r>
              <a:rPr lang="id-ID" b="1" dirty="0" smtClean="0">
                <a:solidFill>
                  <a:srgbClr val="7030A0"/>
                </a:solidFill>
              </a:rPr>
              <a:t>ermain)</a:t>
            </a:r>
            <a:endParaRPr lang="en-US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dirty="0" smtClean="0"/>
              <a:t>	</a:t>
            </a:r>
            <a:r>
              <a:rPr lang="id-ID" dirty="0" smtClean="0"/>
              <a:t> Tujuannya untuk mengurangi atau menghilangkan gangguan</a:t>
            </a:r>
            <a:r>
              <a:rPr lang="en-US" dirty="0" smtClean="0"/>
              <a:t> &amp; </a:t>
            </a:r>
            <a:r>
              <a:rPr lang="en-US" dirty="0" err="1" smtClean="0"/>
              <a:t>penyimpangan</a:t>
            </a:r>
            <a:r>
              <a:rPr lang="en-US" dirty="0" smtClean="0"/>
              <a:t>.</a:t>
            </a:r>
            <a:r>
              <a:rPr lang="id-ID" dirty="0" smtClean="0"/>
              <a:t> Seperti pada fisik, mental, sosial, sensorik, dan komunikasi.</a:t>
            </a:r>
            <a:endParaRPr lang="en-US" dirty="0" smtClean="0"/>
          </a:p>
          <a:p>
            <a:r>
              <a:rPr lang="id-ID" b="1" dirty="0" smtClean="0">
                <a:solidFill>
                  <a:srgbClr val="7030A0"/>
                </a:solidFill>
              </a:rPr>
              <a:t>Aktivity daily living</a:t>
            </a:r>
            <a:r>
              <a:rPr lang="en-US" b="1" dirty="0" smtClean="0">
                <a:solidFill>
                  <a:srgbClr val="7030A0"/>
                </a:solidFill>
              </a:rPr>
              <a:t>/ADL (</a:t>
            </a:r>
            <a:r>
              <a:rPr lang="en-US" b="1" dirty="0" err="1" smtClean="0">
                <a:solidFill>
                  <a:srgbClr val="7030A0"/>
                </a:solidFill>
              </a:rPr>
              <a:t>Membiasakan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Diri</a:t>
            </a:r>
            <a:r>
              <a:rPr lang="en-US" b="1" dirty="0" smtClean="0">
                <a:solidFill>
                  <a:srgbClr val="7030A0"/>
                </a:solidFill>
              </a:rPr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id-ID" dirty="0" smtClean="0"/>
              <a:t> Untuk memandirikan anak tunagrahita, mereka harus diberi</a:t>
            </a:r>
            <a:r>
              <a:rPr lang="en-US" dirty="0" smtClean="0"/>
              <a:t> </a:t>
            </a:r>
            <a:r>
              <a:rPr lang="id-ID" dirty="0" smtClean="0"/>
              <a:t>pengetahuan dan ketermpilan ten</a:t>
            </a:r>
            <a:r>
              <a:rPr lang="en-US" dirty="0" smtClean="0"/>
              <a:t>t</a:t>
            </a:r>
            <a:r>
              <a:rPr lang="id-ID" dirty="0" smtClean="0"/>
              <a:t>ang kegiatan kehidupan sehari-hari(ADL) agar mereka dapat merawat diri sendir</a:t>
            </a:r>
            <a:r>
              <a:rPr lang="en-US" dirty="0" err="1" smtClean="0"/>
              <a:t>i</a:t>
            </a:r>
            <a:r>
              <a:rPr lang="id-ID" dirty="0" smtClean="0"/>
              <a:t> tanpa bantuan orang lain</a:t>
            </a:r>
            <a:r>
              <a:rPr lang="en-US" dirty="0" smtClean="0"/>
              <a:t> &amp; </a:t>
            </a:r>
            <a:r>
              <a:rPr lang="id-ID" dirty="0" smtClean="0"/>
              <a:t>tidak tergantung kepada orang lain.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43400"/>
          </a:xfrm>
        </p:spPr>
        <p:txBody>
          <a:bodyPr>
            <a:normAutofit/>
          </a:bodyPr>
          <a:lstStyle/>
          <a:p>
            <a:r>
              <a:rPr lang="id-ID" b="1" dirty="0" smtClean="0">
                <a:solidFill>
                  <a:srgbClr val="7030A0"/>
                </a:solidFill>
              </a:rPr>
              <a:t>Live</a:t>
            </a:r>
            <a:r>
              <a:rPr lang="en-US" b="1" dirty="0" smtClean="0">
                <a:solidFill>
                  <a:srgbClr val="7030A0"/>
                </a:solidFill>
              </a:rPr>
              <a:t> S</a:t>
            </a:r>
            <a:r>
              <a:rPr lang="id-ID" b="1" dirty="0" smtClean="0">
                <a:solidFill>
                  <a:srgbClr val="7030A0"/>
                </a:solidFill>
              </a:rPr>
              <a:t>kill</a:t>
            </a:r>
            <a:r>
              <a:rPr lang="en-US" b="1" dirty="0" smtClean="0">
                <a:solidFill>
                  <a:srgbClr val="7030A0"/>
                </a:solidFill>
              </a:rPr>
              <a:t> (</a:t>
            </a:r>
            <a:r>
              <a:rPr lang="en-US" b="1" dirty="0" err="1" smtClean="0">
                <a:solidFill>
                  <a:srgbClr val="7030A0"/>
                </a:solidFill>
              </a:rPr>
              <a:t>Keterampilan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Hidup</a:t>
            </a:r>
            <a:r>
              <a:rPr lang="en-US" b="1" dirty="0" smtClean="0">
                <a:solidFill>
                  <a:srgbClr val="7030A0"/>
                </a:solidFill>
              </a:rPr>
              <a:t>)</a:t>
            </a: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	</a:t>
            </a:r>
            <a:r>
              <a:rPr lang="en-US" dirty="0" err="1" smtClean="0"/>
              <a:t>Tujuannya</a:t>
            </a:r>
            <a:r>
              <a:rPr lang="en-US" dirty="0" smtClean="0"/>
              <a:t> agar </a:t>
            </a:r>
            <a:r>
              <a:rPr lang="id-ID" dirty="0" smtClean="0"/>
              <a:t>dapat hidup mandiri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id-ID" dirty="0" smtClean="0"/>
              <a:t> b</a:t>
            </a:r>
            <a:r>
              <a:rPr lang="en-US" dirty="0" smtClean="0"/>
              <a:t>e</a:t>
            </a:r>
            <a:r>
              <a:rPr lang="id-ID" dirty="0" smtClean="0"/>
              <a:t>kal hidup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</a:t>
            </a:r>
            <a:r>
              <a:rPr lang="id-ID" dirty="0" smtClean="0"/>
              <a:t> Dengan</a:t>
            </a:r>
            <a:r>
              <a:rPr lang="en-US" dirty="0" smtClean="0"/>
              <a:t> </a:t>
            </a:r>
            <a:r>
              <a:rPr lang="id-ID" dirty="0" smtClean="0"/>
              <a:t>ketermpilan yg dimilikinya, mereka dapat hidup di lingkungan</a:t>
            </a:r>
            <a:r>
              <a:rPr lang="en-US" dirty="0" smtClean="0"/>
              <a:t> </a:t>
            </a:r>
            <a:r>
              <a:rPr lang="id-ID" dirty="0" smtClean="0"/>
              <a:t>keluarga dan masyarakat serta dapat bersaing di dunia industri dan</a:t>
            </a:r>
            <a:r>
              <a:rPr lang="en-US" dirty="0" smtClean="0"/>
              <a:t> </a:t>
            </a:r>
            <a:r>
              <a:rPr lang="id-ID" dirty="0" smtClean="0"/>
              <a:t>usaha.</a:t>
            </a:r>
            <a:endParaRPr lang="en-US" b="1" dirty="0" smtClean="0">
              <a:solidFill>
                <a:srgbClr val="7030A0"/>
              </a:solidFill>
            </a:endParaRPr>
          </a:p>
          <a:p>
            <a:r>
              <a:rPr lang="id-ID" b="1" dirty="0" smtClean="0">
                <a:solidFill>
                  <a:srgbClr val="7030A0"/>
                </a:solidFill>
              </a:rPr>
              <a:t>Fokastional terapi (terapi bekerja)</a:t>
            </a:r>
            <a:endParaRPr lang="en-US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	</a:t>
            </a:r>
            <a:r>
              <a:rPr lang="id-ID" dirty="0" smtClean="0"/>
              <a:t> Selain diberikan latihan ketermpilan. Anak tunagrahita juga diberikan</a:t>
            </a:r>
            <a:r>
              <a:rPr lang="en-US" dirty="0" smtClean="0"/>
              <a:t> </a:t>
            </a:r>
            <a:r>
              <a:rPr lang="id-ID" dirty="0" smtClean="0"/>
              <a:t>latihan kerja. Dengan bekal latihan yang telah dimilikinya, anak tunagrahita diharapkan dapat bekerja.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80288"/>
            <a:ext cx="8229600" cy="81991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Berlin Sans FB Demi" pitchFamily="34" charset="0"/>
              </a:rPr>
              <a:t>IMPLIKASI (PENDEKATAN)</a:t>
            </a:r>
            <a:endParaRPr lang="en-US" dirty="0">
              <a:solidFill>
                <a:srgbClr val="C00000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780288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  <a:latin typeface="Berlin Sans FB Demi" pitchFamily="34" charset="0"/>
              </a:rPr>
              <a:t>MODEL PELAYANAN PENDIDIKAN</a:t>
            </a:r>
            <a:endParaRPr lang="en-US" sz="4000" dirty="0">
              <a:solidFill>
                <a:srgbClr val="C00000"/>
              </a:solidFill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>
                <a:solidFill>
                  <a:srgbClr val="7030A0"/>
                </a:solidFill>
              </a:rPr>
              <a:t>Kelas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Transisi</a:t>
            </a:r>
            <a:endParaRPr lang="en-US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dirty="0" smtClean="0"/>
              <a:t>	</a:t>
            </a:r>
            <a:r>
              <a:rPr lang="id-ID" dirty="0" smtClean="0"/>
              <a:t>kelas persiapan dan pengenalan pengajaran dengan acuan</a:t>
            </a:r>
            <a:r>
              <a:rPr lang="en-US" dirty="0" smtClean="0"/>
              <a:t> </a:t>
            </a:r>
            <a:r>
              <a:rPr lang="id-ID" dirty="0" smtClean="0"/>
              <a:t>kurikulum </a:t>
            </a:r>
            <a:r>
              <a:rPr lang="en-US" dirty="0" err="1" smtClean="0"/>
              <a:t>yg</a:t>
            </a:r>
            <a:r>
              <a:rPr lang="id-ID" dirty="0" smtClean="0"/>
              <a:t> d</a:t>
            </a:r>
            <a:r>
              <a:rPr lang="en-US" dirty="0" err="1" smtClean="0"/>
              <a:t>i</a:t>
            </a:r>
            <a:r>
              <a:rPr lang="id-ID" dirty="0" smtClean="0"/>
              <a:t>modifikas</a:t>
            </a:r>
            <a:r>
              <a:rPr lang="en-US" dirty="0" err="1" smtClean="0"/>
              <a:t>i</a:t>
            </a:r>
            <a:r>
              <a:rPr lang="id-ID" dirty="0" smtClean="0"/>
              <a:t> sesuai kebutuhan anak.</a:t>
            </a:r>
            <a:endParaRPr lang="en-US" dirty="0" smtClean="0"/>
          </a:p>
          <a:p>
            <a:r>
              <a:rPr lang="id-ID" b="1" dirty="0" smtClean="0">
                <a:solidFill>
                  <a:srgbClr val="7030A0"/>
                </a:solidFill>
              </a:rPr>
              <a:t>Sekolah khusus (SLB – C, C1)</a:t>
            </a:r>
            <a:endParaRPr lang="en-US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dirty="0" smtClean="0"/>
              <a:t>	P</a:t>
            </a:r>
            <a:r>
              <a:rPr lang="id-ID" dirty="0" smtClean="0"/>
              <a:t>endidikan untuk anak tunagrahita </a:t>
            </a:r>
            <a:r>
              <a:rPr lang="en-US" dirty="0" smtClean="0"/>
              <a:t>mo</a:t>
            </a:r>
            <a:r>
              <a:rPr lang="id-ID" dirty="0" smtClean="0"/>
              <a:t>del ini dibe</a:t>
            </a:r>
            <a:r>
              <a:rPr lang="en-US" dirty="0" smtClean="0"/>
              <a:t>r</a:t>
            </a:r>
            <a:r>
              <a:rPr lang="id-ID" dirty="0" smtClean="0"/>
              <a:t>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id-ID" dirty="0" smtClean="0"/>
              <a:t> sekolah luar biasa.</a:t>
            </a:r>
            <a:endParaRPr lang="en-US" dirty="0" smtClean="0"/>
          </a:p>
          <a:p>
            <a:r>
              <a:rPr lang="id-ID" b="1" dirty="0" smtClean="0">
                <a:solidFill>
                  <a:srgbClr val="7030A0"/>
                </a:solidFill>
              </a:rPr>
              <a:t>Pendidikan terpadu</a:t>
            </a:r>
            <a:endParaRPr lang="en-US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dirty="0" smtClean="0"/>
              <a:t>	</a:t>
            </a:r>
            <a:r>
              <a:rPr lang="id-ID" dirty="0" smtClean="0"/>
              <a:t> Layanan pendidikan pada model ini diselenggarakan di sekolah</a:t>
            </a:r>
            <a:r>
              <a:rPr lang="en-US" dirty="0" smtClean="0"/>
              <a:t> </a:t>
            </a:r>
            <a:r>
              <a:rPr lang="id-ID" dirty="0" smtClean="0"/>
              <a:t>reguler.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82000" cy="438912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Home Schooling (Program </a:t>
            </a:r>
            <a:r>
              <a:rPr lang="en-US" b="1" dirty="0" err="1" smtClean="0">
                <a:solidFill>
                  <a:srgbClr val="7030A0"/>
                </a:solidFill>
              </a:rPr>
              <a:t>Sekolah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di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Rumah</a:t>
            </a:r>
            <a:r>
              <a:rPr lang="en-US" b="1" dirty="0" smtClean="0">
                <a:solidFill>
                  <a:srgbClr val="7030A0"/>
                </a:solidFill>
              </a:rPr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id-ID" dirty="0" smtClean="0"/>
              <a:t>Program ini diperuntukan bagi anak tunagrahita yang tidak mampu</a:t>
            </a:r>
            <a:r>
              <a:rPr lang="en-US" dirty="0" smtClean="0"/>
              <a:t> </a:t>
            </a:r>
            <a:r>
              <a:rPr lang="id-ID" dirty="0" smtClean="0"/>
              <a:t>mengikuti pendidikan di sekolah khusus karena keterbatasannya.</a:t>
            </a:r>
            <a:endParaRPr lang="en-US" dirty="0" smtClean="0"/>
          </a:p>
          <a:p>
            <a:r>
              <a:rPr lang="id-ID" b="1" dirty="0" smtClean="0">
                <a:solidFill>
                  <a:srgbClr val="7030A0"/>
                </a:solidFill>
              </a:rPr>
              <a:t>Panti (griya) rehabilitasi</a:t>
            </a:r>
            <a:endParaRPr lang="en-US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dirty="0" smtClean="0"/>
              <a:t>	</a:t>
            </a:r>
            <a:r>
              <a:rPr lang="id-ID" dirty="0" smtClean="0"/>
              <a:t>Panti ini diperuntukan bagi anak tunagrahita pada tingkat berat,</a:t>
            </a:r>
            <a:r>
              <a:rPr lang="en-US" dirty="0" smtClean="0"/>
              <a:t> </a:t>
            </a:r>
            <a:r>
              <a:rPr lang="id-ID" dirty="0" smtClean="0"/>
              <a:t>yang mempunyai kemampuan pada tingkat sangat rendah dan pada</a:t>
            </a:r>
            <a:r>
              <a:rPr lang="en-US" dirty="0" smtClean="0"/>
              <a:t> </a:t>
            </a:r>
            <a:r>
              <a:rPr lang="id-ID" dirty="0" smtClean="0"/>
              <a:t>umumnya memiliki kelainan ganda seperti penglihatan,pendengaran atau motorik. Program di panti lebih terfokus pada</a:t>
            </a:r>
            <a:r>
              <a:rPr lang="en-US" dirty="0" smtClean="0"/>
              <a:t> </a:t>
            </a:r>
            <a:r>
              <a:rPr lang="id-ID" dirty="0" smtClean="0"/>
              <a:t>perawatan.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743712"/>
            <a:ext cx="8229600" cy="78028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erlin Sans FB Demi" pitchFamily="34" charset="0"/>
                <a:ea typeface="+mj-ea"/>
                <a:cs typeface="+mj-cs"/>
              </a:rPr>
              <a:t>MODEL PELAYANAN PENDIDIKAN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Berlin Sans FB Dem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99000" r="-9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1524000"/>
            <a:ext cx="3048000" cy="1616617"/>
          </a:xfrm>
        </p:spPr>
        <p:txBody>
          <a:bodyPr>
            <a:prstTxWarp prst="textDoubleWave1">
              <a:avLst/>
            </a:prstTxWarp>
            <a:noAutofit/>
          </a:bodyPr>
          <a:lstStyle/>
          <a:p>
            <a:pPr algn="ctr"/>
            <a:r>
              <a:rPr lang="en-US" sz="4800" dirty="0" smtClean="0">
                <a:ln w="1905"/>
                <a:solidFill>
                  <a:srgbClr val="7030A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Franklin Gothic Heavy" pitchFamily="34" charset="0"/>
              </a:rPr>
              <a:t>TERIMA KASIH</a:t>
            </a:r>
            <a:endParaRPr lang="en-US" sz="4800" dirty="0">
              <a:ln w="1905"/>
              <a:solidFill>
                <a:srgbClr val="7030A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Franklin Gothic Heavy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304800" y="3886200"/>
            <a:ext cx="2514600" cy="1057415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erlin Sans FB Demi" pitchFamily="34" charset="0"/>
              </a:rPr>
              <a:t>SEMOGA BERMANFAAT</a:t>
            </a:r>
            <a:endParaRPr lang="en-US" sz="2400" b="1" cap="all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Berlin Sans FB Demi" pitchFamily="34" charset="0"/>
            </a:endParaRPr>
          </a:p>
        </p:txBody>
      </p:sp>
      <p:pic>
        <p:nvPicPr>
          <p:cNvPr id="11" name="Picture Placeholder 10" descr="tuna grahita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l="10552" r="10552"/>
          <a:stretch>
            <a:fillRect/>
          </a:stretch>
        </p:blipFill>
        <p:spPr>
          <a:xfrm rot="420000">
            <a:off x="3345426" y="1218400"/>
            <a:ext cx="4927610" cy="3931920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Berlin Sans FB Demi" pitchFamily="34" charset="0"/>
              </a:rPr>
              <a:t>DEFENISI</a:t>
            </a:r>
            <a:endParaRPr lang="en-US" dirty="0">
              <a:solidFill>
                <a:srgbClr val="C00000"/>
              </a:solidFill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Berlin Sans FB Demi" pitchFamily="34" charset="0"/>
              </a:rPr>
              <a:t>Menurut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bahasa</a:t>
            </a:r>
            <a:endParaRPr lang="en-US" dirty="0" smtClean="0">
              <a:latin typeface="Berlin Sans FB Demi" pitchFamily="34" charset="0"/>
            </a:endParaRPr>
          </a:p>
          <a:p>
            <a:pPr>
              <a:buNone/>
            </a:pPr>
            <a:r>
              <a:rPr lang="en-US" dirty="0" smtClean="0">
                <a:latin typeface="Berlin Sans FB Demi" pitchFamily="34" charset="0"/>
              </a:rPr>
              <a:t>	“Tuna” = </a:t>
            </a:r>
            <a:r>
              <a:rPr lang="en-US" dirty="0" err="1" smtClean="0">
                <a:latin typeface="Berlin Sans FB Demi" pitchFamily="34" charset="0"/>
              </a:rPr>
              <a:t>ketidakmampuan</a:t>
            </a:r>
            <a:r>
              <a:rPr lang="en-US" dirty="0" smtClean="0">
                <a:latin typeface="Berlin Sans FB Demi" pitchFamily="34" charset="0"/>
              </a:rPr>
              <a:t>, </a:t>
            </a:r>
            <a:r>
              <a:rPr lang="en-US" dirty="0" err="1" smtClean="0">
                <a:latin typeface="Berlin Sans FB Demi" pitchFamily="34" charset="0"/>
              </a:rPr>
              <a:t>kurang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atau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terbatas</a:t>
            </a:r>
            <a:endParaRPr lang="en-US" dirty="0" smtClean="0">
              <a:latin typeface="Berlin Sans FB Demi" pitchFamily="34" charset="0"/>
            </a:endParaRPr>
          </a:p>
          <a:p>
            <a:pPr>
              <a:buNone/>
            </a:pPr>
            <a:r>
              <a:rPr lang="en-US" dirty="0" smtClean="0">
                <a:latin typeface="Berlin Sans FB Demi" pitchFamily="34" charset="0"/>
              </a:rPr>
              <a:t>	“</a:t>
            </a:r>
            <a:r>
              <a:rPr lang="en-US" dirty="0" err="1" smtClean="0">
                <a:latin typeface="Berlin Sans FB Demi" pitchFamily="34" charset="0"/>
              </a:rPr>
              <a:t>Grahita</a:t>
            </a:r>
            <a:r>
              <a:rPr lang="en-US" dirty="0" smtClean="0">
                <a:latin typeface="Berlin Sans FB Demi" pitchFamily="34" charset="0"/>
              </a:rPr>
              <a:t>” = </a:t>
            </a:r>
            <a:r>
              <a:rPr lang="en-US" dirty="0" err="1" smtClean="0">
                <a:latin typeface="Berlin Sans FB Demi" pitchFamily="34" charset="0"/>
              </a:rPr>
              <a:t>berfikir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atau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memperkirakan</a:t>
            </a:r>
            <a:endParaRPr lang="en-US" dirty="0" smtClean="0">
              <a:latin typeface="Berlin Sans FB Demi" pitchFamily="34" charset="0"/>
            </a:endParaRPr>
          </a:p>
          <a:p>
            <a:pPr>
              <a:buNone/>
            </a:pPr>
            <a:r>
              <a:rPr lang="en-US" dirty="0" smtClean="0">
                <a:latin typeface="Berlin Sans FB Demi" pitchFamily="34" charset="0"/>
              </a:rPr>
              <a:t>	Tuna </a:t>
            </a:r>
            <a:r>
              <a:rPr lang="en-US" dirty="0" err="1" smtClean="0">
                <a:latin typeface="Berlin Sans FB Demi" pitchFamily="34" charset="0"/>
              </a:rPr>
              <a:t>Grahita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adlh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ketidakmampuan</a:t>
            </a:r>
            <a:r>
              <a:rPr lang="en-US" dirty="0" smtClean="0">
                <a:latin typeface="Berlin Sans FB Demi" pitchFamily="34" charset="0"/>
              </a:rPr>
              <a:t>/</a:t>
            </a:r>
            <a:r>
              <a:rPr lang="en-US" dirty="0" err="1" smtClean="0">
                <a:latin typeface="Berlin Sans FB Demi" pitchFamily="34" charset="0"/>
              </a:rPr>
              <a:t>terbatas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dalam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berfikir</a:t>
            </a:r>
            <a:r>
              <a:rPr lang="en-US" dirty="0" smtClean="0">
                <a:latin typeface="Berlin Sans FB Demi" pitchFamily="34" charset="0"/>
              </a:rPr>
              <a:t>/</a:t>
            </a:r>
            <a:r>
              <a:rPr lang="en-US" dirty="0" err="1" smtClean="0">
                <a:latin typeface="Berlin Sans FB Demi" pitchFamily="34" charset="0"/>
              </a:rPr>
              <a:t>memperkirakan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tentang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suatu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hal</a:t>
            </a:r>
            <a:r>
              <a:rPr lang="en-US" dirty="0" smtClean="0">
                <a:latin typeface="Berlin Sans FB Demi" pitchFamily="34" charset="0"/>
              </a:rPr>
              <a:t>.</a:t>
            </a:r>
          </a:p>
          <a:p>
            <a:r>
              <a:rPr lang="en-US" dirty="0" err="1" smtClean="0">
                <a:latin typeface="Berlin Sans FB Demi" pitchFamily="34" charset="0"/>
              </a:rPr>
              <a:t>Menurut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Istilah</a:t>
            </a:r>
            <a:endParaRPr lang="en-US" dirty="0" smtClean="0">
              <a:latin typeface="Berlin Sans FB Demi" pitchFamily="34" charset="0"/>
            </a:endParaRPr>
          </a:p>
          <a:p>
            <a:pPr>
              <a:buNone/>
            </a:pPr>
            <a:r>
              <a:rPr lang="en-US" dirty="0" smtClean="0">
                <a:latin typeface="Berlin Sans FB Demi" pitchFamily="34" charset="0"/>
              </a:rPr>
              <a:t>	Tuna </a:t>
            </a:r>
            <a:r>
              <a:rPr lang="en-US" dirty="0" err="1" smtClean="0">
                <a:latin typeface="Berlin Sans FB Demi" pitchFamily="34" charset="0"/>
              </a:rPr>
              <a:t>Grahita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adlah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penderita</a:t>
            </a:r>
            <a:r>
              <a:rPr lang="en-US" dirty="0" smtClean="0">
                <a:latin typeface="Berlin Sans FB Demi" pitchFamily="34" charset="0"/>
              </a:rPr>
              <a:t> yang </a:t>
            </a:r>
            <a:r>
              <a:rPr lang="en-US" dirty="0" err="1" smtClean="0">
                <a:latin typeface="Berlin Sans FB Demi" pitchFamily="34" charset="0"/>
              </a:rPr>
              <a:t>mengalami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keterbelakangan</a:t>
            </a:r>
            <a:r>
              <a:rPr lang="en-US" dirty="0" smtClean="0">
                <a:latin typeface="Berlin Sans FB Demi" pitchFamily="34" charset="0"/>
              </a:rPr>
              <a:t>/</a:t>
            </a:r>
            <a:r>
              <a:rPr lang="en-US" dirty="0" err="1" smtClean="0">
                <a:latin typeface="Berlin Sans FB Demi" pitchFamily="34" charset="0"/>
              </a:rPr>
              <a:t>keterbatasan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dalam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hal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perkembangan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sosial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dan</a:t>
            </a:r>
            <a:r>
              <a:rPr lang="en-US" dirty="0" smtClean="0">
                <a:latin typeface="Berlin Sans FB Demi" pitchFamily="34" charset="0"/>
              </a:rPr>
              <a:t> </a:t>
            </a:r>
            <a:r>
              <a:rPr lang="en-US" dirty="0" err="1" smtClean="0">
                <a:latin typeface="Berlin Sans FB Demi" pitchFamily="34" charset="0"/>
              </a:rPr>
              <a:t>kecerdasannya</a:t>
            </a:r>
            <a:r>
              <a:rPr lang="en-US" dirty="0" smtClean="0">
                <a:latin typeface="Berlin Sans FB Demi" pitchFamily="34" charset="0"/>
              </a:rPr>
              <a:t>.</a:t>
            </a:r>
            <a:endParaRPr lang="en-US" dirty="0"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DEFENISI </a:t>
            </a:r>
            <a:br>
              <a:rPr lang="en-US" sz="40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</a:br>
            <a:r>
              <a:rPr lang="en-US" sz="40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MENURUT PARA PAKAR</a:t>
            </a:r>
            <a:endParaRPr lang="en-US" sz="4000" dirty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316480"/>
            <a:ext cx="8915400" cy="438912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b="1" dirty="0" err="1" smtClean="0">
                <a:solidFill>
                  <a:srgbClr val="7030A0"/>
                </a:solidFill>
                <a:latin typeface="Berlin Sans FB Demi" pitchFamily="34" charset="0"/>
                <a:cs typeface="Arial" pitchFamily="34" charset="0"/>
              </a:rPr>
              <a:t>Menurut</a:t>
            </a:r>
            <a:r>
              <a:rPr lang="en-US" b="1" dirty="0" smtClean="0">
                <a:solidFill>
                  <a:srgbClr val="7030A0"/>
                </a:solidFill>
                <a:latin typeface="Berlin Sans FB Demi" pitchFamily="34" charset="0"/>
                <a:cs typeface="Arial" pitchFamily="34" charset="0"/>
              </a:rPr>
              <a:t> </a:t>
            </a:r>
            <a:r>
              <a:rPr lang="id-ID" b="1" dirty="0" smtClean="0">
                <a:solidFill>
                  <a:srgbClr val="7030A0"/>
                </a:solidFill>
                <a:latin typeface="Berlin Sans FB Demi" pitchFamily="34" charset="0"/>
                <a:cs typeface="Arial" pitchFamily="34" charset="0"/>
              </a:rPr>
              <a:t>(PP No. 72 Tahun</a:t>
            </a:r>
            <a:r>
              <a:rPr lang="en-US" b="1" dirty="0" smtClean="0">
                <a:solidFill>
                  <a:srgbClr val="7030A0"/>
                </a:solidFill>
                <a:latin typeface="Berlin Sans FB Demi" pitchFamily="34" charset="0"/>
                <a:cs typeface="Arial" pitchFamily="34" charset="0"/>
              </a:rPr>
              <a:t> </a:t>
            </a:r>
            <a:r>
              <a:rPr lang="id-ID" b="1" dirty="0" smtClean="0">
                <a:solidFill>
                  <a:srgbClr val="7030A0"/>
                </a:solidFill>
                <a:latin typeface="Berlin Sans FB Demi" pitchFamily="34" charset="0"/>
                <a:cs typeface="Arial" pitchFamily="34" charset="0"/>
              </a:rPr>
              <a:t>1991)</a:t>
            </a:r>
            <a:endParaRPr lang="en-US" b="1" dirty="0" smtClean="0">
              <a:solidFill>
                <a:srgbClr val="7030A0"/>
              </a:solidFill>
              <a:latin typeface="Berlin Sans FB Demi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- Tuna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Grahita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adlh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anak2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yg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memiliki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keterbelakangan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mental,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lamban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dlm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hal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kecerdasan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perkembangan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sosialnya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menyesuaikan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lingkungannya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b="1" dirty="0" err="1" smtClean="0">
                <a:solidFill>
                  <a:srgbClr val="7030A0"/>
                </a:solidFill>
                <a:latin typeface="Berlin Sans FB Demi" pitchFamily="34" charset="0"/>
                <a:cs typeface="Arial" pitchFamily="34" charset="0"/>
              </a:rPr>
              <a:t>Menurut</a:t>
            </a:r>
            <a:r>
              <a:rPr lang="en-US" b="1" dirty="0" smtClean="0">
                <a:solidFill>
                  <a:srgbClr val="7030A0"/>
                </a:solidFill>
                <a:latin typeface="Berlin Sans FB Demi" pitchFamily="34" charset="0"/>
                <a:cs typeface="Arial" pitchFamily="34" charset="0"/>
              </a:rPr>
              <a:t> </a:t>
            </a:r>
            <a:r>
              <a:rPr lang="id-ID" b="1" dirty="0" smtClean="0">
                <a:solidFill>
                  <a:srgbClr val="7030A0"/>
                </a:solidFill>
                <a:latin typeface="Berlin Sans FB Demi" pitchFamily="34" charset="0"/>
                <a:cs typeface="Arial" pitchFamily="34" charset="0"/>
              </a:rPr>
              <a:t>(Somantri,</a:t>
            </a:r>
            <a:r>
              <a:rPr lang="en-US" b="1" dirty="0" smtClean="0">
                <a:solidFill>
                  <a:srgbClr val="7030A0"/>
                </a:solidFill>
                <a:latin typeface="Berlin Sans FB Demi" pitchFamily="34" charset="0"/>
                <a:cs typeface="Arial" pitchFamily="34" charset="0"/>
              </a:rPr>
              <a:t> </a:t>
            </a:r>
            <a:r>
              <a:rPr lang="id-ID" b="1" dirty="0" smtClean="0">
                <a:solidFill>
                  <a:srgbClr val="7030A0"/>
                </a:solidFill>
                <a:latin typeface="Berlin Sans FB Demi" pitchFamily="34" charset="0"/>
                <a:cs typeface="Arial" pitchFamily="34" charset="0"/>
              </a:rPr>
              <a:t>2006:</a:t>
            </a:r>
            <a:r>
              <a:rPr lang="en-US" b="1" dirty="0" smtClean="0">
                <a:solidFill>
                  <a:srgbClr val="7030A0"/>
                </a:solidFill>
                <a:latin typeface="Berlin Sans FB Demi" pitchFamily="34" charset="0"/>
                <a:cs typeface="Arial" pitchFamily="34" charset="0"/>
              </a:rPr>
              <a:t> </a:t>
            </a:r>
            <a:r>
              <a:rPr lang="id-ID" b="1" dirty="0" smtClean="0">
                <a:solidFill>
                  <a:srgbClr val="7030A0"/>
                </a:solidFill>
                <a:latin typeface="Berlin Sans FB Demi" pitchFamily="34" charset="0"/>
                <a:cs typeface="Arial" pitchFamily="34" charset="0"/>
              </a:rPr>
              <a:t>103)</a:t>
            </a:r>
            <a:endParaRPr lang="en-US" b="1" dirty="0" smtClean="0">
              <a:solidFill>
                <a:srgbClr val="7030A0"/>
              </a:solidFill>
              <a:latin typeface="Berlin Sans FB Demi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- Tuna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Grahita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adlh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b="1" dirty="0" smtClean="0">
                <a:latin typeface="Arial" pitchFamily="34" charset="0"/>
                <a:cs typeface="Arial" pitchFamily="34" charset="0"/>
              </a:rPr>
              <a:t>anak yang mempunyai kemampuan intelektual di bawah rata-rata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b="1" dirty="0" smtClean="0">
                <a:latin typeface="Arial" pitchFamily="34" charset="0"/>
                <a:cs typeface="Arial" pitchFamily="34" charset="0"/>
              </a:rPr>
              <a:t>anak dengan hendaya perkembangan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id-ID" sz="2400" b="1" dirty="0" smtClean="0">
                <a:latin typeface="Arial" pitchFamily="34" charset="0"/>
                <a:cs typeface="Arial" pitchFamily="34" charset="0"/>
              </a:rPr>
              <a:t>penurunan kemampuan atau berkurangnya kemampauan dalam segi kekuatan, nilai, kualitas, dan kuantitas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>
                <a:solidFill>
                  <a:srgbClr val="7030A0"/>
                </a:solidFill>
                <a:latin typeface="Berlin Sans FB Demi" pitchFamily="34" charset="0"/>
                <a:cs typeface="Arial" pitchFamily="34" charset="0"/>
              </a:rPr>
              <a:t>Menurut</a:t>
            </a:r>
            <a:r>
              <a:rPr lang="en-US" dirty="0" smtClean="0">
                <a:solidFill>
                  <a:srgbClr val="7030A0"/>
                </a:solidFill>
                <a:latin typeface="Berlin Sans FB Demi" pitchFamily="34" charset="0"/>
                <a:cs typeface="Arial" pitchFamily="34" charset="0"/>
              </a:rPr>
              <a:t> (</a:t>
            </a:r>
            <a:r>
              <a:rPr lang="id-ID" dirty="0" smtClean="0">
                <a:solidFill>
                  <a:srgbClr val="7030A0"/>
                </a:solidFill>
                <a:latin typeface="Berlin Sans FB Demi" pitchFamily="34" charset="0"/>
                <a:cs typeface="Arial" pitchFamily="34" charset="0"/>
              </a:rPr>
              <a:t>Delphie</a:t>
            </a:r>
            <a:r>
              <a:rPr lang="en-US" dirty="0" smtClean="0">
                <a:solidFill>
                  <a:srgbClr val="7030A0"/>
                </a:solidFill>
                <a:latin typeface="Berlin Sans FB Demi" pitchFamily="34" charset="0"/>
                <a:cs typeface="Arial" pitchFamily="34" charset="0"/>
              </a:rPr>
              <a:t>, </a:t>
            </a:r>
            <a:r>
              <a:rPr lang="id-ID" dirty="0" smtClean="0">
                <a:solidFill>
                  <a:srgbClr val="7030A0"/>
                </a:solidFill>
                <a:latin typeface="Berlin Sans FB Demi" pitchFamily="34" charset="0"/>
                <a:cs typeface="Arial" pitchFamily="34" charset="0"/>
              </a:rPr>
              <a:t>2006:</a:t>
            </a:r>
            <a:r>
              <a:rPr lang="en-US" dirty="0" smtClean="0">
                <a:solidFill>
                  <a:srgbClr val="7030A0"/>
                </a:solidFill>
                <a:latin typeface="Berlin Sans FB Demi" pitchFamily="34" charset="0"/>
                <a:cs typeface="Arial" pitchFamily="34" charset="0"/>
              </a:rPr>
              <a:t> </a:t>
            </a:r>
            <a:r>
              <a:rPr lang="id-ID" dirty="0" smtClean="0">
                <a:solidFill>
                  <a:srgbClr val="7030A0"/>
                </a:solidFill>
                <a:latin typeface="Berlin Sans FB Demi" pitchFamily="34" charset="0"/>
                <a:cs typeface="Arial" pitchFamily="34" charset="0"/>
              </a:rPr>
              <a:t>113)</a:t>
            </a:r>
            <a:endParaRPr lang="en-US" dirty="0" smtClean="0">
              <a:solidFill>
                <a:srgbClr val="7030A0"/>
              </a:solidFill>
              <a:latin typeface="Berlin Sans FB Demi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T</a:t>
            </a:r>
            <a:r>
              <a:rPr lang="id-ID" b="1" dirty="0" smtClean="0">
                <a:latin typeface="Arial" pitchFamily="34" charset="0"/>
                <a:cs typeface="Arial" pitchFamily="34" charset="0"/>
              </a:rPr>
              <a:t>una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G</a:t>
            </a:r>
            <a:r>
              <a:rPr lang="id-ID" b="1" dirty="0" smtClean="0">
                <a:latin typeface="Arial" pitchFamily="34" charset="0"/>
                <a:cs typeface="Arial" pitchFamily="34" charset="0"/>
              </a:rPr>
              <a:t>rahita adlh anak yg mempunyai kekurangan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id-ID" b="1" dirty="0" smtClean="0">
                <a:latin typeface="Arial" pitchFamily="34" charset="0"/>
                <a:cs typeface="Arial" pitchFamily="34" charset="0"/>
              </a:rPr>
              <a:t>keterbatasan dari segi mental intelektualnya, di bawah rata-rata normal, sehingga mengalami kesulitan dlm tugas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id-ID" b="1" dirty="0" smtClean="0">
                <a:latin typeface="Arial" pitchFamily="34" charset="0"/>
                <a:cs typeface="Arial" pitchFamily="34" charset="0"/>
              </a:rPr>
              <a:t> akademik, komunikasi, maupun sosial, dan karena memerlukan layanan pendidikan khusus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err="1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Menurut</a:t>
            </a:r>
            <a:r>
              <a:rPr lang="en-US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b="1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(</a:t>
            </a:r>
            <a:r>
              <a:rPr lang="id-ID" b="1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American Asociation on Mental</a:t>
            </a:r>
            <a:r>
              <a:rPr lang="en-US" b="1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id-ID" b="1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Deficiency</a:t>
            </a:r>
            <a:r>
              <a:rPr lang="en-US" b="1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id-ID" b="1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/AAMD</a:t>
            </a:r>
            <a:r>
              <a:rPr lang="en-US" b="1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id-ID" b="1" dirty="0" smtClean="0">
                <a:latin typeface="Arial" pitchFamily="34" charset="0"/>
                <a:cs typeface="Arial" pitchFamily="34" charset="0"/>
              </a:rPr>
              <a:t>kelainan: yang meliputi fungsi intelektual umum di bawah rata-rata (Sub-average), yaitu IQ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70</a:t>
            </a:r>
            <a:r>
              <a:rPr lang="id-ID" b="1" dirty="0" smtClean="0">
                <a:latin typeface="Arial" pitchFamily="34" charset="0"/>
                <a:cs typeface="Arial" pitchFamily="34" charset="0"/>
              </a:rPr>
              <a:t> ke bawah berdasarkan tes, yang muncul sebelum usia 16 tahun, yang menunjukkan hambatan dalam perilaku adaptif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KULIAH\Tugas Ibu Yanti\20100201111430@Grahi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581400"/>
            <a:ext cx="6781800" cy="2209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Berlin Sans FB Demi" pitchFamily="34" charset="0"/>
              </a:rPr>
              <a:t>KLASIFIKASI</a:t>
            </a:r>
            <a:endParaRPr lang="en-US" dirty="0">
              <a:solidFill>
                <a:srgbClr val="C00000"/>
              </a:solidFill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6705600" cy="164592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latin typeface="Arial Black" pitchFamily="34" charset="0"/>
              </a:rPr>
              <a:t>Tuna </a:t>
            </a:r>
            <a:r>
              <a:rPr lang="en-US" sz="2800" dirty="0" err="1" smtClean="0">
                <a:latin typeface="Arial Black" pitchFamily="34" charset="0"/>
              </a:rPr>
              <a:t>Grahita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Ringan</a:t>
            </a:r>
            <a:r>
              <a:rPr lang="en-US" sz="2800" dirty="0" smtClean="0">
                <a:latin typeface="Arial Black" pitchFamily="34" charset="0"/>
              </a:rPr>
              <a:t> (</a:t>
            </a:r>
            <a:r>
              <a:rPr lang="en-US" sz="2800" dirty="0" err="1" smtClean="0">
                <a:latin typeface="Arial Black" pitchFamily="34" charset="0"/>
              </a:rPr>
              <a:t>Debil</a:t>
            </a:r>
            <a:r>
              <a:rPr lang="en-US" sz="2800" dirty="0" smtClean="0">
                <a:latin typeface="Arial Black" pitchFamily="34" charset="0"/>
              </a:rPr>
              <a:t>)</a:t>
            </a:r>
          </a:p>
          <a:p>
            <a:pPr algn="just"/>
            <a:r>
              <a:rPr lang="en-US" sz="2800" dirty="0" smtClean="0">
                <a:latin typeface="Arial Black" pitchFamily="34" charset="0"/>
              </a:rPr>
              <a:t>Tuna </a:t>
            </a:r>
            <a:r>
              <a:rPr lang="en-US" sz="2800" dirty="0" err="1" smtClean="0">
                <a:latin typeface="Arial Black" pitchFamily="34" charset="0"/>
              </a:rPr>
              <a:t>Grahita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Sedang</a:t>
            </a:r>
            <a:r>
              <a:rPr lang="en-US" sz="2800" dirty="0" smtClean="0">
                <a:latin typeface="Arial Black" pitchFamily="34" charset="0"/>
              </a:rPr>
              <a:t> (</a:t>
            </a:r>
            <a:r>
              <a:rPr lang="en-US" sz="2800" dirty="0" err="1" smtClean="0">
                <a:latin typeface="Arial Black" pitchFamily="34" charset="0"/>
              </a:rPr>
              <a:t>Imbesil</a:t>
            </a:r>
            <a:r>
              <a:rPr lang="en-US" sz="2800" dirty="0" smtClean="0">
                <a:latin typeface="Arial Black" pitchFamily="34" charset="0"/>
              </a:rPr>
              <a:t>)</a:t>
            </a:r>
          </a:p>
          <a:p>
            <a:pPr algn="just"/>
            <a:r>
              <a:rPr lang="en-US" sz="2800" dirty="0" smtClean="0">
                <a:latin typeface="Arial Black" pitchFamily="34" charset="0"/>
              </a:rPr>
              <a:t>Tuna </a:t>
            </a:r>
            <a:r>
              <a:rPr lang="en-US" sz="2800" dirty="0" err="1" smtClean="0">
                <a:latin typeface="Arial Black" pitchFamily="34" charset="0"/>
              </a:rPr>
              <a:t>Grahita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Berat</a:t>
            </a:r>
            <a:r>
              <a:rPr lang="en-US" sz="2800" dirty="0" smtClean="0">
                <a:latin typeface="Arial Black" pitchFamily="34" charset="0"/>
              </a:rPr>
              <a:t> (Idiot)</a:t>
            </a:r>
            <a:endParaRPr lang="en-US" sz="2800" dirty="0">
              <a:latin typeface="Arial Black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905000" y="6172200"/>
            <a:ext cx="6629400" cy="381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softEdge rad="31750"/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rgbClr val="7030A0"/>
                </a:solidFill>
                <a:latin typeface="Arial Black" pitchFamily="34" charset="0"/>
                <a:cs typeface="Aharoni" pitchFamily="2" charset="-79"/>
              </a:rPr>
              <a:t>American Asociation on Mental</a:t>
            </a:r>
            <a:r>
              <a:rPr lang="en-US" b="1" dirty="0" smtClean="0">
                <a:solidFill>
                  <a:srgbClr val="7030A0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id-ID" b="1" dirty="0" smtClean="0">
                <a:solidFill>
                  <a:srgbClr val="7030A0"/>
                </a:solidFill>
                <a:latin typeface="Arial Black" pitchFamily="34" charset="0"/>
                <a:cs typeface="Aharoni" pitchFamily="2" charset="-79"/>
              </a:rPr>
              <a:t>Deficiency</a:t>
            </a:r>
            <a:r>
              <a:rPr lang="en-US" b="1" dirty="0" smtClean="0">
                <a:solidFill>
                  <a:srgbClr val="7030A0"/>
                </a:solidFill>
                <a:latin typeface="Arial Black" pitchFamily="34" charset="0"/>
                <a:cs typeface="Aharoni" pitchFamily="2" charset="-79"/>
              </a:rPr>
              <a:t> (</a:t>
            </a:r>
            <a:r>
              <a:rPr lang="id-ID" b="1" dirty="0" smtClean="0">
                <a:solidFill>
                  <a:srgbClr val="7030A0"/>
                </a:solidFill>
                <a:latin typeface="Arial Black" pitchFamily="34" charset="0"/>
                <a:cs typeface="Aharoni" pitchFamily="2" charset="-79"/>
              </a:rPr>
              <a:t>AAMD</a:t>
            </a:r>
            <a:r>
              <a:rPr lang="en-US" b="1" dirty="0" smtClean="0">
                <a:solidFill>
                  <a:srgbClr val="7030A0"/>
                </a:solidFill>
                <a:latin typeface="Arial Black" pitchFamily="34" charset="0"/>
                <a:cs typeface="Aharoni" pitchFamily="2" charset="-79"/>
              </a:rPr>
              <a:t>)</a:t>
            </a:r>
            <a:endParaRPr lang="en-US" dirty="0">
              <a:solidFill>
                <a:srgbClr val="7030A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 fontScale="92500"/>
          </a:bodyPr>
          <a:lstStyle/>
          <a:p>
            <a:pPr algn="just"/>
            <a:r>
              <a:rPr lang="en-US" b="1" dirty="0" smtClean="0">
                <a:solidFill>
                  <a:srgbClr val="C00000"/>
                </a:solidFill>
                <a:latin typeface="Berlin Sans FB Demi" pitchFamily="34" charset="0"/>
              </a:rPr>
              <a:t>Tuna </a:t>
            </a:r>
            <a:r>
              <a:rPr lang="en-US" b="1" dirty="0" err="1" smtClean="0">
                <a:solidFill>
                  <a:srgbClr val="C00000"/>
                </a:solidFill>
                <a:latin typeface="Berlin Sans FB Demi" pitchFamily="34" charset="0"/>
              </a:rPr>
              <a:t>Grahita</a:t>
            </a:r>
            <a:r>
              <a:rPr lang="en-US" b="1" dirty="0" smtClean="0">
                <a:solidFill>
                  <a:srgbClr val="C00000"/>
                </a:solidFill>
                <a:latin typeface="Berlin Sans FB Demi" pitchFamily="34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Berlin Sans FB Demi" pitchFamily="34" charset="0"/>
              </a:rPr>
              <a:t>Ringan</a:t>
            </a:r>
            <a:r>
              <a:rPr lang="en-US" b="1" dirty="0" smtClean="0">
                <a:solidFill>
                  <a:srgbClr val="C00000"/>
                </a:solidFill>
                <a:latin typeface="Berlin Sans FB Demi" pitchFamily="34" charset="0"/>
              </a:rPr>
              <a:t> </a:t>
            </a:r>
            <a:r>
              <a:rPr lang="en-US" b="1" i="1" dirty="0" smtClean="0">
                <a:solidFill>
                  <a:srgbClr val="C00000"/>
                </a:solidFill>
                <a:latin typeface="Berlin Sans FB Demi" pitchFamily="34" charset="0"/>
              </a:rPr>
              <a:t>(</a:t>
            </a:r>
            <a:r>
              <a:rPr lang="en-US" b="1" i="1" dirty="0" err="1" smtClean="0">
                <a:solidFill>
                  <a:srgbClr val="C00000"/>
                </a:solidFill>
                <a:latin typeface="Berlin Sans FB Demi" pitchFamily="34" charset="0"/>
              </a:rPr>
              <a:t>Debil</a:t>
            </a:r>
            <a:r>
              <a:rPr lang="en-US" b="1" i="1" dirty="0" smtClean="0">
                <a:solidFill>
                  <a:srgbClr val="C00000"/>
                </a:solidFill>
                <a:latin typeface="Berlin Sans FB Demi" pitchFamily="34" charset="0"/>
              </a:rPr>
              <a:t>)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id-ID" dirty="0" smtClean="0"/>
              <a:t> </a:t>
            </a:r>
            <a:r>
              <a:rPr lang="en-US" dirty="0" smtClean="0"/>
              <a:t>Pd</a:t>
            </a:r>
            <a:r>
              <a:rPr lang="id-ID" dirty="0" smtClean="0"/>
              <a:t> umumnya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id-ID" dirty="0" smtClean="0"/>
              <a:t> kondisi fisik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id-ID" dirty="0" smtClean="0"/>
              <a:t> tidak  berbeda d</a:t>
            </a:r>
            <a:r>
              <a:rPr lang="en-US" dirty="0" smtClean="0"/>
              <a:t>g</a:t>
            </a:r>
            <a:r>
              <a:rPr lang="id-ID" dirty="0" smtClean="0"/>
              <a:t> anak normal lainnya, mereka mempunyai IQ antara kisaran 50 s/d 70. Mereka juga termasuk kelompok mampu didik </a:t>
            </a:r>
            <a:r>
              <a:rPr lang="en-US" dirty="0" smtClean="0"/>
              <a:t>(</a:t>
            </a:r>
            <a:r>
              <a:rPr lang="id-ID" dirty="0" smtClean="0"/>
              <a:t>membaca, menulis dan berhitung</a:t>
            </a:r>
            <a:r>
              <a:rPr lang="en-US" dirty="0" smtClean="0"/>
              <a:t>)</a:t>
            </a:r>
            <a:r>
              <a:rPr lang="id-ID" dirty="0" smtClean="0"/>
              <a:t>, anak tunagrahita ringan biasanya bisa menyelesaikan pendidikan setingkat kelas IV SD Umum</a:t>
            </a:r>
            <a:endParaRPr lang="en-US" dirty="0" smtClean="0"/>
          </a:p>
          <a:p>
            <a:pPr algn="just"/>
            <a:r>
              <a:rPr lang="en-US" b="1" dirty="0" smtClean="0">
                <a:solidFill>
                  <a:srgbClr val="C00000"/>
                </a:solidFill>
                <a:latin typeface="Berlin Sans FB Demi" pitchFamily="34" charset="0"/>
              </a:rPr>
              <a:t>Tuna </a:t>
            </a:r>
            <a:r>
              <a:rPr lang="en-US" b="1" dirty="0" err="1" smtClean="0">
                <a:solidFill>
                  <a:srgbClr val="C00000"/>
                </a:solidFill>
                <a:latin typeface="Berlin Sans FB Demi" pitchFamily="34" charset="0"/>
              </a:rPr>
              <a:t>Grahita</a:t>
            </a:r>
            <a:r>
              <a:rPr lang="en-US" b="1" dirty="0" smtClean="0">
                <a:solidFill>
                  <a:srgbClr val="C00000"/>
                </a:solidFill>
                <a:latin typeface="Berlin Sans FB Demi" pitchFamily="34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Berlin Sans FB Demi" pitchFamily="34" charset="0"/>
              </a:rPr>
              <a:t>Sedang</a:t>
            </a:r>
            <a:r>
              <a:rPr lang="en-US" b="1" dirty="0" smtClean="0">
                <a:solidFill>
                  <a:srgbClr val="C00000"/>
                </a:solidFill>
                <a:latin typeface="Berlin Sans FB Demi" pitchFamily="34" charset="0"/>
              </a:rPr>
              <a:t> </a:t>
            </a:r>
            <a:r>
              <a:rPr lang="en-US" b="1" i="1" dirty="0" smtClean="0">
                <a:solidFill>
                  <a:srgbClr val="C00000"/>
                </a:solidFill>
                <a:latin typeface="Berlin Sans FB Demi" pitchFamily="34" charset="0"/>
              </a:rPr>
              <a:t>(</a:t>
            </a:r>
            <a:r>
              <a:rPr lang="en-US" b="1" i="1" dirty="0" err="1" smtClean="0">
                <a:solidFill>
                  <a:srgbClr val="C00000"/>
                </a:solidFill>
                <a:latin typeface="Berlin Sans FB Demi" pitchFamily="34" charset="0"/>
              </a:rPr>
              <a:t>Imbesil</a:t>
            </a:r>
            <a:r>
              <a:rPr lang="en-US" b="1" i="1" dirty="0" smtClean="0">
                <a:solidFill>
                  <a:srgbClr val="C00000"/>
                </a:solidFill>
                <a:latin typeface="Berlin Sans FB Demi" pitchFamily="34" charset="0"/>
              </a:rPr>
              <a:t>)</a:t>
            </a:r>
          </a:p>
          <a:p>
            <a:pPr algn="just">
              <a:buNone/>
            </a:pPr>
            <a:r>
              <a:rPr lang="en-US" b="1" dirty="0" smtClean="0">
                <a:solidFill>
                  <a:srgbClr val="C00000"/>
                </a:solidFill>
              </a:rPr>
              <a:t>	</a:t>
            </a:r>
            <a:r>
              <a:rPr lang="id-ID" dirty="0" smtClean="0"/>
              <a:t> Anak tunagrahita sedang termasuk kelompok latih. Tampang atau kondisifisiknya sudah dapat terlihat, tetapi ada sebagian anak tunagrahita yang mempunyai fisik normal. Kelompok ini mempunyai IQ antara 30 s/d 50.Mereka biasanya menyelesaikan pendidikan setingkat ke;las II SD Umum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133600" y="6324600"/>
            <a:ext cx="6629400" cy="381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softEdge rad="31750"/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rgbClr val="7030A0"/>
                </a:solidFill>
                <a:latin typeface="Arial Black" pitchFamily="34" charset="0"/>
                <a:cs typeface="Aharoni" pitchFamily="2" charset="-79"/>
              </a:rPr>
              <a:t>American Asociation on Mental</a:t>
            </a:r>
            <a:r>
              <a:rPr lang="en-US" b="1" dirty="0" smtClean="0">
                <a:solidFill>
                  <a:srgbClr val="7030A0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id-ID" b="1" dirty="0" smtClean="0">
                <a:solidFill>
                  <a:srgbClr val="7030A0"/>
                </a:solidFill>
                <a:latin typeface="Arial Black" pitchFamily="34" charset="0"/>
                <a:cs typeface="Aharoni" pitchFamily="2" charset="-79"/>
              </a:rPr>
              <a:t>Deficiency</a:t>
            </a:r>
            <a:r>
              <a:rPr lang="en-US" b="1" dirty="0" smtClean="0">
                <a:solidFill>
                  <a:srgbClr val="7030A0"/>
                </a:solidFill>
                <a:latin typeface="Arial Black" pitchFamily="34" charset="0"/>
                <a:cs typeface="Aharoni" pitchFamily="2" charset="-79"/>
              </a:rPr>
              <a:t> (</a:t>
            </a:r>
            <a:r>
              <a:rPr lang="id-ID" b="1" dirty="0" smtClean="0">
                <a:solidFill>
                  <a:srgbClr val="7030A0"/>
                </a:solidFill>
                <a:latin typeface="Arial Black" pitchFamily="34" charset="0"/>
                <a:cs typeface="Aharoni" pitchFamily="2" charset="-79"/>
              </a:rPr>
              <a:t>AAMD</a:t>
            </a:r>
            <a:r>
              <a:rPr lang="en-US" b="1" dirty="0" smtClean="0">
                <a:solidFill>
                  <a:srgbClr val="7030A0"/>
                </a:solidFill>
                <a:latin typeface="Arial Black" pitchFamily="34" charset="0"/>
                <a:cs typeface="Aharoni" pitchFamily="2" charset="-79"/>
              </a:rPr>
              <a:t>)</a:t>
            </a:r>
            <a:endParaRPr lang="en-US" dirty="0">
              <a:solidFill>
                <a:srgbClr val="7030A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301752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Berlin Sans FB Demi" pitchFamily="34" charset="0"/>
              </a:rPr>
              <a:t>Tuna </a:t>
            </a:r>
            <a:r>
              <a:rPr lang="en-US" dirty="0" err="1" smtClean="0">
                <a:solidFill>
                  <a:srgbClr val="C00000"/>
                </a:solidFill>
                <a:latin typeface="Berlin Sans FB Demi" pitchFamily="34" charset="0"/>
              </a:rPr>
              <a:t>Grahita</a:t>
            </a:r>
            <a:r>
              <a:rPr lang="en-US" dirty="0" smtClean="0">
                <a:solidFill>
                  <a:srgbClr val="C00000"/>
                </a:solidFill>
                <a:latin typeface="Berlin Sans FB Demi" pitchFamily="34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Berlin Sans FB Demi" pitchFamily="34" charset="0"/>
              </a:rPr>
              <a:t>Berat</a:t>
            </a:r>
            <a:r>
              <a:rPr lang="en-US" dirty="0" smtClean="0">
                <a:solidFill>
                  <a:srgbClr val="C00000"/>
                </a:solidFill>
                <a:latin typeface="Berlin Sans FB Demi" pitchFamily="34" charset="0"/>
              </a:rPr>
              <a:t> (Idiot)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id-ID" dirty="0" smtClean="0"/>
              <a:t> Kelompok ini termasuk yang sangat rendah intelegensinya tidak mampu menerima pendidikan secara akademis. Anak </a:t>
            </a:r>
            <a:r>
              <a:rPr lang="en-US" dirty="0" smtClean="0"/>
              <a:t>T</a:t>
            </a:r>
            <a:r>
              <a:rPr lang="id-ID" dirty="0" smtClean="0"/>
              <a:t>una</a:t>
            </a:r>
            <a:r>
              <a:rPr lang="en-US" dirty="0" smtClean="0"/>
              <a:t> G</a:t>
            </a:r>
            <a:r>
              <a:rPr lang="id-ID" dirty="0" smtClean="0"/>
              <a:t>rahita berat termasuk kelompok mampu rawat, IQ mereka rata-rata 30 ke bawah. Dalam kegiatan</a:t>
            </a:r>
            <a:r>
              <a:rPr lang="en-US" dirty="0" smtClean="0"/>
              <a:t> </a:t>
            </a:r>
            <a:r>
              <a:rPr lang="id-ID" dirty="0" smtClean="0"/>
              <a:t>sehari-hari mereka membutuhkan bantuan orang lain</a:t>
            </a:r>
            <a:endParaRPr lang="en-US" dirty="0"/>
          </a:p>
        </p:txBody>
      </p:sp>
      <p:pic>
        <p:nvPicPr>
          <p:cNvPr id="2051" name="Picture 3" descr="D:\KULIAH\Tugas Ibu Yanti\tahap-meronce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038600"/>
            <a:ext cx="5105400" cy="1905000"/>
          </a:xfrm>
          <a:prstGeom prst="rect">
            <a:avLst/>
          </a:prstGeom>
          <a:noFill/>
        </p:spPr>
      </p:pic>
      <p:sp>
        <p:nvSpPr>
          <p:cNvPr id="6" name="Rounded Rectangle 5"/>
          <p:cNvSpPr/>
          <p:nvPr/>
        </p:nvSpPr>
        <p:spPr>
          <a:xfrm>
            <a:off x="1905000" y="6172200"/>
            <a:ext cx="6629400" cy="381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softEdge rad="31750"/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rgbClr val="7030A0"/>
                </a:solidFill>
                <a:latin typeface="Arial Black" pitchFamily="34" charset="0"/>
                <a:cs typeface="Aharoni" pitchFamily="2" charset="-79"/>
              </a:rPr>
              <a:t>American Asociation on Mental</a:t>
            </a:r>
            <a:r>
              <a:rPr lang="en-US" b="1" dirty="0" smtClean="0">
                <a:solidFill>
                  <a:srgbClr val="7030A0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id-ID" b="1" dirty="0" smtClean="0">
                <a:solidFill>
                  <a:srgbClr val="7030A0"/>
                </a:solidFill>
                <a:latin typeface="Arial Black" pitchFamily="34" charset="0"/>
                <a:cs typeface="Aharoni" pitchFamily="2" charset="-79"/>
              </a:rPr>
              <a:t>Deficiency</a:t>
            </a:r>
            <a:r>
              <a:rPr lang="en-US" b="1" dirty="0" smtClean="0">
                <a:solidFill>
                  <a:srgbClr val="7030A0"/>
                </a:solidFill>
                <a:latin typeface="Arial Black" pitchFamily="34" charset="0"/>
                <a:cs typeface="Aharoni" pitchFamily="2" charset="-79"/>
              </a:rPr>
              <a:t> (</a:t>
            </a:r>
            <a:r>
              <a:rPr lang="id-ID" b="1" dirty="0" smtClean="0">
                <a:solidFill>
                  <a:srgbClr val="7030A0"/>
                </a:solidFill>
                <a:latin typeface="Arial Black" pitchFamily="34" charset="0"/>
                <a:cs typeface="Aharoni" pitchFamily="2" charset="-79"/>
              </a:rPr>
              <a:t>AAMD</a:t>
            </a:r>
            <a:r>
              <a:rPr lang="en-US" b="1" dirty="0" smtClean="0">
                <a:solidFill>
                  <a:srgbClr val="7030A0"/>
                </a:solidFill>
                <a:latin typeface="Arial Black" pitchFamily="34" charset="0"/>
                <a:cs typeface="Aharoni" pitchFamily="2" charset="-79"/>
              </a:rPr>
              <a:t>)</a:t>
            </a:r>
            <a:endParaRPr lang="en-US" dirty="0">
              <a:solidFill>
                <a:srgbClr val="7030A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7030A0"/>
                </a:solidFill>
                <a:latin typeface="Berlin Sans FB Demi" pitchFamily="34" charset="0"/>
              </a:rPr>
              <a:t>Menurut</a:t>
            </a:r>
            <a:r>
              <a:rPr lang="en-US" dirty="0" smtClean="0">
                <a:solidFill>
                  <a:srgbClr val="7030A0"/>
                </a:solidFill>
                <a:latin typeface="Berlin Sans FB Demi" pitchFamily="34" charset="0"/>
              </a:rPr>
              <a:t> Tingkat IQ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685800"/>
            <a:ext cx="8229600" cy="8382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erlin Sans FB Demi" pitchFamily="34" charset="0"/>
                <a:ea typeface="+mj-ea"/>
                <a:cs typeface="+mj-cs"/>
              </a:rPr>
              <a:t>KLASIFIKASI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Berlin Sans FB Demi" pitchFamily="34" charset="0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600" y="2667000"/>
          <a:ext cx="7391400" cy="2743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95700"/>
                <a:gridCol w="3695700"/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</a:rPr>
                        <a:t>Tingkatan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IQ  Range For Level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/>
                        <a:t>Mild Mental Retardition</a:t>
                      </a:r>
                      <a:endParaRPr lang="en-US" sz="20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/>
                        <a:t>50-55 Aporox, 70</a:t>
                      </a:r>
                      <a:endParaRPr lang="en-US" sz="20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86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/>
                        <a:t>Moderate Mental Retardition</a:t>
                      </a:r>
                      <a:endParaRPr lang="en-US" sz="20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/>
                        <a:t>35-40 to 50-55</a:t>
                      </a:r>
                      <a:endParaRPr lang="en-US" sz="20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86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/>
                        <a:t>Sevare Mental Retardition</a:t>
                      </a:r>
                      <a:endParaRPr lang="en-US" sz="20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/>
                        <a:t>20-25 to 35-40</a:t>
                      </a:r>
                      <a:endParaRPr lang="en-US" sz="20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86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/>
                        <a:t>Unspecified</a:t>
                      </a:r>
                      <a:endParaRPr lang="en-US" sz="20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dirty="0"/>
                        <a:t> Bellow 20 or 25</a:t>
                      </a:r>
                      <a:endParaRPr lang="en-US" sz="2000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905000" y="6172200"/>
            <a:ext cx="6629400" cy="381000"/>
          </a:xfrm>
          <a:prstGeom prst="roundRect">
            <a:avLst/>
          </a:prstGeom>
          <a:solidFill>
            <a:srgbClr val="81EC14"/>
          </a:solidFill>
          <a:ln>
            <a:noFill/>
          </a:ln>
          <a:effectLst>
            <a:softEdge rad="31750"/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skala sistem penilaian WISC (paye &amp; patton,1981 : 49)</a:t>
            </a:r>
            <a:endParaRPr lang="en-US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7030A0"/>
                </a:solidFill>
                <a:latin typeface="Berlin Sans FB Demi" pitchFamily="34" charset="0"/>
              </a:rPr>
              <a:t>Menurut</a:t>
            </a:r>
            <a:r>
              <a:rPr lang="en-US" b="1" dirty="0" smtClean="0">
                <a:solidFill>
                  <a:srgbClr val="7030A0"/>
                </a:solidFill>
                <a:latin typeface="Berlin Sans FB Demi" pitchFamily="34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Berlin Sans FB Demi" pitchFamily="34" charset="0"/>
              </a:rPr>
              <a:t>Penelitian</a:t>
            </a:r>
            <a:r>
              <a:rPr lang="en-US" b="1" dirty="0" smtClean="0">
                <a:solidFill>
                  <a:srgbClr val="7030A0"/>
                </a:solidFill>
                <a:latin typeface="Berlin Sans FB Demi" pitchFamily="34" charset="0"/>
              </a:rPr>
              <a:t> Leo </a:t>
            </a:r>
            <a:r>
              <a:rPr lang="en-US" b="1" dirty="0" err="1" smtClean="0">
                <a:solidFill>
                  <a:srgbClr val="7030A0"/>
                </a:solidFill>
                <a:latin typeface="Berlin Sans FB Demi" pitchFamily="34" charset="0"/>
              </a:rPr>
              <a:t>Kanner</a:t>
            </a:r>
            <a:endParaRPr lang="en-US" b="1" dirty="0" smtClean="0">
              <a:solidFill>
                <a:srgbClr val="7030A0"/>
              </a:solidFill>
              <a:latin typeface="Berlin Sans FB Demi" pitchFamily="34" charset="0"/>
            </a:endParaRPr>
          </a:p>
          <a:p>
            <a:pPr>
              <a:buNone/>
            </a:pPr>
            <a:r>
              <a:rPr lang="en-US" dirty="0" smtClean="0"/>
              <a:t>	1. </a:t>
            </a:r>
            <a:r>
              <a:rPr lang="id-ID" b="1" dirty="0" smtClean="0">
                <a:solidFill>
                  <a:srgbClr val="FF0000"/>
                </a:solidFill>
              </a:rPr>
              <a:t>Absolute Mentally’ Retarde</a:t>
            </a:r>
            <a:r>
              <a:rPr lang="en-US" b="1" dirty="0" smtClean="0">
                <a:solidFill>
                  <a:srgbClr val="FF0000"/>
                </a:solidFill>
              </a:rPr>
              <a:t>d</a:t>
            </a:r>
          </a:p>
          <a:p>
            <a:pPr marL="523875" indent="-273050">
              <a:buNone/>
            </a:pPr>
            <a:r>
              <a:rPr lang="en-US" dirty="0" smtClean="0"/>
              <a:t>	</a:t>
            </a:r>
            <a:r>
              <a:rPr lang="id-ID" dirty="0" smtClean="0"/>
              <a:t>Yaitu seorang anak tunagrahita dimana pun </a:t>
            </a:r>
            <a:r>
              <a:rPr lang="en-US" dirty="0" err="1" smtClean="0"/>
              <a:t>i</a:t>
            </a:r>
            <a:r>
              <a:rPr lang="id-ID" dirty="0" smtClean="0"/>
              <a:t>a berada. Maksudnya</a:t>
            </a:r>
            <a:r>
              <a:rPr lang="en-US" dirty="0" smtClean="0"/>
              <a:t> </a:t>
            </a:r>
            <a:r>
              <a:rPr lang="id-ID" dirty="0" smtClean="0"/>
              <a:t>anak tersebut jelas-jelas tunagrahita baik kalau ia tinggal di pedesaan maupun di perkotaan; di lingkungan keluarga, sekolah dan tempat pekerjaan.</a:t>
            </a:r>
            <a:r>
              <a:rPr lang="en-US" dirty="0" smtClean="0"/>
              <a:t> </a:t>
            </a:r>
            <a:r>
              <a:rPr lang="id-ID" dirty="0" smtClean="0"/>
              <a:t>Tunagrahita tipe ini pada umumnya adalah penyandang tunagrahita</a:t>
            </a:r>
            <a:r>
              <a:rPr lang="en-US" dirty="0" smtClean="0"/>
              <a:t> </a:t>
            </a:r>
            <a:r>
              <a:rPr lang="id-ID" dirty="0" smtClean="0"/>
              <a:t>sedang (terutama kelompok bawah), berat dan sangat berat.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685800"/>
            <a:ext cx="8229600" cy="8382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erlin Sans FB Demi" pitchFamily="34" charset="0"/>
                <a:ea typeface="+mj-ea"/>
                <a:cs typeface="+mj-cs"/>
              </a:rPr>
              <a:t>KLASIFIKASI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Berlin Sans FB Dem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1188</TotalTime>
  <Words>248</Words>
  <Application>Microsoft Office PowerPoint</Application>
  <PresentationFormat>On-screen Show (4:3)</PresentationFormat>
  <Paragraphs>126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TUNA GRAHITA</vt:lpstr>
      <vt:lpstr>DEFENISI</vt:lpstr>
      <vt:lpstr>DEFENISI  MENURUT PARA PAKAR</vt:lpstr>
      <vt:lpstr>PowerPoint Presentation</vt:lpstr>
      <vt:lpstr>KLASIFIKASI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KARAKTERISTIK</vt:lpstr>
      <vt:lpstr>KARAKTERISTIK</vt:lpstr>
      <vt:lpstr>ETIOLOGI (PENYEBAB)</vt:lpstr>
      <vt:lpstr>ETIOLOGI (PENYEBAB)</vt:lpstr>
      <vt:lpstr>IMPLIKASI (PENDEKATAN)</vt:lpstr>
      <vt:lpstr>IMPLIKASI (PENDEKATAN)</vt:lpstr>
      <vt:lpstr>MODEL PELAYANAN PENDIDIKAN</vt:lpstr>
      <vt:lpstr>PowerPoint Presentation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PENDERITA TUNA GRAHITA</dc:title>
  <dc:creator>riena</dc:creator>
  <cp:lastModifiedBy>Duke</cp:lastModifiedBy>
  <cp:revision>80</cp:revision>
  <dcterms:created xsi:type="dcterms:W3CDTF">2012-11-13T12:27:39Z</dcterms:created>
  <dcterms:modified xsi:type="dcterms:W3CDTF">2014-11-12T01:30:27Z</dcterms:modified>
</cp:coreProperties>
</file>