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432"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A7C95-12CA-42B1-A43E-636DA374129E}"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FE038-F7A2-4BD7-9D12-E376F55E6F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A7C95-12CA-42B1-A43E-636DA374129E}" type="datetimeFigureOut">
              <a:rPr lang="en-US" smtClean="0"/>
              <a:pPr/>
              <a:t>11/26/2013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FE038-F7A2-4BD7-9D12-E376F55E6F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kom@uny_ac.i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VISI DAN MISI PENDIDIKAN KEJURUAN DI INDONESIA</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err="1" smtClean="0"/>
              <a:t>Oleh</a:t>
            </a:r>
            <a:r>
              <a:rPr lang="en-US" dirty="0" smtClean="0"/>
              <a:t> :</a:t>
            </a:r>
          </a:p>
          <a:p>
            <a:r>
              <a:rPr lang="en-US" dirty="0" err="1" smtClean="0"/>
              <a:t>Kokom</a:t>
            </a:r>
            <a:r>
              <a:rPr lang="en-US" dirty="0" smtClean="0"/>
              <a:t> </a:t>
            </a:r>
            <a:r>
              <a:rPr lang="en-US" dirty="0" err="1" smtClean="0"/>
              <a:t>Komariah</a:t>
            </a:r>
            <a:endParaRPr lang="en-US" dirty="0" smtClean="0"/>
          </a:p>
          <a:p>
            <a:r>
              <a:rPr lang="en-US" dirty="0" smtClean="0"/>
              <a:t>(email: </a:t>
            </a:r>
            <a:r>
              <a:rPr lang="en-US" dirty="0" smtClean="0">
                <a:hlinkClick r:id="rId2"/>
              </a:rPr>
              <a:t>kokom@uny_ac.id</a:t>
            </a:r>
            <a:r>
              <a:rPr lang="en-US" dirty="0" smtClean="0"/>
              <a:t>) </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smtClean="0"/>
              <a:t>Pendidikan kejuruan merupakan upaya mewujudkan peserta didik menjadi manusia produktif, untuk mengisi kebutuhan terhadap peran-peran yang berkaitan dengan peningkatan nilai tambah ekonomi masyarakat. Dalam kerangka ini, dapat dikatakan bahwa lulusan pendidikan kejuruan seharusnya memiliki nilai ekonomi lebih cepat dibandingkan pendidikan umum.</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id-ID" i="1" dirty="0" smtClean="0"/>
              <a:t>d. Konteks Ketenagakerjaan Pendidikan Kejuruan </a:t>
            </a:r>
            <a:endParaRPr lang="en-US" dirty="0" smtClean="0"/>
          </a:p>
          <a:p>
            <a:r>
              <a:rPr lang="id-ID" dirty="0" smtClean="0"/>
              <a:t>Pendidikan kejuruan harus lebih memfokuskan usahanya pada komponen pendidikan dan pelatihan yang mampu mengembangkan potensi manusia secara optimal. Meskipun pada dasarnya hubungan antara pendidikan kejuruan dan kebijakan ketenagakerjaan adalah hubungan yang didasari oleh kepentingan ekonomis, tetapi harus selalu diingat bahwa hubungan penyelenggraan pendidikan kejuruan tidak semata-mata ditentukan oleh kepentingan ekonomi.</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id-ID" dirty="0" smtClean="0"/>
              <a:t>Dalam konteks ini diartikan bahwa pendidikan kejuruan, dengan dalih kepentingan ekonomi, tidak seharusnya hanya mendidik anak didik dengan seperangkat skill atau kemampuan spesifik untuk pekerjaan tertentu saja, karena keadaan ini tidak memperhatikan anak didik sebagai suatu totalitas. Mengembangkan kemampuan spesifik secara terpisah dari totalitas pribadi anak didik, berarti memberikan bekal yang sangat terbatas bagi masa depannya sebagai tenaga kerja.</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VISI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Terwujudnya</a:t>
            </a:r>
            <a:r>
              <a:rPr lang="en-US" dirty="0" smtClean="0"/>
              <a:t> SMK </a:t>
            </a:r>
            <a:r>
              <a:rPr lang="en-US" dirty="0" err="1" smtClean="0"/>
              <a:t>bertaraf</a:t>
            </a:r>
            <a:r>
              <a:rPr lang="en-US" dirty="0" smtClean="0"/>
              <a:t> </a:t>
            </a:r>
            <a:r>
              <a:rPr lang="en-US" dirty="0" err="1" smtClean="0"/>
              <a:t>internasional</a:t>
            </a:r>
            <a:r>
              <a:rPr lang="en-US" dirty="0" smtClean="0"/>
              <a:t>, </a:t>
            </a:r>
            <a:r>
              <a:rPr lang="en-US" dirty="0" err="1" smtClean="0"/>
              <a:t>menghasilkan</a:t>
            </a:r>
            <a:r>
              <a:rPr lang="en-US" dirty="0" smtClean="0"/>
              <a:t> </a:t>
            </a:r>
            <a:r>
              <a:rPr lang="en-US" dirty="0" err="1" smtClean="0"/>
              <a:t>tamatan</a:t>
            </a:r>
            <a:r>
              <a:rPr lang="en-US" dirty="0" smtClean="0"/>
              <a:t> yang </a:t>
            </a:r>
            <a:r>
              <a:rPr lang="en-US" dirty="0" err="1" smtClean="0"/>
              <a:t>memiliki</a:t>
            </a:r>
            <a:r>
              <a:rPr lang="en-US" dirty="0" smtClean="0"/>
              <a:t> </a:t>
            </a:r>
            <a:r>
              <a:rPr lang="en-US" dirty="0" err="1" smtClean="0"/>
              <a:t>jati</a:t>
            </a:r>
            <a:r>
              <a:rPr lang="en-US" dirty="0" smtClean="0"/>
              <a:t> </a:t>
            </a:r>
            <a:r>
              <a:rPr lang="en-US" dirty="0" err="1" smtClean="0"/>
              <a:t>diri</a:t>
            </a:r>
            <a:r>
              <a:rPr lang="en-US" dirty="0" smtClean="0"/>
              <a:t> </a:t>
            </a:r>
            <a:r>
              <a:rPr lang="en-US" dirty="0" err="1" smtClean="0"/>
              <a:t>bangsa</a:t>
            </a:r>
            <a:r>
              <a:rPr lang="en-US" dirty="0" smtClean="0"/>
              <a:t>, </a:t>
            </a:r>
            <a:r>
              <a:rPr lang="en-US" dirty="0" err="1" smtClean="0"/>
              <a:t>mampu</a:t>
            </a:r>
            <a:r>
              <a:rPr lang="en-US" dirty="0" smtClean="0"/>
              <a:t> </a:t>
            </a:r>
            <a:r>
              <a:rPr lang="en-US" dirty="0" err="1" smtClean="0"/>
              <a:t>mengembangkan</a:t>
            </a:r>
            <a:r>
              <a:rPr lang="en-US" dirty="0" smtClean="0"/>
              <a:t> </a:t>
            </a:r>
            <a:r>
              <a:rPr lang="en-US" dirty="0" err="1" smtClean="0"/>
              <a:t>keunggulan</a:t>
            </a:r>
            <a:r>
              <a:rPr lang="en-US" dirty="0" smtClean="0"/>
              <a:t> </a:t>
            </a:r>
            <a:r>
              <a:rPr lang="en-US" dirty="0" err="1" smtClean="0"/>
              <a:t>lokal</a:t>
            </a:r>
            <a:r>
              <a:rPr lang="en-US" dirty="0" smtClean="0"/>
              <a:t> </a:t>
            </a:r>
            <a:r>
              <a:rPr lang="en-US" dirty="0" err="1" smtClean="0"/>
              <a:t>dan</a:t>
            </a:r>
            <a:r>
              <a:rPr lang="en-US" dirty="0" smtClean="0"/>
              <a:t> </a:t>
            </a:r>
            <a:r>
              <a:rPr lang="en-US" dirty="0" err="1" smtClean="0"/>
              <a:t>bersaing</a:t>
            </a:r>
            <a:r>
              <a:rPr lang="en-US" dirty="0" smtClean="0"/>
              <a:t> </a:t>
            </a:r>
            <a:r>
              <a:rPr lang="en-US" dirty="0" err="1" smtClean="0"/>
              <a:t>di</a:t>
            </a:r>
            <a:r>
              <a:rPr lang="en-US" dirty="0" smtClean="0"/>
              <a:t> </a:t>
            </a:r>
            <a:r>
              <a:rPr lang="en-US" dirty="0" err="1" smtClean="0"/>
              <a:t>pasar</a:t>
            </a:r>
            <a:r>
              <a:rPr lang="en-US" dirty="0" smtClean="0"/>
              <a:t> global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MISI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err="1" smtClean="0"/>
              <a:t>Meningkatkan</a:t>
            </a:r>
            <a:r>
              <a:rPr lang="en-US" dirty="0" smtClean="0"/>
              <a:t> </a:t>
            </a:r>
            <a:r>
              <a:rPr lang="en-US" dirty="0" err="1" smtClean="0"/>
              <a:t>Profesionalisme</a:t>
            </a:r>
            <a:r>
              <a:rPr lang="en-US" dirty="0" smtClean="0"/>
              <a:t> </a:t>
            </a:r>
            <a:r>
              <a:rPr lang="en-US" dirty="0" err="1" smtClean="0"/>
              <a:t>dan</a:t>
            </a:r>
            <a:r>
              <a:rPr lang="en-US" dirty="0" smtClean="0"/>
              <a:t> Good Governance SMK </a:t>
            </a:r>
            <a:r>
              <a:rPr lang="en-US" dirty="0" err="1" smtClean="0"/>
              <a:t>sebagai</a:t>
            </a:r>
            <a:r>
              <a:rPr lang="en-US" dirty="0" smtClean="0"/>
              <a:t> </a:t>
            </a:r>
            <a:r>
              <a:rPr lang="en-US" dirty="0" err="1" smtClean="0"/>
              <a:t>Pusat</a:t>
            </a:r>
            <a:r>
              <a:rPr lang="en-US" dirty="0" smtClean="0"/>
              <a:t> </a:t>
            </a:r>
            <a:r>
              <a:rPr lang="en-US" dirty="0" err="1" smtClean="0"/>
              <a:t>Pembudayaan</a:t>
            </a:r>
            <a:r>
              <a:rPr lang="en-US" dirty="0" smtClean="0"/>
              <a:t> </a:t>
            </a:r>
            <a:r>
              <a:rPr lang="en-US" dirty="0" err="1" smtClean="0"/>
              <a:t>Kompetensi</a:t>
            </a:r>
            <a:r>
              <a:rPr lang="en-US" dirty="0" smtClean="0"/>
              <a:t> </a:t>
            </a:r>
          </a:p>
          <a:p>
            <a:pPr lvl="0"/>
            <a:r>
              <a:rPr lang="en-US" dirty="0" err="1" smtClean="0"/>
              <a:t>Meningkatkan</a:t>
            </a:r>
            <a:r>
              <a:rPr lang="en-US" dirty="0" smtClean="0"/>
              <a:t> </a:t>
            </a:r>
            <a:r>
              <a:rPr lang="en-US" dirty="0" err="1" smtClean="0"/>
              <a:t>Mutu</a:t>
            </a:r>
            <a:r>
              <a:rPr lang="en-US" dirty="0" smtClean="0"/>
              <a:t> </a:t>
            </a:r>
            <a:r>
              <a:rPr lang="en-US" dirty="0" err="1" smtClean="0"/>
              <a:t>Penyelenggaraan</a:t>
            </a:r>
            <a:r>
              <a:rPr lang="en-US" dirty="0" smtClean="0"/>
              <a:t> </a:t>
            </a:r>
            <a:r>
              <a:rPr lang="en-US" dirty="0" err="1" smtClean="0"/>
              <a:t>Pendidikan</a:t>
            </a:r>
            <a:r>
              <a:rPr lang="en-US" dirty="0" smtClean="0"/>
              <a:t> (8 SNP) </a:t>
            </a:r>
          </a:p>
          <a:p>
            <a:pPr lvl="0"/>
            <a:r>
              <a:rPr lang="en-US" dirty="0" err="1" smtClean="0"/>
              <a:t>Membangun</a:t>
            </a:r>
            <a:r>
              <a:rPr lang="en-US" dirty="0" smtClean="0"/>
              <a:t> </a:t>
            </a:r>
            <a:r>
              <a:rPr lang="en-US" dirty="0" err="1" smtClean="0"/>
              <a:t>dan</a:t>
            </a:r>
            <a:r>
              <a:rPr lang="en-US" dirty="0" smtClean="0"/>
              <a:t> </a:t>
            </a:r>
            <a:r>
              <a:rPr lang="en-US" dirty="0" err="1" smtClean="0"/>
              <a:t>memberdayakan</a:t>
            </a:r>
            <a:r>
              <a:rPr lang="en-US" dirty="0" smtClean="0"/>
              <a:t> SMK </a:t>
            </a:r>
            <a:r>
              <a:rPr lang="en-US" dirty="0" err="1" smtClean="0"/>
              <a:t>Bertaraf</a:t>
            </a:r>
            <a:r>
              <a:rPr lang="en-US" dirty="0" smtClean="0"/>
              <a:t> </a:t>
            </a:r>
            <a:r>
              <a:rPr lang="en-US" dirty="0" err="1" smtClean="0"/>
              <a:t>Internasional</a:t>
            </a:r>
            <a:r>
              <a:rPr lang="en-US" dirty="0" smtClean="0"/>
              <a:t> </a:t>
            </a:r>
            <a:r>
              <a:rPr lang="en-US" dirty="0" err="1" smtClean="0"/>
              <a:t>sehingga</a:t>
            </a:r>
            <a:r>
              <a:rPr lang="en-US" dirty="0" smtClean="0"/>
              <a:t> </a:t>
            </a:r>
            <a:r>
              <a:rPr lang="en-US" dirty="0" err="1" smtClean="0"/>
              <a:t>menghasilkan</a:t>
            </a:r>
            <a:r>
              <a:rPr lang="en-US" dirty="0" smtClean="0"/>
              <a:t> </a:t>
            </a:r>
            <a:r>
              <a:rPr lang="en-US" dirty="0" err="1" smtClean="0"/>
              <a:t>lulusan</a:t>
            </a:r>
            <a:r>
              <a:rPr lang="en-US" dirty="0" smtClean="0"/>
              <a:t> yang </a:t>
            </a:r>
            <a:r>
              <a:rPr lang="en-US" dirty="0" err="1" smtClean="0"/>
              <a:t>memiliki</a:t>
            </a:r>
            <a:r>
              <a:rPr lang="en-US" dirty="0" smtClean="0"/>
              <a:t> </a:t>
            </a:r>
            <a:r>
              <a:rPr lang="en-US" dirty="0" err="1" smtClean="0"/>
              <a:t>jati</a:t>
            </a:r>
            <a:r>
              <a:rPr lang="en-US" dirty="0" smtClean="0"/>
              <a:t> </a:t>
            </a:r>
            <a:r>
              <a:rPr lang="en-US" dirty="0" err="1" smtClean="0"/>
              <a:t>diri</a:t>
            </a:r>
            <a:r>
              <a:rPr lang="en-US" dirty="0" smtClean="0"/>
              <a:t> </a:t>
            </a:r>
            <a:r>
              <a:rPr lang="en-US" dirty="0" err="1" smtClean="0"/>
              <a:t>bangsa</a:t>
            </a:r>
            <a:r>
              <a:rPr lang="en-US" dirty="0" smtClean="0"/>
              <a:t> </a:t>
            </a:r>
            <a:r>
              <a:rPr lang="en-US" dirty="0" err="1" smtClean="0"/>
              <a:t>dan</a:t>
            </a:r>
            <a:r>
              <a:rPr lang="en-US" dirty="0" smtClean="0"/>
              <a:t> </a:t>
            </a:r>
            <a:r>
              <a:rPr lang="en-US" dirty="0" err="1" smtClean="0"/>
              <a:t>keunggulan</a:t>
            </a:r>
            <a:r>
              <a:rPr lang="en-US" dirty="0" smtClean="0"/>
              <a:t> </a:t>
            </a:r>
            <a:r>
              <a:rPr lang="en-US" dirty="0" err="1" smtClean="0"/>
              <a:t>kompetitif</a:t>
            </a:r>
            <a:r>
              <a:rPr lang="en-US" dirty="0" smtClean="0"/>
              <a:t> </a:t>
            </a:r>
            <a:r>
              <a:rPr lang="en-US" dirty="0" err="1" smtClean="0"/>
              <a:t>di</a:t>
            </a:r>
            <a:r>
              <a:rPr lang="en-US" dirty="0" smtClean="0"/>
              <a:t> </a:t>
            </a:r>
            <a:r>
              <a:rPr lang="en-US" dirty="0" err="1" smtClean="0"/>
              <a:t>pasar</a:t>
            </a:r>
            <a:r>
              <a:rPr lang="en-US" dirty="0" smtClean="0"/>
              <a:t> </a:t>
            </a:r>
            <a:r>
              <a:rPr lang="en-US" dirty="0" err="1" smtClean="0"/>
              <a:t>nasional</a:t>
            </a:r>
            <a:r>
              <a:rPr lang="en-US" dirty="0" smtClean="0"/>
              <a:t> </a:t>
            </a:r>
            <a:r>
              <a:rPr lang="en-US" dirty="0" err="1" smtClean="0"/>
              <a:t>dan</a:t>
            </a:r>
            <a:r>
              <a:rPr lang="en-US" dirty="0" smtClean="0"/>
              <a:t> global. </a:t>
            </a:r>
          </a:p>
          <a:p>
            <a:pPr lvl="0"/>
            <a:r>
              <a:rPr lang="en-US" dirty="0" err="1" smtClean="0"/>
              <a:t>Memberdayakan</a:t>
            </a:r>
            <a:r>
              <a:rPr lang="en-US" dirty="0" smtClean="0"/>
              <a:t> SMK </a:t>
            </a:r>
            <a:r>
              <a:rPr lang="en-US" dirty="0" err="1" smtClean="0"/>
              <a:t>untuk</a:t>
            </a:r>
            <a:r>
              <a:rPr lang="en-US" dirty="0" smtClean="0"/>
              <a:t> </a:t>
            </a:r>
            <a:r>
              <a:rPr lang="en-US" dirty="0" err="1" smtClean="0"/>
              <a:t>Mengembangkan</a:t>
            </a:r>
            <a:r>
              <a:rPr lang="en-US" dirty="0" smtClean="0"/>
              <a:t> </a:t>
            </a:r>
            <a:r>
              <a:rPr lang="en-US" dirty="0" err="1" smtClean="0"/>
              <a:t>Potensi</a:t>
            </a:r>
            <a:r>
              <a:rPr lang="en-US" dirty="0" smtClean="0"/>
              <a:t> </a:t>
            </a:r>
            <a:r>
              <a:rPr lang="en-US" dirty="0" err="1" smtClean="0"/>
              <a:t>Lokal</a:t>
            </a:r>
            <a:r>
              <a:rPr lang="en-US" dirty="0" smtClean="0"/>
              <a:t> </a:t>
            </a:r>
            <a:r>
              <a:rPr lang="en-US" dirty="0" err="1" smtClean="0"/>
              <a:t>menjadi</a:t>
            </a:r>
            <a:r>
              <a:rPr lang="en-US" dirty="0" smtClean="0"/>
              <a:t> </a:t>
            </a:r>
            <a:r>
              <a:rPr lang="en-US" dirty="0" err="1" smtClean="0"/>
              <a:t>Keunggulan</a:t>
            </a:r>
            <a:r>
              <a:rPr lang="en-US" dirty="0" smtClean="0"/>
              <a:t> </a:t>
            </a:r>
            <a:r>
              <a:rPr lang="en-US" dirty="0" err="1" smtClean="0"/>
              <a:t>Komparatif</a:t>
            </a:r>
            <a:r>
              <a:rPr lang="en-US" dirty="0" smtClean="0"/>
              <a:t> </a:t>
            </a:r>
          </a:p>
          <a:p>
            <a:pPr lvl="0"/>
            <a:r>
              <a:rPr lang="en-US" dirty="0" err="1" smtClean="0"/>
              <a:t>Memberdayakan</a:t>
            </a:r>
            <a:r>
              <a:rPr lang="en-US" dirty="0" smtClean="0"/>
              <a:t> SMK </a:t>
            </a:r>
            <a:r>
              <a:rPr lang="en-US" dirty="0" err="1" smtClean="0"/>
              <a:t>untuk</a:t>
            </a:r>
            <a:r>
              <a:rPr lang="en-US" dirty="0" smtClean="0"/>
              <a:t> </a:t>
            </a:r>
            <a:r>
              <a:rPr lang="en-US" dirty="0" err="1" smtClean="0"/>
              <a:t>Mengembangkan</a:t>
            </a:r>
            <a:r>
              <a:rPr lang="en-US" dirty="0" smtClean="0"/>
              <a:t> </a:t>
            </a:r>
            <a:r>
              <a:rPr lang="en-US" dirty="0" err="1" smtClean="0"/>
              <a:t>Kerjasama</a:t>
            </a:r>
            <a:r>
              <a:rPr lang="en-US" dirty="0" smtClean="0"/>
              <a:t> </a:t>
            </a:r>
            <a:r>
              <a:rPr lang="en-US" dirty="0" err="1" smtClean="0"/>
              <a:t>dengan</a:t>
            </a:r>
            <a:r>
              <a:rPr lang="en-US" dirty="0" smtClean="0"/>
              <a:t> </a:t>
            </a:r>
            <a:r>
              <a:rPr lang="en-US" dirty="0" err="1" smtClean="0"/>
              <a:t>Industri</a:t>
            </a:r>
            <a:r>
              <a:rPr lang="en-US" dirty="0" smtClean="0"/>
              <a:t>, PPPG, LPMP, </a:t>
            </a:r>
            <a:r>
              <a:rPr lang="en-US" dirty="0" err="1" smtClean="0"/>
              <a:t>dan</a:t>
            </a:r>
            <a:r>
              <a:rPr lang="en-US" dirty="0" smtClean="0"/>
              <a:t> </a:t>
            </a:r>
            <a:r>
              <a:rPr lang="en-US" dirty="0" err="1" smtClean="0"/>
              <a:t>Berbagai</a:t>
            </a:r>
            <a:r>
              <a:rPr lang="en-US" dirty="0" smtClean="0"/>
              <a:t> </a:t>
            </a:r>
            <a:r>
              <a:rPr lang="en-US" dirty="0" err="1" smtClean="0"/>
              <a:t>Lembaga</a:t>
            </a:r>
            <a:r>
              <a:rPr lang="en-US" dirty="0" smtClean="0"/>
              <a:t> </a:t>
            </a:r>
            <a:r>
              <a:rPr lang="en-US" dirty="0" err="1" smtClean="0"/>
              <a:t>Terkait</a:t>
            </a:r>
            <a:r>
              <a:rPr lang="en-US" dirty="0" smtClean="0"/>
              <a:t> </a:t>
            </a:r>
          </a:p>
          <a:p>
            <a:pPr lvl="0"/>
            <a:r>
              <a:rPr lang="en-US" dirty="0" err="1" smtClean="0"/>
              <a:t>Meningkatkan</a:t>
            </a:r>
            <a:r>
              <a:rPr lang="en-US" dirty="0" smtClean="0"/>
              <a:t> </a:t>
            </a:r>
            <a:r>
              <a:rPr lang="en-US" dirty="0" err="1" smtClean="0"/>
              <a:t>Perluasan</a:t>
            </a:r>
            <a:r>
              <a:rPr lang="en-US" dirty="0" smtClean="0"/>
              <a:t> </a:t>
            </a:r>
            <a:r>
              <a:rPr lang="en-US" dirty="0" err="1" smtClean="0"/>
              <a:t>dan</a:t>
            </a:r>
            <a:r>
              <a:rPr lang="en-US" dirty="0" smtClean="0"/>
              <a:t> </a:t>
            </a:r>
            <a:r>
              <a:rPr lang="en-US" dirty="0" err="1" smtClean="0"/>
              <a:t>Pemerataan</a:t>
            </a:r>
            <a:r>
              <a:rPr lang="en-US" dirty="0" smtClean="0"/>
              <a:t> </a:t>
            </a:r>
            <a:r>
              <a:rPr lang="en-US" dirty="0" err="1" smtClean="0"/>
              <a:t>Akses</a:t>
            </a:r>
            <a:r>
              <a:rPr lang="en-US" dirty="0" smtClean="0"/>
              <a:t> </a:t>
            </a:r>
            <a:r>
              <a:rPr lang="en-US" dirty="0" err="1" smtClean="0"/>
              <a:t>Pendidikan</a:t>
            </a:r>
            <a:r>
              <a:rPr lang="en-US" dirty="0" smtClean="0"/>
              <a:t> </a:t>
            </a:r>
            <a:r>
              <a:rPr lang="en-US" dirty="0" err="1" smtClean="0"/>
              <a:t>Kejuruan</a:t>
            </a:r>
            <a:r>
              <a:rPr lang="en-US" dirty="0" smtClean="0"/>
              <a:t> yang </a:t>
            </a:r>
            <a:r>
              <a:rPr lang="en-US" dirty="0" err="1" smtClean="0"/>
              <a:t>Bermutu</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TUJUAN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t>Mewujudkan</a:t>
            </a:r>
            <a:r>
              <a:rPr lang="en-US" dirty="0" smtClean="0"/>
              <a:t> </a:t>
            </a:r>
            <a:r>
              <a:rPr lang="en-US" dirty="0" err="1" smtClean="0"/>
              <a:t>Lembaga</a:t>
            </a:r>
            <a:r>
              <a:rPr lang="en-US" dirty="0" smtClean="0"/>
              <a:t> </a:t>
            </a:r>
            <a:r>
              <a:rPr lang="en-US" dirty="0" err="1" smtClean="0"/>
              <a:t>Pendidikan</a:t>
            </a:r>
            <a:r>
              <a:rPr lang="en-US" dirty="0" smtClean="0"/>
              <a:t> </a:t>
            </a:r>
            <a:r>
              <a:rPr lang="en-US" dirty="0" err="1" smtClean="0"/>
              <a:t>Kejuruan</a:t>
            </a:r>
            <a:r>
              <a:rPr lang="en-US" dirty="0" smtClean="0"/>
              <a:t> yang </a:t>
            </a:r>
            <a:r>
              <a:rPr lang="en-US" dirty="0" err="1" smtClean="0"/>
              <a:t>akuntabel</a:t>
            </a:r>
            <a:r>
              <a:rPr lang="en-US" dirty="0" smtClean="0"/>
              <a:t> </a:t>
            </a:r>
            <a:r>
              <a:rPr lang="en-US" dirty="0" err="1" smtClean="0"/>
              <a:t>sebagai</a:t>
            </a:r>
            <a:r>
              <a:rPr lang="en-US" dirty="0" smtClean="0"/>
              <a:t> </a:t>
            </a:r>
            <a:r>
              <a:rPr lang="en-US" dirty="0" err="1" smtClean="0"/>
              <a:t>Pusar</a:t>
            </a:r>
            <a:r>
              <a:rPr lang="en-US" dirty="0" smtClean="0"/>
              <a:t> </a:t>
            </a:r>
            <a:r>
              <a:rPr lang="en-US" dirty="0" err="1" smtClean="0"/>
              <a:t>Pembudayaan</a:t>
            </a:r>
            <a:r>
              <a:rPr lang="en-US" dirty="0" smtClean="0"/>
              <a:t> </a:t>
            </a:r>
            <a:r>
              <a:rPr lang="en-US" dirty="0" err="1" smtClean="0"/>
              <a:t>Kompetensi</a:t>
            </a:r>
            <a:r>
              <a:rPr lang="en-US" dirty="0" smtClean="0"/>
              <a:t> </a:t>
            </a:r>
            <a:r>
              <a:rPr lang="en-US" dirty="0" err="1" smtClean="0"/>
              <a:t>Berstandar</a:t>
            </a:r>
            <a:r>
              <a:rPr lang="en-US" dirty="0" smtClean="0"/>
              <a:t> </a:t>
            </a:r>
            <a:r>
              <a:rPr lang="en-US" dirty="0" err="1" smtClean="0"/>
              <a:t>Nasional</a:t>
            </a:r>
            <a:r>
              <a:rPr lang="en-US" dirty="0" smtClean="0"/>
              <a:t> </a:t>
            </a:r>
          </a:p>
          <a:p>
            <a:pPr lvl="0"/>
            <a:r>
              <a:rPr lang="en-US" dirty="0" err="1" smtClean="0"/>
              <a:t>Mendidik</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Manusia</a:t>
            </a:r>
            <a:r>
              <a:rPr lang="en-US" dirty="0" smtClean="0"/>
              <a:t> yang </a:t>
            </a:r>
            <a:r>
              <a:rPr lang="en-US" dirty="0" err="1" smtClean="0"/>
              <a:t>mempunyai</a:t>
            </a:r>
            <a:r>
              <a:rPr lang="en-US" dirty="0" smtClean="0"/>
              <a:t> </a:t>
            </a:r>
            <a:r>
              <a:rPr lang="en-US" dirty="0" err="1" smtClean="0"/>
              <a:t>etos</a:t>
            </a:r>
            <a:r>
              <a:rPr lang="en-US" dirty="0" smtClean="0"/>
              <a:t> </a:t>
            </a:r>
            <a:r>
              <a:rPr lang="en-US" dirty="0" err="1" smtClean="0"/>
              <a:t>kerja</a:t>
            </a:r>
            <a:r>
              <a:rPr lang="en-US" dirty="0" smtClean="0"/>
              <a:t> </a:t>
            </a:r>
            <a:r>
              <a:rPr lang="en-US" dirty="0" err="1" smtClean="0"/>
              <a:t>dan</a:t>
            </a:r>
            <a:r>
              <a:rPr lang="en-US" dirty="0" smtClean="0"/>
              <a:t> </a:t>
            </a:r>
            <a:r>
              <a:rPr lang="en-US" dirty="0" err="1" smtClean="0"/>
              <a:t>kompetensi</a:t>
            </a:r>
            <a:r>
              <a:rPr lang="en-US" dirty="0" smtClean="0"/>
              <a:t> </a:t>
            </a:r>
            <a:r>
              <a:rPr lang="en-US" dirty="0" err="1" smtClean="0"/>
              <a:t>berstandar</a:t>
            </a:r>
            <a:r>
              <a:rPr lang="en-US" dirty="0" smtClean="0"/>
              <a:t> </a:t>
            </a:r>
            <a:r>
              <a:rPr lang="en-US" dirty="0" err="1" smtClean="0"/>
              <a:t>internasional</a:t>
            </a:r>
            <a:r>
              <a:rPr lang="en-US" dirty="0" smtClean="0"/>
              <a:t> </a:t>
            </a:r>
          </a:p>
          <a:p>
            <a:pPr lvl="0"/>
            <a:r>
              <a:rPr lang="en-US" dirty="0" err="1" smtClean="0"/>
              <a:t>Memberikan</a:t>
            </a:r>
            <a:r>
              <a:rPr lang="en-US" dirty="0" smtClean="0"/>
              <a:t> </a:t>
            </a:r>
            <a:r>
              <a:rPr lang="en-US" dirty="0" err="1" smtClean="0"/>
              <a:t>berbagai</a:t>
            </a:r>
            <a:r>
              <a:rPr lang="en-US" dirty="0" smtClean="0"/>
              <a:t> </a:t>
            </a:r>
            <a:r>
              <a:rPr lang="en-US" dirty="0" err="1" smtClean="0"/>
              <a:t>layanan</a:t>
            </a:r>
            <a:r>
              <a:rPr lang="en-US" dirty="0" smtClean="0"/>
              <a:t> </a:t>
            </a:r>
            <a:r>
              <a:rPr lang="en-US" dirty="0" err="1" smtClean="0"/>
              <a:t>Pendidikan</a:t>
            </a:r>
            <a:r>
              <a:rPr lang="en-US" dirty="0" smtClean="0"/>
              <a:t> </a:t>
            </a:r>
            <a:r>
              <a:rPr lang="en-US" dirty="0" err="1" smtClean="0"/>
              <a:t>Kejuruan</a:t>
            </a:r>
            <a:r>
              <a:rPr lang="en-US" dirty="0" smtClean="0"/>
              <a:t> yang </a:t>
            </a:r>
            <a:r>
              <a:rPr lang="en-US" dirty="0" err="1" smtClean="0"/>
              <a:t>permeabel</a:t>
            </a:r>
            <a:r>
              <a:rPr lang="en-US" dirty="0" smtClean="0"/>
              <a:t> </a:t>
            </a:r>
            <a:r>
              <a:rPr lang="en-US" dirty="0" err="1" smtClean="0"/>
              <a:t>dan</a:t>
            </a:r>
            <a:r>
              <a:rPr lang="en-US" dirty="0" smtClean="0"/>
              <a:t> </a:t>
            </a:r>
            <a:r>
              <a:rPr lang="en-US" dirty="0" err="1" smtClean="0"/>
              <a:t>flesibel</a:t>
            </a:r>
            <a:r>
              <a:rPr lang="en-US" dirty="0" smtClean="0"/>
              <a:t> </a:t>
            </a:r>
            <a:r>
              <a:rPr lang="en-US" dirty="0" err="1" smtClean="0"/>
              <a:t>secara</a:t>
            </a:r>
            <a:r>
              <a:rPr lang="en-US" dirty="0" smtClean="0"/>
              <a:t> </a:t>
            </a:r>
            <a:r>
              <a:rPr lang="en-US" dirty="0" err="1" smtClean="0"/>
              <a:t>terintegrasi</a:t>
            </a:r>
            <a:r>
              <a:rPr lang="en-US" dirty="0" smtClean="0"/>
              <a:t> </a:t>
            </a:r>
            <a:r>
              <a:rPr lang="en-US" dirty="0" err="1" smtClean="0"/>
              <a:t>antara</a:t>
            </a:r>
            <a:r>
              <a:rPr lang="en-US" dirty="0" smtClean="0"/>
              <a:t> </a:t>
            </a:r>
            <a:r>
              <a:rPr lang="en-US" dirty="0" err="1" smtClean="0"/>
              <a:t>jalur</a:t>
            </a:r>
            <a:r>
              <a:rPr lang="en-US" dirty="0" smtClean="0"/>
              <a:t> </a:t>
            </a:r>
            <a:r>
              <a:rPr lang="en-US" dirty="0" err="1" smtClean="0"/>
              <a:t>dan</a:t>
            </a:r>
            <a:r>
              <a:rPr lang="en-US" dirty="0" smtClean="0"/>
              <a:t> </a:t>
            </a:r>
            <a:r>
              <a:rPr lang="en-US" dirty="0" err="1" smtClean="0"/>
              <a:t>jenjang</a:t>
            </a:r>
            <a:r>
              <a:rPr lang="en-US" dirty="0" smtClean="0"/>
              <a:t> </a:t>
            </a:r>
            <a:r>
              <a:rPr lang="en-US" dirty="0" err="1" smtClean="0"/>
              <a:t>pendidikan</a:t>
            </a:r>
            <a:r>
              <a:rPr lang="en-US" dirty="0" smtClean="0"/>
              <a:t> </a:t>
            </a:r>
          </a:p>
          <a:p>
            <a:pPr lvl="0"/>
            <a:r>
              <a:rPr lang="en-US" dirty="0" err="1" smtClean="0"/>
              <a:t>Memperluas</a:t>
            </a:r>
            <a:r>
              <a:rPr lang="en-US" dirty="0" smtClean="0"/>
              <a:t> </a:t>
            </a:r>
            <a:r>
              <a:rPr lang="en-US" dirty="0" err="1" smtClean="0"/>
              <a:t>layanan</a:t>
            </a:r>
            <a:r>
              <a:rPr lang="en-US" dirty="0" smtClean="0"/>
              <a:t> </a:t>
            </a:r>
            <a:r>
              <a:rPr lang="en-US" dirty="0" err="1" smtClean="0"/>
              <a:t>dan</a:t>
            </a:r>
            <a:r>
              <a:rPr lang="en-US" dirty="0" smtClean="0"/>
              <a:t> </a:t>
            </a:r>
            <a:r>
              <a:rPr lang="en-US" dirty="0" err="1" smtClean="0"/>
              <a:t>pemerataan</a:t>
            </a:r>
            <a:r>
              <a:rPr lang="en-US" dirty="0" smtClean="0"/>
              <a:t> </a:t>
            </a:r>
            <a:r>
              <a:rPr lang="en-US" dirty="0" err="1" smtClean="0"/>
              <a:t>mutu</a:t>
            </a:r>
            <a:r>
              <a:rPr lang="en-US" dirty="0" smtClean="0"/>
              <a:t> </a:t>
            </a:r>
            <a:r>
              <a:rPr lang="en-US" dirty="0" err="1" smtClean="0"/>
              <a:t>pendidikan</a:t>
            </a:r>
            <a:r>
              <a:rPr lang="en-US" dirty="0" smtClean="0"/>
              <a:t> </a:t>
            </a:r>
            <a:r>
              <a:rPr lang="en-US" dirty="0" err="1" smtClean="0"/>
              <a:t>kejuruan</a:t>
            </a:r>
            <a:r>
              <a:rPr lang="en-US" dirty="0" smtClean="0"/>
              <a:t> </a:t>
            </a:r>
          </a:p>
          <a:p>
            <a:pPr lvl="0"/>
            <a:r>
              <a:rPr lang="en-US" dirty="0" err="1" smtClean="0"/>
              <a:t>Mengangkat</a:t>
            </a:r>
            <a:r>
              <a:rPr lang="en-US" dirty="0" smtClean="0"/>
              <a:t> </a:t>
            </a:r>
            <a:r>
              <a:rPr lang="en-US" dirty="0" err="1" smtClean="0"/>
              <a:t>keunggulan</a:t>
            </a:r>
            <a:r>
              <a:rPr lang="en-US" dirty="0" smtClean="0"/>
              <a:t> </a:t>
            </a:r>
            <a:r>
              <a:rPr lang="en-US" dirty="0" err="1" smtClean="0"/>
              <a:t>lokal</a:t>
            </a:r>
            <a:r>
              <a:rPr lang="en-US" dirty="0" smtClean="0"/>
              <a:t> </a:t>
            </a:r>
            <a:r>
              <a:rPr lang="en-US" dirty="0" err="1" smtClean="0"/>
              <a:t>sebagai</a:t>
            </a:r>
            <a:r>
              <a:rPr lang="en-US" dirty="0" smtClean="0"/>
              <a:t> modal </a:t>
            </a:r>
            <a:r>
              <a:rPr lang="en-US" dirty="0" err="1" smtClean="0"/>
              <a:t>daya</a:t>
            </a:r>
            <a:r>
              <a:rPr lang="en-US" dirty="0" smtClean="0"/>
              <a:t> </a:t>
            </a:r>
            <a:r>
              <a:rPr lang="en-US" dirty="0" err="1" smtClean="0"/>
              <a:t>saing</a:t>
            </a:r>
            <a:r>
              <a:rPr lang="en-US" dirty="0" smtClean="0"/>
              <a:t> </a:t>
            </a:r>
            <a:r>
              <a:rPr lang="en-US" dirty="0" err="1" smtClean="0"/>
              <a:t>bangsa</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landasan penyelenggaraan pendidikan kejuruan </a:t>
            </a:r>
            <a:endParaRPr lang="en-US" dirty="0"/>
          </a:p>
        </p:txBody>
      </p:sp>
      <p:sp>
        <p:nvSpPr>
          <p:cNvPr id="3" name="Content Placeholder 2"/>
          <p:cNvSpPr>
            <a:spLocks noGrp="1"/>
          </p:cNvSpPr>
          <p:nvPr>
            <p:ph idx="1"/>
          </p:nvPr>
        </p:nvSpPr>
        <p:spPr/>
        <p:txBody>
          <a:bodyPr>
            <a:normAutofit fontScale="85000" lnSpcReduction="10000"/>
          </a:bodyPr>
          <a:lstStyle/>
          <a:p>
            <a:r>
              <a:rPr lang="id-ID" i="1" dirty="0" smtClean="0"/>
              <a:t>a. Asumsi tentang anak didik</a:t>
            </a:r>
            <a:endParaRPr lang="en-US" dirty="0" smtClean="0"/>
          </a:p>
          <a:p>
            <a:r>
              <a:rPr lang="id-ID" dirty="0" smtClean="0"/>
              <a:t>Pendidikan kejuruan harus memandang anak didik sebagai individu yang selalu dalam proses untuk mengembangkan pribadi dan segenap potensi yang dimilikinya. Pengembangan ini menyangkut proses yang terjadi pada diri anak didik, seperti proses menjadi lebih dewasa, menjadi lebih pandai, menjadi lebih matang, yang menyangkut proses perubahan akibat pengaruh eksternal, antara lain berubahnya karir atau pekerjaan akibat perkembangan sosial ekonomi masyarakat.</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id-ID" dirty="0" smtClean="0"/>
              <a:t>Pendidikan kejuruan merupakan upaya menyediakan stimulus berupa pengalaman belajar untuk membantu mereka dalam mengembangkan diri dan potensinya. Oleh karena itu, keunikan tiap individu dalam berinteraksi dengan dunia luar melalui pengalaman belajar merupakan upaya terintegrasi guna menunjang proses perkembangan diri anak didik secara optimal. Kondisi ini tertampilkan dalam prinsip pendidikan kejuruan “</a:t>
            </a:r>
            <a:r>
              <a:rPr lang="id-ID" i="1" dirty="0" smtClean="0"/>
              <a:t>learning by doing</a:t>
            </a:r>
            <a:r>
              <a:rPr lang="id-ID" dirty="0" smtClean="0"/>
              <a:t>”, dengan kurikulum yang berorientasi pada dunia kerja.</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i="1" dirty="0" smtClean="0"/>
              <a:t>b. Konteks sosial pendidikan kejuruan</a:t>
            </a:r>
            <a:endParaRPr lang="en-US" dirty="0" smtClean="0"/>
          </a:p>
          <a:p>
            <a:r>
              <a:rPr lang="id-ID" dirty="0" smtClean="0"/>
              <a:t>Tujuan dan isi pendidikan kejuruan senantiasa dibentuk oleh kebutuhan masyarakat yang berubah begitu pesat, sekaligus juga harus berperan aktif dalam ikut serta menentukan tingkat dan arah perubahan masyarakat dalam bidang kejuruannya tersebut.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id-ID" dirty="0" smtClean="0"/>
              <a:t>Pendidikan kejuruan berkembang sesuai dengan perkembangan tuntutan masyarakat, melalui dua institusi sosial. Pertama, institusi sosial yang berupa struktur pekerjaan dengan organisasi, pembagian peran atau tugas, dan perilaku yang berkaitan dengan pemilihan, perolehan dan pemantapan karir. Institusi sosial yang kedua, berupa pendidikan dengan fungsi gandanya sebagai media pelestarian budaya sekaligus sebagai media terjadinya perubahan sosial.</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id-ID" i="1" dirty="0" smtClean="0"/>
              <a:t>c. Dimensi ekonomi pendidikan kejuruan</a:t>
            </a:r>
            <a:endParaRPr lang="en-US" dirty="0" smtClean="0"/>
          </a:p>
          <a:p>
            <a:r>
              <a:rPr lang="id-ID" dirty="0" smtClean="0"/>
              <a:t>Hubungan dimensi ekonomi dengan pendidikan kejuruan secara konseptual dapat dijelaskan dari kerangka investasi dan nilai balikan (</a:t>
            </a:r>
            <a:r>
              <a:rPr lang="id-ID" i="1" dirty="0" smtClean="0"/>
              <a:t>value of return</a:t>
            </a:r>
            <a:r>
              <a:rPr lang="id-ID" dirty="0" smtClean="0"/>
              <a:t>) dari hasil pendidikan kejuruan. Dalam penyelenggaraan pendidikan kejuruan, baik swasta maupun pemerintah semestinya pendidikan kejuruan memiliki konsekuensi investasi lebih besar daripada pendidikan umum. Di samping itu, hasil pendidikan kejuruan seharusnya memiliki peluang tingkat balikan (</a:t>
            </a:r>
            <a:r>
              <a:rPr lang="id-ID" i="1" dirty="0" smtClean="0"/>
              <a:t>rate of return</a:t>
            </a:r>
            <a:r>
              <a:rPr lang="id-ID" dirty="0" smtClean="0"/>
              <a:t>) lebih cepat dibandingkan dengan pendidikan umum. Kondisi tersebut dimungkinkan karena tujuan dan isi pendidikan kejuruan dirancang sejalan dengan perkembangan masyarakat, baik menyangkut tugas-tugas pekerjaan maupun pengembangan karir peserta didik.</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686</Words>
  <Application>Microsoft Office PowerPoint</Application>
  <PresentationFormat>On-screen Show (4:3)</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VISI DAN MISI PENDIDIKAN KEJURUAN DI INDONESIA </vt:lpstr>
      <vt:lpstr>VISI  </vt:lpstr>
      <vt:lpstr> MISI </vt:lpstr>
      <vt:lpstr>TUJUAN</vt:lpstr>
      <vt:lpstr>landasan penyelenggaraan pendidikan kejuruan </vt:lpstr>
      <vt:lpstr>Slide 6</vt:lpstr>
      <vt:lpstr>Slide 7</vt:lpstr>
      <vt:lpstr>Slide 8</vt:lpstr>
      <vt:lpstr>Slide 9</vt:lpstr>
      <vt:lpstr>Slide 10</vt:lpstr>
      <vt:lpstr>Slide 11</vt:lpstr>
      <vt:lpstr>Slide 12</vt:lpstr>
      <vt:lpstr>Slide 13</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Kejuruan Di Indonesia </dc:title>
  <dc:creator>UNY</dc:creator>
  <cp:lastModifiedBy>UNY</cp:lastModifiedBy>
  <cp:revision>4</cp:revision>
  <dcterms:created xsi:type="dcterms:W3CDTF">2013-09-02T06:48:11Z</dcterms:created>
  <dcterms:modified xsi:type="dcterms:W3CDTF">2013-11-26T05:58:45Z</dcterms:modified>
</cp:coreProperties>
</file>