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56" r:id="rId3"/>
    <p:sldId id="267" r:id="rId4"/>
    <p:sldId id="303" r:id="rId5"/>
    <p:sldId id="305" r:id="rId6"/>
    <p:sldId id="304" r:id="rId7"/>
    <p:sldId id="258" r:id="rId8"/>
    <p:sldId id="260" r:id="rId9"/>
    <p:sldId id="259" r:id="rId10"/>
    <p:sldId id="266" r:id="rId11"/>
    <p:sldId id="261" r:id="rId12"/>
    <p:sldId id="278" r:id="rId13"/>
    <p:sldId id="265" r:id="rId14"/>
    <p:sldId id="264" r:id="rId15"/>
    <p:sldId id="276" r:id="rId16"/>
    <p:sldId id="282" r:id="rId17"/>
    <p:sldId id="283" r:id="rId18"/>
    <p:sldId id="277" r:id="rId19"/>
    <p:sldId id="284" r:id="rId20"/>
    <p:sldId id="281" r:id="rId21"/>
    <p:sldId id="285" r:id="rId22"/>
    <p:sldId id="286" r:id="rId23"/>
    <p:sldId id="287" r:id="rId24"/>
    <p:sldId id="288" r:id="rId25"/>
    <p:sldId id="270" r:id="rId26"/>
    <p:sldId id="271" r:id="rId27"/>
    <p:sldId id="272" r:id="rId28"/>
    <p:sldId id="273" r:id="rId29"/>
    <p:sldId id="280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9A8042-76A2-4CFD-A082-D1284223A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DA3A58D-BFFB-49E1-9365-9349ADB0F065}" type="datetimeFigureOut">
              <a:rPr lang="id-ID" smtClean="0"/>
              <a:pPr/>
              <a:t>26/11/2013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2AA834A-1433-435D-B358-9877D740051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Cokelat%20Japp1.mpe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gif"/><Relationship Id="rId5" Type="http://schemas.openxmlformats.org/officeDocument/2006/relationships/oleObject" Target="../embeddings/oleObject1.bin"/><Relationship Id="rId4" Type="http://schemas.openxmlformats.org/officeDocument/2006/relationships/hyperlink" Target="../../../../BAHAN%20PRESENT/bahan%20dasar/jogja.exe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78559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PENDIDIKAN TEKNOLOGI DAN </a:t>
            </a:r>
            <a:r>
              <a:rPr lang="id-ID" dirty="0" smtClean="0">
                <a:solidFill>
                  <a:srgbClr val="C00000"/>
                </a:solidFill>
              </a:rPr>
              <a:t>KEJURUAN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kokom@uny_ac.id</a:t>
            </a:r>
            <a:r>
              <a:rPr lang="id-ID" sz="3600" dirty="0" smtClean="0">
                <a:solidFill>
                  <a:srgbClr val="FFFF00"/>
                </a:solidFill>
              </a:rPr>
              <a:t/>
            </a:r>
            <a:br>
              <a:rPr lang="id-ID" sz="3600" dirty="0" smtClean="0">
                <a:solidFill>
                  <a:srgbClr val="FFFF00"/>
                </a:solidFill>
              </a:rPr>
            </a:br>
            <a:r>
              <a:rPr lang="id-ID" dirty="0" smtClean="0">
                <a:solidFill>
                  <a:srgbClr val="FFFF00"/>
                </a:solidFill>
              </a:rPr>
              <a:t/>
            </a:r>
            <a:br>
              <a:rPr lang="id-ID" dirty="0" smtClean="0">
                <a:solidFill>
                  <a:srgbClr val="FFFF00"/>
                </a:solidFill>
              </a:rPr>
            </a:br>
            <a:endParaRPr lang="id-ID" sz="2700" b="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2400" b="1" i="1" dirty="0" err="1">
                <a:solidFill>
                  <a:srgbClr val="002060"/>
                </a:solidFill>
                <a:effectLst/>
              </a:rPr>
              <a:t>Pendidikan</a:t>
            </a:r>
            <a:r>
              <a:rPr lang="en-US" sz="24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</a:rPr>
              <a:t>kejuruan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 err="1">
                <a:effectLst/>
              </a:rPr>
              <a:t>merupakan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menengah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mempersiapkan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peserta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didik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terutama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dalam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bidang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tertentu</a:t>
            </a:r>
            <a:r>
              <a:rPr lang="en-US" sz="2400" dirty="0" smtClean="0">
                <a:effectLst/>
              </a:rPr>
              <a:t>.</a:t>
            </a:r>
            <a:endParaRPr lang="id-ID" sz="2400" dirty="0" smtClean="0">
              <a:effectLst/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n-US" sz="2400" b="1" i="1" dirty="0" err="1">
                <a:solidFill>
                  <a:srgbClr val="002060"/>
                </a:solidFill>
                <a:effectLst/>
              </a:rPr>
              <a:t>Pendidikan</a:t>
            </a:r>
            <a:r>
              <a:rPr lang="en-US" sz="24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</a:rPr>
              <a:t>vokasi</a:t>
            </a:r>
            <a:r>
              <a:rPr lang="en-US" sz="2400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merupakan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mempersiapkan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peserta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didik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memiliki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pekerjaan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keahlian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terapan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tertentu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maksimal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setara</a:t>
            </a:r>
            <a:r>
              <a:rPr lang="en-US" sz="2400" dirty="0">
                <a:effectLst/>
              </a:rPr>
              <a:t> program </a:t>
            </a:r>
            <a:r>
              <a:rPr lang="en-US" sz="2400" dirty="0" err="1">
                <a:effectLst/>
              </a:rPr>
              <a:t>sarjana</a:t>
            </a:r>
            <a:r>
              <a:rPr lang="en-US" sz="2400" dirty="0">
                <a:effectLst/>
              </a:rPr>
              <a:t>. </a:t>
            </a:r>
            <a:endParaRPr lang="id-ID" sz="2400" dirty="0" smtClean="0">
              <a:effectLst/>
            </a:endParaRPr>
          </a:p>
          <a:p>
            <a:pPr algn="just">
              <a:lnSpc>
                <a:spcPct val="80000"/>
              </a:lnSpc>
              <a:buNone/>
            </a:pPr>
            <a:endParaRPr lang="en-US" sz="2400" dirty="0">
              <a:effectLst/>
            </a:endParaRPr>
          </a:p>
          <a:p>
            <a:pPr algn="just">
              <a:lnSpc>
                <a:spcPct val="80000"/>
              </a:lnSpc>
            </a:pPr>
            <a:r>
              <a:rPr lang="en-US" sz="2400" b="1" i="1" dirty="0" err="1">
                <a:solidFill>
                  <a:srgbClr val="002060"/>
                </a:solidFill>
                <a:effectLst/>
              </a:rPr>
              <a:t>Pendidikan</a:t>
            </a:r>
            <a:r>
              <a:rPr lang="en-US" sz="2400" b="1" i="1" dirty="0">
                <a:solidFill>
                  <a:srgbClr val="002060"/>
                </a:solidFill>
                <a:effectLst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effectLst/>
              </a:rPr>
              <a:t>Profesional</a:t>
            </a:r>
            <a:r>
              <a:rPr lang="en-US" sz="2400" dirty="0">
                <a:effectLst/>
              </a:rPr>
              <a:t>: </a:t>
            </a:r>
            <a:r>
              <a:rPr lang="en-US" sz="2400" dirty="0" err="1">
                <a:effectLst/>
              </a:rPr>
              <a:t>merupakan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 yang </a:t>
            </a:r>
            <a:r>
              <a:rPr lang="en-US" sz="2400" dirty="0" err="1">
                <a:effectLst/>
              </a:rPr>
              <a:t>mempersiapkan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peserta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didik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memiliki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pekerjaan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dengan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persyaratan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keahlian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khusus</a:t>
            </a:r>
            <a:r>
              <a:rPr lang="en-US" sz="2400" dirty="0">
                <a:effectLst/>
              </a:rPr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effectLst/>
              </a:rPr>
              <a:t>    </a:t>
            </a:r>
            <a:r>
              <a:rPr lang="en-US" sz="2400" dirty="0" err="1">
                <a:effectLst/>
              </a:rPr>
              <a:t>Ketiga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jenis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pendidikan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tersebut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tujuannya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sama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yaitu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mempersiapkan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peserta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didik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untuk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bekerja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pada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bidang</a:t>
            </a:r>
            <a:r>
              <a:rPr lang="en-US" sz="2400" dirty="0">
                <a:effectLst/>
              </a:rPr>
              <a:t> </a:t>
            </a:r>
            <a:r>
              <a:rPr lang="en-US" sz="2400" dirty="0" err="1">
                <a:effectLst/>
              </a:rPr>
              <a:t>tertentu</a:t>
            </a:r>
            <a:r>
              <a:rPr lang="en-US" sz="2400" dirty="0">
                <a:effectLst/>
              </a:rPr>
              <a:t>. </a:t>
            </a:r>
          </a:p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71550" y="333374"/>
            <a:ext cx="741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PENDIDIKAN YG TERKAIT DENGAN PEKERJAAN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C00000"/>
                </a:solidFill>
              </a:rPr>
              <a:t>Peningkatan Mutu Tenaga Kerja</a:t>
            </a:r>
            <a:endParaRPr lang="id-ID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lnSpcReduction="1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Jalur Pendidikan: </a:t>
            </a:r>
            <a:r>
              <a:rPr lang="id-ID" dirty="0" smtClean="0"/>
              <a:t>jalur yang paling efektif untuk meningkatkan mutu tenaga kerja, khusunya yang berkaitan dengan pembentukan dan pengembangan kepribadian, bakat, sikap mental, pengetahuan dan kecerdasan termasuk kreatifitas dan daya analisis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>
                <a:solidFill>
                  <a:srgbClr val="002060"/>
                </a:solidFill>
              </a:rPr>
              <a:t>Jalur latihan kerja: </a:t>
            </a:r>
            <a:r>
              <a:rPr lang="id-ID" dirty="0" smtClean="0"/>
              <a:t>latihan kerja menekankan pada ketrampilan yang sering disebut profesionalisme. Lebih bersifat fleksibel dibanding pendidikan formal</a:t>
            </a:r>
          </a:p>
          <a:p>
            <a:pPr>
              <a:buNone/>
            </a:pPr>
            <a:endParaRPr lang="id-ID" dirty="0" smtClean="0"/>
          </a:p>
          <a:p>
            <a:r>
              <a:rPr lang="id-ID" dirty="0" smtClean="0">
                <a:solidFill>
                  <a:srgbClr val="002060"/>
                </a:solidFill>
              </a:rPr>
              <a:t>Jalur pengalaman kerja: </a:t>
            </a:r>
            <a:r>
              <a:rPr lang="id-ID" dirty="0" smtClean="0"/>
              <a:t>terkait dengan kebutuhan spesifik perusahaan atau dunia kerja</a:t>
            </a:r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229600" cy="5256584"/>
          </a:xfrm>
        </p:spPr>
        <p:txBody>
          <a:bodyPr>
            <a:normAutofit/>
          </a:bodyPr>
          <a:lstStyle/>
          <a:p>
            <a:pPr algn="just">
              <a:spcAft>
                <a:spcPts val="1800"/>
              </a:spcAft>
              <a:buFontTx/>
              <a:buNone/>
            </a:pPr>
            <a:r>
              <a:rPr lang="en-US" i="1" dirty="0"/>
              <a:t>	The term vocational education, technical education, occupational education are used interchangeably. These terms may have different connotations for some readers. However, all three </a:t>
            </a:r>
            <a:r>
              <a:rPr lang="en-US" i="1" dirty="0" err="1"/>
              <a:t>erms</a:t>
            </a:r>
            <a:r>
              <a:rPr lang="en-US" i="1" dirty="0"/>
              <a:t> refer to education for </a:t>
            </a:r>
            <a:r>
              <a:rPr lang="en-US" i="1" dirty="0" smtClean="0"/>
              <a:t>work</a:t>
            </a:r>
            <a:endParaRPr lang="id-ID" i="1" dirty="0" smtClean="0"/>
          </a:p>
          <a:p>
            <a:pPr algn="just">
              <a:spcAft>
                <a:spcPts val="1800"/>
              </a:spcAft>
              <a:buFontTx/>
              <a:buNone/>
            </a:pPr>
            <a:r>
              <a:rPr lang="id-ID" sz="2800" dirty="0" smtClean="0"/>
              <a:t>	</a:t>
            </a:r>
            <a:r>
              <a:rPr lang="en-US" sz="2800" dirty="0" smtClean="0">
                <a:solidFill>
                  <a:srgbClr val="C00000"/>
                </a:solidFill>
              </a:rPr>
              <a:t>“</a:t>
            </a:r>
            <a:r>
              <a:rPr lang="en-US" sz="2800" i="1" dirty="0" smtClean="0">
                <a:solidFill>
                  <a:srgbClr val="C00000"/>
                </a:solidFill>
              </a:rPr>
              <a:t>Vocational education might be defined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as specialized education that prepares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the leaner for entrance into a particular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occupation or family occupation or to</a:t>
            </a:r>
            <a:r>
              <a:rPr lang="id-ID" sz="2800" i="1" dirty="0" smtClean="0">
                <a:solidFill>
                  <a:srgbClr val="C00000"/>
                </a:solidFill>
              </a:rPr>
              <a:t> </a:t>
            </a:r>
            <a:r>
              <a:rPr lang="en-US" sz="2800" i="1" dirty="0" smtClean="0">
                <a:solidFill>
                  <a:srgbClr val="C00000"/>
                </a:solidFill>
              </a:rPr>
              <a:t>upgrade employed workers</a:t>
            </a:r>
            <a:r>
              <a:rPr lang="id-ID" sz="2800" i="1" dirty="0" smtClean="0">
                <a:solidFill>
                  <a:srgbClr val="C00000"/>
                </a:solidFill>
              </a:rPr>
              <a:t> (</a:t>
            </a:r>
            <a:r>
              <a:rPr lang="en-US" sz="2800" dirty="0" err="1" smtClean="0">
                <a:solidFill>
                  <a:srgbClr val="C00000"/>
                </a:solidFill>
              </a:rPr>
              <a:t>Wenrich</a:t>
            </a:r>
            <a:r>
              <a:rPr lang="en-US" sz="2800" dirty="0" smtClean="0">
                <a:solidFill>
                  <a:srgbClr val="C00000"/>
                </a:solidFill>
              </a:rPr>
              <a:t> and  Galloway</a:t>
            </a:r>
            <a:r>
              <a:rPr lang="id-ID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smtClean="0">
                <a:solidFill>
                  <a:srgbClr val="C00000"/>
                </a:solidFill>
              </a:rPr>
              <a:t>1988: 11)</a:t>
            </a:r>
            <a:endParaRPr lang="id-ID" i="1" dirty="0" smtClean="0">
              <a:solidFill>
                <a:srgbClr val="C00000"/>
              </a:solidFill>
            </a:endParaRPr>
          </a:p>
          <a:p>
            <a:pPr algn="just">
              <a:spcAft>
                <a:spcPts val="1800"/>
              </a:spcAft>
              <a:buFontTx/>
              <a:buNone/>
            </a:pPr>
            <a:endParaRPr lang="id-ID" i="1" dirty="0" smtClean="0"/>
          </a:p>
          <a:p>
            <a:pPr algn="just">
              <a:spcAft>
                <a:spcPts val="1800"/>
              </a:spcAft>
              <a:buFontTx/>
              <a:buNone/>
            </a:pP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258888" y="333375"/>
            <a:ext cx="7273925" cy="641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2060"/>
                </a:solidFill>
                <a:hlinkClick r:id="rId2" action="ppaction://hlinkfile"/>
              </a:rPr>
              <a:t>VOCATIONAL EDUCATION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3"/>
            <a:ext cx="8229600" cy="3816425"/>
          </a:xfrm>
        </p:spPr>
        <p:txBody>
          <a:bodyPr/>
          <a:lstStyle/>
          <a:p>
            <a:pPr algn="just">
              <a:spcAft>
                <a:spcPts val="1800"/>
              </a:spcAft>
              <a:buFont typeface="Wingdings" pitchFamily="2" charset="2"/>
              <a:buNone/>
            </a:pPr>
            <a:r>
              <a:rPr lang="en-US" i="1" dirty="0">
                <a:effectLst/>
              </a:rPr>
              <a:t>	A large university with its many professional school-medicine, dentistry, law, engineering, </a:t>
            </a:r>
            <a:r>
              <a:rPr lang="en-US" i="1" dirty="0" err="1">
                <a:effectLst/>
              </a:rPr>
              <a:t>sosial</a:t>
            </a:r>
            <a:r>
              <a:rPr lang="en-US" i="1" dirty="0">
                <a:effectLst/>
              </a:rPr>
              <a:t> work, public health, and education-could appropriately be call a vocational school. Series terms, then, is used to denote specialized education aimed at preparation for employment - vocational education, technical education, and professional education. ( </a:t>
            </a:r>
            <a:r>
              <a:rPr lang="en-US" dirty="0" err="1">
                <a:effectLst/>
              </a:rPr>
              <a:t>Wenrich</a:t>
            </a:r>
            <a:r>
              <a:rPr lang="en-US" dirty="0">
                <a:effectLst/>
              </a:rPr>
              <a:t> and  Galloway 1988 )</a:t>
            </a:r>
            <a:endParaRPr lang="en-US" i="1" dirty="0">
              <a:effectLst/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ARTI DAN TUJUAN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PENDIDIKAN TEKNOLOGI DAN KEJURUAN</a:t>
            </a:r>
            <a:endParaRPr lang="id-ID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Pendidikan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kejuruan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pendidikan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mempersiapkan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peserta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didik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dapat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bekerja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dalam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bidang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tertentu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</a:p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Pendidikan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Kejuruan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pendidikakn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pada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jenjang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menengah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mengutamakan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pengembangan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kemampuan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siswa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melakukan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pekerjaan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tertentu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Pendidikan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kejuruan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diarahkan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mempelajari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bidang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khusus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agar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para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lulusan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memiliki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keahlian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tertentu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seperti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bisnis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fabrikasi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pertanian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listrik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perhotelan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otomotif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telekomunikasi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bangunan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Snedden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1917:8)</a:t>
            </a:r>
          </a:p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endParaRPr lang="en-US" sz="2800" dirty="0" smtClean="0">
              <a:solidFill>
                <a:srgbClr val="002060"/>
              </a:solidFill>
              <a:latin typeface="+mj-lt"/>
            </a:endParaRPr>
          </a:p>
          <a:p>
            <a:pPr marL="292100" indent="-292100">
              <a:lnSpc>
                <a:spcPct val="80000"/>
              </a:lnSpc>
              <a:spcBef>
                <a:spcPct val="5000"/>
              </a:spcBef>
              <a:buBlip>
                <a:blip r:embed="rId2"/>
              </a:buBlip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Pendidikan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kejuruan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diselenggarakan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bagi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para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siswa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merencanakan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pengembangan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kariernya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pada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bidang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keahlian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tertentu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dapat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bekerja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secara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produktif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. (</a:t>
            </a:r>
            <a:r>
              <a:rPr lang="en-US" sz="2800" dirty="0" err="1" smtClean="0">
                <a:solidFill>
                  <a:srgbClr val="002060"/>
                </a:solidFill>
                <a:latin typeface="+mj-lt"/>
              </a:rPr>
              <a:t>Wenrich</a:t>
            </a:r>
            <a:r>
              <a:rPr lang="en-US" sz="2800" dirty="0" smtClean="0">
                <a:solidFill>
                  <a:srgbClr val="002060"/>
                </a:solidFill>
                <a:latin typeface="+mj-lt"/>
              </a:rPr>
              <a:t> and Wenrich,1974:3) </a:t>
            </a:r>
          </a:p>
          <a:p>
            <a:endParaRPr lang="id-ID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Adalah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bagian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dari</a:t>
            </a:r>
            <a:r>
              <a:rPr lang="en-US" dirty="0" smtClean="0">
                <a:solidFill>
                  <a:srgbClr val="002060"/>
                </a:solidFill>
              </a:rPr>
              <a:t> system </a:t>
            </a:r>
            <a:r>
              <a:rPr lang="en-US" dirty="0" err="1" smtClean="0">
                <a:solidFill>
                  <a:srgbClr val="002060"/>
                </a:solidFill>
              </a:rPr>
              <a:t>pendidikan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mempersiapkan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seseorang</a:t>
            </a:r>
            <a:r>
              <a:rPr lang="en-US" dirty="0" smtClean="0">
                <a:solidFill>
                  <a:srgbClr val="002060"/>
                </a:solidFill>
              </a:rPr>
              <a:t> agar </a:t>
            </a:r>
            <a:r>
              <a:rPr lang="en-US" dirty="0" err="1" smtClean="0">
                <a:solidFill>
                  <a:srgbClr val="002060"/>
                </a:solidFill>
              </a:rPr>
              <a:t>lebih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mampu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bekerja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kelompok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pekerjaan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satu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bidang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pekerjaan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daripada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bidang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bidang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pekerjaan</a:t>
            </a:r>
            <a:r>
              <a:rPr lang="en-US" dirty="0" smtClean="0">
                <a:solidFill>
                  <a:srgbClr val="002060"/>
                </a:solidFill>
              </a:rPr>
              <a:t> lain </a:t>
            </a:r>
            <a:r>
              <a:rPr lang="en-US" i="1" dirty="0" smtClean="0">
                <a:solidFill>
                  <a:srgbClr val="002060"/>
                </a:solidFill>
              </a:rPr>
              <a:t>(Rupert Evans, 1978)</a:t>
            </a:r>
            <a:endParaRPr lang="id-ID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Adalah</a:t>
            </a:r>
            <a:r>
              <a:rPr lang="en-US" dirty="0" smtClean="0">
                <a:solidFill>
                  <a:srgbClr val="C00000"/>
                </a:solidFill>
              </a:rPr>
              <a:t> program </a:t>
            </a:r>
            <a:r>
              <a:rPr lang="en-US" dirty="0" err="1" smtClean="0">
                <a:solidFill>
                  <a:srgbClr val="C00000"/>
                </a:solidFill>
              </a:rPr>
              <a:t>pendidikan</a:t>
            </a:r>
            <a:r>
              <a:rPr lang="en-US" dirty="0" smtClean="0">
                <a:solidFill>
                  <a:srgbClr val="C00000"/>
                </a:solidFill>
              </a:rPr>
              <a:t> yang </a:t>
            </a:r>
            <a:r>
              <a:rPr lang="en-US" dirty="0" err="1" smtClean="0">
                <a:solidFill>
                  <a:srgbClr val="C00000"/>
                </a:solidFill>
              </a:rPr>
              <a:t>secara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langsung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dikaitkan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dengan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penyiapan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seseorang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pekerjaan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tertentu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atau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mempersiapkan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tambahan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karir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seseorang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i="1" dirty="0" smtClean="0">
                <a:solidFill>
                  <a:srgbClr val="C00000"/>
                </a:solidFill>
              </a:rPr>
              <a:t>(United States Congress, 1976)</a:t>
            </a:r>
            <a:endParaRPr lang="id-ID" i="1" dirty="0" smtClean="0">
              <a:solidFill>
                <a:srgbClr val="C00000"/>
              </a:solidFill>
            </a:endParaRPr>
          </a:p>
          <a:p>
            <a:endParaRPr lang="id-ID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PP No 29 </a:t>
            </a:r>
            <a:r>
              <a:rPr lang="en-US" b="1" dirty="0" err="1" smtClean="0">
                <a:solidFill>
                  <a:srgbClr val="002060"/>
                </a:solidFill>
              </a:rPr>
              <a:t>Tahun</a:t>
            </a:r>
            <a:r>
              <a:rPr lang="en-US" b="1" dirty="0" smtClean="0">
                <a:solidFill>
                  <a:srgbClr val="002060"/>
                </a:solidFill>
              </a:rPr>
              <a:t> 1990: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Pendidikan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Menengah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Kejuruan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adalah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pendidikan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pada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jenjang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pendidikan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menengah</a:t>
            </a:r>
            <a:r>
              <a:rPr lang="en-US" dirty="0" smtClean="0">
                <a:solidFill>
                  <a:srgbClr val="002060"/>
                </a:solidFill>
              </a:rPr>
              <a:t> yang </a:t>
            </a:r>
            <a:r>
              <a:rPr lang="en-US" dirty="0" err="1" smtClean="0">
                <a:solidFill>
                  <a:srgbClr val="002060"/>
                </a:solidFill>
              </a:rPr>
              <a:t>mengutamakan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pengembangan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kemampuan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siswa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untuk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pelaksanakan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jenis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pekerjaan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tertentu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id-ID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992888" cy="14401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PENDIDIKAN KEJURUAN ADALAH PENDIDIKAN YANG MEMPERSIAPKAN PESERTA DIDIKNYA UNTUK MEMASUKI </a:t>
            </a:r>
            <a:r>
              <a:rPr lang="id-ID" b="1" dirty="0" smtClean="0"/>
              <a:t>DUNIA</a:t>
            </a:r>
            <a:r>
              <a:rPr lang="en-US" b="1" dirty="0" smtClean="0"/>
              <a:t> KERJA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23728" y="4869160"/>
            <a:ext cx="482453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ELALU LEKAT DENGAN DUNIA KERJA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63888" y="3429000"/>
            <a:ext cx="1800200" cy="12241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 animBg="1"/>
      <p:bldP spid="4" grpId="1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FUNGSI PENDIDIKAN KEJURUAN</a:t>
            </a:r>
            <a:endParaRPr lang="id-ID" sz="4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744416"/>
          </a:xfrm>
        </p:spPr>
        <p:txBody>
          <a:bodyPr>
            <a:normAutofit/>
          </a:bodyPr>
          <a:lstStyle/>
          <a:p>
            <a:pPr lvl="0"/>
            <a:r>
              <a:rPr lang="en-US" b="1" dirty="0" err="1" smtClean="0">
                <a:solidFill>
                  <a:srgbClr val="002060"/>
                </a:solidFill>
              </a:rPr>
              <a:t>Sosialisasi</a:t>
            </a:r>
            <a:r>
              <a:rPr lang="en-US" dirty="0" smtClean="0"/>
              <a:t> (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solidaritas</a:t>
            </a:r>
            <a:r>
              <a:rPr lang="en-US" dirty="0" smtClean="0"/>
              <a:t>, </a:t>
            </a:r>
            <a:r>
              <a:rPr lang="en-US" dirty="0" err="1" smtClean="0"/>
              <a:t>religi</a:t>
            </a:r>
            <a:r>
              <a:rPr lang="en-US" dirty="0" smtClean="0"/>
              <a:t>, </a:t>
            </a:r>
            <a:r>
              <a:rPr lang="en-US" dirty="0" err="1" smtClean="0"/>
              <a:t>seni</a:t>
            </a:r>
            <a:r>
              <a:rPr lang="en-US" dirty="0" smtClean="0"/>
              <a:t>,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dsb</a:t>
            </a:r>
            <a:r>
              <a:rPr lang="en-US" dirty="0" smtClean="0"/>
              <a:t>)</a:t>
            </a:r>
            <a:endParaRPr lang="id-ID" dirty="0" smtClean="0"/>
          </a:p>
          <a:p>
            <a:pPr lvl="0"/>
            <a:r>
              <a:rPr lang="en-US" b="1" dirty="0" err="1" smtClean="0">
                <a:solidFill>
                  <a:srgbClr val="002060"/>
                </a:solidFill>
              </a:rPr>
              <a:t>Kontrol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sosial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/</a:t>
            </a:r>
            <a:r>
              <a:rPr lang="en-US" dirty="0" err="1" smtClean="0"/>
              <a:t>norma</a:t>
            </a:r>
            <a:r>
              <a:rPr lang="en-US" dirty="0" smtClean="0"/>
              <a:t>: </a:t>
            </a:r>
            <a:r>
              <a:rPr lang="en-US" dirty="0" err="1" smtClean="0"/>
              <a:t>kerjasama</a:t>
            </a:r>
            <a:r>
              <a:rPr lang="en-US" dirty="0" smtClean="0"/>
              <a:t>, </a:t>
            </a:r>
            <a:r>
              <a:rPr lang="en-US" dirty="0" err="1" smtClean="0"/>
              <a:t>keteraturan</a:t>
            </a:r>
            <a:r>
              <a:rPr lang="en-US" dirty="0" smtClean="0"/>
              <a:t>, </a:t>
            </a:r>
            <a:r>
              <a:rPr lang="en-US" dirty="0" err="1" smtClean="0"/>
              <a:t>kebersihan</a:t>
            </a:r>
            <a:r>
              <a:rPr lang="en-US" dirty="0" smtClean="0"/>
              <a:t>, </a:t>
            </a:r>
            <a:r>
              <a:rPr lang="en-US" dirty="0" err="1" smtClean="0"/>
              <a:t>disiplin</a:t>
            </a:r>
            <a:r>
              <a:rPr lang="en-US" dirty="0" smtClean="0"/>
              <a:t>, </a:t>
            </a:r>
            <a:r>
              <a:rPr lang="en-US" dirty="0" err="1" smtClean="0"/>
              <a:t>kejujuran</a:t>
            </a:r>
            <a:r>
              <a:rPr lang="en-US" dirty="0" smtClean="0"/>
              <a:t>, ………..</a:t>
            </a:r>
            <a:endParaRPr lang="id-ID" dirty="0" smtClean="0"/>
          </a:p>
          <a:p>
            <a:pPr lvl="0"/>
            <a:r>
              <a:rPr lang="fi-FI" b="1" dirty="0" smtClean="0">
                <a:solidFill>
                  <a:srgbClr val="002060"/>
                </a:solidFill>
              </a:rPr>
              <a:t>Seleksi dan alokasi</a:t>
            </a:r>
            <a:r>
              <a:rPr lang="fi-FI" dirty="0" smtClean="0">
                <a:solidFill>
                  <a:srgbClr val="002060"/>
                </a:solidFill>
              </a:rPr>
              <a:t> </a:t>
            </a:r>
            <a:r>
              <a:rPr lang="fi-FI" dirty="0" smtClean="0"/>
              <a:t>(menempatkan lulusan sesuai pasar kerja </a:t>
            </a:r>
            <a:r>
              <a:rPr lang="fi-FI" i="1" dirty="0" smtClean="0"/>
              <a:t>        Demand Driven</a:t>
            </a:r>
            <a:endParaRPr lang="id-ID" dirty="0" smtClean="0"/>
          </a:p>
          <a:p>
            <a:pPr lvl="0"/>
            <a:r>
              <a:rPr lang="en-US" b="1" dirty="0" err="1" smtClean="0">
                <a:solidFill>
                  <a:srgbClr val="002060"/>
                </a:solidFill>
              </a:rPr>
              <a:t>Asimilasi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konservasi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budaya</a:t>
            </a:r>
            <a:endParaRPr lang="id-ID" dirty="0" smtClean="0">
              <a:solidFill>
                <a:srgbClr val="002060"/>
              </a:solidFill>
            </a:endParaRPr>
          </a:p>
          <a:p>
            <a:pPr lvl="0"/>
            <a:r>
              <a:rPr lang="en-US" b="1" dirty="0" err="1" smtClean="0">
                <a:solidFill>
                  <a:srgbClr val="002060"/>
                </a:solidFill>
              </a:rPr>
              <a:t>Promosi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perubahan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perbaikan</a:t>
            </a:r>
            <a:endParaRPr lang="id-ID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836712"/>
            <a:ext cx="6995120" cy="149352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id-ID" b="1" dirty="0" smtClean="0"/>
              <a:t>	</a:t>
            </a:r>
            <a:r>
              <a:rPr lang="en-US" b="1" dirty="0" smtClean="0"/>
              <a:t>PEND. KEJURUAN BERFUNGSI SEBAGAI AKULTURASI (PENYESUAIAN DIRI) DAN ENKULTURASI (PEMBAWA PERUBAHAN)</a:t>
            </a:r>
            <a:endParaRPr lang="id-ID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35696" y="4005064"/>
            <a:ext cx="475252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ADAPTIF</a:t>
            </a:r>
            <a:r>
              <a:rPr kumimoji="0" lang="id-ID" sz="26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DAN ANTISIPATIF</a:t>
            </a:r>
            <a:endParaRPr kumimoji="0" lang="id-ID" sz="2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419872" y="2924944"/>
            <a:ext cx="158417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85270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TUJUAN PENDIDIKAN KEJURUAN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Pend. </a:t>
            </a:r>
            <a:r>
              <a:rPr lang="en-US" dirty="0" err="1" smtClean="0"/>
              <a:t>Kejuruan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id-ID" dirty="0" smtClean="0"/>
              <a:t>: </a:t>
            </a:r>
          </a:p>
          <a:p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,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id-ID" dirty="0" smtClean="0"/>
          </a:p>
          <a:p>
            <a:r>
              <a:rPr lang="id-ID" dirty="0" smtClean="0"/>
              <a:t>M</a:t>
            </a:r>
            <a:r>
              <a:rPr lang="en-US" dirty="0" err="1" smtClean="0"/>
              <a:t>endorong</a:t>
            </a:r>
            <a:r>
              <a:rPr lang="en-US" dirty="0" smtClean="0"/>
              <a:t> </a:t>
            </a:r>
            <a:r>
              <a:rPr lang="en-US" dirty="0" err="1" smtClean="0"/>
              <a:t>motivasi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endParaRPr lang="id-ID" dirty="0" smtClean="0"/>
          </a:p>
          <a:p>
            <a:pPr>
              <a:buNone/>
            </a:pPr>
            <a:r>
              <a:rPr lang="id-ID" b="1" i="1" dirty="0" smtClean="0"/>
              <a:t>						</a:t>
            </a:r>
            <a:r>
              <a:rPr lang="id-ID" sz="2000" i="1" dirty="0" smtClean="0"/>
              <a:t>(</a:t>
            </a:r>
            <a:r>
              <a:rPr lang="en-US" sz="2000" i="1" dirty="0" smtClean="0"/>
              <a:t>Rupert Evans</a:t>
            </a:r>
            <a:r>
              <a:rPr lang="id-ID" sz="2000" i="1" dirty="0" smtClean="0"/>
              <a:t>, </a:t>
            </a:r>
            <a:r>
              <a:rPr lang="en-US" sz="2000" i="1" dirty="0" smtClean="0"/>
              <a:t>1978)</a:t>
            </a:r>
            <a:endParaRPr lang="id-ID" sz="2000" dirty="0" smtClean="0"/>
          </a:p>
          <a:p>
            <a:pPr>
              <a:buNone/>
            </a:pPr>
            <a:endParaRPr lang="id-ID" dirty="0" smtClean="0"/>
          </a:p>
          <a:p>
            <a:r>
              <a:rPr lang="en-US" i="1" dirty="0" err="1" smtClean="0"/>
              <a:t>Pendidikan</a:t>
            </a:r>
            <a:r>
              <a:rPr lang="en-US" i="1" dirty="0" smtClean="0"/>
              <a:t> </a:t>
            </a:r>
            <a:r>
              <a:rPr lang="en-US" i="1" dirty="0" err="1" smtClean="0"/>
              <a:t>Menengah</a:t>
            </a:r>
            <a:r>
              <a:rPr lang="en-US" i="1" dirty="0" smtClean="0"/>
              <a:t> </a:t>
            </a:r>
            <a:r>
              <a:rPr lang="en-US" i="1" dirty="0" err="1" smtClean="0"/>
              <a:t>Kejuruan</a:t>
            </a:r>
            <a:r>
              <a:rPr lang="en-US" i="1" dirty="0" smtClean="0"/>
              <a:t> </a:t>
            </a:r>
            <a:r>
              <a:rPr lang="en-US" i="1" dirty="0" err="1" smtClean="0"/>
              <a:t>mengutamakan</a:t>
            </a:r>
            <a:r>
              <a:rPr lang="en-US" i="1" dirty="0" smtClean="0"/>
              <a:t> </a:t>
            </a:r>
            <a:r>
              <a:rPr lang="en-US" i="1" dirty="0" err="1" smtClean="0"/>
              <a:t>penyiapan</a:t>
            </a:r>
            <a:r>
              <a:rPr lang="en-US" i="1" dirty="0" smtClean="0"/>
              <a:t> </a:t>
            </a:r>
            <a:r>
              <a:rPr lang="en-US" i="1" dirty="0" err="1" smtClean="0"/>
              <a:t>siswa</a:t>
            </a:r>
            <a:r>
              <a:rPr lang="en-US" i="1" dirty="0" smtClean="0"/>
              <a:t> </a:t>
            </a:r>
            <a:r>
              <a:rPr lang="en-US" i="1" dirty="0" err="1" smtClean="0"/>
              <a:t>untuk</a:t>
            </a:r>
            <a:r>
              <a:rPr lang="en-US" i="1" dirty="0" smtClean="0"/>
              <a:t> </a:t>
            </a:r>
            <a:r>
              <a:rPr lang="en-US" i="1" dirty="0" err="1" smtClean="0"/>
              <a:t>memasuki</a:t>
            </a:r>
            <a:r>
              <a:rPr lang="en-US" i="1" dirty="0" smtClean="0"/>
              <a:t> </a:t>
            </a:r>
            <a:r>
              <a:rPr lang="en-US" i="1" dirty="0" err="1" smtClean="0"/>
              <a:t>lapangan</a:t>
            </a:r>
            <a:r>
              <a:rPr lang="en-US" i="1" dirty="0" smtClean="0"/>
              <a:t> </a:t>
            </a:r>
            <a:r>
              <a:rPr lang="en-US" i="1" dirty="0" err="1" smtClean="0"/>
              <a:t>kerja</a:t>
            </a:r>
            <a:r>
              <a:rPr lang="en-US" i="1" dirty="0" smtClean="0"/>
              <a:t> </a:t>
            </a:r>
            <a:r>
              <a:rPr lang="en-US" i="1" dirty="0" err="1" smtClean="0"/>
              <a:t>serta</a:t>
            </a:r>
            <a:r>
              <a:rPr lang="en-US" i="1" dirty="0" smtClean="0"/>
              <a:t> </a:t>
            </a:r>
            <a:r>
              <a:rPr lang="en-US" i="1" dirty="0" err="1" smtClean="0"/>
              <a:t>mengembangkan</a:t>
            </a:r>
            <a:r>
              <a:rPr lang="en-US" i="1" dirty="0" smtClean="0"/>
              <a:t> </a:t>
            </a:r>
            <a:r>
              <a:rPr lang="en-US" i="1" dirty="0" err="1" smtClean="0"/>
              <a:t>sikap</a:t>
            </a:r>
            <a:r>
              <a:rPr lang="en-US" i="1" dirty="0" smtClean="0"/>
              <a:t> professional</a:t>
            </a:r>
            <a:r>
              <a:rPr lang="id-ID" i="1" dirty="0" smtClean="0"/>
              <a:t> (</a:t>
            </a:r>
            <a:r>
              <a:rPr lang="en-US" dirty="0" smtClean="0"/>
              <a:t>PP No. 29 </a:t>
            </a:r>
            <a:r>
              <a:rPr lang="en-US" dirty="0" err="1" smtClean="0"/>
              <a:t>Tahun</a:t>
            </a:r>
            <a:r>
              <a:rPr lang="en-US" dirty="0" smtClean="0"/>
              <a:t> 1990</a:t>
            </a:r>
            <a:r>
              <a:rPr lang="id-ID" dirty="0" smtClean="0"/>
              <a:t>)</a:t>
            </a:r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DAMPAK PERENCANAAN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036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LEMBAGA YANG TIDAK MELAKUKAN PERENCANAAN SAMA DENGAN MERENCANAKAN KEGAGALAN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	Rue &amp; Byars (2000 : 140) </a:t>
            </a:r>
            <a:r>
              <a:rPr lang="en-US" i="1"/>
              <a:t>“planning has a positive impact on the quality of work produced.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759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Kejuruan</a:t>
            </a:r>
            <a:r>
              <a:rPr lang="en-US" dirty="0" smtClean="0"/>
              <a:t>: </a:t>
            </a:r>
            <a:endParaRPr lang="id-ID" dirty="0" smtClean="0"/>
          </a:p>
          <a:p>
            <a:pPr lvl="0"/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melanjutkan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jenjang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meluaskan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, </a:t>
            </a:r>
            <a:endParaRPr lang="id-ID" dirty="0" smtClean="0"/>
          </a:p>
          <a:p>
            <a:pPr lvl="0"/>
            <a:r>
              <a:rPr lang="id-ID" dirty="0" smtClean="0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timbal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sekitar</a:t>
            </a:r>
            <a:r>
              <a:rPr lang="en-US" dirty="0" smtClean="0"/>
              <a:t>, </a:t>
            </a:r>
            <a:endParaRPr lang="id-ID" dirty="0" smtClean="0"/>
          </a:p>
          <a:p>
            <a:pPr lvl="0"/>
            <a:r>
              <a:rPr lang="id-ID" dirty="0" smtClean="0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sejalan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kesenian</a:t>
            </a:r>
            <a:r>
              <a:rPr lang="en-US" dirty="0" smtClean="0"/>
              <a:t>, </a:t>
            </a:r>
            <a:endParaRPr lang="id-ID" dirty="0" smtClean="0"/>
          </a:p>
          <a:p>
            <a:pPr lvl="0"/>
            <a:r>
              <a:rPr lang="id-ID" dirty="0" smtClean="0"/>
              <a:t>M</a:t>
            </a:r>
            <a:r>
              <a:rPr lang="en-US" dirty="0" err="1" smtClean="0"/>
              <a:t>enyiapkan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memasuki</a:t>
            </a:r>
            <a:r>
              <a:rPr lang="en-US" dirty="0" smtClean="0"/>
              <a:t> </a:t>
            </a:r>
            <a:r>
              <a:rPr lang="en-US" dirty="0" err="1" smtClean="0"/>
              <a:t>lapangan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professional</a:t>
            </a:r>
            <a:endParaRPr lang="id-ID" dirty="0" smtClean="0"/>
          </a:p>
          <a:p>
            <a:pPr lvl="0">
              <a:buNone/>
            </a:pPr>
            <a:r>
              <a:rPr lang="id-ID" b="1" dirty="0" smtClean="0"/>
              <a:t>					(</a:t>
            </a:r>
            <a:r>
              <a:rPr lang="en-US" sz="2000" dirty="0" err="1" smtClean="0"/>
              <a:t>Kep</a:t>
            </a:r>
            <a:r>
              <a:rPr lang="en-US" sz="2000" dirty="0" smtClean="0"/>
              <a:t>. </a:t>
            </a:r>
            <a:r>
              <a:rPr lang="en-US" sz="2000" dirty="0" err="1" smtClean="0"/>
              <a:t>Mendikbud</a:t>
            </a:r>
            <a:r>
              <a:rPr lang="en-US" sz="2000" dirty="0" smtClean="0"/>
              <a:t> No. 0490/U/1990</a:t>
            </a:r>
            <a:r>
              <a:rPr lang="id-ID" sz="2000" dirty="0" smtClean="0"/>
              <a:t>)</a:t>
            </a:r>
            <a:r>
              <a:rPr lang="en-US" sz="2000" dirty="0" smtClean="0"/>
              <a:t>. </a:t>
            </a:r>
            <a:endParaRPr lang="id-ID" sz="2000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MANFAAT PENDIDIKAN KEJURUAN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899592" y="1340768"/>
            <a:ext cx="3384376" cy="30963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BAGI SISWA: </a:t>
            </a:r>
            <a:endParaRPr lang="id-ID" b="1" dirty="0" smtClean="0"/>
          </a:p>
          <a:p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Penghasilan</a:t>
            </a:r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Penyiapan</a:t>
            </a:r>
            <a:r>
              <a:rPr lang="en-US" dirty="0"/>
              <a:t> </a:t>
            </a:r>
            <a:r>
              <a:rPr lang="en-US" dirty="0" err="1"/>
              <a:t>bekal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Penyiapan</a:t>
            </a:r>
            <a:r>
              <a:rPr lang="en-US" dirty="0"/>
              <a:t> agar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id-ID" dirty="0"/>
          </a:p>
          <a:p>
            <a:pPr marL="354013" indent="-354013">
              <a:buFont typeface="Wingdings" pitchFamily="2" charset="2"/>
              <a:buChar char="q"/>
            </a:pPr>
            <a:r>
              <a:rPr lang="en-US" dirty="0" err="1"/>
              <a:t>Penyesuaian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lingkungan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4716016" y="1340768"/>
            <a:ext cx="3456384" cy="30963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BAGI </a:t>
            </a:r>
            <a:r>
              <a:rPr lang="en-US" b="1" dirty="0" smtClean="0">
                <a:solidFill>
                  <a:schemeClr val="bg1"/>
                </a:solidFill>
              </a:rPr>
              <a:t>INDUSTRI</a:t>
            </a:r>
            <a:endParaRPr lang="id-ID" b="1" dirty="0" smtClean="0">
              <a:solidFill>
                <a:schemeClr val="bg1"/>
              </a:solidFill>
            </a:endParaRPr>
          </a:p>
          <a:p>
            <a:endParaRPr lang="id-ID" b="1" dirty="0">
              <a:solidFill>
                <a:schemeClr val="bg1"/>
              </a:solidFill>
            </a:endParaRPr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</a:rPr>
              <a:t>Memperoleh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tenaga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endParaRPr lang="id-ID" dirty="0">
              <a:solidFill>
                <a:schemeClr val="bg1"/>
              </a:solidFill>
            </a:endParaRPr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Meringankan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usaha</a:t>
            </a:r>
            <a:endParaRPr lang="id-ID" dirty="0">
              <a:solidFill>
                <a:schemeClr val="bg1"/>
              </a:solidFill>
            </a:endParaRPr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>
                <a:solidFill>
                  <a:schemeClr val="bg1"/>
                </a:solidFill>
              </a:rPr>
              <a:t>Membantu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memajukan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usaha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7704" y="4653136"/>
            <a:ext cx="5184576" cy="1944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BAGI </a:t>
            </a:r>
            <a:r>
              <a:rPr lang="id-ID" b="1" dirty="0" smtClean="0"/>
              <a:t> </a:t>
            </a:r>
            <a:r>
              <a:rPr lang="en-US" b="1" dirty="0" smtClean="0"/>
              <a:t>MASYARAKAT</a:t>
            </a:r>
            <a:endParaRPr lang="id-ID" b="1" dirty="0" smtClean="0"/>
          </a:p>
          <a:p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kesejahteraan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id-ID" dirty="0"/>
          </a:p>
          <a:p>
            <a:pPr marL="354013" lvl="0" indent="-354013">
              <a:buFont typeface="Wingdings" pitchFamily="2" charset="2"/>
              <a:buChar char="q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KARAKTERISTIK PENDIDIKAN KEJURUAN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/>
          </a:bodyPr>
          <a:lstStyle/>
          <a:p>
            <a:pPr lvl="0"/>
            <a:r>
              <a:rPr lang="en-US" sz="2800" dirty="0" err="1" smtClean="0">
                <a:solidFill>
                  <a:srgbClr val="002060"/>
                </a:solidFill>
              </a:rPr>
              <a:t>Diarahkan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untuk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mempersiapkan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peserta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didiknya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memasuki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lapangan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kerja</a:t>
            </a:r>
            <a:r>
              <a:rPr lang="id-ID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demand driven</a:t>
            </a:r>
            <a:endParaRPr lang="id-ID" sz="2800" dirty="0" smtClean="0">
              <a:solidFill>
                <a:srgbClr val="002060"/>
              </a:solidFill>
            </a:endParaRPr>
          </a:p>
          <a:p>
            <a:pPr lvl="0"/>
            <a:endParaRPr lang="id-ID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C00000"/>
                </a:solidFill>
              </a:rPr>
              <a:t>Fokus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pada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penguasaan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pengetahuan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ketrampilan</a:t>
            </a:r>
            <a:r>
              <a:rPr lang="en-US" sz="2800" dirty="0" smtClean="0">
                <a:solidFill>
                  <a:srgbClr val="C00000"/>
                </a:solidFill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</a:rPr>
              <a:t>sikap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nilai-nilai</a:t>
            </a:r>
            <a:r>
              <a:rPr lang="en-US" sz="2800" dirty="0" smtClean="0">
                <a:solidFill>
                  <a:srgbClr val="C00000"/>
                </a:solidFill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</a:rPr>
              <a:t>dibutuhkan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oleh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dunia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kerja</a:t>
            </a:r>
            <a:endParaRPr lang="id-ID" sz="2800" dirty="0" smtClean="0">
              <a:solidFill>
                <a:srgbClr val="C00000"/>
              </a:solidFill>
            </a:endParaRPr>
          </a:p>
          <a:p>
            <a:pPr lvl="0"/>
            <a:endParaRPr lang="id-ID" sz="2800" dirty="0" smtClean="0">
              <a:solidFill>
                <a:srgbClr val="C00000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002060"/>
                </a:solidFill>
              </a:rPr>
              <a:t>Penilaian</a:t>
            </a:r>
            <a:r>
              <a:rPr lang="en-US" sz="2800" dirty="0" smtClean="0">
                <a:solidFill>
                  <a:srgbClr val="002060"/>
                </a:solidFill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</a:rPr>
              <a:t>sesungguhnya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harus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lewat</a:t>
            </a:r>
            <a:r>
              <a:rPr lang="en-US" sz="2800" dirty="0" smtClean="0">
                <a:solidFill>
                  <a:srgbClr val="002060"/>
                </a:solidFill>
              </a:rPr>
              <a:t> “hands-on”  </a:t>
            </a:r>
            <a:r>
              <a:rPr lang="en-US" sz="2800" dirty="0" err="1" smtClean="0">
                <a:solidFill>
                  <a:srgbClr val="002060"/>
                </a:solidFill>
              </a:rPr>
              <a:t>atau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performa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dalam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dunia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kerja</a:t>
            </a:r>
            <a:endParaRPr lang="id-ID" sz="2800" dirty="0" smtClean="0">
              <a:solidFill>
                <a:srgbClr val="002060"/>
              </a:solidFill>
            </a:endParaRPr>
          </a:p>
          <a:p>
            <a:pPr lvl="0"/>
            <a:endParaRPr lang="id-ID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C00000"/>
                </a:solidFill>
              </a:rPr>
              <a:t>Hubungan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erat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dengan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dunia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kerja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merupakan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kunci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sukses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penye;lenggaraan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pendidikan</a:t>
            </a:r>
            <a:endParaRPr lang="id-ID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lvl="0"/>
            <a:r>
              <a:rPr lang="en-US" sz="2800" dirty="0" smtClean="0">
                <a:solidFill>
                  <a:srgbClr val="C00000"/>
                </a:solidFill>
              </a:rPr>
              <a:t>Pend. </a:t>
            </a:r>
            <a:r>
              <a:rPr lang="en-US" sz="2800" dirty="0" err="1" smtClean="0">
                <a:solidFill>
                  <a:srgbClr val="C00000"/>
                </a:solidFill>
              </a:rPr>
              <a:t>Kejuruan</a:t>
            </a:r>
            <a:r>
              <a:rPr lang="en-US" sz="2800" dirty="0" smtClean="0">
                <a:solidFill>
                  <a:srgbClr val="C00000"/>
                </a:solidFill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</a:rPr>
              <a:t>baik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adalah</a:t>
            </a:r>
            <a:r>
              <a:rPr lang="en-US" sz="2800" dirty="0" smtClean="0">
                <a:solidFill>
                  <a:srgbClr val="C00000"/>
                </a:solidFill>
              </a:rPr>
              <a:t> yang responsive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antisipatif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kemajuan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teknologi</a:t>
            </a:r>
            <a:endParaRPr lang="id-ID" sz="2800" dirty="0" smtClean="0">
              <a:solidFill>
                <a:srgbClr val="C00000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002060"/>
                </a:solidFill>
              </a:rPr>
              <a:t>Penekanan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pada</a:t>
            </a:r>
            <a:r>
              <a:rPr lang="en-US" sz="2800" dirty="0" smtClean="0">
                <a:solidFill>
                  <a:srgbClr val="002060"/>
                </a:solidFill>
              </a:rPr>
              <a:t> “learning by doing”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“ hands-on experience”</a:t>
            </a:r>
            <a:endParaRPr lang="id-ID" sz="2800" dirty="0" smtClean="0">
              <a:solidFill>
                <a:srgbClr val="002060"/>
              </a:solidFill>
            </a:endParaRPr>
          </a:p>
          <a:p>
            <a:pPr lvl="0"/>
            <a:r>
              <a:rPr lang="en-US" sz="2800" dirty="0" err="1" smtClean="0">
                <a:solidFill>
                  <a:srgbClr val="C00000"/>
                </a:solidFill>
              </a:rPr>
              <a:t>Memerlukan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fasilitas</a:t>
            </a:r>
            <a:r>
              <a:rPr lang="en-US" sz="2800" dirty="0" smtClean="0">
                <a:solidFill>
                  <a:srgbClr val="C00000"/>
                </a:solidFill>
              </a:rPr>
              <a:t> yang </a:t>
            </a:r>
            <a:r>
              <a:rPr lang="en-US" sz="2800" dirty="0" err="1" smtClean="0">
                <a:solidFill>
                  <a:srgbClr val="C00000"/>
                </a:solidFill>
              </a:rPr>
              <a:t>mutakhir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untuk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praktek</a:t>
            </a:r>
            <a:endParaRPr lang="id-ID" sz="2800" dirty="0" smtClean="0">
              <a:solidFill>
                <a:srgbClr val="C00000"/>
              </a:solidFill>
            </a:endParaRPr>
          </a:p>
          <a:p>
            <a:r>
              <a:rPr lang="en-US" sz="2800" dirty="0" err="1" smtClean="0">
                <a:solidFill>
                  <a:srgbClr val="002060"/>
                </a:solidFill>
              </a:rPr>
              <a:t>Memerlukan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biaya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investasi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ioperasional</a:t>
            </a:r>
            <a:r>
              <a:rPr lang="en-US" sz="2800" dirty="0" smtClean="0">
                <a:solidFill>
                  <a:srgbClr val="002060"/>
                </a:solidFill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</a:rPr>
              <a:t>lebih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besar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daripada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pendidikan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umum</a:t>
            </a:r>
            <a:endParaRPr lang="id-ID" sz="2800" dirty="0" smtClean="0">
              <a:solidFill>
                <a:srgbClr val="002060"/>
              </a:solidFill>
            </a:endParaRPr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763000" cy="6123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effectLst/>
              </a:rPr>
              <a:t>PRINSIP-PRINSIP PENDIDIKAN KEJURUAN</a:t>
            </a:r>
            <a:r>
              <a:rPr lang="id-ID" sz="2800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  <a:effectLst/>
              </a:rPr>
              <a:t>Teori</a:t>
            </a:r>
            <a:r>
              <a:rPr lang="en-US" sz="3200" dirty="0" smtClean="0">
                <a:solidFill>
                  <a:srgbClr val="FF0000"/>
                </a:solidFill>
                <a:effectLst/>
              </a:rPr>
              <a:t> Prosser)</a:t>
            </a:r>
          </a:p>
        </p:txBody>
      </p:sp>
      <p:sp>
        <p:nvSpPr>
          <p:cNvPr id="139267" name="Rectangle 3" descr="White marble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052513"/>
            <a:ext cx="8686800" cy="5544839"/>
          </a:xfrm>
          <a:blipFill>
            <a:blip r:embed="rId2" cstate="print"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393700" indent="-393700" algn="l" eaLnBrk="1" hangingPunct="1">
              <a:lnSpc>
                <a:spcPct val="85000"/>
              </a:lnSpc>
              <a:spcBef>
                <a:spcPct val="30000"/>
              </a:spcBef>
              <a:buFontTx/>
              <a:buAutoNum type="arabicPeriod"/>
              <a:defRPr/>
            </a:pPr>
            <a:r>
              <a:rPr lang="fi-FI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Sekolah kejuruan akan efektif jika siswa diajar dengan materi, alat, mesin dan tugas-tugas yg sama  atau tiruan dimana siswa akan bekerja (praktikum lapangan)</a:t>
            </a:r>
          </a:p>
          <a:p>
            <a:pPr marL="393700" indent="-393700" algn="l" eaLnBrk="1" hangingPunct="1">
              <a:lnSpc>
                <a:spcPct val="85000"/>
              </a:lnSpc>
              <a:spcBef>
                <a:spcPct val="30000"/>
              </a:spcBef>
              <a:buFontTx/>
              <a:buNone/>
              <a:defRPr/>
            </a:pPr>
            <a:endParaRPr lang="fi-FI" sz="20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93700" indent="-393700" algn="l" eaLnBrk="1" hangingPunct="1">
              <a:lnSpc>
                <a:spcPct val="85000"/>
              </a:lnSpc>
              <a:spcBef>
                <a:spcPct val="30000"/>
              </a:spcBef>
              <a:buFontTx/>
              <a:buAutoNum type="arabicPeriod"/>
              <a:defRPr/>
            </a:pPr>
            <a:r>
              <a:rPr lang="fi-FI" sz="200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Sekolah kejuruan akan efektif hanya jika siswanya diperke nalkan dng situasi nyata: untuk berfikir, berperasaan, berperilaku seperti halnya pekerja, di industri, dimana siswa akan bekerja setelah lulus (pengalaman nyata)</a:t>
            </a:r>
            <a:endParaRPr lang="sv-SE" sz="200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93700" indent="-393700" algn="l" eaLnBrk="1" hangingPunct="1">
              <a:lnSpc>
                <a:spcPct val="85000"/>
              </a:lnSpc>
              <a:spcBef>
                <a:spcPct val="30000"/>
              </a:spcBef>
              <a:buFontTx/>
              <a:buAutoNum type="arabicPeriod"/>
              <a:defRPr/>
            </a:pPr>
            <a:endParaRPr lang="fi-FI" sz="200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93700" indent="-393700" algn="l" eaLnBrk="1" hangingPunct="1">
              <a:lnSpc>
                <a:spcPct val="85000"/>
              </a:lnSpc>
              <a:spcBef>
                <a:spcPct val="30000"/>
              </a:spcBef>
              <a:buFontTx/>
              <a:buAutoNum type="arabicPeriod"/>
              <a:defRPr/>
            </a:pPr>
            <a:r>
              <a:rPr lang="fi-FI" sz="200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Sekolah kejuruan akan efektif jika siswa dilatih langsung untuk berfikir dan berlatih secara teratur (keteraturan budaya kerja)</a:t>
            </a:r>
          </a:p>
          <a:p>
            <a:pPr marL="393700" indent="-393700" algn="l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20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393700" indent="-393700" algn="l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00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Untuk setiap jenis pekerjaan, individu harus memiliki kemampuan minimum agar mereka bisa mempertahankan diri untuk bekerja dalam posisi tersebut (kemampuan dasar)</a:t>
            </a:r>
            <a:endParaRPr lang="fi-FI" sz="200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533400" y="2514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en-GB" sz="3200"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 descr="White marble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04664"/>
            <a:ext cx="8610600" cy="6264696"/>
          </a:xfr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5.  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jika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membantu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individu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untuk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mencapai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cita-cita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kemampuan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keinginannya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pada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tingkat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lebih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tinggi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relevansi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).</a:t>
            </a:r>
          </a:p>
          <a:p>
            <a:pPr marL="463550" indent="-463550" algn="l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200" dirty="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6. 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untuk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suatu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jenis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keahlian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posisi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keterampilan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hanya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diberikan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kepada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siswa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merasa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memerlukan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menginginkan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mendapat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keuntungan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dari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padanya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tujuan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motivasi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harapan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).</a:t>
            </a:r>
          </a:p>
          <a:p>
            <a:pPr marL="463550" indent="-463550" algn="l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7. 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apabila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pengalaman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latihan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dilakukan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membentuk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kebiasaan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bekerja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berfikir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secara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teratur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betul-betul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diperlukan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untuk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meningkatkan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prestasi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kerja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etos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kerja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</a:t>
            </a:r>
          </a:p>
          <a:p>
            <a:pPr marL="463550" indent="-463550" algn="l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200" dirty="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8. 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jika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diajar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oleh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guru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instruktur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yg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telah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memiliki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pengalaman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berhasil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dalam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menerapkan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pengetahuan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keterampilan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dalam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pelaksanaan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pekerjaan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(guru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berpengalaman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nyata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</a:t>
            </a:r>
            <a:endParaRPr lang="nl-BE" sz="2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533400" y="2514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 descr="White marble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60648"/>
            <a:ext cx="8610600" cy="6336703"/>
          </a:xfr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  </a:t>
            </a:r>
            <a:r>
              <a:rPr lang="id-ID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harus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memahami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posisinya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dalam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masyarakat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situasi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pasar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melatih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siswa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untuk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dapat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memenuhi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tuntutan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pasar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tenaga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kerja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dengan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menciptakan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kondisi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kerja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lebih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baik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.(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pemahaman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lingkungan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trend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perubahan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masarakat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iptek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10. 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Menumbuhkan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kebiasaan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kerja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kepada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siswa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hanya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terjadi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apabila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training yang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diberikan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berupa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pekerjaan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nyata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bukan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merupakan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latihan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semata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200" dirty="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11. 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Materi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training yang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khusus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pada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jenis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pekerjaan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tertentu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hendaknya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merupakan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pengalaman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tuntas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pada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pekerjaan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tersebut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(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pengembangan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materi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job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analisis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</a:p>
          <a:p>
            <a:pPr marL="609600" indent="-609600" algn="l" eaLnBrk="1" hangingPunct="1">
              <a:lnSpc>
                <a:spcPct val="8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2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l" eaLnBrk="1" hangingPunct="1">
              <a:lnSpc>
                <a:spcPct val="80000"/>
              </a:lnSpc>
              <a:defRPr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12. 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Untuk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setiap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jenis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pekerjaan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mempunyai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ciri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khusus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sehingga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memerlukan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materi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diklat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2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khusus</a:t>
            </a:r>
            <a:r>
              <a:rPr lang="en-US" sz="22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pula. 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533400" y="2514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9" name="Rectangle 3" descr="White marble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76250"/>
            <a:ext cx="8610600" cy="5640388"/>
          </a:xfrm>
          <a:blipFill dpi="0" rotWithShape="1">
            <a:blip r:embed="rId2" cstate="print"/>
            <a:srcRect/>
            <a:tile tx="0" ty="0" sx="100000" sy="100000" flip="none" algn="tl"/>
          </a:blip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13. 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menghasilkan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pelayanan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efisien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apabila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penyelenggaraan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training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diberikan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kepada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sekelompok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siswa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memerlukan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motivasi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memperoleh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keberhasilan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dari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program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tersebut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14. 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efisien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apabila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metode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pembelajaran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memperhatikan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karakteristik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siswa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15. 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Administrasi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efisien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apabila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dilaksanakan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dengan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fleksibel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dinamis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terstandar</a:t>
            </a: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</a:t>
            </a:r>
          </a:p>
          <a:p>
            <a:pPr marL="609600" indent="-609600" algn="l" eaLnBrk="1" hangingPunct="1">
              <a:lnSpc>
                <a:spcPct val="90000"/>
              </a:lnSpc>
              <a:buFont typeface="Wingdings" pitchFamily="2" charset="2"/>
              <a:buBlip>
                <a:blip r:embed="rId3"/>
              </a:buBlip>
              <a:defRPr/>
            </a:pPr>
            <a:endParaRPr lang="en-US" sz="2000" dirty="0" smtClean="0">
              <a:solidFill>
                <a:srgbClr val="67100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 marL="609600" indent="-609600" algn="l" eaLnBrk="1" hangingPunct="1">
              <a:lnSpc>
                <a:spcPct val="90000"/>
              </a:lnSpc>
              <a:defRPr/>
            </a:pPr>
            <a:r>
              <a:rPr lang="en-US" sz="2000" dirty="0" smtClean="0">
                <a:solidFill>
                  <a:srgbClr val="67100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16. 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Walaupun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setiap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usaha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perlu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dilaksanakan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sehemat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mungkin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pembiayaan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kurang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dari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batas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minumum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tidak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bisa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dilaksanakan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efektif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. Dan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jika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pemberlajaran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tidak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bisa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menjangkau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biaya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minimum,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sebaiknya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pendidikan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kejuruan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tidak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dilaksanakan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(Prosser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Allen, 1925).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533400" y="2514600"/>
            <a:ext cx="8229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GB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ASUMSI PENDIDIKAN KEJURUAN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PK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tenaga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i="1" dirty="0" smtClean="0"/>
              <a:t>marketable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kemampuannya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ketrampilan</a:t>
            </a:r>
            <a:r>
              <a:rPr lang="en-US" dirty="0" smtClean="0"/>
              <a:t> yang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endParaRPr lang="id-ID" dirty="0" smtClean="0"/>
          </a:p>
          <a:p>
            <a:pPr lvl="0"/>
            <a:r>
              <a:rPr lang="en-US" dirty="0" smtClean="0"/>
              <a:t>PK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menguasai</a:t>
            </a:r>
            <a:r>
              <a:rPr lang="en-US" dirty="0" smtClean="0"/>
              <a:t> </a:t>
            </a:r>
            <a:r>
              <a:rPr lang="en-US" dirty="0" err="1" smtClean="0"/>
              <a:t>ketrampilan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essensial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berkomopetisi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 smtClean="0"/>
          </a:p>
          <a:p>
            <a:pPr lvl="0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dualisme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pendidika</a:t>
            </a:r>
            <a:r>
              <a:rPr lang="en-US" dirty="0" smtClean="0"/>
              <a:t> </a:t>
            </a:r>
            <a:r>
              <a:rPr lang="en-US" dirty="0" err="1" smtClean="0"/>
              <a:t>kejuruan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id-ID" dirty="0" smtClean="0"/>
          </a:p>
          <a:p>
            <a:pPr lvl="0"/>
            <a:r>
              <a:rPr lang="en-US" dirty="0" smtClean="0"/>
              <a:t>PK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diturunkan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id-ID" dirty="0" smtClean="0"/>
          </a:p>
          <a:p>
            <a:pPr lvl="0"/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PK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melayani</a:t>
            </a:r>
            <a:r>
              <a:rPr lang="en-US" sz="2800" dirty="0" smtClean="0"/>
              <a:t> </a:t>
            </a:r>
            <a:r>
              <a:rPr lang="en-US" sz="2800" dirty="0" err="1" smtClean="0"/>
              <a:t>tujuan</a:t>
            </a:r>
            <a:r>
              <a:rPr lang="en-US" sz="2800" dirty="0" smtClean="0"/>
              <a:t> system </a:t>
            </a:r>
            <a:r>
              <a:rPr lang="en-US" sz="2800" dirty="0" err="1" smtClean="0"/>
              <a:t>ekonomi</a:t>
            </a:r>
            <a:endParaRPr lang="id-ID" sz="2800" dirty="0" smtClean="0"/>
          </a:p>
          <a:p>
            <a:pPr lvl="0"/>
            <a:r>
              <a:rPr lang="en-US" sz="2800" dirty="0" smtClean="0"/>
              <a:t>PK </a:t>
            </a:r>
            <a:r>
              <a:rPr lang="en-US" sz="2800" dirty="0" err="1" smtClean="0"/>
              <a:t>di</a:t>
            </a:r>
            <a:r>
              <a:rPr lang="en-US" sz="2800" dirty="0" smtClean="0"/>
              <a:t> SMK </a:t>
            </a:r>
            <a:r>
              <a:rPr lang="en-US" sz="2800" dirty="0" err="1" smtClean="0"/>
              <a:t>disiapkan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mempersiapkan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pemula</a:t>
            </a:r>
            <a:endParaRPr lang="id-ID" sz="2800" dirty="0" smtClean="0"/>
          </a:p>
          <a:p>
            <a:pPr lvl="0"/>
            <a:r>
              <a:rPr lang="en-US" sz="2800" dirty="0" smtClean="0"/>
              <a:t>PK </a:t>
            </a:r>
            <a:r>
              <a:rPr lang="en-US" sz="2800" dirty="0" err="1" smtClean="0"/>
              <a:t>seharusnya</a:t>
            </a:r>
            <a:r>
              <a:rPr lang="en-US" sz="2800" dirty="0" smtClean="0"/>
              <a:t> </a:t>
            </a:r>
            <a:r>
              <a:rPr lang="en-US" sz="2800" dirty="0" err="1" smtClean="0"/>
              <a:t>diarahkan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kebutuhan</a:t>
            </a:r>
            <a:r>
              <a:rPr lang="en-US" sz="2800" dirty="0" smtClean="0"/>
              <a:t> </a:t>
            </a:r>
            <a:r>
              <a:rPr lang="en-US" sz="2800" dirty="0" err="1" smtClean="0"/>
              <a:t>tenaga</a:t>
            </a:r>
            <a:r>
              <a:rPr lang="en-US" sz="2800" dirty="0" smtClean="0"/>
              <a:t> </a:t>
            </a:r>
            <a:r>
              <a:rPr lang="en-US" sz="2800" dirty="0" err="1" smtClean="0"/>
              <a:t>kerja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masyarakat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lingkungannya</a:t>
            </a:r>
            <a:endParaRPr lang="id-ID" sz="2800" dirty="0" smtClean="0"/>
          </a:p>
          <a:p>
            <a:pPr lvl="0"/>
            <a:r>
              <a:rPr lang="en-US" sz="2800" dirty="0" smtClean="0"/>
              <a:t>PK </a:t>
            </a:r>
            <a:r>
              <a:rPr lang="en-US" sz="2800" dirty="0" err="1" smtClean="0"/>
              <a:t>seharusnya</a:t>
            </a:r>
            <a:r>
              <a:rPr lang="en-US" sz="2800" dirty="0" smtClean="0"/>
              <a:t> </a:t>
            </a:r>
            <a:r>
              <a:rPr lang="en-US" sz="2800" dirty="0" err="1" smtClean="0"/>
              <a:t>dievaluasi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efisiensi</a:t>
            </a:r>
            <a:r>
              <a:rPr lang="en-US" sz="2800" dirty="0" smtClean="0"/>
              <a:t> </a:t>
            </a:r>
            <a:r>
              <a:rPr lang="en-US" sz="2800" dirty="0" err="1" smtClean="0"/>
              <a:t>ekonomi</a:t>
            </a:r>
            <a:r>
              <a:rPr lang="en-US" sz="2800" dirty="0" smtClean="0"/>
              <a:t>.</a:t>
            </a:r>
            <a:endParaRPr lang="id-ID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3" name="Picture 11" descr="NOTEMASALOSGRAND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4754959" cy="578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366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76213"/>
            <a:r>
              <a:rPr lang="en-US" sz="3200" b="1" dirty="0" smtClean="0">
                <a:solidFill>
                  <a:srgbClr val="FF0000"/>
                </a:solidFill>
              </a:rPr>
              <a:t>LANDASAN PENDIDIKAN KEJURUAN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LANDASAN HUKUM</a:t>
            </a:r>
            <a:endParaRPr lang="id-ID" dirty="0" smtClean="0"/>
          </a:p>
          <a:p>
            <a:pPr lvl="0"/>
            <a:r>
              <a:rPr lang="en-US" dirty="0" smtClean="0"/>
              <a:t>UU No. 20 </a:t>
            </a:r>
            <a:r>
              <a:rPr lang="en-US" dirty="0" err="1" smtClean="0"/>
              <a:t>Tahun</a:t>
            </a:r>
            <a:r>
              <a:rPr lang="en-US" dirty="0" smtClean="0"/>
              <a:t> 2003 </a:t>
            </a:r>
            <a:r>
              <a:rPr lang="en-US" dirty="0" err="1" smtClean="0"/>
              <a:t>tentang</a:t>
            </a:r>
            <a:r>
              <a:rPr lang="en-US" dirty="0" smtClean="0"/>
              <a:t> SPN</a:t>
            </a:r>
            <a:endParaRPr lang="id-ID" dirty="0" smtClean="0"/>
          </a:p>
          <a:p>
            <a:pPr lvl="0"/>
            <a:r>
              <a:rPr lang="en-US" dirty="0" smtClean="0"/>
              <a:t>PP N0. 29 </a:t>
            </a:r>
            <a:r>
              <a:rPr lang="en-US" dirty="0" err="1" smtClean="0"/>
              <a:t>Tahun</a:t>
            </a:r>
            <a:r>
              <a:rPr lang="en-US" dirty="0" smtClean="0"/>
              <a:t> 1990</a:t>
            </a:r>
            <a:endParaRPr lang="id-ID" dirty="0" smtClean="0"/>
          </a:p>
          <a:p>
            <a:pPr lvl="0"/>
            <a:r>
              <a:rPr lang="en-US" dirty="0" err="1" smtClean="0"/>
              <a:t>Propenas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r>
              <a:rPr lang="en-US" b="1" dirty="0" smtClean="0"/>
              <a:t>LANDASAN FILOSOFI</a:t>
            </a:r>
            <a:r>
              <a:rPr lang="en-US" dirty="0" smtClean="0"/>
              <a:t> (</a:t>
            </a:r>
            <a:r>
              <a:rPr lang="en-US" dirty="0" err="1" smtClean="0"/>
              <a:t>Eksistensialisme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Esensialisme</a:t>
            </a:r>
            <a:r>
              <a:rPr lang="en-US" dirty="0" smtClean="0"/>
              <a:t>)</a:t>
            </a:r>
            <a:endParaRPr lang="id-ID" dirty="0" smtClean="0"/>
          </a:p>
          <a:p>
            <a:r>
              <a:rPr lang="en-US" dirty="0" smtClean="0"/>
              <a:t> </a:t>
            </a:r>
            <a:endParaRPr lang="id-ID" dirty="0" smtClean="0"/>
          </a:p>
          <a:p>
            <a:r>
              <a:rPr lang="fi-FI" b="1" dirty="0" smtClean="0"/>
              <a:t>LANDASAN KEILMUAN</a:t>
            </a:r>
            <a:r>
              <a:rPr lang="fi-FI" dirty="0" smtClean="0"/>
              <a:t> (Ekonomi, psikologi, sosiologi)</a:t>
            </a:r>
            <a:endParaRPr lang="id-ID" dirty="0" smtClean="0"/>
          </a:p>
          <a:p>
            <a:pPr lvl="0"/>
            <a:r>
              <a:rPr lang="en-US" dirty="0" smtClean="0"/>
              <a:t>LANDASAN EKONOMI  (</a:t>
            </a:r>
            <a:r>
              <a:rPr lang="en-US" dirty="0" err="1" smtClean="0"/>
              <a:t>efisiensi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investasi</a:t>
            </a:r>
            <a:r>
              <a:rPr lang="en-US" dirty="0" smtClean="0"/>
              <a:t>)</a:t>
            </a:r>
            <a:endParaRPr lang="id-ID" dirty="0" smtClean="0"/>
          </a:p>
          <a:p>
            <a:pPr lvl="0"/>
            <a:r>
              <a:rPr lang="en-US" dirty="0" smtClean="0"/>
              <a:t>LANDASAN PSIKOLOGI (“</a:t>
            </a:r>
            <a:r>
              <a:rPr lang="en-US" dirty="0" err="1" smtClean="0"/>
              <a:t>bagaimana</a:t>
            </a:r>
            <a:r>
              <a:rPr lang="en-US" dirty="0" smtClean="0"/>
              <a:t>”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mengajarkan</a:t>
            </a:r>
            <a:r>
              <a:rPr lang="en-US" dirty="0" smtClean="0"/>
              <a:t> “</a:t>
            </a:r>
            <a:r>
              <a:rPr lang="en-US" dirty="0" err="1" smtClean="0"/>
              <a:t>apa</a:t>
            </a:r>
            <a:r>
              <a:rPr lang="en-US" dirty="0" smtClean="0"/>
              <a:t>”)</a:t>
            </a:r>
            <a:endParaRPr lang="id-ID" dirty="0" smtClean="0"/>
          </a:p>
          <a:p>
            <a:pPr lvl="0"/>
            <a:r>
              <a:rPr lang="en-US" dirty="0" smtClean="0"/>
              <a:t>LANDASAN SOSIOLOGI (</a:t>
            </a:r>
            <a:r>
              <a:rPr lang="en-US" dirty="0" err="1" smtClean="0"/>
              <a:t>Keharmonisan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)</a:t>
            </a:r>
            <a:endParaRPr lang="id-ID" dirty="0" smtClean="0"/>
          </a:p>
          <a:p>
            <a:endParaRPr lang="id-ID" dirty="0" smtClean="0"/>
          </a:p>
          <a:p>
            <a:r>
              <a:rPr lang="en-US" b="1" dirty="0" smtClean="0"/>
              <a:t>LINK AND MATCH</a:t>
            </a:r>
            <a:r>
              <a:rPr lang="en-US" dirty="0" smtClean="0"/>
              <a:t> (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landasan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)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MODEL PENYELENGGARAAN PENDIDIKAN KEJURUAN </a:t>
            </a: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/>
          <a:lstStyle/>
          <a:p>
            <a:pPr lvl="0"/>
            <a:r>
              <a:rPr lang="en-US" dirty="0" smtClean="0">
                <a:solidFill>
                  <a:srgbClr val="002060"/>
                </a:solidFill>
              </a:rPr>
              <a:t>Model </a:t>
            </a:r>
            <a:r>
              <a:rPr lang="en-US" dirty="0" err="1" smtClean="0">
                <a:solidFill>
                  <a:srgbClr val="002060"/>
                </a:solidFill>
              </a:rPr>
              <a:t>Sekolah</a:t>
            </a:r>
            <a:endParaRPr lang="id-ID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Model </a:t>
            </a:r>
            <a:r>
              <a:rPr lang="en-US" dirty="0" err="1" smtClean="0">
                <a:solidFill>
                  <a:srgbClr val="002060"/>
                </a:solidFill>
              </a:rPr>
              <a:t>Sistem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Ganda</a:t>
            </a:r>
            <a:endParaRPr lang="id-ID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Model </a:t>
            </a:r>
            <a:r>
              <a:rPr lang="en-US" dirty="0" err="1" smtClean="0">
                <a:solidFill>
                  <a:srgbClr val="002060"/>
                </a:solidFill>
              </a:rPr>
              <a:t>Magang</a:t>
            </a:r>
            <a:endParaRPr lang="id-ID" dirty="0" smtClean="0">
              <a:solidFill>
                <a:srgbClr val="002060"/>
              </a:solidFill>
            </a:endParaRPr>
          </a:p>
          <a:p>
            <a:pPr lvl="0"/>
            <a:r>
              <a:rPr lang="en-US" i="1" dirty="0" smtClean="0">
                <a:solidFill>
                  <a:srgbClr val="002060"/>
                </a:solidFill>
              </a:rPr>
              <a:t>School Based Enterprise</a:t>
            </a:r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en-US" dirty="0" err="1" smtClean="0">
                <a:solidFill>
                  <a:srgbClr val="002060"/>
                </a:solidFill>
              </a:rPr>
              <a:t>atau</a:t>
            </a:r>
            <a:r>
              <a:rPr lang="en-US" dirty="0" smtClean="0">
                <a:solidFill>
                  <a:srgbClr val="002060"/>
                </a:solidFill>
              </a:rPr>
              <a:t> Model Unit </a:t>
            </a:r>
            <a:r>
              <a:rPr lang="en-US" dirty="0" err="1" smtClean="0">
                <a:solidFill>
                  <a:srgbClr val="002060"/>
                </a:solidFill>
              </a:rPr>
              <a:t>Produksi</a:t>
            </a:r>
            <a:endParaRPr lang="id-ID" dirty="0" smtClean="0">
              <a:solidFill>
                <a:srgbClr val="002060"/>
              </a:solidFill>
            </a:endParaRPr>
          </a:p>
          <a:p>
            <a:pPr lvl="0"/>
            <a:r>
              <a:rPr lang="en-US" dirty="0" smtClean="0">
                <a:solidFill>
                  <a:srgbClr val="002060"/>
                </a:solidFill>
              </a:rPr>
              <a:t>Model lain (</a:t>
            </a:r>
            <a:r>
              <a:rPr lang="en-US" i="1" dirty="0" smtClean="0">
                <a:solidFill>
                  <a:srgbClr val="002060"/>
                </a:solidFill>
              </a:rPr>
              <a:t>apprenticeship program, cooperative education, internship program, clinical experience, work experience.</a:t>
            </a:r>
            <a:endParaRPr lang="id-ID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d-ID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572868">
            <a:off x="457200" y="1935480"/>
            <a:ext cx="8229600" cy="2357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id-ID" sz="4000" b="1" dirty="0" smtClean="0">
                <a:solidFill>
                  <a:srgbClr val="FF0000"/>
                </a:solidFill>
              </a:rPr>
              <a:t>	</a:t>
            </a:r>
            <a:r>
              <a:rPr lang="es-ES" sz="4000" b="1" dirty="0" smtClean="0">
                <a:solidFill>
                  <a:srgbClr val="FF0000"/>
                </a:solidFill>
              </a:rPr>
              <a:t>PERMASALAHAN PENDIDIKAN KEJURUAN DAN PERLUNYA PEMBAHARUAN</a:t>
            </a:r>
            <a:endParaRPr lang="id-ID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KONSEP: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36504"/>
          </a:xfrm>
        </p:spPr>
        <p:txBody>
          <a:bodyPr>
            <a:normAutofit/>
          </a:bodyPr>
          <a:lstStyle/>
          <a:p>
            <a:pPr lvl="0"/>
            <a:r>
              <a:rPr lang="en-US" i="1" dirty="0" err="1" smtClean="0"/>
              <a:t>Suply</a:t>
            </a:r>
            <a:r>
              <a:rPr lang="en-US" i="1" dirty="0" smtClean="0"/>
              <a:t> Driven</a:t>
            </a:r>
            <a:endParaRPr lang="id-ID" dirty="0" smtClean="0"/>
          </a:p>
          <a:p>
            <a:pPr lvl="0"/>
            <a:r>
              <a:rPr lang="en-US" i="1" dirty="0" smtClean="0"/>
              <a:t>School-based Program</a:t>
            </a:r>
            <a:endParaRPr lang="id-ID" dirty="0" smtClean="0"/>
          </a:p>
          <a:p>
            <a:pPr lvl="0"/>
            <a:r>
              <a:rPr lang="en-US" i="1" dirty="0" err="1" smtClean="0"/>
              <a:t>Tidak</a:t>
            </a:r>
            <a:r>
              <a:rPr lang="en-US" i="1" dirty="0" smtClean="0"/>
              <a:t> </a:t>
            </a:r>
            <a:r>
              <a:rPr lang="en-US" i="1" dirty="0" err="1" smtClean="0"/>
              <a:t>ada</a:t>
            </a:r>
            <a:r>
              <a:rPr lang="en-US" i="1" dirty="0" smtClean="0"/>
              <a:t> Recognition Prior Learning</a:t>
            </a:r>
            <a:endParaRPr lang="id-ID" dirty="0" smtClean="0"/>
          </a:p>
          <a:p>
            <a:pPr lvl="0"/>
            <a:r>
              <a:rPr lang="en-US" dirty="0" smtClean="0"/>
              <a:t>Dead End</a:t>
            </a:r>
            <a:endParaRPr lang="id-ID" dirty="0" smtClean="0"/>
          </a:p>
          <a:p>
            <a:pPr lvl="0"/>
            <a:r>
              <a:rPr lang="en-US" dirty="0" smtClean="0"/>
              <a:t>Guru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Berpengalaman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id-ID" dirty="0" smtClean="0"/>
          </a:p>
          <a:p>
            <a:pPr lvl="0"/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Tanggungjawab</a:t>
            </a:r>
            <a:r>
              <a:rPr lang="en-US" dirty="0" smtClean="0"/>
              <a:t> </a:t>
            </a:r>
            <a:r>
              <a:rPr lang="en-US" dirty="0" err="1" smtClean="0"/>
              <a:t>Depdiknas</a:t>
            </a:r>
            <a:endParaRPr lang="id-ID" dirty="0" smtClean="0"/>
          </a:p>
          <a:p>
            <a:pPr lvl="0"/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Penyiapan</a:t>
            </a:r>
            <a:r>
              <a:rPr lang="en-US" dirty="0" smtClean="0"/>
              <a:t> Sector Formal</a:t>
            </a:r>
            <a:endParaRPr lang="id-ID" dirty="0" smtClean="0"/>
          </a:p>
          <a:p>
            <a:pPr lvl="0"/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Pusat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695800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Berfokus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id-ID" dirty="0" smtClean="0"/>
          </a:p>
          <a:p>
            <a:pPr lvl="0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yang </a:t>
            </a:r>
            <a:r>
              <a:rPr lang="en-US" dirty="0" err="1" smtClean="0"/>
              <a:t>kuat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bekal</a:t>
            </a:r>
            <a:r>
              <a:rPr lang="en-US" dirty="0" smtClean="0"/>
              <a:t> </a:t>
            </a:r>
            <a:r>
              <a:rPr lang="en-US" dirty="0" err="1" smtClean="0"/>
              <a:t>fleksibilitas</a:t>
            </a:r>
            <a:endParaRPr lang="id-ID" dirty="0" smtClean="0"/>
          </a:p>
          <a:p>
            <a:pPr lvl="0"/>
            <a:r>
              <a:rPr lang="en-US" dirty="0" err="1" smtClean="0"/>
              <a:t>Muatan</a:t>
            </a:r>
            <a:r>
              <a:rPr lang="en-US" dirty="0" smtClean="0"/>
              <a:t> program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mencakup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r>
              <a:rPr lang="en-US" dirty="0" smtClean="0"/>
              <a:t> (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berkomunikasi</a:t>
            </a:r>
            <a:r>
              <a:rPr lang="en-US" dirty="0" smtClean="0"/>
              <a:t>, </a:t>
            </a:r>
            <a:r>
              <a:rPr lang="en-US" dirty="0" err="1" smtClean="0"/>
              <a:t>bekerjasama</a:t>
            </a:r>
            <a:r>
              <a:rPr lang="en-US" dirty="0" smtClean="0"/>
              <a:t>,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)</a:t>
            </a:r>
            <a:endParaRPr lang="id-ID" dirty="0" smtClean="0"/>
          </a:p>
          <a:p>
            <a:pPr lvl="0"/>
            <a:r>
              <a:rPr lang="en-US" dirty="0" err="1" smtClean="0"/>
              <a:t>Jumlah</a:t>
            </a:r>
            <a:r>
              <a:rPr lang="en-US" dirty="0" smtClean="0"/>
              <a:t> jam </a:t>
            </a:r>
            <a:r>
              <a:rPr lang="en-US" dirty="0" err="1" smtClean="0"/>
              <a:t>pelajaran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membiasakan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industri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OPERASIONAL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diajarkan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endParaRPr lang="id-ID" dirty="0" smtClean="0"/>
          </a:p>
          <a:p>
            <a:pPr lvl="0"/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dibiarkan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endParaRPr lang="id-ID" dirty="0" smtClean="0"/>
          </a:p>
          <a:p>
            <a:pPr lvl="0"/>
            <a:r>
              <a:rPr lang="en-US" dirty="0" err="1" smtClean="0"/>
              <a:t>Membiarkan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“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”</a:t>
            </a:r>
            <a:endParaRPr lang="id-ID" dirty="0" smtClean="0"/>
          </a:p>
          <a:p>
            <a:pPr lvl="0"/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tuntas</a:t>
            </a:r>
            <a:r>
              <a:rPr lang="en-US" dirty="0" smtClean="0"/>
              <a:t> (mastery learning)</a:t>
            </a:r>
            <a:endParaRPr lang="id-ID" dirty="0" smtClean="0"/>
          </a:p>
          <a:p>
            <a:pPr lvl="0"/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bimbingan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pengawasan</a:t>
            </a:r>
            <a:r>
              <a:rPr lang="en-US" dirty="0" smtClean="0"/>
              <a:t> guru</a:t>
            </a:r>
            <a:endParaRPr lang="id-ID" dirty="0" smtClean="0"/>
          </a:p>
          <a:p>
            <a:pPr lvl="0"/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 smtClean="0"/>
          </a:p>
          <a:p>
            <a:pPr lvl="0"/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bertanggungjawab</a:t>
            </a:r>
            <a:endParaRPr lang="id-ID" dirty="0" smtClean="0"/>
          </a:p>
          <a:p>
            <a:pPr lvl="0"/>
            <a:r>
              <a:rPr lang="en-US" dirty="0" err="1" smtClean="0"/>
              <a:t>Siswa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praktek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disertai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 smtClean="0"/>
          </a:p>
          <a:p>
            <a:pPr lvl="0"/>
            <a:r>
              <a:rPr lang="en-US" dirty="0" smtClean="0"/>
              <a:t>Guru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mengajar</a:t>
            </a:r>
            <a:endParaRPr lang="id-ID" dirty="0" smtClean="0"/>
          </a:p>
          <a:p>
            <a:pPr lvl="0"/>
            <a:r>
              <a:rPr lang="en-US" dirty="0" smtClean="0"/>
              <a:t>Guru </a:t>
            </a:r>
            <a:r>
              <a:rPr lang="en-US" dirty="0" err="1" smtClean="0"/>
              <a:t>mengajar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papan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(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siswa</a:t>
            </a:r>
            <a:r>
              <a:rPr lang="en-US" dirty="0" smtClean="0"/>
              <a:t>)</a:t>
            </a:r>
            <a:endParaRPr lang="id-ID" dirty="0" smtClean="0"/>
          </a:p>
          <a:p>
            <a:pPr lvl="0"/>
            <a:r>
              <a:rPr lang="en-US" dirty="0" smtClean="0"/>
              <a:t>SMK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2wawasan </a:t>
            </a:r>
            <a:r>
              <a:rPr lang="en-US" dirty="0" err="1" smtClean="0"/>
              <a:t>ekonomi</a:t>
            </a:r>
            <a:endParaRPr lang="id-ID" dirty="0" smtClean="0"/>
          </a:p>
          <a:p>
            <a:pPr lvl="0"/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peduli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etos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TANTANGAN PENDIDIKAN KEJURUAN</a:t>
            </a:r>
            <a:endParaRPr lang="id-ID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id-ID" dirty="0" smtClean="0"/>
          </a:p>
          <a:p>
            <a:pPr lvl="0"/>
            <a:r>
              <a:rPr lang="en-US" b="1" dirty="0" err="1" smtClean="0"/>
              <a:t>Kesenjangan</a:t>
            </a:r>
            <a:r>
              <a:rPr lang="en-US" b="1" dirty="0" smtClean="0"/>
              <a:t> </a:t>
            </a:r>
            <a:r>
              <a:rPr lang="en-US" b="1" dirty="0" err="1" smtClean="0"/>
              <a:t>yurisdiksi</a:t>
            </a:r>
            <a:r>
              <a:rPr lang="en-US" b="1" dirty="0" smtClean="0"/>
              <a:t> (</a:t>
            </a:r>
            <a:r>
              <a:rPr lang="en-US" b="1" dirty="0" err="1" smtClean="0"/>
              <a:t>kurangnya</a:t>
            </a:r>
            <a:r>
              <a:rPr lang="en-US" b="1" dirty="0" smtClean="0"/>
              <a:t> </a:t>
            </a:r>
            <a:r>
              <a:rPr lang="en-US" b="1" dirty="0" err="1" smtClean="0"/>
              <a:t>integrasi</a:t>
            </a:r>
            <a:r>
              <a:rPr lang="en-US" b="1" dirty="0" smtClean="0"/>
              <a:t> </a:t>
            </a:r>
            <a:r>
              <a:rPr lang="en-US" b="1" dirty="0" err="1" smtClean="0"/>
              <a:t>antara</a:t>
            </a:r>
            <a:r>
              <a:rPr lang="en-US" b="1" dirty="0" smtClean="0"/>
              <a:t> </a:t>
            </a:r>
            <a:r>
              <a:rPr lang="en-US" b="1" dirty="0" err="1" smtClean="0"/>
              <a:t>kebijakan</a:t>
            </a:r>
            <a:r>
              <a:rPr lang="en-US" b="1" dirty="0" smtClean="0"/>
              <a:t> domestic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tuntutan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r>
              <a:rPr lang="en-US" b="1" dirty="0" smtClean="0"/>
              <a:t>)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lvl="0"/>
            <a:r>
              <a:rPr lang="en-US" b="1" dirty="0" err="1" smtClean="0"/>
              <a:t>Pengembangan</a:t>
            </a:r>
            <a:r>
              <a:rPr lang="en-US" b="1" dirty="0" smtClean="0"/>
              <a:t> </a:t>
            </a:r>
            <a:r>
              <a:rPr lang="en-US" b="1" dirty="0" err="1" smtClean="0"/>
              <a:t>konsep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instrument yang </a:t>
            </a:r>
            <a:r>
              <a:rPr lang="en-US" b="1" dirty="0" err="1" smtClean="0"/>
              <a:t>diperlukan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mengatasi</a:t>
            </a:r>
            <a:r>
              <a:rPr lang="en-US" b="1" dirty="0" smtClean="0"/>
              <a:t> </a:t>
            </a:r>
            <a:r>
              <a:rPr lang="en-US" b="1" dirty="0" err="1" smtClean="0"/>
              <a:t>masalah</a:t>
            </a:r>
            <a:r>
              <a:rPr lang="en-US" b="1" dirty="0" smtClean="0"/>
              <a:t> </a:t>
            </a:r>
            <a:r>
              <a:rPr lang="en-US" b="1" dirty="0" err="1" smtClean="0"/>
              <a:t>tindakan</a:t>
            </a:r>
            <a:r>
              <a:rPr lang="en-US" b="1" dirty="0" smtClean="0"/>
              <a:t> </a:t>
            </a:r>
            <a:r>
              <a:rPr lang="en-US" b="1" dirty="0" err="1" smtClean="0"/>
              <a:t>kolektif</a:t>
            </a:r>
            <a:r>
              <a:rPr lang="en-US" b="1" dirty="0" smtClean="0"/>
              <a:t> (</a:t>
            </a:r>
            <a:r>
              <a:rPr lang="en-US" b="1" dirty="0" err="1" smtClean="0"/>
              <a:t>internalisasi</a:t>
            </a:r>
            <a:r>
              <a:rPr lang="en-US" b="1" dirty="0" smtClean="0"/>
              <a:t> </a:t>
            </a:r>
            <a:r>
              <a:rPr lang="en-US" b="1" dirty="0" err="1" smtClean="0"/>
              <a:t>eksternalitas</a:t>
            </a:r>
            <a:r>
              <a:rPr lang="en-US" b="1" dirty="0" smtClean="0"/>
              <a:t>)</a:t>
            </a:r>
            <a:endParaRPr lang="id-ID" b="1" dirty="0" smtClean="0"/>
          </a:p>
          <a:p>
            <a:pPr lvl="0">
              <a:buNone/>
            </a:pPr>
            <a:endParaRPr lang="id-ID" dirty="0" smtClean="0"/>
          </a:p>
          <a:p>
            <a:pPr lvl="0"/>
            <a:r>
              <a:rPr lang="en-US" b="1" dirty="0" err="1" smtClean="0"/>
              <a:t>Kesenjangan</a:t>
            </a:r>
            <a:r>
              <a:rPr lang="en-US" b="1" dirty="0" smtClean="0"/>
              <a:t> </a:t>
            </a:r>
            <a:r>
              <a:rPr lang="en-US" b="1" dirty="0" err="1" smtClean="0"/>
              <a:t>partisipasi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pendidikan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domestic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internasional</a:t>
            </a:r>
            <a:endParaRPr lang="id-ID" dirty="0" smtClean="0"/>
          </a:p>
          <a:p>
            <a:pPr>
              <a:buNone/>
            </a:pPr>
            <a:endParaRPr lang="id-ID" dirty="0" smtClean="0"/>
          </a:p>
          <a:p>
            <a:pPr lvl="0"/>
            <a:r>
              <a:rPr lang="en-US" b="1" dirty="0" err="1" smtClean="0"/>
              <a:t>Tuntutan</a:t>
            </a:r>
            <a:r>
              <a:rPr lang="en-US" b="1" dirty="0" smtClean="0"/>
              <a:t> </a:t>
            </a:r>
            <a:r>
              <a:rPr lang="en-US" b="1" dirty="0" err="1" smtClean="0"/>
              <a:t>desentralisasi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otonomi</a:t>
            </a:r>
            <a:r>
              <a:rPr lang="en-US" b="1" dirty="0" smtClean="0"/>
              <a:t> </a:t>
            </a:r>
            <a:r>
              <a:rPr lang="en-US" b="1" dirty="0" err="1" smtClean="0"/>
              <a:t>daerah</a:t>
            </a:r>
            <a:r>
              <a:rPr lang="en-US" b="1" dirty="0" smtClean="0"/>
              <a:t> </a:t>
            </a:r>
            <a:r>
              <a:rPr lang="en-US" b="1" dirty="0" err="1" smtClean="0"/>
              <a:t>membutuhkan</a:t>
            </a:r>
            <a:r>
              <a:rPr lang="en-US" b="1" dirty="0" smtClean="0"/>
              <a:t> </a:t>
            </a:r>
            <a:r>
              <a:rPr lang="en-US" b="1" dirty="0" err="1" smtClean="0"/>
              <a:t>penyesuaian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mendasar</a:t>
            </a:r>
            <a:r>
              <a:rPr lang="en-US" b="1" dirty="0" smtClean="0"/>
              <a:t> </a:t>
            </a:r>
            <a:r>
              <a:rPr lang="en-US" b="1" dirty="0" err="1" smtClean="0"/>
              <a:t>tentang</a:t>
            </a:r>
            <a:r>
              <a:rPr lang="en-US" b="1" dirty="0" smtClean="0"/>
              <a:t> </a:t>
            </a:r>
            <a:r>
              <a:rPr lang="en-US" b="1" dirty="0" err="1" smtClean="0"/>
              <a:t>struktur</a:t>
            </a:r>
            <a:r>
              <a:rPr lang="en-US" b="1" dirty="0" smtClean="0"/>
              <a:t>, </a:t>
            </a:r>
            <a:r>
              <a:rPr lang="en-US" b="1" dirty="0" err="1" smtClean="0"/>
              <a:t>kultur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figure.</a:t>
            </a:r>
            <a:endParaRPr lang="id-ID" dirty="0" smtClean="0"/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PERKEMBANGAN INTERNASIONAL(PENDIDIKAN KEJURUAAN)</a:t>
            </a:r>
            <a:endParaRPr lang="id-ID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9654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800" b="1" dirty="0" smtClean="0"/>
              <a:t> </a:t>
            </a:r>
            <a:endParaRPr lang="id-ID" sz="1800" dirty="0" smtClean="0"/>
          </a:p>
          <a:p>
            <a:pPr lvl="0"/>
            <a:r>
              <a:rPr lang="en-US" sz="2800" b="1" dirty="0" smtClean="0"/>
              <a:t>STANDAR “ASEAN” (</a:t>
            </a:r>
            <a:r>
              <a:rPr lang="en-US" sz="2800" b="1" dirty="0" err="1" smtClean="0"/>
              <a:t>Rintisannya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dimulai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namun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lamban</a:t>
            </a:r>
            <a:r>
              <a:rPr lang="en-US" sz="2800" b="1" dirty="0" smtClean="0"/>
              <a:t>)</a:t>
            </a:r>
            <a:endParaRPr lang="id-ID" sz="1800" dirty="0" smtClean="0"/>
          </a:p>
          <a:p>
            <a:r>
              <a:rPr lang="en-US" sz="2800" b="1" dirty="0" smtClean="0"/>
              <a:t> </a:t>
            </a:r>
            <a:endParaRPr lang="id-ID" sz="1800" dirty="0" smtClean="0"/>
          </a:p>
          <a:p>
            <a:pPr lvl="0"/>
            <a:r>
              <a:rPr lang="en-US" sz="2800" b="1" dirty="0" smtClean="0"/>
              <a:t>STANDATR “APEC” (</a:t>
            </a:r>
            <a:r>
              <a:rPr lang="en-US" sz="2800" b="1" dirty="0" err="1" smtClean="0"/>
              <a:t>Inisiasi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berasal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Negara </a:t>
            </a:r>
            <a:r>
              <a:rPr lang="en-US" sz="2800" b="1" dirty="0" err="1" smtClean="0"/>
              <a:t>maju</a:t>
            </a:r>
            <a:r>
              <a:rPr lang="en-US" sz="2800" b="1" dirty="0" smtClean="0"/>
              <a:t>)</a:t>
            </a:r>
            <a:endParaRPr lang="id-ID" sz="1800" dirty="0" smtClean="0"/>
          </a:p>
          <a:p>
            <a:r>
              <a:rPr lang="en-US" sz="2800" b="1" dirty="0" smtClean="0"/>
              <a:t> </a:t>
            </a:r>
            <a:endParaRPr lang="id-ID" sz="1800" dirty="0" smtClean="0"/>
          </a:p>
          <a:p>
            <a:pPr lvl="0"/>
            <a:r>
              <a:rPr lang="en-US" sz="2800" b="1" dirty="0" smtClean="0"/>
              <a:t>STANDAR “WTO” (</a:t>
            </a:r>
            <a:r>
              <a:rPr lang="en-US" sz="2800" b="1" dirty="0" err="1" smtClean="0"/>
              <a:t>Rintisan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Negara </a:t>
            </a:r>
            <a:r>
              <a:rPr lang="en-US" sz="2800" b="1" dirty="0" err="1" smtClean="0"/>
              <a:t>maju</a:t>
            </a:r>
            <a:endParaRPr lang="id-ID" sz="1800" dirty="0" smtClean="0"/>
          </a:p>
          <a:p>
            <a:endParaRPr lang="id-ID" sz="1800" dirty="0" smtClean="0"/>
          </a:p>
          <a:p>
            <a:pPr lvl="0"/>
            <a:r>
              <a:rPr lang="en-US" sz="2800" b="1" dirty="0" smtClean="0"/>
              <a:t>GERAKAN “UNESCO” (PENDIDIKAN UNTUK ABAD 21)</a:t>
            </a:r>
            <a:endParaRPr lang="id-ID" sz="1800" dirty="0" smtClean="0"/>
          </a:p>
          <a:p>
            <a:pPr lvl="0"/>
            <a:r>
              <a:rPr lang="en-US" sz="2800" b="1" i="1" dirty="0" smtClean="0"/>
              <a:t>LEARNINGT TO KNOW</a:t>
            </a:r>
            <a:endParaRPr lang="id-ID" sz="1800" dirty="0" smtClean="0"/>
          </a:p>
          <a:p>
            <a:pPr lvl="0"/>
            <a:r>
              <a:rPr lang="en-US" sz="2800" b="1" i="1" dirty="0" smtClean="0"/>
              <a:t>LEARNING TO DO</a:t>
            </a:r>
            <a:endParaRPr lang="id-ID" sz="1800" dirty="0" smtClean="0"/>
          </a:p>
          <a:p>
            <a:pPr lvl="0"/>
            <a:r>
              <a:rPr lang="en-US" sz="2800" b="1" i="1" dirty="0" smtClean="0"/>
              <a:t>LEARNING TO LIVE TOGETHER</a:t>
            </a:r>
            <a:endParaRPr lang="id-ID" sz="1800" dirty="0" smtClean="0"/>
          </a:p>
          <a:p>
            <a:pPr lvl="0"/>
            <a:r>
              <a:rPr lang="en-US" sz="2800" b="1" i="1" dirty="0" smtClean="0"/>
              <a:t>LEARNING TO BE</a:t>
            </a:r>
            <a:endParaRPr lang="id-ID" sz="1800" dirty="0" smtClean="0"/>
          </a:p>
          <a:p>
            <a:pPr lvl="0"/>
            <a:r>
              <a:rPr lang="en-US" sz="2800" b="1" i="1" dirty="0" smtClean="0"/>
              <a:t>LEARNING THROUGHOUT LIFE</a:t>
            </a:r>
            <a:endParaRPr lang="id-ID" sz="1800" dirty="0" smtClean="0"/>
          </a:p>
          <a:p>
            <a:endParaRPr lang="id-ID" sz="1800" dirty="0" smtClean="0"/>
          </a:p>
          <a:p>
            <a:pPr lvl="0"/>
            <a:r>
              <a:rPr lang="en-US" sz="2800" b="1" dirty="0" smtClean="0"/>
              <a:t>STANDAR MASYARAKAT EROPA</a:t>
            </a:r>
            <a:endParaRPr lang="id-ID" sz="1800" dirty="0" smtClean="0"/>
          </a:p>
          <a:p>
            <a:endParaRPr lang="id-ID" sz="1800" dirty="0" smtClean="0"/>
          </a:p>
          <a:p>
            <a:pPr lvl="0"/>
            <a:r>
              <a:rPr lang="en-US" sz="2800" b="1" dirty="0" smtClean="0"/>
              <a:t>INDIVIDUAL COUNTRY MOVEMENT</a:t>
            </a:r>
            <a:endParaRPr lang="id-ID" sz="1800" dirty="0" smtClean="0"/>
          </a:p>
          <a:p>
            <a:pPr lvl="1"/>
            <a:r>
              <a:rPr lang="en-US" b="1" dirty="0" smtClean="0"/>
              <a:t>GERMANY (DUAL SYSTEM)</a:t>
            </a:r>
            <a:endParaRPr lang="id-ID" sz="1600" dirty="0" smtClean="0"/>
          </a:p>
          <a:p>
            <a:pPr lvl="1"/>
            <a:r>
              <a:rPr lang="en-US" b="1" dirty="0" smtClean="0"/>
              <a:t>AUSTRALIA (COMPETENCY AND WORK-BASED)</a:t>
            </a:r>
            <a:endParaRPr lang="id-ID" sz="1600" dirty="0" smtClean="0"/>
          </a:p>
          <a:p>
            <a:pPr lvl="1"/>
            <a:r>
              <a:rPr lang="en-US" b="1" dirty="0" smtClean="0"/>
              <a:t>USA (TECH-PREP &amp; COMPETENCY BASED)</a:t>
            </a:r>
            <a:endParaRPr lang="id-ID" sz="1600" dirty="0" smtClean="0"/>
          </a:p>
          <a:p>
            <a:endParaRPr lang="id-ID" sz="1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47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800" b="1" dirty="0" smtClean="0"/>
              <a:t>DIMENSI-DIMENSI REFORMASI PENDIDIKAN DAN PELATIHAN KEJURUAN</a:t>
            </a:r>
            <a:endParaRPr lang="id-ID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23528" y="1484784"/>
          <a:ext cx="8136905" cy="4536504"/>
        </p:xfrm>
        <a:graphic>
          <a:graphicData uri="http://schemas.openxmlformats.org/drawingml/2006/table">
            <a:tbl>
              <a:tblPr/>
              <a:tblGrid>
                <a:gridCol w="3307448"/>
                <a:gridCol w="1024430"/>
                <a:gridCol w="3805027"/>
              </a:tblGrid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MASA LALU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MASA DEPAN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“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Suply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driven”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atas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kebutuhan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sosial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masyarakat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Demand driven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dipicu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pasar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kerja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berbasis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sekolah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dengan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pemberian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ijasah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bagi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lulus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 pendidikan dan pelatihan yang memberi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kompetensi </a:t>
                      </a:r>
                      <a:r>
                        <a:rPr lang="en-US" sz="220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sesuai standar nasional yang </a:t>
                      </a:r>
                      <a:endParaRPr lang="id-ID" sz="220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 berbasis sekolah melalui alur yang kaku</a:t>
                      </a:r>
                      <a:endParaRPr lang="id-ID" sz="220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pendidikan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pelatihan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lentur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dengan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prinsip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multy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entry multi exit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851920" y="5085184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851920" y="2276872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0961" name="AutoShape 1"/>
          <p:cNvSpPr>
            <a:spLocks noChangeArrowheads="1"/>
          </p:cNvSpPr>
          <p:nvPr/>
        </p:nvSpPr>
        <p:spPr bwMode="auto">
          <a:xfrm>
            <a:off x="3851920" y="3645024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136905" cy="4896544"/>
        </p:xfrm>
        <a:graphic>
          <a:graphicData uri="http://schemas.openxmlformats.org/drawingml/2006/table">
            <a:tbl>
              <a:tblPr/>
              <a:tblGrid>
                <a:gridCol w="3307448"/>
                <a:gridCol w="1024430"/>
                <a:gridCol w="3805027"/>
              </a:tblGrid>
              <a:tr h="5446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MASA LALU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MASA DEPAN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2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Tidak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mengakui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kemampuan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diperoleh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sebelumnya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secara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tegas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mengakui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kompetensi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dimanapun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bagaimanapun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caranya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diperoleh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berbasis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sekolah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dengan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orientasi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program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studi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pendidikan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pelatihan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mengacu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pada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profesi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ketram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[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pilan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kejuruan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9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Pendidikan dan pelatihan berfokus pada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sektor formal</a:t>
                      </a:r>
                      <a:endParaRPr lang="id-ID" sz="220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Pendidikan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pelatihan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untuk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sector formal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in formal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3923928" y="3861048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923928" y="5229200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923928" y="2060848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d-ID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d-ID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4000" cy="6892925"/>
            <a:chOff x="0" y="0"/>
            <a:chExt cx="5760" cy="4342"/>
          </a:xfrm>
        </p:grpSpPr>
        <p:pic>
          <p:nvPicPr>
            <p:cNvPr id="25612" name="Picture 5" descr="Aqua Smot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4342"/>
            </a:xfrm>
            <a:prstGeom prst="rect">
              <a:avLst/>
            </a:prstGeom>
            <a:solidFill>
              <a:srgbClr val="71D0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13" name="Rectangle 6"/>
            <p:cNvSpPr>
              <a:spLocks noChangeArrowheads="1"/>
            </p:cNvSpPr>
            <p:nvPr/>
          </p:nvSpPr>
          <p:spPr bwMode="auto">
            <a:xfrm>
              <a:off x="576" y="0"/>
              <a:ext cx="5184" cy="527"/>
            </a:xfrm>
            <a:prstGeom prst="rect">
              <a:avLst/>
            </a:prstGeom>
            <a:solidFill>
              <a:srgbClr val="71D0FF"/>
            </a:solidFill>
            <a:ln w="9525">
              <a:noFill/>
              <a:miter lim="800000"/>
              <a:headEnd/>
              <a:tailEnd/>
            </a:ln>
          </p:spPr>
          <p:txBody>
            <a:bodyPr lIns="91436" tIns="45718" rIns="91436" bIns="45718" anchor="ctr"/>
            <a:lstStyle/>
            <a:p>
              <a:pPr algn="l"/>
              <a:r>
                <a:rPr lang="en-US" sz="4000" b="1">
                  <a:solidFill>
                    <a:schemeClr val="tx2"/>
                  </a:solidFill>
                  <a:latin typeface="Trebuchet MS" pitchFamily="34" charset="0"/>
                </a:rPr>
                <a:t>            </a:t>
              </a:r>
            </a:p>
          </p:txBody>
        </p:sp>
        <p:sp>
          <p:nvSpPr>
            <p:cNvPr id="25614" name="Line 7"/>
            <p:cNvSpPr>
              <a:spLocks noChangeShapeType="1"/>
            </p:cNvSpPr>
            <p:nvPr/>
          </p:nvSpPr>
          <p:spPr bwMode="auto">
            <a:xfrm>
              <a:off x="0" y="528"/>
              <a:ext cx="576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id-ID"/>
            </a:p>
          </p:txBody>
        </p:sp>
      </p:grpSp>
      <p:pic>
        <p:nvPicPr>
          <p:cNvPr id="25605" name="Picture 9" descr="overwork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144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0" descr="FINDEDIE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3657600"/>
            <a:ext cx="44958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Oval 12"/>
          <p:cNvSpPr>
            <a:spLocks noChangeArrowheads="1"/>
          </p:cNvSpPr>
          <p:nvPr/>
        </p:nvSpPr>
        <p:spPr bwMode="auto">
          <a:xfrm>
            <a:off x="838200" y="1600200"/>
            <a:ext cx="2362200" cy="13716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b="1"/>
              <a:t>JNG KELEBIHAN</a:t>
            </a:r>
          </a:p>
          <a:p>
            <a:pPr eaLnBrk="1" hangingPunct="1"/>
            <a:r>
              <a:rPr lang="en-US" b="1"/>
              <a:t>BEBAN</a:t>
            </a:r>
          </a:p>
        </p:txBody>
      </p:sp>
      <p:sp>
        <p:nvSpPr>
          <p:cNvPr id="942093" name="AutoShape 13"/>
          <p:cNvSpPr>
            <a:spLocks noChangeArrowheads="1"/>
          </p:cNvSpPr>
          <p:nvPr/>
        </p:nvSpPr>
        <p:spPr bwMode="auto">
          <a:xfrm rot="5400000">
            <a:off x="3276600" y="1905000"/>
            <a:ext cx="1066800" cy="7620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42094" name="AutoShape 14"/>
          <p:cNvSpPr>
            <a:spLocks noChangeArrowheads="1"/>
          </p:cNvSpPr>
          <p:nvPr/>
        </p:nvSpPr>
        <p:spPr bwMode="auto">
          <a:xfrm rot="16200000">
            <a:off x="4800600" y="4876800"/>
            <a:ext cx="1066800" cy="7620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11" name="Oval 15"/>
          <p:cNvSpPr>
            <a:spLocks noChangeArrowheads="1"/>
          </p:cNvSpPr>
          <p:nvPr/>
        </p:nvSpPr>
        <p:spPr bwMode="auto">
          <a:xfrm>
            <a:off x="5943600" y="4572000"/>
            <a:ext cx="2362200" cy="1371600"/>
          </a:xfrm>
          <a:prstGeom prst="ellipse">
            <a:avLst/>
          </a:prstGeom>
          <a:solidFill>
            <a:srgbClr val="FF9900"/>
          </a:solidFill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b="1"/>
              <a:t>BERI RUANG</a:t>
            </a:r>
          </a:p>
          <a:p>
            <a:pPr eaLnBrk="1" hangingPunct="1"/>
            <a:r>
              <a:rPr lang="en-US" b="1"/>
              <a:t>BERGERAK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700808"/>
          <a:ext cx="8136905" cy="4862696"/>
        </p:xfrm>
        <a:graphic>
          <a:graphicData uri="http://schemas.openxmlformats.org/drawingml/2006/table">
            <a:tbl>
              <a:tblPr/>
              <a:tblGrid>
                <a:gridCol w="3307448"/>
                <a:gridCol w="1024430"/>
                <a:gridCol w="3805027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MASA LALU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MASA DEPAN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9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Pemisahan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antara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pendidikan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pelatihan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Mengintegrasikan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secara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terpadui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antara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pendidikan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pelatihan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bersifat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kognitif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berdasarkan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ilmu</a:t>
                      </a:r>
                      <a:r>
                        <a:rPr lang="en-US" sz="2200" dirty="0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pengetahuan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4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 pengelolaan yang </a:t>
                      </a:r>
                      <a:r>
                        <a:rPr lang="en-US" sz="220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terpusat</a:t>
                      </a:r>
                      <a:endParaRPr lang="id-ID" sz="220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Sistem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pengelolaan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terdesentralisasi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2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Lembaga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organisasi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sepenuhnya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dibiayai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dioperasikan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oleh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pemerintah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>
                        <a:solidFill>
                          <a:srgbClr val="333399"/>
                        </a:solidFill>
                        <a:latin typeface="Verdana"/>
                        <a:ea typeface="Times New Roman"/>
                        <a:cs typeface="Arial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Lembaga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/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organisasi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yang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mampu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melakukan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swakelola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dan</a:t>
                      </a:r>
                      <a:r>
                        <a:rPr lang="en-US" sz="2200" dirty="0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FF0000"/>
                          </a:solidFill>
                          <a:latin typeface="Verdana"/>
                          <a:ea typeface="Times New Roman"/>
                          <a:cs typeface="Arial"/>
                        </a:rPr>
                        <a:t>swadana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dengan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subsidi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pemerintah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333399"/>
                          </a:solidFill>
                          <a:latin typeface="Verdana"/>
                          <a:ea typeface="Times New Roman"/>
                          <a:cs typeface="Arial"/>
                        </a:rPr>
                        <a:t>pusat</a:t>
                      </a:r>
                      <a:endParaRPr lang="id-ID" sz="2200" dirty="0">
                        <a:latin typeface="Times New Roman"/>
                        <a:ea typeface="Times New Roman"/>
                      </a:endParaRPr>
                    </a:p>
                  </a:txBody>
                  <a:tcPr marL="25179" marR="251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995936" y="2132856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95936" y="3429000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3995936" y="4509120"/>
            <a:ext cx="571500" cy="2286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BEBERAPA KEBIJAKAN TERKAIT PENDIDIKAN KEJURUAN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i="1" dirty="0" smtClean="0"/>
              <a:t>(Dual System Education)</a:t>
            </a:r>
            <a:endParaRPr lang="id-ID" dirty="0" smtClean="0"/>
          </a:p>
          <a:p>
            <a:pPr lvl="1"/>
            <a:r>
              <a:rPr lang="en-US" i="1" dirty="0" smtClean="0"/>
              <a:t>Multi Entry-Multi Exit</a:t>
            </a:r>
            <a:endParaRPr lang="id-ID" dirty="0" smtClean="0"/>
          </a:p>
          <a:p>
            <a:pPr lvl="1"/>
            <a:r>
              <a:rPr lang="en-US" i="1" dirty="0" smtClean="0"/>
              <a:t>Link and Mach</a:t>
            </a:r>
            <a:r>
              <a:rPr lang="en-US" dirty="0" smtClean="0"/>
              <a:t> (</a:t>
            </a:r>
            <a:r>
              <a:rPr lang="en-US" dirty="0" err="1" smtClean="0"/>
              <a:t>Keterkaitan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Kesepadanan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en-US" i="1" dirty="0" smtClean="0"/>
              <a:t>Broad-based Education</a:t>
            </a:r>
            <a:r>
              <a:rPr lang="en-US" dirty="0" smtClean="0"/>
              <a:t> (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)</a:t>
            </a:r>
            <a:endParaRPr lang="id-ID" dirty="0" smtClean="0"/>
          </a:p>
          <a:p>
            <a:pPr lvl="1"/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i="1" dirty="0" smtClean="0"/>
              <a:t>(Competency-based Education)</a:t>
            </a:r>
            <a:endParaRPr lang="id-ID" dirty="0" smtClean="0"/>
          </a:p>
          <a:p>
            <a:pPr lvl="1"/>
            <a:r>
              <a:rPr lang="en-US" dirty="0" err="1" smtClean="0"/>
              <a:t>Sertifikasi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endParaRPr lang="id-ID" dirty="0" smtClean="0"/>
          </a:p>
          <a:p>
            <a:pPr lvl="1"/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(MPMBS)</a:t>
            </a:r>
            <a:endParaRPr lang="id-ID" dirty="0" smtClean="0"/>
          </a:p>
          <a:p>
            <a:pPr lvl="1"/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Berorientasi</a:t>
            </a:r>
            <a:r>
              <a:rPr lang="en-US" dirty="0" smtClean="0"/>
              <a:t> </a:t>
            </a:r>
            <a:r>
              <a:rPr lang="en-US" dirty="0" err="1" smtClean="0"/>
              <a:t>Kecakapan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i="1" dirty="0" smtClean="0"/>
              <a:t>(Life Skill)</a:t>
            </a:r>
            <a:endParaRPr lang="id-ID" dirty="0" smtClean="0"/>
          </a:p>
          <a:p>
            <a:pPr lvl="1"/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(</a:t>
            </a:r>
            <a:r>
              <a:rPr lang="en-US" dirty="0" err="1" smtClean="0"/>
              <a:t>Komite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)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id-ID" dirty="0" smtClean="0"/>
          </a:p>
          <a:p>
            <a:pPr lvl="1"/>
            <a:r>
              <a:rPr lang="en-US" dirty="0" err="1" smtClean="0"/>
              <a:t>Optimalisasi</a:t>
            </a:r>
            <a:r>
              <a:rPr lang="en-US" dirty="0" smtClean="0"/>
              <a:t> Unit </a:t>
            </a:r>
            <a:r>
              <a:rPr lang="en-US" dirty="0" err="1" smtClean="0"/>
              <a:t>Produksi</a:t>
            </a:r>
            <a:r>
              <a:rPr lang="en-US" dirty="0" smtClean="0"/>
              <a:t>, Business Centre, Teaching Factory</a:t>
            </a:r>
            <a:endParaRPr lang="id-ID" dirty="0" smtClean="0"/>
          </a:p>
          <a:p>
            <a:pPr lvl="1"/>
            <a:r>
              <a:rPr lang="en-US" dirty="0" err="1" smtClean="0"/>
              <a:t>Kurikulum</a:t>
            </a:r>
            <a:r>
              <a:rPr lang="en-US" dirty="0" smtClean="0"/>
              <a:t> Tingkat </a:t>
            </a:r>
            <a:r>
              <a:rPr lang="en-US" dirty="0" err="1" smtClean="0"/>
              <a:t>Satuan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(KTSP) </a:t>
            </a:r>
            <a:r>
              <a:rPr lang="en-US" dirty="0" err="1" smtClean="0"/>
              <a:t>Permendiknas</a:t>
            </a:r>
            <a:r>
              <a:rPr lang="en-US" dirty="0" smtClean="0"/>
              <a:t> No 22, 23, 24 </a:t>
            </a:r>
            <a:r>
              <a:rPr lang="en-US" dirty="0" err="1" smtClean="0"/>
              <a:t>Tahun</a:t>
            </a:r>
            <a:r>
              <a:rPr lang="en-US" dirty="0" smtClean="0"/>
              <a:t> 2006</a:t>
            </a:r>
            <a:endParaRPr lang="id-ID" dirty="0" smtClean="0"/>
          </a:p>
          <a:p>
            <a:pPr lvl="1"/>
            <a:r>
              <a:rPr lang="id-ID" dirty="0" smtClean="0"/>
              <a:t>Kurikulum 2013</a:t>
            </a:r>
          </a:p>
          <a:p>
            <a:pPr lvl="1"/>
            <a:r>
              <a:rPr lang="en-US" dirty="0" err="1" smtClean="0"/>
              <a:t>Sertifikasi</a:t>
            </a:r>
            <a:r>
              <a:rPr lang="en-US" dirty="0" smtClean="0"/>
              <a:t> Guru,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</a:t>
            </a:r>
            <a:endParaRPr lang="id-ID" dirty="0" smtClean="0"/>
          </a:p>
          <a:p>
            <a:pPr lvl="1"/>
            <a:r>
              <a:rPr lang="en-US" dirty="0" err="1" smtClean="0"/>
              <a:t>Standar</a:t>
            </a:r>
            <a:r>
              <a:rPr lang="en-US" dirty="0" smtClean="0"/>
              <a:t> Minimal </a:t>
            </a:r>
            <a:r>
              <a:rPr lang="en-US" dirty="0" err="1" smtClean="0"/>
              <a:t>Pendidkan</a:t>
            </a:r>
            <a:r>
              <a:rPr lang="en-US" dirty="0" smtClean="0"/>
              <a:t> (</a:t>
            </a:r>
            <a:r>
              <a:rPr lang="en-US" dirty="0" err="1" smtClean="0"/>
              <a:t>Peraturan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No 19 </a:t>
            </a:r>
            <a:r>
              <a:rPr lang="en-US" dirty="0" err="1" smtClean="0"/>
              <a:t>Tahun</a:t>
            </a:r>
            <a:r>
              <a:rPr lang="en-US" dirty="0" smtClean="0"/>
              <a:t> 2005</a:t>
            </a:r>
            <a:endParaRPr lang="id-ID" dirty="0" smtClean="0"/>
          </a:p>
          <a:p>
            <a:pPr lvl="1"/>
            <a:r>
              <a:rPr lang="id-ID" dirty="0" smtClean="0"/>
              <a:t>Standar Kualifikasi Kerja Nasional Indonesia (SKKNI)</a:t>
            </a:r>
          </a:p>
          <a:p>
            <a:pPr lvl="1"/>
            <a:r>
              <a:rPr lang="id-ID" dirty="0" smtClean="0"/>
              <a:t>Kerangka Kualifikasi Nasional Indonesia (KKNI)</a:t>
            </a:r>
          </a:p>
          <a:p>
            <a:pPr lvl="1"/>
            <a:r>
              <a:rPr lang="id-ID" dirty="0" smtClean="0"/>
              <a:t>Uji Kinerja Guru (UKG)</a:t>
            </a:r>
          </a:p>
          <a:p>
            <a:endParaRPr lang="id-ID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3">
            <a:hlinkClick r:id="rId4" action="ppaction://hlinkfile"/>
          </p:cNvPr>
          <p:cNvGraphicFramePr>
            <a:graphicFrameLocks noChangeAspect="1"/>
          </p:cNvGraphicFramePr>
          <p:nvPr/>
        </p:nvGraphicFramePr>
        <p:xfrm>
          <a:off x="611188" y="2133600"/>
          <a:ext cx="7848600" cy="4319588"/>
        </p:xfrm>
        <a:graphic>
          <a:graphicData uri="http://schemas.openxmlformats.org/presentationml/2006/ole">
            <p:oleObj spid="_x0000_s53250" name="PHOTO-PAINT" r:id="rId5" imgW="7593651" imgH="4330159" progId="">
              <p:embed/>
            </p:oleObj>
          </a:graphicData>
        </a:graphic>
      </p:graphicFrame>
      <p:pic>
        <p:nvPicPr>
          <p:cNvPr id="13" name="Picture 25" descr="burun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77150" y="2133600"/>
            <a:ext cx="1466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WordArt 24" descr="Sunset"/>
          <p:cNvSpPr>
            <a:spLocks noChangeArrowheads="1" noChangeShapeType="1" noTextEdit="1"/>
          </p:cNvSpPr>
          <p:nvPr/>
        </p:nvSpPr>
        <p:spPr bwMode="auto">
          <a:xfrm>
            <a:off x="1403350" y="3429000"/>
            <a:ext cx="6335713" cy="16271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blipFill dpi="0" rotWithShape="0">
                  <a:blip r:embed="rId7">
                    <a:alphaModFix amt="83000"/>
                  </a:blip>
                  <a:srcRect/>
                  <a:stretch>
                    <a:fillRect/>
                  </a:stretch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TERIMAKASIH</a:t>
            </a:r>
          </a:p>
        </p:txBody>
      </p:sp>
      <p:pic>
        <p:nvPicPr>
          <p:cNvPr id="29" name="Picture 26" descr="AG00373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3213100"/>
            <a:ext cx="32766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7" descr="gunu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42000"/>
          </a:blip>
          <a:srcRect/>
          <a:stretch>
            <a:fillRect/>
          </a:stretch>
        </p:blipFill>
        <p:spPr bwMode="auto">
          <a:xfrm>
            <a:off x="2057400" y="0"/>
            <a:ext cx="528161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11863" y="333375"/>
            <a:ext cx="1439862" cy="1439863"/>
            <a:chOff x="1251" y="890"/>
            <a:chExt cx="1465" cy="148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36" name="Freeform 4"/>
              <p:cNvSpPr>
                <a:spLocks/>
              </p:cNvSpPr>
              <p:nvPr/>
            </p:nvSpPr>
            <p:spPr bwMode="auto">
              <a:xfrm>
                <a:off x="1928" y="890"/>
                <a:ext cx="788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Freeform 5"/>
              <p:cNvSpPr>
                <a:spLocks/>
              </p:cNvSpPr>
              <p:nvPr/>
            </p:nvSpPr>
            <p:spPr bwMode="auto">
              <a:xfrm flipH="1">
                <a:off x="1251" y="890"/>
                <a:ext cx="788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17" y="1060"/>
              <a:ext cx="1133" cy="1138"/>
              <a:chOff x="1569" y="1204"/>
              <a:chExt cx="872" cy="884"/>
            </a:xfrm>
          </p:grpSpPr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1569" y="1545"/>
                <a:ext cx="558" cy="543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 flipH="1" flipV="1">
                <a:off x="1883" y="1204"/>
                <a:ext cx="558" cy="547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E6F2FF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7235825" y="981075"/>
            <a:ext cx="863600" cy="863600"/>
            <a:chOff x="1251" y="890"/>
            <a:chExt cx="1465" cy="1482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43" name="Freeform 11"/>
              <p:cNvSpPr>
                <a:spLocks/>
              </p:cNvSpPr>
              <p:nvPr/>
            </p:nvSpPr>
            <p:spPr bwMode="auto">
              <a:xfrm>
                <a:off x="1927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Freeform 12"/>
              <p:cNvSpPr>
                <a:spLocks/>
              </p:cNvSpPr>
              <p:nvPr/>
            </p:nvSpPr>
            <p:spPr bwMode="auto">
              <a:xfrm flipH="1">
                <a:off x="1251" y="890"/>
                <a:ext cx="789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419" y="1065"/>
              <a:ext cx="1132" cy="1135"/>
              <a:chOff x="1570" y="1207"/>
              <a:chExt cx="871" cy="881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1569" y="1545"/>
                <a:ext cx="559" cy="543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Freeform 15"/>
              <p:cNvSpPr>
                <a:spLocks/>
              </p:cNvSpPr>
              <p:nvPr/>
            </p:nvSpPr>
            <p:spPr bwMode="auto">
              <a:xfrm flipH="1" flipV="1">
                <a:off x="1882" y="1206"/>
                <a:ext cx="559" cy="543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8027988" y="620713"/>
            <a:ext cx="935037" cy="935037"/>
            <a:chOff x="1251" y="890"/>
            <a:chExt cx="1465" cy="1482"/>
          </a:xfrm>
        </p:grpSpPr>
        <p:grpSp>
          <p:nvGrpSpPr>
            <p:cNvPr id="9" name="Group 17"/>
            <p:cNvGrpSpPr>
              <a:grpSpLocks/>
            </p:cNvGrpSpPr>
            <p:nvPr/>
          </p:nvGrpSpPr>
          <p:grpSpPr bwMode="auto">
            <a:xfrm>
              <a:off x="1251" y="890"/>
              <a:ext cx="1465" cy="1482"/>
              <a:chOff x="1251" y="890"/>
              <a:chExt cx="1465" cy="1482"/>
            </a:xfrm>
          </p:grpSpPr>
          <p:sp>
            <p:nvSpPr>
              <p:cNvPr id="50" name="Freeform 18"/>
              <p:cNvSpPr>
                <a:spLocks/>
              </p:cNvSpPr>
              <p:nvPr/>
            </p:nvSpPr>
            <p:spPr bwMode="auto">
              <a:xfrm>
                <a:off x="1928" y="890"/>
                <a:ext cx="788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1" name="Freeform 19"/>
              <p:cNvSpPr>
                <a:spLocks/>
              </p:cNvSpPr>
              <p:nvPr/>
            </p:nvSpPr>
            <p:spPr bwMode="auto">
              <a:xfrm flipH="1">
                <a:off x="1251" y="890"/>
                <a:ext cx="788" cy="1482"/>
              </a:xfrm>
              <a:custGeom>
                <a:avLst/>
                <a:gdLst/>
                <a:ahLst/>
                <a:cxnLst>
                  <a:cxn ang="0">
                    <a:pos x="283" y="1349"/>
                  </a:cxn>
                  <a:cxn ang="0">
                    <a:pos x="648" y="1181"/>
                  </a:cxn>
                  <a:cxn ang="0">
                    <a:pos x="789" y="818"/>
                  </a:cxn>
                  <a:cxn ang="0">
                    <a:pos x="789" y="793"/>
                  </a:cxn>
                  <a:cxn ang="0">
                    <a:pos x="789" y="771"/>
                  </a:cxn>
                  <a:cxn ang="0">
                    <a:pos x="789" y="737"/>
                  </a:cxn>
                  <a:cxn ang="0">
                    <a:pos x="789" y="716"/>
                  </a:cxn>
                  <a:cxn ang="0">
                    <a:pos x="789" y="674"/>
                  </a:cxn>
                  <a:cxn ang="0">
                    <a:pos x="557" y="322"/>
                  </a:cxn>
                  <a:cxn ang="0">
                    <a:pos x="147" y="93"/>
                  </a:cxn>
                  <a:cxn ang="0">
                    <a:pos x="52" y="205"/>
                  </a:cxn>
                  <a:cxn ang="0">
                    <a:pos x="79" y="205"/>
                  </a:cxn>
                  <a:cxn ang="0">
                    <a:pos x="107" y="209"/>
                  </a:cxn>
                  <a:cxn ang="0">
                    <a:pos x="136" y="213"/>
                  </a:cxn>
                  <a:cxn ang="0">
                    <a:pos x="170" y="222"/>
                  </a:cxn>
                  <a:cxn ang="0">
                    <a:pos x="206" y="231"/>
                  </a:cxn>
                  <a:cxn ang="0">
                    <a:pos x="245" y="243"/>
                  </a:cxn>
                  <a:cxn ang="0">
                    <a:pos x="283" y="259"/>
                  </a:cxn>
                  <a:cxn ang="0">
                    <a:pos x="324" y="281"/>
                  </a:cxn>
                  <a:cxn ang="0">
                    <a:pos x="362" y="306"/>
                  </a:cxn>
                  <a:cxn ang="0">
                    <a:pos x="397" y="336"/>
                  </a:cxn>
                  <a:cxn ang="0">
                    <a:pos x="431" y="370"/>
                  </a:cxn>
                  <a:cxn ang="0">
                    <a:pos x="460" y="397"/>
                  </a:cxn>
                  <a:cxn ang="0">
                    <a:pos x="483" y="426"/>
                  </a:cxn>
                  <a:cxn ang="0">
                    <a:pos x="505" y="456"/>
                  </a:cxn>
                  <a:cxn ang="0">
                    <a:pos x="521" y="487"/>
                  </a:cxn>
                  <a:cxn ang="0">
                    <a:pos x="537" y="519"/>
                  </a:cxn>
                  <a:cxn ang="0">
                    <a:pos x="551" y="553"/>
                  </a:cxn>
                  <a:cxn ang="0">
                    <a:pos x="560" y="583"/>
                  </a:cxn>
                  <a:cxn ang="0">
                    <a:pos x="569" y="615"/>
                  </a:cxn>
                  <a:cxn ang="0">
                    <a:pos x="576" y="646"/>
                  </a:cxn>
                  <a:cxn ang="0">
                    <a:pos x="580" y="674"/>
                  </a:cxn>
                  <a:cxn ang="0">
                    <a:pos x="584" y="703"/>
                  </a:cxn>
                  <a:cxn ang="0">
                    <a:pos x="585" y="730"/>
                  </a:cxn>
                  <a:cxn ang="0">
                    <a:pos x="587" y="753"/>
                  </a:cxn>
                  <a:cxn ang="0">
                    <a:pos x="584" y="785"/>
                  </a:cxn>
                  <a:cxn ang="0">
                    <a:pos x="580" y="811"/>
                  </a:cxn>
                  <a:cxn ang="0">
                    <a:pos x="575" y="837"/>
                  </a:cxn>
                  <a:cxn ang="0">
                    <a:pos x="567" y="870"/>
                  </a:cxn>
                  <a:cxn ang="0">
                    <a:pos x="558" y="902"/>
                  </a:cxn>
                  <a:cxn ang="0">
                    <a:pos x="546" y="938"/>
                  </a:cxn>
                  <a:cxn ang="0">
                    <a:pos x="530" y="972"/>
                  </a:cxn>
                  <a:cxn ang="0">
                    <a:pos x="514" y="1009"/>
                  </a:cxn>
                  <a:cxn ang="0">
                    <a:pos x="490" y="1043"/>
                  </a:cxn>
                  <a:cxn ang="0">
                    <a:pos x="465" y="1077"/>
                  </a:cxn>
                  <a:cxn ang="0">
                    <a:pos x="435" y="1109"/>
                  </a:cxn>
                  <a:cxn ang="0">
                    <a:pos x="415" y="1129"/>
                  </a:cxn>
                  <a:cxn ang="0">
                    <a:pos x="381" y="1156"/>
                  </a:cxn>
                  <a:cxn ang="0">
                    <a:pos x="354" y="1178"/>
                  </a:cxn>
                  <a:cxn ang="0">
                    <a:pos x="326" y="1195"/>
                  </a:cxn>
                  <a:cxn ang="0">
                    <a:pos x="293" y="1213"/>
                  </a:cxn>
                  <a:cxn ang="0">
                    <a:pos x="256" y="1231"/>
                  </a:cxn>
                  <a:cxn ang="0">
                    <a:pos x="215" y="1247"/>
                  </a:cxn>
                  <a:cxn ang="0">
                    <a:pos x="166" y="1258"/>
                  </a:cxn>
                  <a:cxn ang="0">
                    <a:pos x="114" y="1269"/>
                  </a:cxn>
                  <a:cxn ang="0">
                    <a:pos x="59" y="1274"/>
                  </a:cxn>
                </a:cxnLst>
                <a:rect l="0" t="0" r="r" b="b"/>
                <a:pathLst>
                  <a:path w="789" h="1482">
                    <a:moveTo>
                      <a:pt x="48" y="1274"/>
                    </a:moveTo>
                    <a:lnTo>
                      <a:pt x="52" y="1482"/>
                    </a:lnTo>
                    <a:lnTo>
                      <a:pt x="118" y="1480"/>
                    </a:lnTo>
                    <a:lnTo>
                      <a:pt x="145" y="1389"/>
                    </a:lnTo>
                    <a:lnTo>
                      <a:pt x="283" y="1349"/>
                    </a:lnTo>
                    <a:lnTo>
                      <a:pt x="374" y="1412"/>
                    </a:lnTo>
                    <a:lnTo>
                      <a:pt x="474" y="1351"/>
                    </a:lnTo>
                    <a:lnTo>
                      <a:pt x="471" y="1246"/>
                    </a:lnTo>
                    <a:lnTo>
                      <a:pt x="546" y="1167"/>
                    </a:lnTo>
                    <a:lnTo>
                      <a:pt x="648" y="1181"/>
                    </a:lnTo>
                    <a:lnTo>
                      <a:pt x="720" y="1068"/>
                    </a:lnTo>
                    <a:lnTo>
                      <a:pt x="659" y="981"/>
                    </a:lnTo>
                    <a:lnTo>
                      <a:pt x="700" y="837"/>
                    </a:lnTo>
                    <a:lnTo>
                      <a:pt x="789" y="823"/>
                    </a:lnTo>
                    <a:lnTo>
                      <a:pt x="789" y="818"/>
                    </a:lnTo>
                    <a:lnTo>
                      <a:pt x="789" y="812"/>
                    </a:lnTo>
                    <a:lnTo>
                      <a:pt x="789" y="809"/>
                    </a:lnTo>
                    <a:lnTo>
                      <a:pt x="789" y="803"/>
                    </a:lnTo>
                    <a:lnTo>
                      <a:pt x="789" y="798"/>
                    </a:lnTo>
                    <a:lnTo>
                      <a:pt x="789" y="793"/>
                    </a:lnTo>
                    <a:lnTo>
                      <a:pt x="789" y="789"/>
                    </a:lnTo>
                    <a:lnTo>
                      <a:pt x="789" y="785"/>
                    </a:lnTo>
                    <a:lnTo>
                      <a:pt x="789" y="780"/>
                    </a:lnTo>
                    <a:lnTo>
                      <a:pt x="789" y="775"/>
                    </a:lnTo>
                    <a:lnTo>
                      <a:pt x="789" y="771"/>
                    </a:lnTo>
                    <a:lnTo>
                      <a:pt x="789" y="766"/>
                    </a:lnTo>
                    <a:lnTo>
                      <a:pt x="789" y="757"/>
                    </a:lnTo>
                    <a:lnTo>
                      <a:pt x="789" y="748"/>
                    </a:lnTo>
                    <a:lnTo>
                      <a:pt x="789" y="743"/>
                    </a:lnTo>
                    <a:lnTo>
                      <a:pt x="789" y="737"/>
                    </a:lnTo>
                    <a:lnTo>
                      <a:pt x="789" y="734"/>
                    </a:lnTo>
                    <a:lnTo>
                      <a:pt x="789" y="730"/>
                    </a:lnTo>
                    <a:lnTo>
                      <a:pt x="789" y="725"/>
                    </a:lnTo>
                    <a:lnTo>
                      <a:pt x="789" y="719"/>
                    </a:lnTo>
                    <a:lnTo>
                      <a:pt x="789" y="716"/>
                    </a:lnTo>
                    <a:lnTo>
                      <a:pt x="789" y="710"/>
                    </a:lnTo>
                    <a:lnTo>
                      <a:pt x="789" y="701"/>
                    </a:lnTo>
                    <a:lnTo>
                      <a:pt x="789" y="692"/>
                    </a:lnTo>
                    <a:lnTo>
                      <a:pt x="789" y="683"/>
                    </a:lnTo>
                    <a:lnTo>
                      <a:pt x="789" y="674"/>
                    </a:lnTo>
                    <a:lnTo>
                      <a:pt x="698" y="648"/>
                    </a:lnTo>
                    <a:lnTo>
                      <a:pt x="659" y="510"/>
                    </a:lnTo>
                    <a:lnTo>
                      <a:pt x="721" y="418"/>
                    </a:lnTo>
                    <a:lnTo>
                      <a:pt x="662" y="316"/>
                    </a:lnTo>
                    <a:lnTo>
                      <a:pt x="557" y="322"/>
                    </a:lnTo>
                    <a:lnTo>
                      <a:pt x="478" y="247"/>
                    </a:lnTo>
                    <a:lnTo>
                      <a:pt x="490" y="143"/>
                    </a:lnTo>
                    <a:lnTo>
                      <a:pt x="378" y="71"/>
                    </a:lnTo>
                    <a:lnTo>
                      <a:pt x="292" y="134"/>
                    </a:lnTo>
                    <a:lnTo>
                      <a:pt x="147" y="93"/>
                    </a:lnTo>
                    <a:lnTo>
                      <a:pt x="132" y="3"/>
                    </a:lnTo>
                    <a:lnTo>
                      <a:pt x="46" y="0"/>
                    </a:lnTo>
                    <a:lnTo>
                      <a:pt x="0" y="94"/>
                    </a:lnTo>
                    <a:lnTo>
                      <a:pt x="50" y="205"/>
                    </a:lnTo>
                    <a:lnTo>
                      <a:pt x="52" y="205"/>
                    </a:lnTo>
                    <a:lnTo>
                      <a:pt x="55" y="205"/>
                    </a:lnTo>
                    <a:lnTo>
                      <a:pt x="59" y="205"/>
                    </a:lnTo>
                    <a:lnTo>
                      <a:pt x="64" y="205"/>
                    </a:lnTo>
                    <a:lnTo>
                      <a:pt x="71" y="205"/>
                    </a:lnTo>
                    <a:lnTo>
                      <a:pt x="79" y="205"/>
                    </a:lnTo>
                    <a:lnTo>
                      <a:pt x="88" y="207"/>
                    </a:lnTo>
                    <a:lnTo>
                      <a:pt x="93" y="207"/>
                    </a:lnTo>
                    <a:lnTo>
                      <a:pt x="97" y="207"/>
                    </a:lnTo>
                    <a:lnTo>
                      <a:pt x="102" y="207"/>
                    </a:lnTo>
                    <a:lnTo>
                      <a:pt x="107" y="209"/>
                    </a:lnTo>
                    <a:lnTo>
                      <a:pt x="113" y="209"/>
                    </a:lnTo>
                    <a:lnTo>
                      <a:pt x="118" y="211"/>
                    </a:lnTo>
                    <a:lnTo>
                      <a:pt x="125" y="211"/>
                    </a:lnTo>
                    <a:lnTo>
                      <a:pt x="131" y="213"/>
                    </a:lnTo>
                    <a:lnTo>
                      <a:pt x="136" y="213"/>
                    </a:lnTo>
                    <a:lnTo>
                      <a:pt x="143" y="214"/>
                    </a:lnTo>
                    <a:lnTo>
                      <a:pt x="148" y="216"/>
                    </a:lnTo>
                    <a:lnTo>
                      <a:pt x="157" y="218"/>
                    </a:lnTo>
                    <a:lnTo>
                      <a:pt x="163" y="220"/>
                    </a:lnTo>
                    <a:lnTo>
                      <a:pt x="170" y="222"/>
                    </a:lnTo>
                    <a:lnTo>
                      <a:pt x="177" y="223"/>
                    </a:lnTo>
                    <a:lnTo>
                      <a:pt x="184" y="225"/>
                    </a:lnTo>
                    <a:lnTo>
                      <a:pt x="191" y="225"/>
                    </a:lnTo>
                    <a:lnTo>
                      <a:pt x="199" y="227"/>
                    </a:lnTo>
                    <a:lnTo>
                      <a:pt x="206" y="231"/>
                    </a:lnTo>
                    <a:lnTo>
                      <a:pt x="215" y="232"/>
                    </a:lnTo>
                    <a:lnTo>
                      <a:pt x="222" y="234"/>
                    </a:lnTo>
                    <a:lnTo>
                      <a:pt x="229" y="238"/>
                    </a:lnTo>
                    <a:lnTo>
                      <a:pt x="236" y="239"/>
                    </a:lnTo>
                    <a:lnTo>
                      <a:pt x="245" y="243"/>
                    </a:lnTo>
                    <a:lnTo>
                      <a:pt x="252" y="245"/>
                    </a:lnTo>
                    <a:lnTo>
                      <a:pt x="259" y="248"/>
                    </a:lnTo>
                    <a:lnTo>
                      <a:pt x="268" y="252"/>
                    </a:lnTo>
                    <a:lnTo>
                      <a:pt x="276" y="256"/>
                    </a:lnTo>
                    <a:lnTo>
                      <a:pt x="283" y="259"/>
                    </a:lnTo>
                    <a:lnTo>
                      <a:pt x="292" y="263"/>
                    </a:lnTo>
                    <a:lnTo>
                      <a:pt x="299" y="266"/>
                    </a:lnTo>
                    <a:lnTo>
                      <a:pt x="308" y="272"/>
                    </a:lnTo>
                    <a:lnTo>
                      <a:pt x="315" y="275"/>
                    </a:lnTo>
                    <a:lnTo>
                      <a:pt x="324" y="281"/>
                    </a:lnTo>
                    <a:lnTo>
                      <a:pt x="331" y="284"/>
                    </a:lnTo>
                    <a:lnTo>
                      <a:pt x="338" y="290"/>
                    </a:lnTo>
                    <a:lnTo>
                      <a:pt x="345" y="295"/>
                    </a:lnTo>
                    <a:lnTo>
                      <a:pt x="354" y="299"/>
                    </a:lnTo>
                    <a:lnTo>
                      <a:pt x="362" y="306"/>
                    </a:lnTo>
                    <a:lnTo>
                      <a:pt x="369" y="311"/>
                    </a:lnTo>
                    <a:lnTo>
                      <a:pt x="376" y="316"/>
                    </a:lnTo>
                    <a:lnTo>
                      <a:pt x="383" y="322"/>
                    </a:lnTo>
                    <a:lnTo>
                      <a:pt x="390" y="329"/>
                    </a:lnTo>
                    <a:lnTo>
                      <a:pt x="397" y="336"/>
                    </a:lnTo>
                    <a:lnTo>
                      <a:pt x="404" y="342"/>
                    </a:lnTo>
                    <a:lnTo>
                      <a:pt x="412" y="349"/>
                    </a:lnTo>
                    <a:lnTo>
                      <a:pt x="419" y="356"/>
                    </a:lnTo>
                    <a:lnTo>
                      <a:pt x="426" y="365"/>
                    </a:lnTo>
                    <a:lnTo>
                      <a:pt x="431" y="370"/>
                    </a:lnTo>
                    <a:lnTo>
                      <a:pt x="437" y="374"/>
                    </a:lnTo>
                    <a:lnTo>
                      <a:pt x="444" y="379"/>
                    </a:lnTo>
                    <a:lnTo>
                      <a:pt x="449" y="386"/>
                    </a:lnTo>
                    <a:lnTo>
                      <a:pt x="455" y="390"/>
                    </a:lnTo>
                    <a:lnTo>
                      <a:pt x="460" y="397"/>
                    </a:lnTo>
                    <a:lnTo>
                      <a:pt x="465" y="402"/>
                    </a:lnTo>
                    <a:lnTo>
                      <a:pt x="471" y="408"/>
                    </a:lnTo>
                    <a:lnTo>
                      <a:pt x="474" y="413"/>
                    </a:lnTo>
                    <a:lnTo>
                      <a:pt x="478" y="420"/>
                    </a:lnTo>
                    <a:lnTo>
                      <a:pt x="483" y="426"/>
                    </a:lnTo>
                    <a:lnTo>
                      <a:pt x="489" y="431"/>
                    </a:lnTo>
                    <a:lnTo>
                      <a:pt x="492" y="438"/>
                    </a:lnTo>
                    <a:lnTo>
                      <a:pt x="496" y="444"/>
                    </a:lnTo>
                    <a:lnTo>
                      <a:pt x="501" y="449"/>
                    </a:lnTo>
                    <a:lnTo>
                      <a:pt x="505" y="456"/>
                    </a:lnTo>
                    <a:lnTo>
                      <a:pt x="508" y="461"/>
                    </a:lnTo>
                    <a:lnTo>
                      <a:pt x="512" y="469"/>
                    </a:lnTo>
                    <a:lnTo>
                      <a:pt x="515" y="474"/>
                    </a:lnTo>
                    <a:lnTo>
                      <a:pt x="519" y="481"/>
                    </a:lnTo>
                    <a:lnTo>
                      <a:pt x="521" y="487"/>
                    </a:lnTo>
                    <a:lnTo>
                      <a:pt x="524" y="494"/>
                    </a:lnTo>
                    <a:lnTo>
                      <a:pt x="528" y="499"/>
                    </a:lnTo>
                    <a:lnTo>
                      <a:pt x="532" y="506"/>
                    </a:lnTo>
                    <a:lnTo>
                      <a:pt x="535" y="513"/>
                    </a:lnTo>
                    <a:lnTo>
                      <a:pt x="537" y="519"/>
                    </a:lnTo>
                    <a:lnTo>
                      <a:pt x="541" y="526"/>
                    </a:lnTo>
                    <a:lnTo>
                      <a:pt x="542" y="533"/>
                    </a:lnTo>
                    <a:lnTo>
                      <a:pt x="546" y="538"/>
                    </a:lnTo>
                    <a:lnTo>
                      <a:pt x="548" y="546"/>
                    </a:lnTo>
                    <a:lnTo>
                      <a:pt x="551" y="553"/>
                    </a:lnTo>
                    <a:lnTo>
                      <a:pt x="553" y="558"/>
                    </a:lnTo>
                    <a:lnTo>
                      <a:pt x="555" y="565"/>
                    </a:lnTo>
                    <a:lnTo>
                      <a:pt x="557" y="571"/>
                    </a:lnTo>
                    <a:lnTo>
                      <a:pt x="558" y="576"/>
                    </a:lnTo>
                    <a:lnTo>
                      <a:pt x="560" y="583"/>
                    </a:lnTo>
                    <a:lnTo>
                      <a:pt x="562" y="590"/>
                    </a:lnTo>
                    <a:lnTo>
                      <a:pt x="564" y="596"/>
                    </a:lnTo>
                    <a:lnTo>
                      <a:pt x="566" y="603"/>
                    </a:lnTo>
                    <a:lnTo>
                      <a:pt x="567" y="610"/>
                    </a:lnTo>
                    <a:lnTo>
                      <a:pt x="569" y="615"/>
                    </a:lnTo>
                    <a:lnTo>
                      <a:pt x="571" y="621"/>
                    </a:lnTo>
                    <a:lnTo>
                      <a:pt x="571" y="628"/>
                    </a:lnTo>
                    <a:lnTo>
                      <a:pt x="573" y="633"/>
                    </a:lnTo>
                    <a:lnTo>
                      <a:pt x="575" y="640"/>
                    </a:lnTo>
                    <a:lnTo>
                      <a:pt x="576" y="646"/>
                    </a:lnTo>
                    <a:lnTo>
                      <a:pt x="576" y="651"/>
                    </a:lnTo>
                    <a:lnTo>
                      <a:pt x="578" y="658"/>
                    </a:lnTo>
                    <a:lnTo>
                      <a:pt x="578" y="664"/>
                    </a:lnTo>
                    <a:lnTo>
                      <a:pt x="578" y="669"/>
                    </a:lnTo>
                    <a:lnTo>
                      <a:pt x="580" y="674"/>
                    </a:lnTo>
                    <a:lnTo>
                      <a:pt x="580" y="682"/>
                    </a:lnTo>
                    <a:lnTo>
                      <a:pt x="582" y="685"/>
                    </a:lnTo>
                    <a:lnTo>
                      <a:pt x="582" y="692"/>
                    </a:lnTo>
                    <a:lnTo>
                      <a:pt x="584" y="698"/>
                    </a:lnTo>
                    <a:lnTo>
                      <a:pt x="584" y="703"/>
                    </a:lnTo>
                    <a:lnTo>
                      <a:pt x="584" y="708"/>
                    </a:lnTo>
                    <a:lnTo>
                      <a:pt x="585" y="714"/>
                    </a:lnTo>
                    <a:lnTo>
                      <a:pt x="585" y="719"/>
                    </a:lnTo>
                    <a:lnTo>
                      <a:pt x="585" y="725"/>
                    </a:lnTo>
                    <a:lnTo>
                      <a:pt x="585" y="730"/>
                    </a:lnTo>
                    <a:lnTo>
                      <a:pt x="587" y="735"/>
                    </a:lnTo>
                    <a:lnTo>
                      <a:pt x="587" y="741"/>
                    </a:lnTo>
                    <a:lnTo>
                      <a:pt x="589" y="746"/>
                    </a:lnTo>
                    <a:lnTo>
                      <a:pt x="587" y="748"/>
                    </a:lnTo>
                    <a:lnTo>
                      <a:pt x="587" y="753"/>
                    </a:lnTo>
                    <a:lnTo>
                      <a:pt x="587" y="759"/>
                    </a:lnTo>
                    <a:lnTo>
                      <a:pt x="587" y="766"/>
                    </a:lnTo>
                    <a:lnTo>
                      <a:pt x="585" y="773"/>
                    </a:lnTo>
                    <a:lnTo>
                      <a:pt x="584" y="782"/>
                    </a:lnTo>
                    <a:lnTo>
                      <a:pt x="584" y="785"/>
                    </a:lnTo>
                    <a:lnTo>
                      <a:pt x="584" y="791"/>
                    </a:lnTo>
                    <a:lnTo>
                      <a:pt x="582" y="794"/>
                    </a:lnTo>
                    <a:lnTo>
                      <a:pt x="582" y="800"/>
                    </a:lnTo>
                    <a:lnTo>
                      <a:pt x="580" y="805"/>
                    </a:lnTo>
                    <a:lnTo>
                      <a:pt x="580" y="811"/>
                    </a:lnTo>
                    <a:lnTo>
                      <a:pt x="578" y="814"/>
                    </a:lnTo>
                    <a:lnTo>
                      <a:pt x="578" y="821"/>
                    </a:lnTo>
                    <a:lnTo>
                      <a:pt x="576" y="827"/>
                    </a:lnTo>
                    <a:lnTo>
                      <a:pt x="576" y="832"/>
                    </a:lnTo>
                    <a:lnTo>
                      <a:pt x="575" y="837"/>
                    </a:lnTo>
                    <a:lnTo>
                      <a:pt x="575" y="845"/>
                    </a:lnTo>
                    <a:lnTo>
                      <a:pt x="573" y="850"/>
                    </a:lnTo>
                    <a:lnTo>
                      <a:pt x="571" y="857"/>
                    </a:lnTo>
                    <a:lnTo>
                      <a:pt x="569" y="862"/>
                    </a:lnTo>
                    <a:lnTo>
                      <a:pt x="567" y="870"/>
                    </a:lnTo>
                    <a:lnTo>
                      <a:pt x="566" y="875"/>
                    </a:lnTo>
                    <a:lnTo>
                      <a:pt x="564" y="882"/>
                    </a:lnTo>
                    <a:lnTo>
                      <a:pt x="562" y="889"/>
                    </a:lnTo>
                    <a:lnTo>
                      <a:pt x="560" y="896"/>
                    </a:lnTo>
                    <a:lnTo>
                      <a:pt x="558" y="902"/>
                    </a:lnTo>
                    <a:lnTo>
                      <a:pt x="557" y="909"/>
                    </a:lnTo>
                    <a:lnTo>
                      <a:pt x="553" y="916"/>
                    </a:lnTo>
                    <a:lnTo>
                      <a:pt x="551" y="923"/>
                    </a:lnTo>
                    <a:lnTo>
                      <a:pt x="548" y="930"/>
                    </a:lnTo>
                    <a:lnTo>
                      <a:pt x="546" y="938"/>
                    </a:lnTo>
                    <a:lnTo>
                      <a:pt x="542" y="943"/>
                    </a:lnTo>
                    <a:lnTo>
                      <a:pt x="541" y="952"/>
                    </a:lnTo>
                    <a:lnTo>
                      <a:pt x="537" y="959"/>
                    </a:lnTo>
                    <a:lnTo>
                      <a:pt x="533" y="964"/>
                    </a:lnTo>
                    <a:lnTo>
                      <a:pt x="530" y="972"/>
                    </a:lnTo>
                    <a:lnTo>
                      <a:pt x="528" y="979"/>
                    </a:lnTo>
                    <a:lnTo>
                      <a:pt x="524" y="986"/>
                    </a:lnTo>
                    <a:lnTo>
                      <a:pt x="521" y="993"/>
                    </a:lnTo>
                    <a:lnTo>
                      <a:pt x="517" y="1000"/>
                    </a:lnTo>
                    <a:lnTo>
                      <a:pt x="514" y="1009"/>
                    </a:lnTo>
                    <a:lnTo>
                      <a:pt x="508" y="1015"/>
                    </a:lnTo>
                    <a:lnTo>
                      <a:pt x="505" y="1022"/>
                    </a:lnTo>
                    <a:lnTo>
                      <a:pt x="499" y="1029"/>
                    </a:lnTo>
                    <a:lnTo>
                      <a:pt x="496" y="1036"/>
                    </a:lnTo>
                    <a:lnTo>
                      <a:pt x="490" y="1043"/>
                    </a:lnTo>
                    <a:lnTo>
                      <a:pt x="485" y="1050"/>
                    </a:lnTo>
                    <a:lnTo>
                      <a:pt x="480" y="1056"/>
                    </a:lnTo>
                    <a:lnTo>
                      <a:pt x="476" y="1065"/>
                    </a:lnTo>
                    <a:lnTo>
                      <a:pt x="471" y="1070"/>
                    </a:lnTo>
                    <a:lnTo>
                      <a:pt x="465" y="1077"/>
                    </a:lnTo>
                    <a:lnTo>
                      <a:pt x="458" y="1084"/>
                    </a:lnTo>
                    <a:lnTo>
                      <a:pt x="453" y="1090"/>
                    </a:lnTo>
                    <a:lnTo>
                      <a:pt x="447" y="1097"/>
                    </a:lnTo>
                    <a:lnTo>
                      <a:pt x="440" y="1104"/>
                    </a:lnTo>
                    <a:lnTo>
                      <a:pt x="435" y="1109"/>
                    </a:lnTo>
                    <a:lnTo>
                      <a:pt x="430" y="1117"/>
                    </a:lnTo>
                    <a:lnTo>
                      <a:pt x="426" y="1117"/>
                    </a:lnTo>
                    <a:lnTo>
                      <a:pt x="422" y="1122"/>
                    </a:lnTo>
                    <a:lnTo>
                      <a:pt x="419" y="1124"/>
                    </a:lnTo>
                    <a:lnTo>
                      <a:pt x="415" y="1129"/>
                    </a:lnTo>
                    <a:lnTo>
                      <a:pt x="410" y="1135"/>
                    </a:lnTo>
                    <a:lnTo>
                      <a:pt x="404" y="1140"/>
                    </a:lnTo>
                    <a:lnTo>
                      <a:pt x="397" y="1144"/>
                    </a:lnTo>
                    <a:lnTo>
                      <a:pt x="390" y="1151"/>
                    </a:lnTo>
                    <a:lnTo>
                      <a:pt x="381" y="1156"/>
                    </a:lnTo>
                    <a:lnTo>
                      <a:pt x="374" y="1163"/>
                    </a:lnTo>
                    <a:lnTo>
                      <a:pt x="369" y="1167"/>
                    </a:lnTo>
                    <a:lnTo>
                      <a:pt x="363" y="1170"/>
                    </a:lnTo>
                    <a:lnTo>
                      <a:pt x="360" y="1174"/>
                    </a:lnTo>
                    <a:lnTo>
                      <a:pt x="354" y="1178"/>
                    </a:lnTo>
                    <a:lnTo>
                      <a:pt x="349" y="1181"/>
                    </a:lnTo>
                    <a:lnTo>
                      <a:pt x="344" y="1185"/>
                    </a:lnTo>
                    <a:lnTo>
                      <a:pt x="338" y="1188"/>
                    </a:lnTo>
                    <a:lnTo>
                      <a:pt x="333" y="1194"/>
                    </a:lnTo>
                    <a:lnTo>
                      <a:pt x="326" y="1195"/>
                    </a:lnTo>
                    <a:lnTo>
                      <a:pt x="320" y="1199"/>
                    </a:lnTo>
                    <a:lnTo>
                      <a:pt x="313" y="1203"/>
                    </a:lnTo>
                    <a:lnTo>
                      <a:pt x="308" y="1206"/>
                    </a:lnTo>
                    <a:lnTo>
                      <a:pt x="301" y="1210"/>
                    </a:lnTo>
                    <a:lnTo>
                      <a:pt x="293" y="1213"/>
                    </a:lnTo>
                    <a:lnTo>
                      <a:pt x="286" y="1217"/>
                    </a:lnTo>
                    <a:lnTo>
                      <a:pt x="279" y="1220"/>
                    </a:lnTo>
                    <a:lnTo>
                      <a:pt x="272" y="1224"/>
                    </a:lnTo>
                    <a:lnTo>
                      <a:pt x="263" y="1228"/>
                    </a:lnTo>
                    <a:lnTo>
                      <a:pt x="256" y="1231"/>
                    </a:lnTo>
                    <a:lnTo>
                      <a:pt x="249" y="1233"/>
                    </a:lnTo>
                    <a:lnTo>
                      <a:pt x="240" y="1237"/>
                    </a:lnTo>
                    <a:lnTo>
                      <a:pt x="231" y="1240"/>
                    </a:lnTo>
                    <a:lnTo>
                      <a:pt x="222" y="1244"/>
                    </a:lnTo>
                    <a:lnTo>
                      <a:pt x="215" y="1247"/>
                    </a:lnTo>
                    <a:lnTo>
                      <a:pt x="204" y="1249"/>
                    </a:lnTo>
                    <a:lnTo>
                      <a:pt x="195" y="1253"/>
                    </a:lnTo>
                    <a:lnTo>
                      <a:pt x="186" y="1254"/>
                    </a:lnTo>
                    <a:lnTo>
                      <a:pt x="177" y="1256"/>
                    </a:lnTo>
                    <a:lnTo>
                      <a:pt x="166" y="1258"/>
                    </a:lnTo>
                    <a:lnTo>
                      <a:pt x="156" y="1262"/>
                    </a:lnTo>
                    <a:lnTo>
                      <a:pt x="147" y="1263"/>
                    </a:lnTo>
                    <a:lnTo>
                      <a:pt x="136" y="1265"/>
                    </a:lnTo>
                    <a:lnTo>
                      <a:pt x="125" y="1267"/>
                    </a:lnTo>
                    <a:lnTo>
                      <a:pt x="114" y="1269"/>
                    </a:lnTo>
                    <a:lnTo>
                      <a:pt x="104" y="1271"/>
                    </a:lnTo>
                    <a:lnTo>
                      <a:pt x="93" y="1271"/>
                    </a:lnTo>
                    <a:lnTo>
                      <a:pt x="80" y="1272"/>
                    </a:lnTo>
                    <a:lnTo>
                      <a:pt x="70" y="1272"/>
                    </a:lnTo>
                    <a:lnTo>
                      <a:pt x="59" y="1274"/>
                    </a:lnTo>
                    <a:lnTo>
                      <a:pt x="48" y="1274"/>
                    </a:lnTo>
                    <a:lnTo>
                      <a:pt x="48" y="1274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0" name="Group 20"/>
            <p:cNvGrpSpPr>
              <a:grpSpLocks/>
            </p:cNvGrpSpPr>
            <p:nvPr/>
          </p:nvGrpSpPr>
          <p:grpSpPr bwMode="auto">
            <a:xfrm>
              <a:off x="1417" y="1063"/>
              <a:ext cx="1133" cy="1133"/>
              <a:chOff x="1569" y="1207"/>
              <a:chExt cx="872" cy="881"/>
            </a:xfrm>
          </p:grpSpPr>
          <p:sp>
            <p:nvSpPr>
              <p:cNvPr id="48" name="Freeform 21"/>
              <p:cNvSpPr>
                <a:spLocks/>
              </p:cNvSpPr>
              <p:nvPr/>
            </p:nvSpPr>
            <p:spPr bwMode="auto">
              <a:xfrm>
                <a:off x="1569" y="1548"/>
                <a:ext cx="559" cy="540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9" name="Freeform 22"/>
              <p:cNvSpPr>
                <a:spLocks/>
              </p:cNvSpPr>
              <p:nvPr/>
            </p:nvSpPr>
            <p:spPr bwMode="auto">
              <a:xfrm flipH="1" flipV="1">
                <a:off x="1882" y="1207"/>
                <a:ext cx="559" cy="540"/>
              </a:xfrm>
              <a:custGeom>
                <a:avLst/>
                <a:gdLst/>
                <a:ahLst/>
                <a:cxnLst>
                  <a:cxn ang="0">
                    <a:pos x="339" y="18"/>
                  </a:cxn>
                  <a:cxn ang="0">
                    <a:pos x="339" y="52"/>
                  </a:cxn>
                  <a:cxn ang="0">
                    <a:pos x="331" y="77"/>
                  </a:cxn>
                  <a:cxn ang="0">
                    <a:pos x="330" y="103"/>
                  </a:cxn>
                  <a:cxn ang="0">
                    <a:pos x="335" y="130"/>
                  </a:cxn>
                  <a:cxn ang="0">
                    <a:pos x="349" y="159"/>
                  </a:cxn>
                  <a:cxn ang="0">
                    <a:pos x="373" y="186"/>
                  </a:cxn>
                  <a:cxn ang="0">
                    <a:pos x="405" y="202"/>
                  </a:cxn>
                  <a:cxn ang="0">
                    <a:pos x="430" y="206"/>
                  </a:cxn>
                  <a:cxn ang="0">
                    <a:pos x="455" y="206"/>
                  </a:cxn>
                  <a:cxn ang="0">
                    <a:pos x="480" y="200"/>
                  </a:cxn>
                  <a:cxn ang="0">
                    <a:pos x="516" y="177"/>
                  </a:cxn>
                  <a:cxn ang="0">
                    <a:pos x="548" y="206"/>
                  </a:cxn>
                  <a:cxn ang="0">
                    <a:pos x="525" y="232"/>
                  </a:cxn>
                  <a:cxn ang="0">
                    <a:pos x="509" y="263"/>
                  </a:cxn>
                  <a:cxn ang="0">
                    <a:pos x="494" y="297"/>
                  </a:cxn>
                  <a:cxn ang="0">
                    <a:pos x="482" y="333"/>
                  </a:cxn>
                  <a:cxn ang="0">
                    <a:pos x="476" y="368"/>
                  </a:cxn>
                  <a:cxn ang="0">
                    <a:pos x="471" y="406"/>
                  </a:cxn>
                  <a:cxn ang="0">
                    <a:pos x="467" y="438"/>
                  </a:cxn>
                  <a:cxn ang="0">
                    <a:pos x="467" y="469"/>
                  </a:cxn>
                  <a:cxn ang="0">
                    <a:pos x="467" y="496"/>
                  </a:cxn>
                  <a:cxn ang="0">
                    <a:pos x="467" y="530"/>
                  </a:cxn>
                  <a:cxn ang="0">
                    <a:pos x="408" y="542"/>
                  </a:cxn>
                  <a:cxn ang="0">
                    <a:pos x="403" y="476"/>
                  </a:cxn>
                  <a:cxn ang="0">
                    <a:pos x="399" y="420"/>
                  </a:cxn>
                  <a:cxn ang="0">
                    <a:pos x="392" y="370"/>
                  </a:cxn>
                  <a:cxn ang="0">
                    <a:pos x="385" y="331"/>
                  </a:cxn>
                  <a:cxn ang="0">
                    <a:pos x="374" y="295"/>
                  </a:cxn>
                  <a:cxn ang="0">
                    <a:pos x="367" y="266"/>
                  </a:cxn>
                  <a:cxn ang="0">
                    <a:pos x="356" y="243"/>
                  </a:cxn>
                  <a:cxn ang="0">
                    <a:pos x="339" y="214"/>
                  </a:cxn>
                  <a:cxn ang="0">
                    <a:pos x="315" y="188"/>
                  </a:cxn>
                  <a:cxn ang="0">
                    <a:pos x="294" y="168"/>
                  </a:cxn>
                  <a:cxn ang="0">
                    <a:pos x="267" y="154"/>
                  </a:cxn>
                  <a:cxn ang="0">
                    <a:pos x="236" y="143"/>
                  </a:cxn>
                  <a:cxn ang="0">
                    <a:pos x="206" y="134"/>
                  </a:cxn>
                  <a:cxn ang="0">
                    <a:pos x="174" y="132"/>
                  </a:cxn>
                  <a:cxn ang="0">
                    <a:pos x="142" y="130"/>
                  </a:cxn>
                  <a:cxn ang="0">
                    <a:pos x="109" y="132"/>
                  </a:cxn>
                  <a:cxn ang="0">
                    <a:pos x="79" y="134"/>
                  </a:cxn>
                  <a:cxn ang="0">
                    <a:pos x="54" y="137"/>
                  </a:cxn>
                  <a:cxn ang="0">
                    <a:pos x="27" y="141"/>
                  </a:cxn>
                  <a:cxn ang="0">
                    <a:pos x="0" y="148"/>
                  </a:cxn>
                  <a:cxn ang="0">
                    <a:pos x="54" y="59"/>
                  </a:cxn>
                  <a:cxn ang="0">
                    <a:pos x="100" y="59"/>
                  </a:cxn>
                  <a:cxn ang="0">
                    <a:pos x="142" y="55"/>
                  </a:cxn>
                  <a:cxn ang="0">
                    <a:pos x="177" y="52"/>
                  </a:cxn>
                  <a:cxn ang="0">
                    <a:pos x="211" y="46"/>
                  </a:cxn>
                  <a:cxn ang="0">
                    <a:pos x="236" y="37"/>
                  </a:cxn>
                  <a:cxn ang="0">
                    <a:pos x="269" y="28"/>
                  </a:cxn>
                  <a:cxn ang="0">
                    <a:pos x="299" y="14"/>
                  </a:cxn>
                  <a:cxn ang="0">
                    <a:pos x="321" y="0"/>
                  </a:cxn>
                </a:cxnLst>
                <a:rect l="0" t="0" r="r" b="b"/>
                <a:pathLst>
                  <a:path w="559" h="542">
                    <a:moveTo>
                      <a:pt x="321" y="0"/>
                    </a:moveTo>
                    <a:lnTo>
                      <a:pt x="322" y="1"/>
                    </a:lnTo>
                    <a:lnTo>
                      <a:pt x="330" y="7"/>
                    </a:lnTo>
                    <a:lnTo>
                      <a:pt x="333" y="12"/>
                    </a:lnTo>
                    <a:lnTo>
                      <a:pt x="339" y="18"/>
                    </a:lnTo>
                    <a:lnTo>
                      <a:pt x="346" y="21"/>
                    </a:lnTo>
                    <a:lnTo>
                      <a:pt x="355" y="28"/>
                    </a:lnTo>
                    <a:lnTo>
                      <a:pt x="347" y="37"/>
                    </a:lnTo>
                    <a:lnTo>
                      <a:pt x="340" y="46"/>
                    </a:lnTo>
                    <a:lnTo>
                      <a:pt x="339" y="52"/>
                    </a:lnTo>
                    <a:lnTo>
                      <a:pt x="337" y="57"/>
                    </a:lnTo>
                    <a:lnTo>
                      <a:pt x="335" y="62"/>
                    </a:lnTo>
                    <a:lnTo>
                      <a:pt x="333" y="68"/>
                    </a:lnTo>
                    <a:lnTo>
                      <a:pt x="331" y="73"/>
                    </a:lnTo>
                    <a:lnTo>
                      <a:pt x="331" y="77"/>
                    </a:lnTo>
                    <a:lnTo>
                      <a:pt x="330" y="82"/>
                    </a:lnTo>
                    <a:lnTo>
                      <a:pt x="330" y="87"/>
                    </a:lnTo>
                    <a:lnTo>
                      <a:pt x="330" y="93"/>
                    </a:lnTo>
                    <a:lnTo>
                      <a:pt x="330" y="98"/>
                    </a:lnTo>
                    <a:lnTo>
                      <a:pt x="330" y="103"/>
                    </a:lnTo>
                    <a:lnTo>
                      <a:pt x="331" y="111"/>
                    </a:lnTo>
                    <a:lnTo>
                      <a:pt x="331" y="114"/>
                    </a:lnTo>
                    <a:lnTo>
                      <a:pt x="331" y="120"/>
                    </a:lnTo>
                    <a:lnTo>
                      <a:pt x="333" y="125"/>
                    </a:lnTo>
                    <a:lnTo>
                      <a:pt x="335" y="130"/>
                    </a:lnTo>
                    <a:lnTo>
                      <a:pt x="337" y="134"/>
                    </a:lnTo>
                    <a:lnTo>
                      <a:pt x="339" y="139"/>
                    </a:lnTo>
                    <a:lnTo>
                      <a:pt x="340" y="145"/>
                    </a:lnTo>
                    <a:lnTo>
                      <a:pt x="344" y="150"/>
                    </a:lnTo>
                    <a:lnTo>
                      <a:pt x="349" y="159"/>
                    </a:lnTo>
                    <a:lnTo>
                      <a:pt x="355" y="168"/>
                    </a:lnTo>
                    <a:lnTo>
                      <a:pt x="358" y="171"/>
                    </a:lnTo>
                    <a:lnTo>
                      <a:pt x="364" y="177"/>
                    </a:lnTo>
                    <a:lnTo>
                      <a:pt x="367" y="180"/>
                    </a:lnTo>
                    <a:lnTo>
                      <a:pt x="373" y="186"/>
                    </a:lnTo>
                    <a:lnTo>
                      <a:pt x="380" y="189"/>
                    </a:lnTo>
                    <a:lnTo>
                      <a:pt x="390" y="195"/>
                    </a:lnTo>
                    <a:lnTo>
                      <a:pt x="394" y="197"/>
                    </a:lnTo>
                    <a:lnTo>
                      <a:pt x="399" y="200"/>
                    </a:lnTo>
                    <a:lnTo>
                      <a:pt x="405" y="202"/>
                    </a:lnTo>
                    <a:lnTo>
                      <a:pt x="410" y="204"/>
                    </a:lnTo>
                    <a:lnTo>
                      <a:pt x="414" y="204"/>
                    </a:lnTo>
                    <a:lnTo>
                      <a:pt x="419" y="206"/>
                    </a:lnTo>
                    <a:lnTo>
                      <a:pt x="424" y="206"/>
                    </a:lnTo>
                    <a:lnTo>
                      <a:pt x="430" y="206"/>
                    </a:lnTo>
                    <a:lnTo>
                      <a:pt x="435" y="206"/>
                    </a:lnTo>
                    <a:lnTo>
                      <a:pt x="441" y="206"/>
                    </a:lnTo>
                    <a:lnTo>
                      <a:pt x="444" y="206"/>
                    </a:lnTo>
                    <a:lnTo>
                      <a:pt x="451" y="207"/>
                    </a:lnTo>
                    <a:lnTo>
                      <a:pt x="455" y="206"/>
                    </a:lnTo>
                    <a:lnTo>
                      <a:pt x="460" y="204"/>
                    </a:lnTo>
                    <a:lnTo>
                      <a:pt x="466" y="204"/>
                    </a:lnTo>
                    <a:lnTo>
                      <a:pt x="471" y="204"/>
                    </a:lnTo>
                    <a:lnTo>
                      <a:pt x="475" y="202"/>
                    </a:lnTo>
                    <a:lnTo>
                      <a:pt x="480" y="200"/>
                    </a:lnTo>
                    <a:lnTo>
                      <a:pt x="485" y="198"/>
                    </a:lnTo>
                    <a:lnTo>
                      <a:pt x="491" y="197"/>
                    </a:lnTo>
                    <a:lnTo>
                      <a:pt x="500" y="189"/>
                    </a:lnTo>
                    <a:lnTo>
                      <a:pt x="509" y="186"/>
                    </a:lnTo>
                    <a:lnTo>
                      <a:pt x="516" y="177"/>
                    </a:lnTo>
                    <a:lnTo>
                      <a:pt x="525" y="170"/>
                    </a:lnTo>
                    <a:lnTo>
                      <a:pt x="550" y="179"/>
                    </a:lnTo>
                    <a:lnTo>
                      <a:pt x="559" y="197"/>
                    </a:lnTo>
                    <a:lnTo>
                      <a:pt x="553" y="202"/>
                    </a:lnTo>
                    <a:lnTo>
                      <a:pt x="548" y="206"/>
                    </a:lnTo>
                    <a:lnTo>
                      <a:pt x="543" y="211"/>
                    </a:lnTo>
                    <a:lnTo>
                      <a:pt x="539" y="216"/>
                    </a:lnTo>
                    <a:lnTo>
                      <a:pt x="534" y="222"/>
                    </a:lnTo>
                    <a:lnTo>
                      <a:pt x="530" y="227"/>
                    </a:lnTo>
                    <a:lnTo>
                      <a:pt x="525" y="232"/>
                    </a:lnTo>
                    <a:lnTo>
                      <a:pt x="521" y="240"/>
                    </a:lnTo>
                    <a:lnTo>
                      <a:pt x="518" y="243"/>
                    </a:lnTo>
                    <a:lnTo>
                      <a:pt x="514" y="250"/>
                    </a:lnTo>
                    <a:lnTo>
                      <a:pt x="510" y="257"/>
                    </a:lnTo>
                    <a:lnTo>
                      <a:pt x="509" y="263"/>
                    </a:lnTo>
                    <a:lnTo>
                      <a:pt x="505" y="270"/>
                    </a:lnTo>
                    <a:lnTo>
                      <a:pt x="501" y="277"/>
                    </a:lnTo>
                    <a:lnTo>
                      <a:pt x="500" y="284"/>
                    </a:lnTo>
                    <a:lnTo>
                      <a:pt x="498" y="291"/>
                    </a:lnTo>
                    <a:lnTo>
                      <a:pt x="494" y="297"/>
                    </a:lnTo>
                    <a:lnTo>
                      <a:pt x="492" y="304"/>
                    </a:lnTo>
                    <a:lnTo>
                      <a:pt x="489" y="311"/>
                    </a:lnTo>
                    <a:lnTo>
                      <a:pt x="487" y="318"/>
                    </a:lnTo>
                    <a:lnTo>
                      <a:pt x="484" y="325"/>
                    </a:lnTo>
                    <a:lnTo>
                      <a:pt x="482" y="333"/>
                    </a:lnTo>
                    <a:lnTo>
                      <a:pt x="480" y="340"/>
                    </a:lnTo>
                    <a:lnTo>
                      <a:pt x="480" y="349"/>
                    </a:lnTo>
                    <a:lnTo>
                      <a:pt x="478" y="354"/>
                    </a:lnTo>
                    <a:lnTo>
                      <a:pt x="478" y="361"/>
                    </a:lnTo>
                    <a:lnTo>
                      <a:pt x="476" y="368"/>
                    </a:lnTo>
                    <a:lnTo>
                      <a:pt x="475" y="376"/>
                    </a:lnTo>
                    <a:lnTo>
                      <a:pt x="473" y="383"/>
                    </a:lnTo>
                    <a:lnTo>
                      <a:pt x="473" y="390"/>
                    </a:lnTo>
                    <a:lnTo>
                      <a:pt x="471" y="397"/>
                    </a:lnTo>
                    <a:lnTo>
                      <a:pt x="471" y="406"/>
                    </a:lnTo>
                    <a:lnTo>
                      <a:pt x="469" y="411"/>
                    </a:lnTo>
                    <a:lnTo>
                      <a:pt x="469" y="419"/>
                    </a:lnTo>
                    <a:lnTo>
                      <a:pt x="467" y="424"/>
                    </a:lnTo>
                    <a:lnTo>
                      <a:pt x="467" y="431"/>
                    </a:lnTo>
                    <a:lnTo>
                      <a:pt x="467" y="438"/>
                    </a:lnTo>
                    <a:lnTo>
                      <a:pt x="467" y="444"/>
                    </a:lnTo>
                    <a:lnTo>
                      <a:pt x="467" y="451"/>
                    </a:lnTo>
                    <a:lnTo>
                      <a:pt x="467" y="458"/>
                    </a:lnTo>
                    <a:lnTo>
                      <a:pt x="467" y="462"/>
                    </a:lnTo>
                    <a:lnTo>
                      <a:pt x="467" y="469"/>
                    </a:lnTo>
                    <a:lnTo>
                      <a:pt x="467" y="474"/>
                    </a:lnTo>
                    <a:lnTo>
                      <a:pt x="467" y="479"/>
                    </a:lnTo>
                    <a:lnTo>
                      <a:pt x="467" y="485"/>
                    </a:lnTo>
                    <a:lnTo>
                      <a:pt x="467" y="490"/>
                    </a:lnTo>
                    <a:lnTo>
                      <a:pt x="467" y="496"/>
                    </a:lnTo>
                    <a:lnTo>
                      <a:pt x="467" y="501"/>
                    </a:lnTo>
                    <a:lnTo>
                      <a:pt x="467" y="508"/>
                    </a:lnTo>
                    <a:lnTo>
                      <a:pt x="467" y="517"/>
                    </a:lnTo>
                    <a:lnTo>
                      <a:pt x="467" y="524"/>
                    </a:lnTo>
                    <a:lnTo>
                      <a:pt x="467" y="530"/>
                    </a:lnTo>
                    <a:lnTo>
                      <a:pt x="467" y="533"/>
                    </a:lnTo>
                    <a:lnTo>
                      <a:pt x="469" y="538"/>
                    </a:lnTo>
                    <a:lnTo>
                      <a:pt x="469" y="540"/>
                    </a:lnTo>
                    <a:lnTo>
                      <a:pt x="469" y="542"/>
                    </a:lnTo>
                    <a:lnTo>
                      <a:pt x="408" y="542"/>
                    </a:lnTo>
                    <a:lnTo>
                      <a:pt x="407" y="528"/>
                    </a:lnTo>
                    <a:lnTo>
                      <a:pt x="407" y="513"/>
                    </a:lnTo>
                    <a:lnTo>
                      <a:pt x="405" y="501"/>
                    </a:lnTo>
                    <a:lnTo>
                      <a:pt x="405" y="488"/>
                    </a:lnTo>
                    <a:lnTo>
                      <a:pt x="403" y="476"/>
                    </a:lnTo>
                    <a:lnTo>
                      <a:pt x="403" y="463"/>
                    </a:lnTo>
                    <a:lnTo>
                      <a:pt x="401" y="453"/>
                    </a:lnTo>
                    <a:lnTo>
                      <a:pt x="401" y="442"/>
                    </a:lnTo>
                    <a:lnTo>
                      <a:pt x="399" y="429"/>
                    </a:lnTo>
                    <a:lnTo>
                      <a:pt x="399" y="420"/>
                    </a:lnTo>
                    <a:lnTo>
                      <a:pt x="398" y="410"/>
                    </a:lnTo>
                    <a:lnTo>
                      <a:pt x="396" y="401"/>
                    </a:lnTo>
                    <a:lnTo>
                      <a:pt x="394" y="390"/>
                    </a:lnTo>
                    <a:lnTo>
                      <a:pt x="394" y="381"/>
                    </a:lnTo>
                    <a:lnTo>
                      <a:pt x="392" y="370"/>
                    </a:lnTo>
                    <a:lnTo>
                      <a:pt x="392" y="363"/>
                    </a:lnTo>
                    <a:lnTo>
                      <a:pt x="390" y="354"/>
                    </a:lnTo>
                    <a:lnTo>
                      <a:pt x="389" y="345"/>
                    </a:lnTo>
                    <a:lnTo>
                      <a:pt x="387" y="338"/>
                    </a:lnTo>
                    <a:lnTo>
                      <a:pt x="385" y="331"/>
                    </a:lnTo>
                    <a:lnTo>
                      <a:pt x="383" y="322"/>
                    </a:lnTo>
                    <a:lnTo>
                      <a:pt x="381" y="315"/>
                    </a:lnTo>
                    <a:lnTo>
                      <a:pt x="380" y="309"/>
                    </a:lnTo>
                    <a:lnTo>
                      <a:pt x="378" y="302"/>
                    </a:lnTo>
                    <a:lnTo>
                      <a:pt x="374" y="295"/>
                    </a:lnTo>
                    <a:lnTo>
                      <a:pt x="373" y="290"/>
                    </a:lnTo>
                    <a:lnTo>
                      <a:pt x="373" y="282"/>
                    </a:lnTo>
                    <a:lnTo>
                      <a:pt x="371" y="277"/>
                    </a:lnTo>
                    <a:lnTo>
                      <a:pt x="369" y="272"/>
                    </a:lnTo>
                    <a:lnTo>
                      <a:pt x="367" y="266"/>
                    </a:lnTo>
                    <a:lnTo>
                      <a:pt x="365" y="263"/>
                    </a:lnTo>
                    <a:lnTo>
                      <a:pt x="364" y="259"/>
                    </a:lnTo>
                    <a:lnTo>
                      <a:pt x="360" y="254"/>
                    </a:lnTo>
                    <a:lnTo>
                      <a:pt x="358" y="248"/>
                    </a:lnTo>
                    <a:lnTo>
                      <a:pt x="356" y="243"/>
                    </a:lnTo>
                    <a:lnTo>
                      <a:pt x="355" y="241"/>
                    </a:lnTo>
                    <a:lnTo>
                      <a:pt x="349" y="232"/>
                    </a:lnTo>
                    <a:lnTo>
                      <a:pt x="346" y="225"/>
                    </a:lnTo>
                    <a:lnTo>
                      <a:pt x="342" y="220"/>
                    </a:lnTo>
                    <a:lnTo>
                      <a:pt x="339" y="214"/>
                    </a:lnTo>
                    <a:lnTo>
                      <a:pt x="335" y="209"/>
                    </a:lnTo>
                    <a:lnTo>
                      <a:pt x="331" y="206"/>
                    </a:lnTo>
                    <a:lnTo>
                      <a:pt x="324" y="197"/>
                    </a:lnTo>
                    <a:lnTo>
                      <a:pt x="319" y="191"/>
                    </a:lnTo>
                    <a:lnTo>
                      <a:pt x="315" y="188"/>
                    </a:lnTo>
                    <a:lnTo>
                      <a:pt x="312" y="186"/>
                    </a:lnTo>
                    <a:lnTo>
                      <a:pt x="306" y="180"/>
                    </a:lnTo>
                    <a:lnTo>
                      <a:pt x="303" y="175"/>
                    </a:lnTo>
                    <a:lnTo>
                      <a:pt x="297" y="171"/>
                    </a:lnTo>
                    <a:lnTo>
                      <a:pt x="294" y="168"/>
                    </a:lnTo>
                    <a:lnTo>
                      <a:pt x="288" y="164"/>
                    </a:lnTo>
                    <a:lnTo>
                      <a:pt x="283" y="161"/>
                    </a:lnTo>
                    <a:lnTo>
                      <a:pt x="278" y="159"/>
                    </a:lnTo>
                    <a:lnTo>
                      <a:pt x="272" y="155"/>
                    </a:lnTo>
                    <a:lnTo>
                      <a:pt x="267" y="154"/>
                    </a:lnTo>
                    <a:lnTo>
                      <a:pt x="262" y="150"/>
                    </a:lnTo>
                    <a:lnTo>
                      <a:pt x="254" y="148"/>
                    </a:lnTo>
                    <a:lnTo>
                      <a:pt x="249" y="146"/>
                    </a:lnTo>
                    <a:lnTo>
                      <a:pt x="244" y="145"/>
                    </a:lnTo>
                    <a:lnTo>
                      <a:pt x="236" y="143"/>
                    </a:lnTo>
                    <a:lnTo>
                      <a:pt x="231" y="141"/>
                    </a:lnTo>
                    <a:lnTo>
                      <a:pt x="226" y="139"/>
                    </a:lnTo>
                    <a:lnTo>
                      <a:pt x="219" y="137"/>
                    </a:lnTo>
                    <a:lnTo>
                      <a:pt x="213" y="136"/>
                    </a:lnTo>
                    <a:lnTo>
                      <a:pt x="206" y="134"/>
                    </a:lnTo>
                    <a:lnTo>
                      <a:pt x="199" y="134"/>
                    </a:lnTo>
                    <a:lnTo>
                      <a:pt x="193" y="132"/>
                    </a:lnTo>
                    <a:lnTo>
                      <a:pt x="186" y="132"/>
                    </a:lnTo>
                    <a:lnTo>
                      <a:pt x="179" y="132"/>
                    </a:lnTo>
                    <a:lnTo>
                      <a:pt x="174" y="132"/>
                    </a:lnTo>
                    <a:lnTo>
                      <a:pt x="167" y="130"/>
                    </a:lnTo>
                    <a:lnTo>
                      <a:pt x="159" y="130"/>
                    </a:lnTo>
                    <a:lnTo>
                      <a:pt x="154" y="130"/>
                    </a:lnTo>
                    <a:lnTo>
                      <a:pt x="147" y="130"/>
                    </a:lnTo>
                    <a:lnTo>
                      <a:pt x="142" y="130"/>
                    </a:lnTo>
                    <a:lnTo>
                      <a:pt x="134" y="130"/>
                    </a:lnTo>
                    <a:lnTo>
                      <a:pt x="127" y="130"/>
                    </a:lnTo>
                    <a:lnTo>
                      <a:pt x="124" y="132"/>
                    </a:lnTo>
                    <a:lnTo>
                      <a:pt x="117" y="132"/>
                    </a:lnTo>
                    <a:lnTo>
                      <a:pt x="109" y="132"/>
                    </a:lnTo>
                    <a:lnTo>
                      <a:pt x="104" y="132"/>
                    </a:lnTo>
                    <a:lnTo>
                      <a:pt x="97" y="132"/>
                    </a:lnTo>
                    <a:lnTo>
                      <a:pt x="91" y="132"/>
                    </a:lnTo>
                    <a:lnTo>
                      <a:pt x="86" y="132"/>
                    </a:lnTo>
                    <a:lnTo>
                      <a:pt x="79" y="134"/>
                    </a:lnTo>
                    <a:lnTo>
                      <a:pt x="74" y="134"/>
                    </a:lnTo>
                    <a:lnTo>
                      <a:pt x="68" y="134"/>
                    </a:lnTo>
                    <a:lnTo>
                      <a:pt x="63" y="136"/>
                    </a:lnTo>
                    <a:lnTo>
                      <a:pt x="57" y="136"/>
                    </a:lnTo>
                    <a:lnTo>
                      <a:pt x="54" y="137"/>
                    </a:lnTo>
                    <a:lnTo>
                      <a:pt x="48" y="137"/>
                    </a:lnTo>
                    <a:lnTo>
                      <a:pt x="43" y="139"/>
                    </a:lnTo>
                    <a:lnTo>
                      <a:pt x="40" y="139"/>
                    </a:lnTo>
                    <a:lnTo>
                      <a:pt x="36" y="141"/>
                    </a:lnTo>
                    <a:lnTo>
                      <a:pt x="27" y="141"/>
                    </a:lnTo>
                    <a:lnTo>
                      <a:pt x="20" y="143"/>
                    </a:lnTo>
                    <a:lnTo>
                      <a:pt x="14" y="145"/>
                    </a:lnTo>
                    <a:lnTo>
                      <a:pt x="9" y="146"/>
                    </a:lnTo>
                    <a:lnTo>
                      <a:pt x="2" y="146"/>
                    </a:lnTo>
                    <a:lnTo>
                      <a:pt x="0" y="148"/>
                    </a:lnTo>
                    <a:lnTo>
                      <a:pt x="13" y="59"/>
                    </a:lnTo>
                    <a:lnTo>
                      <a:pt x="22" y="59"/>
                    </a:lnTo>
                    <a:lnTo>
                      <a:pt x="32" y="59"/>
                    </a:lnTo>
                    <a:lnTo>
                      <a:pt x="43" y="59"/>
                    </a:lnTo>
                    <a:lnTo>
                      <a:pt x="54" y="59"/>
                    </a:lnTo>
                    <a:lnTo>
                      <a:pt x="63" y="59"/>
                    </a:lnTo>
                    <a:lnTo>
                      <a:pt x="72" y="59"/>
                    </a:lnTo>
                    <a:lnTo>
                      <a:pt x="82" y="59"/>
                    </a:lnTo>
                    <a:lnTo>
                      <a:pt x="91" y="59"/>
                    </a:lnTo>
                    <a:lnTo>
                      <a:pt x="100" y="59"/>
                    </a:lnTo>
                    <a:lnTo>
                      <a:pt x="108" y="59"/>
                    </a:lnTo>
                    <a:lnTo>
                      <a:pt x="117" y="59"/>
                    </a:lnTo>
                    <a:lnTo>
                      <a:pt x="125" y="59"/>
                    </a:lnTo>
                    <a:lnTo>
                      <a:pt x="133" y="57"/>
                    </a:lnTo>
                    <a:lnTo>
                      <a:pt x="142" y="55"/>
                    </a:lnTo>
                    <a:lnTo>
                      <a:pt x="149" y="55"/>
                    </a:lnTo>
                    <a:lnTo>
                      <a:pt x="158" y="55"/>
                    </a:lnTo>
                    <a:lnTo>
                      <a:pt x="165" y="53"/>
                    </a:lnTo>
                    <a:lnTo>
                      <a:pt x="172" y="53"/>
                    </a:lnTo>
                    <a:lnTo>
                      <a:pt x="177" y="52"/>
                    </a:lnTo>
                    <a:lnTo>
                      <a:pt x="185" y="52"/>
                    </a:lnTo>
                    <a:lnTo>
                      <a:pt x="192" y="50"/>
                    </a:lnTo>
                    <a:lnTo>
                      <a:pt x="197" y="48"/>
                    </a:lnTo>
                    <a:lnTo>
                      <a:pt x="204" y="46"/>
                    </a:lnTo>
                    <a:lnTo>
                      <a:pt x="211" y="46"/>
                    </a:lnTo>
                    <a:lnTo>
                      <a:pt x="215" y="44"/>
                    </a:lnTo>
                    <a:lnTo>
                      <a:pt x="222" y="43"/>
                    </a:lnTo>
                    <a:lnTo>
                      <a:pt x="228" y="41"/>
                    </a:lnTo>
                    <a:lnTo>
                      <a:pt x="233" y="39"/>
                    </a:lnTo>
                    <a:lnTo>
                      <a:pt x="236" y="37"/>
                    </a:lnTo>
                    <a:lnTo>
                      <a:pt x="242" y="37"/>
                    </a:lnTo>
                    <a:lnTo>
                      <a:pt x="247" y="35"/>
                    </a:lnTo>
                    <a:lnTo>
                      <a:pt x="253" y="35"/>
                    </a:lnTo>
                    <a:lnTo>
                      <a:pt x="260" y="32"/>
                    </a:lnTo>
                    <a:lnTo>
                      <a:pt x="269" y="28"/>
                    </a:lnTo>
                    <a:lnTo>
                      <a:pt x="276" y="25"/>
                    </a:lnTo>
                    <a:lnTo>
                      <a:pt x="283" y="21"/>
                    </a:lnTo>
                    <a:lnTo>
                      <a:pt x="288" y="19"/>
                    </a:lnTo>
                    <a:lnTo>
                      <a:pt x="294" y="16"/>
                    </a:lnTo>
                    <a:lnTo>
                      <a:pt x="299" y="14"/>
                    </a:lnTo>
                    <a:lnTo>
                      <a:pt x="304" y="10"/>
                    </a:lnTo>
                    <a:lnTo>
                      <a:pt x="312" y="5"/>
                    </a:lnTo>
                    <a:lnTo>
                      <a:pt x="317" y="3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  <a:effectLst>
                <a:outerShdw dist="35921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4375 0.0382 -0.08732 0.07639 -0.12448 0.06389 C -0.16146 0.05139 -0.1875 -0.03009 -0.22222 -0.075 C -0.25694 -0.11991 -0.28264 -0.19352 -0.33229 -0.20555 C -0.38194 -0.21759 -0.46875 -0.18287 -0.51979 -0.14722 C -0.57066 -0.11157 -0.59375 -0.00463 -0.63802 0.00833 C -0.68212 0.0213 -0.74114 -0.0537 -0.78472 -0.06944 C -0.82812 -0.08518 -0.87778 -0.08241 -0.89861 -0.08611 C -0.91979 -0.08981 -0.91545 -0.09074 -0.91111 -0.09167 " pathEditMode="relative" rAng="0" ptsTypes="aaaaaaaaA">
                                      <p:cBhvr>
                                        <p:cTn id="3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Text Box 2"/>
          <p:cNvSpPr txBox="1">
            <a:spLocks noChangeArrowheads="1"/>
          </p:cNvSpPr>
          <p:nvPr/>
        </p:nvSpPr>
        <p:spPr bwMode="auto">
          <a:xfrm>
            <a:off x="1295400" y="762000"/>
            <a:ext cx="4171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CC0000"/>
                </a:solidFill>
                <a:latin typeface="Times New Roman" pitchFamily="18" charset="0"/>
              </a:rPr>
              <a:t>PENTINGNYA……</a:t>
            </a:r>
          </a:p>
        </p:txBody>
      </p:sp>
      <p:pic>
        <p:nvPicPr>
          <p:cNvPr id="937987" name="Picture 3" descr="team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915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8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/>
          <p:cNvSpPr>
            <a:spLocks noChangeArrowheads="1"/>
          </p:cNvSpPr>
          <p:nvPr/>
        </p:nvSpPr>
        <p:spPr bwMode="auto">
          <a:xfrm>
            <a:off x="611188" y="2492375"/>
            <a:ext cx="2087562" cy="2087563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3366">
                  <a:gamma/>
                  <a:shade val="46275"/>
                  <a:invGamma/>
                </a:srgbClr>
              </a:gs>
              <a:gs pos="50000">
                <a:srgbClr val="003366"/>
              </a:gs>
              <a:gs pos="100000">
                <a:srgbClr val="003366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PENDEKATAN</a:t>
            </a:r>
          </a:p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PERENCANAAN</a:t>
            </a:r>
          </a:p>
          <a:p>
            <a:pPr algn="ctr" eaLnBrk="1" hangingPunct="1"/>
            <a:r>
              <a:rPr lang="en-US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PENDIDIKAN</a:t>
            </a:r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3635375" y="981075"/>
            <a:ext cx="2087563" cy="1366838"/>
          </a:xfrm>
          <a:prstGeom prst="foldedCorner">
            <a:avLst>
              <a:gd name="adj" fmla="val 12500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SOCIAL</a:t>
            </a:r>
          </a:p>
          <a:p>
            <a:pPr algn="ctr" eaLnBrk="1" hangingPunct="1"/>
            <a:r>
              <a:rPr lang="en-US" sz="2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DEMAND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3635375" y="2636838"/>
            <a:ext cx="2087563" cy="1366837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MANPOWER</a:t>
            </a:r>
          </a:p>
          <a:p>
            <a:pPr algn="ctr" eaLnBrk="1" hangingPunct="1"/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PLANING</a:t>
            </a:r>
          </a:p>
          <a:p>
            <a:pPr algn="ctr" eaLnBrk="1" hangingPunct="1"/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3635375" y="4437063"/>
            <a:ext cx="2087563" cy="1366837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en-US" sz="2400" dirty="0">
                <a:latin typeface="Arial" pitchFamily="34" charset="0"/>
                <a:cs typeface="Arial" pitchFamily="34" charset="0"/>
              </a:rPr>
              <a:t>HUMAN</a:t>
            </a:r>
          </a:p>
          <a:p>
            <a:pPr algn="ctr" eaLnBrk="1" hangingPunct="1"/>
            <a:r>
              <a:rPr lang="en-US" sz="2400" dirty="0">
                <a:latin typeface="Arial" pitchFamily="34" charset="0"/>
                <a:cs typeface="Arial" pitchFamily="34" charset="0"/>
              </a:rPr>
              <a:t>INVESTMENT</a:t>
            </a:r>
          </a:p>
          <a:p>
            <a:pPr algn="ctr" eaLnBrk="1" hangingPunct="1"/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4" name="AutoShape 6"/>
          <p:cNvSpPr>
            <a:spLocks noChangeArrowheads="1"/>
          </p:cNvSpPr>
          <p:nvPr/>
        </p:nvSpPr>
        <p:spPr bwMode="auto">
          <a:xfrm rot="-5400000">
            <a:off x="719932" y="3104356"/>
            <a:ext cx="4824412" cy="720725"/>
          </a:xfrm>
          <a:prstGeom prst="triangle">
            <a:avLst>
              <a:gd name="adj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nimBg="1"/>
      <p:bldP spid="109571" grpId="0" animBg="1"/>
      <p:bldP spid="109572" grpId="0" animBg="1"/>
      <p:bldP spid="109573" grpId="0" animBg="1"/>
      <p:bldP spid="1095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noFill/>
          <a:ln/>
        </p:spPr>
        <p:txBody>
          <a:bodyPr anchorCtr="0">
            <a:normAutofit fontScale="90000"/>
          </a:bodyPr>
          <a:lstStyle/>
          <a:p>
            <a:r>
              <a:rPr lang="en-US" sz="3400" b="1"/>
              <a:t>PARADIGMA PEMBANGUNAN </a:t>
            </a:r>
            <a:br>
              <a:rPr lang="en-US" sz="3400" b="1"/>
            </a:br>
            <a:r>
              <a:rPr lang="en-US" sz="3400" b="1"/>
              <a:t>DI KOREA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24088" y="1905000"/>
            <a:ext cx="1382712" cy="965200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ts val="600"/>
              </a:spcBef>
            </a:pPr>
            <a:r>
              <a:rPr lang="en-US" sz="2400" b="1">
                <a:latin typeface="Arial" pitchFamily="34" charset="0"/>
              </a:rPr>
              <a:t>T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24088" y="3835400"/>
            <a:ext cx="1382712" cy="965200"/>
          </a:xfrm>
          <a:prstGeom prst="rect">
            <a:avLst/>
          </a:prstGeom>
          <a:solidFill>
            <a:srgbClr val="FF99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ts val="60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5780088" y="2870200"/>
            <a:ext cx="1382712" cy="9652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ts val="600"/>
              </a:spcBef>
            </a:pPr>
            <a:r>
              <a:rPr lang="en-US" sz="2400" b="1">
                <a:latin typeface="Arial" pitchFamily="34" charset="0"/>
              </a:rPr>
              <a:t>HC</a:t>
            </a:r>
            <a:endParaRPr lang="en-US" sz="2400">
              <a:latin typeface="Arial" pitchFamily="34" charset="0"/>
            </a:endParaRP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606800" y="2387600"/>
            <a:ext cx="2173288" cy="8048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 flipV="1">
            <a:off x="3606800" y="3352800"/>
            <a:ext cx="2173288" cy="965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828800" y="2387600"/>
            <a:ext cx="395288" cy="1930400"/>
            <a:chOff x="1152" y="1504"/>
            <a:chExt cx="249" cy="1216"/>
          </a:xfrm>
        </p:grpSpPr>
        <p:sp>
          <p:nvSpPr>
            <p:cNvPr id="41993" name="Line 9"/>
            <p:cNvSpPr>
              <a:spLocks noChangeShapeType="1"/>
            </p:cNvSpPr>
            <p:nvPr/>
          </p:nvSpPr>
          <p:spPr bwMode="auto">
            <a:xfrm>
              <a:off x="1152" y="1504"/>
              <a:ext cx="24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>
              <a:off x="1152" y="2720"/>
              <a:ext cx="249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1152" y="1504"/>
              <a:ext cx="0" cy="121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1554163" y="5105400"/>
            <a:ext cx="7208837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latin typeface="Arial" pitchFamily="34" charset="0"/>
              </a:rPr>
              <a:t>Gambar 1. Paradigma Pembangunan SDM di Korea	</a:t>
            </a:r>
            <a:endParaRPr lang="en-US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T	:	</a:t>
            </a:r>
            <a:r>
              <a:rPr lang="en-US" b="1" i="1">
                <a:latin typeface="Arial" pitchFamily="34" charset="0"/>
              </a:rPr>
              <a:t>Level of science &amp; technology	</a:t>
            </a:r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E	:	</a:t>
            </a:r>
            <a:r>
              <a:rPr lang="en-US" b="1" i="1">
                <a:latin typeface="Arial" pitchFamily="34" charset="0"/>
              </a:rPr>
              <a:t>State of work ethic	</a:t>
            </a:r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HC	:	</a:t>
            </a:r>
            <a:r>
              <a:rPr lang="en-US" b="1" i="1">
                <a:latin typeface="Arial" pitchFamily="34" charset="0"/>
              </a:rPr>
              <a:t>Human Capital	</a:t>
            </a:r>
            <a:endParaRPr lang="en-US" b="1">
              <a:latin typeface="Arial" pitchFamily="34" charset="0"/>
            </a:endParaRPr>
          </a:p>
          <a:p>
            <a:pPr eaLnBrk="1" hangingPunct="1"/>
            <a:r>
              <a:rPr lang="en-US" b="1">
                <a:latin typeface="Arial" pitchFamily="34" charset="0"/>
              </a:rPr>
              <a:t>Human Capital	=	F (T.E)	</a:t>
            </a:r>
          </a:p>
          <a:p>
            <a:pPr eaLnBrk="1" hangingPunct="1"/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41988" grpId="0" animBg="1"/>
      <p:bldP spid="41989" grpId="0" animBg="1"/>
      <p:bldP spid="41990" grpId="0" animBg="1"/>
      <p:bldP spid="41991" grpId="0" animBg="1"/>
      <p:bldP spid="419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0" y="2492375"/>
            <a:ext cx="2339975" cy="2449513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400"/>
              <a:t>MASYARAKAT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3059113" y="27813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PENDIDIKAN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5303838" y="488950"/>
            <a:ext cx="3840162" cy="4957763"/>
            <a:chOff x="3341" y="308"/>
            <a:chExt cx="2419" cy="3123"/>
          </a:xfrm>
        </p:grpSpPr>
        <p:sp>
          <p:nvSpPr>
            <p:cNvPr id="6185" name="Text Box 41"/>
            <p:cNvSpPr txBox="1">
              <a:spLocks noChangeArrowheads="1"/>
            </p:cNvSpPr>
            <p:nvPr/>
          </p:nvSpPr>
          <p:spPr bwMode="auto">
            <a:xfrm>
              <a:off x="4109" y="2300"/>
              <a:ext cx="1043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DUNIA KERJA</a:t>
              </a:r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3945" y="1541"/>
              <a:ext cx="1211" cy="3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313"/>
                </a:cxn>
                <a:cxn ang="0">
                  <a:pos x="1211" y="313"/>
                </a:cxn>
                <a:cxn ang="0">
                  <a:pos x="1090" y="0"/>
                </a:cxn>
                <a:cxn ang="0">
                  <a:pos x="122" y="0"/>
                </a:cxn>
              </a:cxnLst>
              <a:rect l="0" t="0" r="r" b="b"/>
              <a:pathLst>
                <a:path w="1211" h="313">
                  <a:moveTo>
                    <a:pt x="122" y="0"/>
                  </a:moveTo>
                  <a:lnTo>
                    <a:pt x="0" y="313"/>
                  </a:lnTo>
                  <a:lnTo>
                    <a:pt x="1211" y="313"/>
                  </a:lnTo>
                  <a:lnTo>
                    <a:pt x="10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FFCC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87" name="Freeform 43"/>
            <p:cNvSpPr>
              <a:spLocks/>
            </p:cNvSpPr>
            <p:nvPr/>
          </p:nvSpPr>
          <p:spPr bwMode="auto">
            <a:xfrm>
              <a:off x="3341" y="3117"/>
              <a:ext cx="2419" cy="314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14"/>
                </a:cxn>
                <a:cxn ang="0">
                  <a:pos x="2419" y="314"/>
                </a:cxn>
                <a:cxn ang="0">
                  <a:pos x="2298" y="0"/>
                </a:cxn>
                <a:cxn ang="0">
                  <a:pos x="121" y="0"/>
                </a:cxn>
              </a:cxnLst>
              <a:rect l="0" t="0" r="r" b="b"/>
              <a:pathLst>
                <a:path w="2419" h="314">
                  <a:moveTo>
                    <a:pt x="121" y="0"/>
                  </a:moveTo>
                  <a:lnTo>
                    <a:pt x="0" y="314"/>
                  </a:lnTo>
                  <a:lnTo>
                    <a:pt x="2419" y="314"/>
                  </a:lnTo>
                  <a:lnTo>
                    <a:pt x="2298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88" name="Rectangle 44"/>
            <p:cNvSpPr>
              <a:spLocks noChangeArrowheads="1"/>
            </p:cNvSpPr>
            <p:nvPr/>
          </p:nvSpPr>
          <p:spPr bwMode="auto">
            <a:xfrm>
              <a:off x="4149" y="3194"/>
              <a:ext cx="83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Tenaga Kasar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6189" name="Freeform 45"/>
            <p:cNvSpPr>
              <a:spLocks/>
            </p:cNvSpPr>
            <p:nvPr/>
          </p:nvSpPr>
          <p:spPr bwMode="auto">
            <a:xfrm>
              <a:off x="3462" y="2804"/>
              <a:ext cx="2177" cy="313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313"/>
                </a:cxn>
                <a:cxn ang="0">
                  <a:pos x="2177" y="313"/>
                </a:cxn>
                <a:cxn ang="0">
                  <a:pos x="2056" y="0"/>
                </a:cxn>
                <a:cxn ang="0">
                  <a:pos x="122" y="0"/>
                </a:cxn>
              </a:cxnLst>
              <a:rect l="0" t="0" r="r" b="b"/>
              <a:pathLst>
                <a:path w="2177" h="313">
                  <a:moveTo>
                    <a:pt x="122" y="0"/>
                  </a:moveTo>
                  <a:lnTo>
                    <a:pt x="0" y="313"/>
                  </a:lnTo>
                  <a:lnTo>
                    <a:pt x="2177" y="313"/>
                  </a:lnTo>
                  <a:lnTo>
                    <a:pt x="2056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folHlink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auto">
            <a:xfrm>
              <a:off x="3909" y="2896"/>
              <a:ext cx="137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Juru Teknik Pembantu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6191" name="Freeform 47"/>
            <p:cNvSpPr>
              <a:spLocks/>
            </p:cNvSpPr>
            <p:nvPr/>
          </p:nvSpPr>
          <p:spPr bwMode="auto">
            <a:xfrm>
              <a:off x="3584" y="2482"/>
              <a:ext cx="1934" cy="314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14"/>
                </a:cxn>
                <a:cxn ang="0">
                  <a:pos x="1934" y="314"/>
                </a:cxn>
                <a:cxn ang="0">
                  <a:pos x="1814" y="0"/>
                </a:cxn>
                <a:cxn ang="0">
                  <a:pos x="121" y="0"/>
                </a:cxn>
              </a:cxnLst>
              <a:rect l="0" t="0" r="r" b="b"/>
              <a:pathLst>
                <a:path w="1934" h="314">
                  <a:moveTo>
                    <a:pt x="121" y="0"/>
                  </a:moveTo>
                  <a:lnTo>
                    <a:pt x="0" y="314"/>
                  </a:lnTo>
                  <a:lnTo>
                    <a:pt x="1934" y="314"/>
                  </a:lnTo>
                  <a:lnTo>
                    <a:pt x="1814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auto">
            <a:xfrm>
              <a:off x="4160" y="2582"/>
              <a:ext cx="71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Juru Teknik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6193" name="Freeform 49"/>
            <p:cNvSpPr>
              <a:spLocks/>
            </p:cNvSpPr>
            <p:nvPr/>
          </p:nvSpPr>
          <p:spPr bwMode="auto">
            <a:xfrm>
              <a:off x="3705" y="2160"/>
              <a:ext cx="1693" cy="314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0" y="314"/>
                </a:cxn>
                <a:cxn ang="0">
                  <a:pos x="1693" y="314"/>
                </a:cxn>
                <a:cxn ang="0">
                  <a:pos x="1572" y="0"/>
                </a:cxn>
                <a:cxn ang="0">
                  <a:pos x="119" y="0"/>
                </a:cxn>
              </a:cxnLst>
              <a:rect l="0" t="0" r="r" b="b"/>
              <a:pathLst>
                <a:path w="1693" h="314">
                  <a:moveTo>
                    <a:pt x="119" y="0"/>
                  </a:moveTo>
                  <a:lnTo>
                    <a:pt x="0" y="314"/>
                  </a:lnTo>
                  <a:lnTo>
                    <a:pt x="1693" y="314"/>
                  </a:lnTo>
                  <a:lnTo>
                    <a:pt x="1572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2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auto">
            <a:xfrm>
              <a:off x="4264" y="2268"/>
              <a:ext cx="4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FFFF00"/>
                  </a:solidFill>
                  <a:latin typeface="Arial" pitchFamily="34" charset="0"/>
                </a:rPr>
                <a:t>Teknisi</a:t>
              </a:r>
            </a:p>
          </p:txBody>
        </p:sp>
        <p:sp>
          <p:nvSpPr>
            <p:cNvPr id="6195" name="Freeform 51"/>
            <p:cNvSpPr>
              <a:spLocks/>
            </p:cNvSpPr>
            <p:nvPr/>
          </p:nvSpPr>
          <p:spPr bwMode="auto">
            <a:xfrm>
              <a:off x="3824" y="1842"/>
              <a:ext cx="1453" cy="314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14"/>
                </a:cxn>
                <a:cxn ang="0">
                  <a:pos x="1453" y="314"/>
                </a:cxn>
                <a:cxn ang="0">
                  <a:pos x="1332" y="0"/>
                </a:cxn>
                <a:cxn ang="0">
                  <a:pos x="121" y="0"/>
                </a:cxn>
              </a:cxnLst>
              <a:rect l="0" t="0" r="r" b="b"/>
              <a:pathLst>
                <a:path w="1453" h="314">
                  <a:moveTo>
                    <a:pt x="121" y="0"/>
                  </a:moveTo>
                  <a:lnTo>
                    <a:pt x="0" y="314"/>
                  </a:lnTo>
                  <a:lnTo>
                    <a:pt x="1453" y="314"/>
                  </a:lnTo>
                  <a:lnTo>
                    <a:pt x="1332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FFF66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auto">
            <a:xfrm>
              <a:off x="4282" y="1919"/>
              <a:ext cx="4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Teknisi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auto">
            <a:xfrm>
              <a:off x="4264" y="1641"/>
              <a:ext cx="4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Teknisi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6198" name="Freeform 54"/>
            <p:cNvSpPr>
              <a:spLocks/>
            </p:cNvSpPr>
            <p:nvPr/>
          </p:nvSpPr>
          <p:spPr bwMode="auto">
            <a:xfrm>
              <a:off x="4552" y="1235"/>
              <a:ext cx="483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4"/>
                </a:cxn>
                <a:cxn ang="0">
                  <a:pos x="483" y="314"/>
                </a:cxn>
                <a:cxn ang="0">
                  <a:pos x="361" y="0"/>
                </a:cxn>
                <a:cxn ang="0">
                  <a:pos x="0" y="0"/>
                </a:cxn>
              </a:cxnLst>
              <a:rect l="0" t="0" r="r" b="b"/>
              <a:pathLst>
                <a:path w="483" h="314">
                  <a:moveTo>
                    <a:pt x="0" y="0"/>
                  </a:moveTo>
                  <a:lnTo>
                    <a:pt x="0" y="314"/>
                  </a:lnTo>
                  <a:lnTo>
                    <a:pt x="483" y="314"/>
                  </a:lnTo>
                  <a:lnTo>
                    <a:pt x="3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auto">
            <a:xfrm>
              <a:off x="4627" y="1327"/>
              <a:ext cx="2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sz="1600" b="1">
                  <a:solidFill>
                    <a:srgbClr val="000000"/>
                  </a:solidFill>
                  <a:latin typeface="Arial" pitchFamily="34" charset="0"/>
                </a:rPr>
                <a:t>Ahli</a:t>
              </a:r>
              <a:endParaRPr lang="en-US" sz="1600" b="1">
                <a:latin typeface="Arial" pitchFamily="34" charset="0"/>
              </a:endParaRPr>
            </a:p>
          </p:txBody>
        </p:sp>
        <p:sp>
          <p:nvSpPr>
            <p:cNvPr id="6200" name="Freeform 56"/>
            <p:cNvSpPr>
              <a:spLocks/>
            </p:cNvSpPr>
            <p:nvPr/>
          </p:nvSpPr>
          <p:spPr bwMode="auto">
            <a:xfrm>
              <a:off x="4067" y="1235"/>
              <a:ext cx="485" cy="314"/>
            </a:xfrm>
            <a:custGeom>
              <a:avLst/>
              <a:gdLst/>
              <a:ahLst/>
              <a:cxnLst>
                <a:cxn ang="0">
                  <a:pos x="121" y="0"/>
                </a:cxn>
                <a:cxn ang="0">
                  <a:pos x="0" y="314"/>
                </a:cxn>
                <a:cxn ang="0">
                  <a:pos x="485" y="314"/>
                </a:cxn>
                <a:cxn ang="0">
                  <a:pos x="485" y="0"/>
                </a:cxn>
                <a:cxn ang="0">
                  <a:pos x="121" y="0"/>
                </a:cxn>
              </a:cxnLst>
              <a:rect l="0" t="0" r="r" b="b"/>
              <a:pathLst>
                <a:path w="485" h="314">
                  <a:moveTo>
                    <a:pt x="121" y="0"/>
                  </a:moveTo>
                  <a:lnTo>
                    <a:pt x="0" y="314"/>
                  </a:lnTo>
                  <a:lnTo>
                    <a:pt x="485" y="314"/>
                  </a:lnTo>
                  <a:lnTo>
                    <a:pt x="485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0099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01" name="Freeform 57"/>
            <p:cNvSpPr>
              <a:spLocks/>
            </p:cNvSpPr>
            <p:nvPr/>
          </p:nvSpPr>
          <p:spPr bwMode="auto">
            <a:xfrm>
              <a:off x="4311" y="308"/>
              <a:ext cx="243" cy="627"/>
            </a:xfrm>
            <a:custGeom>
              <a:avLst/>
              <a:gdLst/>
              <a:ahLst/>
              <a:cxnLst>
                <a:cxn ang="0">
                  <a:pos x="243" y="627"/>
                </a:cxn>
                <a:cxn ang="0">
                  <a:pos x="243" y="0"/>
                </a:cxn>
                <a:cxn ang="0">
                  <a:pos x="0" y="627"/>
                </a:cxn>
                <a:cxn ang="0">
                  <a:pos x="243" y="627"/>
                </a:cxn>
              </a:cxnLst>
              <a:rect l="0" t="0" r="r" b="b"/>
              <a:pathLst>
                <a:path w="243" h="627">
                  <a:moveTo>
                    <a:pt x="243" y="627"/>
                  </a:moveTo>
                  <a:lnTo>
                    <a:pt x="243" y="0"/>
                  </a:lnTo>
                  <a:lnTo>
                    <a:pt x="0" y="627"/>
                  </a:lnTo>
                  <a:lnTo>
                    <a:pt x="243" y="627"/>
                  </a:lnTo>
                  <a:close/>
                </a:path>
              </a:pathLst>
            </a:custGeom>
            <a:solidFill>
              <a:srgbClr val="FFFF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02" name="Freeform 58"/>
            <p:cNvSpPr>
              <a:spLocks/>
            </p:cNvSpPr>
            <p:nvPr/>
          </p:nvSpPr>
          <p:spPr bwMode="auto">
            <a:xfrm>
              <a:off x="4188" y="921"/>
              <a:ext cx="364" cy="314"/>
            </a:xfrm>
            <a:custGeom>
              <a:avLst/>
              <a:gdLst/>
              <a:ahLst/>
              <a:cxnLst>
                <a:cxn ang="0">
                  <a:pos x="364" y="0"/>
                </a:cxn>
                <a:cxn ang="0">
                  <a:pos x="121" y="0"/>
                </a:cxn>
                <a:cxn ang="0">
                  <a:pos x="0" y="314"/>
                </a:cxn>
                <a:cxn ang="0">
                  <a:pos x="364" y="314"/>
                </a:cxn>
                <a:cxn ang="0">
                  <a:pos x="364" y="0"/>
                </a:cxn>
              </a:cxnLst>
              <a:rect l="0" t="0" r="r" b="b"/>
              <a:pathLst>
                <a:path w="364" h="314">
                  <a:moveTo>
                    <a:pt x="364" y="0"/>
                  </a:moveTo>
                  <a:lnTo>
                    <a:pt x="121" y="0"/>
                  </a:lnTo>
                  <a:lnTo>
                    <a:pt x="0" y="314"/>
                  </a:lnTo>
                  <a:lnTo>
                    <a:pt x="364" y="314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00CC00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03" name="Freeform 59"/>
            <p:cNvSpPr>
              <a:spLocks/>
            </p:cNvSpPr>
            <p:nvPr/>
          </p:nvSpPr>
          <p:spPr bwMode="auto">
            <a:xfrm>
              <a:off x="4554" y="308"/>
              <a:ext cx="240" cy="627"/>
            </a:xfrm>
            <a:custGeom>
              <a:avLst/>
              <a:gdLst/>
              <a:ahLst/>
              <a:cxnLst>
                <a:cxn ang="0">
                  <a:pos x="0" y="627"/>
                </a:cxn>
                <a:cxn ang="0">
                  <a:pos x="225" y="627"/>
                </a:cxn>
                <a:cxn ang="0">
                  <a:pos x="240" y="627"/>
                </a:cxn>
                <a:cxn ang="0">
                  <a:pos x="0" y="0"/>
                </a:cxn>
                <a:cxn ang="0">
                  <a:pos x="0" y="627"/>
                </a:cxn>
              </a:cxnLst>
              <a:rect l="0" t="0" r="r" b="b"/>
              <a:pathLst>
                <a:path w="240" h="627">
                  <a:moveTo>
                    <a:pt x="0" y="627"/>
                  </a:moveTo>
                  <a:lnTo>
                    <a:pt x="225" y="627"/>
                  </a:lnTo>
                  <a:lnTo>
                    <a:pt x="240" y="627"/>
                  </a:lnTo>
                  <a:lnTo>
                    <a:pt x="0" y="0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FFFFFF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6216" name="Freeform 72"/>
            <p:cNvSpPr>
              <a:spLocks/>
            </p:cNvSpPr>
            <p:nvPr/>
          </p:nvSpPr>
          <p:spPr bwMode="auto">
            <a:xfrm>
              <a:off x="4552" y="921"/>
              <a:ext cx="361" cy="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4"/>
                </a:cxn>
                <a:cxn ang="0">
                  <a:pos x="361" y="314"/>
                </a:cxn>
                <a:cxn ang="0">
                  <a:pos x="240" y="0"/>
                </a:cxn>
                <a:cxn ang="0">
                  <a:pos x="225" y="0"/>
                </a:cxn>
                <a:cxn ang="0">
                  <a:pos x="0" y="0"/>
                </a:cxn>
              </a:cxnLst>
              <a:rect l="0" t="0" r="r" b="b"/>
              <a:pathLst>
                <a:path w="361" h="314">
                  <a:moveTo>
                    <a:pt x="0" y="0"/>
                  </a:moveTo>
                  <a:lnTo>
                    <a:pt x="0" y="314"/>
                  </a:lnTo>
                  <a:lnTo>
                    <a:pt x="361" y="314"/>
                  </a:lnTo>
                  <a:lnTo>
                    <a:pt x="240" y="0"/>
                  </a:lnTo>
                  <a:lnTo>
                    <a:pt x="2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58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2051050" y="3284538"/>
            <a:ext cx="4176713" cy="720725"/>
            <a:chOff x="1292" y="2069"/>
            <a:chExt cx="2631" cy="454"/>
          </a:xfrm>
        </p:grpSpPr>
        <p:grpSp>
          <p:nvGrpSpPr>
            <p:cNvPr id="4" name="Group 96"/>
            <p:cNvGrpSpPr>
              <a:grpSpLocks/>
            </p:cNvGrpSpPr>
            <p:nvPr/>
          </p:nvGrpSpPr>
          <p:grpSpPr bwMode="auto">
            <a:xfrm>
              <a:off x="1383" y="2160"/>
              <a:ext cx="2404" cy="227"/>
              <a:chOff x="1383" y="2160"/>
              <a:chExt cx="2404" cy="227"/>
            </a:xfrm>
          </p:grpSpPr>
          <p:sp>
            <p:nvSpPr>
              <p:cNvPr id="6217" name="Line 73"/>
              <p:cNvSpPr>
                <a:spLocks noChangeShapeType="1"/>
              </p:cNvSpPr>
              <p:nvPr/>
            </p:nvSpPr>
            <p:spPr bwMode="auto">
              <a:xfrm>
                <a:off x="1383" y="2387"/>
                <a:ext cx="231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18" name="Line 74"/>
              <p:cNvSpPr>
                <a:spLocks noChangeShapeType="1"/>
              </p:cNvSpPr>
              <p:nvPr/>
            </p:nvSpPr>
            <p:spPr bwMode="auto">
              <a:xfrm>
                <a:off x="1383" y="2160"/>
                <a:ext cx="24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19" name="Line 75"/>
              <p:cNvSpPr>
                <a:spLocks noChangeShapeType="1"/>
              </p:cNvSpPr>
              <p:nvPr/>
            </p:nvSpPr>
            <p:spPr bwMode="auto">
              <a:xfrm>
                <a:off x="1474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0" name="Line 76"/>
              <p:cNvSpPr>
                <a:spLocks noChangeShapeType="1"/>
              </p:cNvSpPr>
              <p:nvPr/>
            </p:nvSpPr>
            <p:spPr bwMode="auto">
              <a:xfrm>
                <a:off x="1610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4" name="Line 80"/>
              <p:cNvSpPr>
                <a:spLocks noChangeShapeType="1"/>
              </p:cNvSpPr>
              <p:nvPr/>
            </p:nvSpPr>
            <p:spPr bwMode="auto">
              <a:xfrm>
                <a:off x="1746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5" name="Line 81"/>
              <p:cNvSpPr>
                <a:spLocks noChangeShapeType="1"/>
              </p:cNvSpPr>
              <p:nvPr/>
            </p:nvSpPr>
            <p:spPr bwMode="auto">
              <a:xfrm>
                <a:off x="1882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6" name="Line 82"/>
              <p:cNvSpPr>
                <a:spLocks noChangeShapeType="1"/>
              </p:cNvSpPr>
              <p:nvPr/>
            </p:nvSpPr>
            <p:spPr bwMode="auto">
              <a:xfrm>
                <a:off x="201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7" name="Line 83"/>
              <p:cNvSpPr>
                <a:spLocks noChangeShapeType="1"/>
              </p:cNvSpPr>
              <p:nvPr/>
            </p:nvSpPr>
            <p:spPr bwMode="auto">
              <a:xfrm>
                <a:off x="2154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8" name="Line 84"/>
              <p:cNvSpPr>
                <a:spLocks noChangeShapeType="1"/>
              </p:cNvSpPr>
              <p:nvPr/>
            </p:nvSpPr>
            <p:spPr bwMode="auto">
              <a:xfrm>
                <a:off x="2245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29" name="Line 85"/>
              <p:cNvSpPr>
                <a:spLocks noChangeShapeType="1"/>
              </p:cNvSpPr>
              <p:nvPr/>
            </p:nvSpPr>
            <p:spPr bwMode="auto">
              <a:xfrm>
                <a:off x="2381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0" name="Line 86"/>
              <p:cNvSpPr>
                <a:spLocks noChangeShapeType="1"/>
              </p:cNvSpPr>
              <p:nvPr/>
            </p:nvSpPr>
            <p:spPr bwMode="auto">
              <a:xfrm>
                <a:off x="2517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1" name="Line 87"/>
              <p:cNvSpPr>
                <a:spLocks noChangeShapeType="1"/>
              </p:cNvSpPr>
              <p:nvPr/>
            </p:nvSpPr>
            <p:spPr bwMode="auto">
              <a:xfrm>
                <a:off x="2653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2" name="Line 88"/>
              <p:cNvSpPr>
                <a:spLocks noChangeShapeType="1"/>
              </p:cNvSpPr>
              <p:nvPr/>
            </p:nvSpPr>
            <p:spPr bwMode="auto">
              <a:xfrm>
                <a:off x="2789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3" name="Line 89"/>
              <p:cNvSpPr>
                <a:spLocks noChangeShapeType="1"/>
              </p:cNvSpPr>
              <p:nvPr/>
            </p:nvSpPr>
            <p:spPr bwMode="auto">
              <a:xfrm>
                <a:off x="2925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4" name="Line 90"/>
              <p:cNvSpPr>
                <a:spLocks noChangeShapeType="1"/>
              </p:cNvSpPr>
              <p:nvPr/>
            </p:nvSpPr>
            <p:spPr bwMode="auto">
              <a:xfrm>
                <a:off x="3016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5" name="Line 91"/>
              <p:cNvSpPr>
                <a:spLocks noChangeShapeType="1"/>
              </p:cNvSpPr>
              <p:nvPr/>
            </p:nvSpPr>
            <p:spPr bwMode="auto">
              <a:xfrm>
                <a:off x="3152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6" name="Line 92"/>
              <p:cNvSpPr>
                <a:spLocks noChangeShapeType="1"/>
              </p:cNvSpPr>
              <p:nvPr/>
            </p:nvSpPr>
            <p:spPr bwMode="auto">
              <a:xfrm>
                <a:off x="328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7" name="Line 93"/>
              <p:cNvSpPr>
                <a:spLocks noChangeShapeType="1"/>
              </p:cNvSpPr>
              <p:nvPr/>
            </p:nvSpPr>
            <p:spPr bwMode="auto">
              <a:xfrm>
                <a:off x="3424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8" name="Line 94"/>
              <p:cNvSpPr>
                <a:spLocks noChangeShapeType="1"/>
              </p:cNvSpPr>
              <p:nvPr/>
            </p:nvSpPr>
            <p:spPr bwMode="auto">
              <a:xfrm>
                <a:off x="3560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39" name="Line 95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97"/>
            <p:cNvGrpSpPr>
              <a:grpSpLocks/>
            </p:cNvGrpSpPr>
            <p:nvPr/>
          </p:nvGrpSpPr>
          <p:grpSpPr bwMode="auto">
            <a:xfrm>
              <a:off x="1519" y="2069"/>
              <a:ext cx="2404" cy="227"/>
              <a:chOff x="1383" y="2160"/>
              <a:chExt cx="2404" cy="227"/>
            </a:xfrm>
          </p:grpSpPr>
          <p:sp>
            <p:nvSpPr>
              <p:cNvPr id="6242" name="Line 98"/>
              <p:cNvSpPr>
                <a:spLocks noChangeShapeType="1"/>
              </p:cNvSpPr>
              <p:nvPr/>
            </p:nvSpPr>
            <p:spPr bwMode="auto">
              <a:xfrm>
                <a:off x="1383" y="2387"/>
                <a:ext cx="2313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3" name="Line 99"/>
              <p:cNvSpPr>
                <a:spLocks noChangeShapeType="1"/>
              </p:cNvSpPr>
              <p:nvPr/>
            </p:nvSpPr>
            <p:spPr bwMode="auto">
              <a:xfrm>
                <a:off x="1383" y="2160"/>
                <a:ext cx="24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4" name="Line 100"/>
              <p:cNvSpPr>
                <a:spLocks noChangeShapeType="1"/>
              </p:cNvSpPr>
              <p:nvPr/>
            </p:nvSpPr>
            <p:spPr bwMode="auto">
              <a:xfrm>
                <a:off x="1474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5" name="Line 101"/>
              <p:cNvSpPr>
                <a:spLocks noChangeShapeType="1"/>
              </p:cNvSpPr>
              <p:nvPr/>
            </p:nvSpPr>
            <p:spPr bwMode="auto">
              <a:xfrm>
                <a:off x="1610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6" name="Line 102"/>
              <p:cNvSpPr>
                <a:spLocks noChangeShapeType="1"/>
              </p:cNvSpPr>
              <p:nvPr/>
            </p:nvSpPr>
            <p:spPr bwMode="auto">
              <a:xfrm>
                <a:off x="1746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7" name="Line 103"/>
              <p:cNvSpPr>
                <a:spLocks noChangeShapeType="1"/>
              </p:cNvSpPr>
              <p:nvPr/>
            </p:nvSpPr>
            <p:spPr bwMode="auto">
              <a:xfrm>
                <a:off x="1882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8" name="Line 104"/>
              <p:cNvSpPr>
                <a:spLocks noChangeShapeType="1"/>
              </p:cNvSpPr>
              <p:nvPr/>
            </p:nvSpPr>
            <p:spPr bwMode="auto">
              <a:xfrm>
                <a:off x="201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49" name="Line 105"/>
              <p:cNvSpPr>
                <a:spLocks noChangeShapeType="1"/>
              </p:cNvSpPr>
              <p:nvPr/>
            </p:nvSpPr>
            <p:spPr bwMode="auto">
              <a:xfrm>
                <a:off x="2154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0" name="Line 106"/>
              <p:cNvSpPr>
                <a:spLocks noChangeShapeType="1"/>
              </p:cNvSpPr>
              <p:nvPr/>
            </p:nvSpPr>
            <p:spPr bwMode="auto">
              <a:xfrm>
                <a:off x="2245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1" name="Line 107"/>
              <p:cNvSpPr>
                <a:spLocks noChangeShapeType="1"/>
              </p:cNvSpPr>
              <p:nvPr/>
            </p:nvSpPr>
            <p:spPr bwMode="auto">
              <a:xfrm>
                <a:off x="2381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2" name="Line 108"/>
              <p:cNvSpPr>
                <a:spLocks noChangeShapeType="1"/>
              </p:cNvSpPr>
              <p:nvPr/>
            </p:nvSpPr>
            <p:spPr bwMode="auto">
              <a:xfrm>
                <a:off x="2517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3" name="Line 109"/>
              <p:cNvSpPr>
                <a:spLocks noChangeShapeType="1"/>
              </p:cNvSpPr>
              <p:nvPr/>
            </p:nvSpPr>
            <p:spPr bwMode="auto">
              <a:xfrm>
                <a:off x="2653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4" name="Line 110"/>
              <p:cNvSpPr>
                <a:spLocks noChangeShapeType="1"/>
              </p:cNvSpPr>
              <p:nvPr/>
            </p:nvSpPr>
            <p:spPr bwMode="auto">
              <a:xfrm>
                <a:off x="2789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5" name="Line 111"/>
              <p:cNvSpPr>
                <a:spLocks noChangeShapeType="1"/>
              </p:cNvSpPr>
              <p:nvPr/>
            </p:nvSpPr>
            <p:spPr bwMode="auto">
              <a:xfrm>
                <a:off x="2925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6" name="Line 112"/>
              <p:cNvSpPr>
                <a:spLocks noChangeShapeType="1"/>
              </p:cNvSpPr>
              <p:nvPr/>
            </p:nvSpPr>
            <p:spPr bwMode="auto">
              <a:xfrm>
                <a:off x="3016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7" name="Line 113"/>
              <p:cNvSpPr>
                <a:spLocks noChangeShapeType="1"/>
              </p:cNvSpPr>
              <p:nvPr/>
            </p:nvSpPr>
            <p:spPr bwMode="auto">
              <a:xfrm>
                <a:off x="3152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8" name="Line 114"/>
              <p:cNvSpPr>
                <a:spLocks noChangeShapeType="1"/>
              </p:cNvSpPr>
              <p:nvPr/>
            </p:nvSpPr>
            <p:spPr bwMode="auto">
              <a:xfrm>
                <a:off x="3288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59" name="Line 115"/>
              <p:cNvSpPr>
                <a:spLocks noChangeShapeType="1"/>
              </p:cNvSpPr>
              <p:nvPr/>
            </p:nvSpPr>
            <p:spPr bwMode="auto">
              <a:xfrm>
                <a:off x="3424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60" name="Line 116"/>
              <p:cNvSpPr>
                <a:spLocks noChangeShapeType="1"/>
              </p:cNvSpPr>
              <p:nvPr/>
            </p:nvSpPr>
            <p:spPr bwMode="auto">
              <a:xfrm>
                <a:off x="3560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6261" name="Line 117"/>
              <p:cNvSpPr>
                <a:spLocks noChangeShapeType="1"/>
              </p:cNvSpPr>
              <p:nvPr/>
            </p:nvSpPr>
            <p:spPr bwMode="auto">
              <a:xfrm>
                <a:off x="3696" y="2160"/>
                <a:ext cx="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6262" name="Freeform 118"/>
            <p:cNvSpPr>
              <a:spLocks/>
            </p:cNvSpPr>
            <p:nvPr/>
          </p:nvSpPr>
          <p:spPr bwMode="auto">
            <a:xfrm>
              <a:off x="1292" y="2239"/>
              <a:ext cx="2439" cy="284"/>
            </a:xfrm>
            <a:custGeom>
              <a:avLst/>
              <a:gdLst/>
              <a:ahLst/>
              <a:cxnLst>
                <a:cxn ang="0">
                  <a:pos x="241" y="56"/>
                </a:cxn>
                <a:cxn ang="0">
                  <a:pos x="157" y="102"/>
                </a:cxn>
                <a:cxn ang="0">
                  <a:pos x="910" y="139"/>
                </a:cxn>
                <a:cxn ang="0">
                  <a:pos x="1179" y="149"/>
                </a:cxn>
                <a:cxn ang="0">
                  <a:pos x="1467" y="158"/>
                </a:cxn>
                <a:cxn ang="0">
                  <a:pos x="2127" y="121"/>
                </a:cxn>
                <a:cxn ang="0">
                  <a:pos x="2155" y="102"/>
                </a:cxn>
                <a:cxn ang="0">
                  <a:pos x="2210" y="84"/>
                </a:cxn>
                <a:cxn ang="0">
                  <a:pos x="2220" y="130"/>
                </a:cxn>
                <a:cxn ang="0">
                  <a:pos x="2350" y="158"/>
                </a:cxn>
                <a:cxn ang="0">
                  <a:pos x="2387" y="121"/>
                </a:cxn>
                <a:cxn ang="0">
                  <a:pos x="2415" y="102"/>
                </a:cxn>
                <a:cxn ang="0">
                  <a:pos x="2275" y="46"/>
                </a:cxn>
                <a:cxn ang="0">
                  <a:pos x="1997" y="37"/>
                </a:cxn>
                <a:cxn ang="0">
                  <a:pos x="1699" y="74"/>
                </a:cxn>
                <a:cxn ang="0">
                  <a:pos x="1216" y="28"/>
                </a:cxn>
                <a:cxn ang="0">
                  <a:pos x="919" y="56"/>
                </a:cxn>
                <a:cxn ang="0">
                  <a:pos x="464" y="28"/>
                </a:cxn>
                <a:cxn ang="0">
                  <a:pos x="241" y="56"/>
                </a:cxn>
              </a:cxnLst>
              <a:rect l="0" t="0" r="r" b="b"/>
              <a:pathLst>
                <a:path w="2439" h="346">
                  <a:moveTo>
                    <a:pt x="241" y="56"/>
                  </a:moveTo>
                  <a:cubicBezTo>
                    <a:pt x="216" y="93"/>
                    <a:pt x="200" y="92"/>
                    <a:pt x="157" y="102"/>
                  </a:cubicBezTo>
                  <a:cubicBezTo>
                    <a:pt x="0" y="346"/>
                    <a:pt x="131" y="125"/>
                    <a:pt x="910" y="139"/>
                  </a:cubicBezTo>
                  <a:cubicBezTo>
                    <a:pt x="1000" y="141"/>
                    <a:pt x="1089" y="146"/>
                    <a:pt x="1179" y="149"/>
                  </a:cubicBezTo>
                  <a:cubicBezTo>
                    <a:pt x="1275" y="152"/>
                    <a:pt x="1371" y="155"/>
                    <a:pt x="1467" y="158"/>
                  </a:cubicBezTo>
                  <a:cubicBezTo>
                    <a:pt x="1701" y="153"/>
                    <a:pt x="1901" y="143"/>
                    <a:pt x="2127" y="121"/>
                  </a:cubicBezTo>
                  <a:cubicBezTo>
                    <a:pt x="2136" y="115"/>
                    <a:pt x="2145" y="107"/>
                    <a:pt x="2155" y="102"/>
                  </a:cubicBezTo>
                  <a:cubicBezTo>
                    <a:pt x="2173" y="94"/>
                    <a:pt x="2210" y="84"/>
                    <a:pt x="2210" y="84"/>
                  </a:cubicBezTo>
                  <a:cubicBezTo>
                    <a:pt x="2213" y="99"/>
                    <a:pt x="2206" y="122"/>
                    <a:pt x="2220" y="130"/>
                  </a:cubicBezTo>
                  <a:cubicBezTo>
                    <a:pt x="2258" y="152"/>
                    <a:pt x="2308" y="144"/>
                    <a:pt x="2350" y="158"/>
                  </a:cubicBezTo>
                  <a:cubicBezTo>
                    <a:pt x="2411" y="139"/>
                    <a:pt x="2352" y="166"/>
                    <a:pt x="2387" y="121"/>
                  </a:cubicBezTo>
                  <a:cubicBezTo>
                    <a:pt x="2394" y="112"/>
                    <a:pt x="2406" y="108"/>
                    <a:pt x="2415" y="102"/>
                  </a:cubicBezTo>
                  <a:cubicBezTo>
                    <a:pt x="2439" y="28"/>
                    <a:pt x="2326" y="50"/>
                    <a:pt x="2275" y="46"/>
                  </a:cubicBezTo>
                  <a:cubicBezTo>
                    <a:pt x="2178" y="22"/>
                    <a:pt x="2099" y="31"/>
                    <a:pt x="1997" y="37"/>
                  </a:cubicBezTo>
                  <a:cubicBezTo>
                    <a:pt x="1901" y="68"/>
                    <a:pt x="1798" y="47"/>
                    <a:pt x="1699" y="74"/>
                  </a:cubicBezTo>
                  <a:cubicBezTo>
                    <a:pt x="1535" y="63"/>
                    <a:pt x="1378" y="42"/>
                    <a:pt x="1216" y="28"/>
                  </a:cubicBezTo>
                  <a:cubicBezTo>
                    <a:pt x="1096" y="34"/>
                    <a:pt x="1029" y="44"/>
                    <a:pt x="919" y="56"/>
                  </a:cubicBezTo>
                  <a:cubicBezTo>
                    <a:pt x="766" y="49"/>
                    <a:pt x="616" y="36"/>
                    <a:pt x="464" y="28"/>
                  </a:cubicBezTo>
                  <a:cubicBezTo>
                    <a:pt x="389" y="32"/>
                    <a:pt x="291" y="0"/>
                    <a:pt x="241" y="5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en-US" sz="5400" dirty="0">
                <a:solidFill>
                  <a:srgbClr val="C00000"/>
                </a:solidFill>
              </a:rPr>
              <a:t>FUNGSI PENDIDIKAN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Public service</a:t>
            </a:r>
          </a:p>
          <a:p>
            <a:pPr marL="609600" indent="-609600">
              <a:buFontTx/>
              <a:buAutoNum type="arabicPeriod"/>
            </a:pP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Produsen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tenaga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kerja</a:t>
            </a:r>
            <a:endParaRPr lang="en-US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609600" indent="-609600">
              <a:buFontTx/>
              <a:buAutoNum type="arabicPeriod"/>
            </a:pP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Human </a:t>
            </a:r>
            <a:r>
              <a:rPr lang="en-US" sz="32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invesment</a:t>
            </a:r>
            <a:r>
              <a:rPr lang="en-US" sz="3200" dirty="0">
                <a:latin typeface="Tahoma" pitchFamily="34" charset="0"/>
                <a:ea typeface="Tahoma" pitchFamily="34" charset="0"/>
                <a:cs typeface="Tahoma" pitchFamily="34" charset="0"/>
              </a:rPr>
              <a:t>, -- leading sector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1818</Words>
  <Application>Microsoft Office PowerPoint</Application>
  <PresentationFormat>On-screen Show (4:3)</PresentationFormat>
  <Paragraphs>292</Paragraphs>
  <Slides>42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Flow</vt:lpstr>
      <vt:lpstr>Module</vt:lpstr>
      <vt:lpstr>PHOTO-PAINT</vt:lpstr>
      <vt:lpstr>PENDIDIKAN TEKNOLOGI DAN KEJURUAN kokom@uny_ac.id  </vt:lpstr>
      <vt:lpstr>DAMPAK PERENCANAAN </vt:lpstr>
      <vt:lpstr>Slide 3</vt:lpstr>
      <vt:lpstr>Slide 4</vt:lpstr>
      <vt:lpstr>Slide 5</vt:lpstr>
      <vt:lpstr>Slide 6</vt:lpstr>
      <vt:lpstr>PARADIGMA PEMBANGUNAN  DI KOREA</vt:lpstr>
      <vt:lpstr>Slide 8</vt:lpstr>
      <vt:lpstr>FUNGSI PENDIDIKAN</vt:lpstr>
      <vt:lpstr>Slide 10</vt:lpstr>
      <vt:lpstr>Peningkatan Mutu Tenaga Kerja</vt:lpstr>
      <vt:lpstr>Slide 12</vt:lpstr>
      <vt:lpstr>Slide 13</vt:lpstr>
      <vt:lpstr>ARTI DAN TUJUAN PENDIDIKAN TEKNOLOGI DAN KEJURUAN</vt:lpstr>
      <vt:lpstr>Slide 15</vt:lpstr>
      <vt:lpstr>Slide 16</vt:lpstr>
      <vt:lpstr>FUNGSI PENDIDIKAN KEJURUAN</vt:lpstr>
      <vt:lpstr>Slide 18</vt:lpstr>
      <vt:lpstr>TUJUAN PENDIDIKAN KEJURUAN</vt:lpstr>
      <vt:lpstr>Slide 20</vt:lpstr>
      <vt:lpstr>MANFAAT PENDIDIKAN KEJURUAN</vt:lpstr>
      <vt:lpstr>KARAKTERISTIK PENDIDIKAN KEJURUAN</vt:lpstr>
      <vt:lpstr>Slide 23</vt:lpstr>
      <vt:lpstr>PRINSIP-PRINSIP PENDIDIKAN KEJURUAN (Teori Prosser)</vt:lpstr>
      <vt:lpstr>Slide 25</vt:lpstr>
      <vt:lpstr>Slide 26</vt:lpstr>
      <vt:lpstr>Slide 27</vt:lpstr>
      <vt:lpstr>ASUMSI PENDIDIKAN KEJURUAN</vt:lpstr>
      <vt:lpstr>Slide 29</vt:lpstr>
      <vt:lpstr>LANDASAN PENDIDIKAN KEJURUAN</vt:lpstr>
      <vt:lpstr>MODEL PENYELENGGARAAN PENDIDIKAN KEJURUAN </vt:lpstr>
      <vt:lpstr>Slide 32</vt:lpstr>
      <vt:lpstr>KONSEP:</vt:lpstr>
      <vt:lpstr>PROGRAM</vt:lpstr>
      <vt:lpstr>OPERASIONAL</vt:lpstr>
      <vt:lpstr>TANTANGAN PENDIDIKAN KEJURUAN</vt:lpstr>
      <vt:lpstr>PERKEMBANGAN INTERNASIONAL(PENDIDIKAN KEJURUAAN)</vt:lpstr>
      <vt:lpstr>DIMENSI-DIMENSI REFORMASI PENDIDIKAN DAN PELATIHAN KEJURUAN</vt:lpstr>
      <vt:lpstr>Slide 39</vt:lpstr>
      <vt:lpstr>Slide 40</vt:lpstr>
      <vt:lpstr>BEBERAPA KEBIJAKAN TERKAIT PENDIDIKAN KEJURUAN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TEKNOLOGI DAN KEJURUAN</dc:title>
  <dc:creator>Dr. Wagiran</dc:creator>
  <cp:lastModifiedBy>UNY</cp:lastModifiedBy>
  <cp:revision>39</cp:revision>
  <dcterms:created xsi:type="dcterms:W3CDTF">2012-03-16T16:05:41Z</dcterms:created>
  <dcterms:modified xsi:type="dcterms:W3CDTF">2013-11-26T06:11:22Z</dcterms:modified>
</cp:coreProperties>
</file>