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6" r:id="rId5"/>
    <p:sldId id="259" r:id="rId6"/>
    <p:sldId id="297" r:id="rId7"/>
    <p:sldId id="260" r:id="rId8"/>
    <p:sldId id="298" r:id="rId9"/>
    <p:sldId id="261" r:id="rId10"/>
    <p:sldId id="262" r:id="rId11"/>
    <p:sldId id="263" r:id="rId12"/>
    <p:sldId id="264" r:id="rId13"/>
    <p:sldId id="265" r:id="rId14"/>
    <p:sldId id="299" r:id="rId15"/>
    <p:sldId id="266" r:id="rId16"/>
    <p:sldId id="300" r:id="rId17"/>
    <p:sldId id="267" r:id="rId18"/>
    <p:sldId id="268" r:id="rId19"/>
    <p:sldId id="269" r:id="rId20"/>
    <p:sldId id="270" r:id="rId21"/>
    <p:sldId id="271" r:id="rId22"/>
    <p:sldId id="301" r:id="rId23"/>
    <p:sldId id="272" r:id="rId24"/>
    <p:sldId id="302" r:id="rId25"/>
    <p:sldId id="273" r:id="rId26"/>
    <p:sldId id="274" r:id="rId27"/>
    <p:sldId id="303"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8" d="100"/>
          <a:sy n="48" d="100"/>
        </p:scale>
        <p:origin x="-2016"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BE8A1E-3878-4421-8E3A-DFE64B11EFB1}" type="datetimeFigureOut">
              <a:rPr lang="en-US" smtClean="0"/>
              <a:pPr/>
              <a:t>11/26/2013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A09509-ACE4-4B4A-9D93-35EFC64954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09509-ACE4-4B4A-9D93-35EFC64954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09509-ACE4-4B4A-9D93-35EFC64954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09509-ACE4-4B4A-9D93-35EFC649543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09509-ACE4-4B4A-9D93-35EFC649543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A09509-ACE4-4B4A-9D93-35EFC649543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A09509-ACE4-4B4A-9D93-35EFC64954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A09509-ACE4-4B4A-9D93-35EFC649543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BE8A1E-3878-4421-8E3A-DFE64B11EFB1}" type="datetimeFigureOut">
              <a:rPr lang="en-US" smtClean="0"/>
              <a:pPr/>
              <a:t>11/26/2013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A09509-ACE4-4B4A-9D93-35EFC64954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CBE8A1E-3878-4421-8E3A-DFE64B11EFB1}" type="datetimeFigureOut">
              <a:rPr lang="en-US" smtClean="0"/>
              <a:pPr/>
              <a:t>11/26/2013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A09509-ACE4-4B4A-9D93-35EFC64954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BE8A1E-3878-4421-8E3A-DFE64B11EFB1}" type="datetimeFigureOut">
              <a:rPr lang="en-US" smtClean="0"/>
              <a:pPr/>
              <a:t>11/26/2013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A09509-ACE4-4B4A-9D93-35EFC649543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BE8A1E-3878-4421-8E3A-DFE64B11EFB1}" type="datetimeFigureOut">
              <a:rPr lang="en-US" smtClean="0"/>
              <a:pPr/>
              <a:t>11/26/2013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A09509-ACE4-4B4A-9D93-35EFC64954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err="1" smtClean="0"/>
              <a:t>Latar</a:t>
            </a:r>
            <a:r>
              <a:rPr lang="en-US" dirty="0" smtClean="0"/>
              <a:t> </a:t>
            </a:r>
            <a:r>
              <a:rPr lang="en-US" dirty="0" err="1" smtClean="0"/>
              <a:t>Belakang</a:t>
            </a:r>
            <a:r>
              <a:rPr lang="en-US" dirty="0" smtClean="0"/>
              <a:t> </a:t>
            </a:r>
            <a:r>
              <a:rPr lang="en-US" dirty="0" err="1" smtClean="0"/>
              <a:t>Industri</a:t>
            </a:r>
            <a:r>
              <a:rPr lang="en-US" dirty="0" smtClean="0"/>
              <a:t> </a:t>
            </a:r>
            <a:r>
              <a:rPr lang="en-US" dirty="0" err="1" smtClean="0"/>
              <a:t>Makanan</a:t>
            </a:r>
            <a:endParaRPr lang="en-US" dirty="0"/>
          </a:p>
        </p:txBody>
      </p:sp>
      <p:sp>
        <p:nvSpPr>
          <p:cNvPr id="3" name="Subtitle 2"/>
          <p:cNvSpPr>
            <a:spLocks noGrp="1"/>
          </p:cNvSpPr>
          <p:nvPr>
            <p:ph type="subTitle" idx="1"/>
          </p:nvPr>
        </p:nvSpPr>
        <p:spPr/>
        <p:txBody>
          <a:bodyPr>
            <a:normAutofit fontScale="47500" lnSpcReduction="20000"/>
          </a:bodyPr>
          <a:lstStyle/>
          <a:p>
            <a:r>
              <a:rPr lang="en-US" dirty="0" err="1" smtClean="0"/>
              <a:t>Oleh</a:t>
            </a:r>
            <a:r>
              <a:rPr lang="en-US" dirty="0" smtClean="0"/>
              <a:t> </a:t>
            </a:r>
          </a:p>
          <a:p>
            <a:r>
              <a:rPr lang="en-US" dirty="0" err="1" smtClean="0"/>
              <a:t>Kokom</a:t>
            </a:r>
            <a:r>
              <a:rPr lang="en-US" dirty="0" smtClean="0"/>
              <a:t> </a:t>
            </a:r>
            <a:r>
              <a:rPr lang="en-US" dirty="0" err="1" smtClean="0"/>
              <a:t>Komariah</a:t>
            </a:r>
            <a:endParaRPr lang="en-US" dirty="0" smtClean="0"/>
          </a:p>
          <a:p>
            <a:r>
              <a:rPr lang="en-US" dirty="0" err="1" smtClean="0"/>
              <a:t>Email:kokom@uny.ac.id</a:t>
            </a:r>
            <a:endParaRPr lang="en-US" dirty="0" smtClean="0"/>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a:t>Bangsa Romawi juga menyukai pesta, bahkan beberapa Kaisar sangat menyukai perjamuan, yang sampai menyebabkan kebangkrutan karena </a:t>
            </a:r>
            <a:r>
              <a:rPr lang="id-ID" dirty="0" smtClean="0"/>
              <a:t>menanggung </a:t>
            </a:r>
            <a:r>
              <a:rPr lang="id-ID" dirty="0"/>
              <a:t>pemberian tersebut. Kaisar Lucullus, sangat mencintai perjamuan  mewah dan sampai kini kata </a:t>
            </a:r>
            <a:r>
              <a:rPr lang="id-ID" b="1" i="1" dirty="0"/>
              <a:t>Lucullan </a:t>
            </a:r>
            <a:r>
              <a:rPr lang="id-ID" dirty="0"/>
              <a:t>yang digunakan berarti mewah atau pesta mewah. Sebuah Rich Sauce yang khusus digunakan untuk daging, disebut </a:t>
            </a:r>
            <a:r>
              <a:rPr lang="id-ID" i="1" dirty="0"/>
              <a:t>Lucullus Sauce. </a:t>
            </a:r>
            <a:endParaRPr lang="en-US" i="1"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Marc Antony (Romawi</a:t>
            </a:r>
            <a:r>
              <a:rPr lang="en-US" dirty="0" smtClean="0"/>
              <a:t> ) </a:t>
            </a:r>
            <a:r>
              <a:rPr lang="id-ID" dirty="0" smtClean="0"/>
              <a:t>sangat senang dengan upaya koki Cleopatra, yang menyajikan jamuan untuk seluruh kotaTabernas, di mana dia mendapatkan kata </a:t>
            </a:r>
            <a:r>
              <a:rPr lang="id-ID" b="1" i="1" dirty="0" smtClean="0"/>
              <a:t>kedai </a:t>
            </a:r>
            <a:r>
              <a:rPr lang="id-ID" dirty="0" smtClean="0"/>
              <a:t>yaitu </a:t>
            </a:r>
            <a:r>
              <a:rPr lang="id-ID" b="1" i="1" dirty="0" smtClean="0"/>
              <a:t>restoran kecil</a:t>
            </a:r>
            <a:r>
              <a:rPr lang="id-ID" dirty="0" smtClean="0"/>
              <a:t> di Romawi kuno, dimana disitu dapat diperoleh hidangan anggur dan makanan. Kita dapat menyaksikan satu restoran tersebut hampir utuh dalam reruntuhan kota </a:t>
            </a:r>
            <a:r>
              <a:rPr lang="id-ID" b="1" i="1" dirty="0" smtClean="0"/>
              <a:t>Pompey</a:t>
            </a:r>
            <a:r>
              <a:rPr lang="id-ID" dirty="0" smtClean="0"/>
              <a:t> kuno. Ia memiliki loket pelayanan besar dimana disimpan guci anggur yang sangat besar, selain itu di bagian belakang terdapat oven besar dari baja dan peralatan masak lainnya yang masih berdiri. </a:t>
            </a:r>
            <a:endParaRPr lang="en-US" dirty="0" smtClean="0"/>
          </a:p>
          <a:p>
            <a:r>
              <a:rPr lang="id-ID" dirty="0"/>
              <a:t>Di Romawi kuno juga telah memiliki sumber hukum yang mengatur tentang penjualan makanan dan pengoperasian </a:t>
            </a:r>
            <a:r>
              <a:rPr lang="id-ID" dirty="0" smtClean="0"/>
              <a:t>foodservice</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a:t>Buku masakan pertama yang diketahui berjudul “</a:t>
            </a:r>
            <a:r>
              <a:rPr lang="id-ID" b="1" i="1" dirty="0"/>
              <a:t>Memasak dan Restoran di Imperial Roma”, </a:t>
            </a:r>
            <a:r>
              <a:rPr lang="id-ID" dirty="0"/>
              <a:t>yang diduga ditulis </a:t>
            </a:r>
            <a:r>
              <a:rPr lang="id-ID" b="1" i="1" dirty="0" smtClean="0"/>
              <a:t>Apicius</a:t>
            </a:r>
            <a:r>
              <a:rPr lang="id-ID" b="1" i="1" dirty="0"/>
              <a:t>.</a:t>
            </a:r>
            <a:r>
              <a:rPr lang="id-ID" dirty="0"/>
              <a:t> </a:t>
            </a:r>
            <a:endParaRPr lang="en-US" dirty="0" smtClean="0"/>
          </a:p>
          <a:p>
            <a:r>
              <a:rPr lang="id-ID" dirty="0"/>
              <a:t>Bangsa Romawi pada saat makan mereka tidak duduk melainkan berbaring di sofa.</a:t>
            </a:r>
            <a:endParaRPr lang="en-US" dirty="0"/>
          </a:p>
          <a:p>
            <a:r>
              <a:rPr lang="id-ID" dirty="0" smtClean="0"/>
              <a:t>Dari </a:t>
            </a:r>
            <a:r>
              <a:rPr lang="id-ID" dirty="0"/>
              <a:t>buku tersebut kita belajar bahwa pada hari Raya Romawi  dihidangkan makanan yang terdiri dari tiga giliran (courses), yaitu </a:t>
            </a:r>
            <a:r>
              <a:rPr lang="id-ID" dirty="0" smtClean="0"/>
              <a:t>:</a:t>
            </a:r>
            <a:endParaRPr lang="en-US" dirty="0" smtClean="0"/>
          </a:p>
          <a:p>
            <a:pPr lvl="0"/>
            <a:r>
              <a:rPr lang="id-ID" dirty="0" smtClean="0"/>
              <a:t>Gustatio</a:t>
            </a:r>
            <a:r>
              <a:rPr lang="en-US" dirty="0" smtClean="0"/>
              <a:t>-</a:t>
            </a:r>
            <a:r>
              <a:rPr lang="en-US" dirty="0" smtClean="0">
                <a:sym typeface="Wingdings" pitchFamily="2" charset="2"/>
              </a:rPr>
              <a:t> </a:t>
            </a:r>
            <a:r>
              <a:rPr lang="id-ID" dirty="0" smtClean="0"/>
              <a:t> </a:t>
            </a:r>
            <a:r>
              <a:rPr lang="id-ID" dirty="0"/>
              <a:t>sekelompok appetizer yang berubah menjadi Antipasto Italia di masa kini.</a:t>
            </a:r>
            <a:endParaRPr lang="en-US" dirty="0"/>
          </a:p>
          <a:p>
            <a:pPr lvl="0"/>
            <a:r>
              <a:rPr lang="id-ID" dirty="0"/>
              <a:t>Daging dan sayuran dari berbagai </a:t>
            </a:r>
            <a:r>
              <a:rPr lang="id-ID" dirty="0" smtClean="0"/>
              <a:t>jenis</a:t>
            </a:r>
            <a:r>
              <a:rPr lang="en-US" dirty="0" smtClean="0"/>
              <a:t>.</a:t>
            </a:r>
            <a:endParaRPr lang="en-US" dirty="0"/>
          </a:p>
          <a:p>
            <a:pPr lvl="0"/>
            <a:r>
              <a:rPr lang="id-ID" dirty="0"/>
              <a:t>Buah-buahan dan permen</a:t>
            </a:r>
            <a:endParaRPr lang="en-US" dirty="0"/>
          </a:p>
          <a:p>
            <a:r>
              <a:rPr lang="id-ID" dirty="0"/>
              <a:t>Dan di seluruh bagian tersebut anggur selalu dihidangkan.</a:t>
            </a:r>
            <a:endParaRPr lang="en-US" dirty="0"/>
          </a:p>
          <a:p>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Setelah disintegrasi Kekaisaran Romawi, tradisi makan secara massal (kelompok) menjadi agak kurang mewah. </a:t>
            </a:r>
            <a:endParaRPr lang="en-US" dirty="0" smtClean="0"/>
          </a:p>
          <a:p>
            <a:r>
              <a:rPr lang="id-ID" dirty="0" smtClean="0"/>
              <a:t>Pada </a:t>
            </a:r>
            <a:r>
              <a:rPr lang="id-ID" dirty="0"/>
              <a:t>jaman </a:t>
            </a:r>
            <a:r>
              <a:rPr lang="en-US" dirty="0" smtClean="0"/>
              <a:t> </a:t>
            </a:r>
            <a:r>
              <a:rPr lang="en-US" dirty="0" err="1" smtClean="0"/>
              <a:t>tersebut</a:t>
            </a:r>
            <a:r>
              <a:rPr lang="en-US" dirty="0" smtClean="0"/>
              <a:t> </a:t>
            </a:r>
            <a:r>
              <a:rPr lang="id-ID" dirty="0" smtClean="0"/>
              <a:t>makan </a:t>
            </a:r>
            <a:r>
              <a:rPr lang="id-ID" dirty="0"/>
              <a:t>massal bahkan hampir punah dan berganti dengan penyediaan makanan di penginapan-penginapan yang dilindungi, bagi para orang yang bepergian lewat jalan raya</a:t>
            </a:r>
            <a:r>
              <a:rPr lang="id-ID" dirty="0" smtClean="0"/>
              <a:t>.</a:t>
            </a:r>
            <a:endParaRPr lang="en-US" dirty="0" smtClean="0"/>
          </a:p>
          <a:p>
            <a:endParaRPr lang="en-US" dirty="0"/>
          </a:p>
        </p:txBody>
      </p:sp>
      <p:sp>
        <p:nvSpPr>
          <p:cNvPr id="2" name="Title 1"/>
          <p:cNvSpPr>
            <a:spLocks noGrp="1"/>
          </p:cNvSpPr>
          <p:nvPr>
            <p:ph type="title"/>
          </p:nvPr>
        </p:nvSpPr>
        <p:spPr/>
        <p:txBody>
          <a:bodyPr>
            <a:normAutofit fontScale="90000"/>
          </a:bodyPr>
          <a:lstStyle/>
          <a:p>
            <a:r>
              <a:rPr lang="id-ID" b="1" dirty="0"/>
              <a:t>JASA MAKANAN DI ABAD PERTENGAHAN</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Kita membaca tentang hal ini dalam cerita Perang Salib. Tentang Chaucer Canterbury Tales banyak dikisahkan oleh para wisatawan ketika mereka tinggal di penginapan. </a:t>
            </a:r>
            <a:endParaRPr lang="en-US" dirty="0" smtClean="0"/>
          </a:p>
          <a:p>
            <a:r>
              <a:rPr lang="id-ID" dirty="0" smtClean="0"/>
              <a:t>Kebanyakan jasa makanan </a:t>
            </a:r>
            <a:r>
              <a:rPr lang="en-US" dirty="0" smtClean="0"/>
              <a:t> </a:t>
            </a:r>
            <a:r>
              <a:rPr lang="id-ID" dirty="0" smtClean="0"/>
              <a:t>dipraktikka di biara-biara </a:t>
            </a:r>
            <a:r>
              <a:rPr lang="en-US" dirty="0" smtClean="0"/>
              <a:t> </a:t>
            </a:r>
            <a:r>
              <a:rPr lang="en-US" dirty="0" err="1" smtClean="0"/>
              <a:t>oleh</a:t>
            </a:r>
            <a:r>
              <a:rPr lang="en-US" dirty="0" smtClean="0"/>
              <a:t> </a:t>
            </a:r>
            <a:r>
              <a:rPr lang="id-ID" dirty="0" smtClean="0"/>
              <a:t> para bikhu (rahib. Mereka sangat maju pengetahuannya tentang pembuatan kue, anggur dan bir. Banyak master </a:t>
            </a:r>
            <a:r>
              <a:rPr lang="en-US" dirty="0" smtClean="0"/>
              <a:t>chef </a:t>
            </a:r>
            <a:r>
              <a:rPr lang="id-ID" dirty="0" smtClean="0"/>
              <a:t>yang kemudian membentuk serikat jasa makanan yang memperoleh banyak pengetahuan dari komunitas-komunitas keagamaan. Beberapa resep yang berasal dari para biarawan yang masih digunakan saat ini, seperti </a:t>
            </a:r>
            <a:r>
              <a:rPr lang="id-ID" i="1" dirty="0" smtClean="0"/>
              <a:t>Pound Cake</a:t>
            </a:r>
            <a:r>
              <a:rPr lang="id-ID" dirty="0" smtClean="0"/>
              <a:t>, dan banyak hidangan dari daging.</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Mangkuk kayu berbentuk  oval adalah salah satu alat saji yang digunakan oleh orang yang makan yang sering diisi dengan sup, semur atau daging cincang yang banyak bumbunya  terdiri dari daging dan sayuran. Roti digunakan untuk sup cair dan satu pisau belati digunakan untuk memotong daging dan menusuk sayuran</a:t>
            </a:r>
            <a:r>
              <a:rPr lang="id-ID" dirty="0" smtClean="0"/>
              <a:t>.</a:t>
            </a:r>
            <a:endParaRPr lang="en-US" dirty="0"/>
          </a:p>
        </p:txBody>
      </p:sp>
      <p:sp>
        <p:nvSpPr>
          <p:cNvPr id="2" name="Title 1"/>
          <p:cNvSpPr>
            <a:spLocks noGrp="1"/>
          </p:cNvSpPr>
          <p:nvPr>
            <p:ph type="title"/>
          </p:nvPr>
        </p:nvSpPr>
        <p:spPr/>
        <p:txBody>
          <a:bodyPr/>
          <a:lstStyle/>
          <a:p>
            <a:r>
              <a:rPr lang="en-US" dirty="0" smtClean="0"/>
              <a:t>Cara </a:t>
            </a:r>
            <a:r>
              <a:rPr lang="en-US" dirty="0" err="1" smtClean="0"/>
              <a:t>Makan</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Menjelang akhir Abad Pertengahan, cara makan menjadi agak halus dan berbeda polanya , dimana kursus</a:t>
            </a:r>
            <a:r>
              <a:rPr lang="en-US" dirty="0" smtClean="0"/>
              <a:t>-</a:t>
            </a:r>
            <a:r>
              <a:rPr lang="en-US" dirty="0" err="1" smtClean="0"/>
              <a:t>kursus</a:t>
            </a:r>
            <a:r>
              <a:rPr lang="en-US" dirty="0" smtClean="0"/>
              <a:t> </a:t>
            </a:r>
            <a:r>
              <a:rPr lang="id-ID" dirty="0" smtClean="0"/>
              <a:t>mulai muncul. </a:t>
            </a:r>
            <a:endParaRPr lang="en-US" dirty="0" smtClean="0"/>
          </a:p>
          <a:p>
            <a:r>
              <a:rPr lang="id-ID" dirty="0" smtClean="0"/>
              <a:t>Orang Perancis </a:t>
            </a:r>
            <a:r>
              <a:rPr lang="en-US" dirty="0" smtClean="0"/>
              <a:t> </a:t>
            </a:r>
            <a:r>
              <a:rPr lang="id-ID" dirty="0" smtClean="0"/>
              <a:t>dipercaya membawa perubahan ini. Menu makanan pembuka mereka harus lebih, sup dan salad mulai muncul sebagai giliran pertama atau awal. Makanan yang lebih ringan disajikan pada awal, sedangkan makanan yang lebih berat dilayani kemudian baru diikuti makanan penutup.</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a:t>Orang Inggris juga mengalami </a:t>
            </a:r>
            <a:r>
              <a:rPr lang="id-ID" dirty="0" smtClean="0"/>
              <a:t>peningkatan</a:t>
            </a:r>
            <a:r>
              <a:rPr lang="en-US" dirty="0" smtClean="0"/>
              <a:t> </a:t>
            </a:r>
            <a:r>
              <a:rPr lang="en-US" dirty="0" err="1" smtClean="0"/>
              <a:t>dalam</a:t>
            </a:r>
            <a:r>
              <a:rPr lang="en-US" dirty="0" smtClean="0"/>
              <a:t> </a:t>
            </a:r>
            <a:r>
              <a:rPr lang="en-US" dirty="0" err="1" smtClean="0"/>
              <a:t>tata</a:t>
            </a:r>
            <a:r>
              <a:rPr lang="en-US" dirty="0" smtClean="0"/>
              <a:t> </a:t>
            </a:r>
            <a:r>
              <a:rPr lang="en-US" dirty="0" err="1" smtClean="0"/>
              <a:t>cara</a:t>
            </a:r>
            <a:r>
              <a:rPr lang="id-ID" dirty="0" smtClean="0"/>
              <a:t> </a:t>
            </a:r>
            <a:r>
              <a:rPr lang="id-ID" dirty="0"/>
              <a:t>makan selama ini. Hal ini kita ketahui dari catatan yang ditinggalkan oleh Istana Raja Henry VIII, yang menerangkan bahwa mereka melayani makanan yang rumit dan banyak, meskipun tentu saja struktur makan mereka tidak semaju Perancis, tetapi mereka memiliki pola yang agak mirip dengan itu. Menu ditekankan pada permainan daging, ikan tau unggas yang dipanggang. Mereka makan berbagai sup, kue kering dan puding, dan sering memiliki hidangan daging. </a:t>
            </a:r>
            <a:endParaRPr lang="en-US" dirty="0"/>
          </a:p>
          <a:p>
            <a:r>
              <a:rPr lang="id-ID" dirty="0" smtClean="0"/>
              <a:t>Selama </a:t>
            </a:r>
            <a:r>
              <a:rPr lang="id-ID" dirty="0"/>
              <a:t>abad pertengahan berbagai serikat jasa makanan bangkit untuk mengatur jasa makanan profesional . Chaine de Rotissieres (Guild of Roasters diresmikan di Paris pada abad ke XII.</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Masa  Renaissance memperlihatkan terbitnya makanan sebaik perke</a:t>
            </a:r>
            <a:r>
              <a:rPr lang="en-US" dirty="0" smtClean="0"/>
              <a:t>m</a:t>
            </a:r>
            <a:r>
              <a:rPr lang="id-ID" dirty="0" smtClean="0"/>
              <a:t>bangan seni. Sementara itu bangkitnya kembali perkembangan makanan dimulai dari Italia, merambat ke Perancis, sehingga membawa makanan dalam </a:t>
            </a:r>
            <a:r>
              <a:rPr lang="id-ID" i="1" dirty="0" smtClean="0"/>
              <a:t>bentuk tertinggi</a:t>
            </a:r>
            <a:r>
              <a:rPr lang="id-ID" dirty="0" smtClean="0"/>
              <a:t>.</a:t>
            </a:r>
            <a:endParaRPr lang="en-US" dirty="0" smtClean="0"/>
          </a:p>
          <a:p>
            <a:endParaRPr lang="en-US" dirty="0"/>
          </a:p>
        </p:txBody>
      </p:sp>
      <p:sp>
        <p:nvSpPr>
          <p:cNvPr id="2" name="Title 1"/>
          <p:cNvSpPr>
            <a:spLocks noGrp="1"/>
          </p:cNvSpPr>
          <p:nvPr>
            <p:ph type="title"/>
          </p:nvPr>
        </p:nvSpPr>
        <p:spPr/>
        <p:txBody>
          <a:bodyPr>
            <a:normAutofit fontScale="90000"/>
          </a:bodyPr>
          <a:lstStyle/>
          <a:p>
            <a:r>
              <a:rPr lang="id-ID" b="1" dirty="0" smtClean="0"/>
              <a:t>AWAL RENAISSANCE</a:t>
            </a:r>
            <a:r>
              <a:rPr lang="en-US" dirty="0" smtClean="0"/>
              <a:t/>
            </a:r>
            <a:br>
              <a:rPr lang="en-US" dirty="0" smtClean="0"/>
            </a:br>
            <a:r>
              <a:rPr lang="id-ID" b="1" dirty="0" smtClean="0"/>
              <a:t>PERKEMBANGAN HAUTE CUISINE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Semula Perancis tidak dikenal dari makanan yang halus, karena makanannya kasar dan polos. Namun dengan terjadinya perkawinan Henry II pada 1533 dari Perancis dengan Catherine de Medici dari Florence Italia, maka Perancis tampil sebagai negara yang menguasai haute cuisine atau penyaji makanan yang bercita rasa tinggi. </a:t>
            </a:r>
            <a:endParaRPr lang="en-US" dirty="0" smtClean="0"/>
          </a:p>
          <a:p>
            <a:endParaRPr lang="en-US" dirty="0"/>
          </a:p>
        </p:txBody>
      </p:sp>
      <p:sp>
        <p:nvSpPr>
          <p:cNvPr id="2" name="Title 1"/>
          <p:cNvSpPr>
            <a:spLocks noGrp="1"/>
          </p:cNvSpPr>
          <p:nvPr>
            <p:ph type="title"/>
          </p:nvPr>
        </p:nvSpPr>
        <p:spPr/>
        <p:txBody>
          <a:bodyPr>
            <a:normAutofit fontScale="90000"/>
          </a:bodyPr>
          <a:lstStyle/>
          <a:p>
            <a:pPr lvl="0"/>
            <a:r>
              <a:rPr lang="id-ID" dirty="0" smtClean="0"/>
              <a:t>CUISINE PERANCIS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a:t>Menu dikatakan sebagai dokumen yang </a:t>
            </a:r>
            <a:r>
              <a:rPr lang="id-ID" dirty="0" smtClean="0"/>
              <a:t> </a:t>
            </a:r>
            <a:r>
              <a:rPr lang="id-ID" dirty="0"/>
              <a:t>dikembangkan untuk menyediakan makanan bagi mereka yang makan jauh dari rumah atau di luar rumah</a:t>
            </a:r>
            <a:r>
              <a:rPr lang="id-ID" dirty="0" smtClean="0"/>
              <a:t>. </a:t>
            </a:r>
            <a:r>
              <a:rPr lang="id-ID" smtClean="0"/>
              <a:t>mempengaruhi industri besar</a:t>
            </a:r>
            <a:endParaRPr lang="en-US" dirty="0"/>
          </a:p>
          <a:p>
            <a:pPr lvl="0"/>
            <a:r>
              <a:rPr lang="id-ID" dirty="0"/>
              <a:t>Menu adalah dokumen yang merupakan daftar makanan yang ditawarkan bersama harganya</a:t>
            </a:r>
            <a:endParaRPr lang="en-US" dirty="0"/>
          </a:p>
          <a:p>
            <a:pPr lvl="0"/>
            <a:r>
              <a:rPr lang="id-ID" dirty="0"/>
              <a:t>Menu adalah faktor pengendali dalam mengelola jasa makanan</a:t>
            </a:r>
            <a:endParaRPr lang="en-US" dirty="0"/>
          </a:p>
          <a:p>
            <a:endParaRPr lang="en-US" dirty="0"/>
          </a:p>
        </p:txBody>
      </p:sp>
      <p:sp>
        <p:nvSpPr>
          <p:cNvPr id="2" name="Title 1"/>
          <p:cNvSpPr>
            <a:spLocks noGrp="1"/>
          </p:cNvSpPr>
          <p:nvPr>
            <p:ph type="title"/>
          </p:nvPr>
        </p:nvSpPr>
        <p:spPr/>
        <p:txBody>
          <a:bodyPr/>
          <a:lstStyle/>
          <a:p>
            <a:r>
              <a:rPr lang="en-US" dirty="0" err="1" smtClean="0"/>
              <a:t>Pengertian</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dirty="0" smtClean="0"/>
          </a:p>
          <a:p>
            <a:r>
              <a:rPr lang="id-ID" dirty="0" smtClean="0"/>
              <a:t>Di Italia, Medicies, tidak hanya menjadi pendukung dari artis besar seperti Michael Angelo, tetapi juga menjadi pelayan makanan dan minuman terbaik di rumah tangga mereka. </a:t>
            </a:r>
            <a:endParaRPr lang="en-US" dirty="0" smtClean="0"/>
          </a:p>
          <a:p>
            <a:r>
              <a:rPr lang="id-ID" dirty="0" smtClean="0"/>
              <a:t> Catherine datang ke Perancis ia membawa Mr. Medici untuk memasak untuknya, dan menetapkan bahwa dirinya sebagai diktator (penguasa) meja Henry dan istananya. Mak</a:t>
            </a:r>
            <a:r>
              <a:rPr lang="en-US" dirty="0" smtClean="0"/>
              <a:t>a</a:t>
            </a:r>
            <a:r>
              <a:rPr lang="id-ID" dirty="0" smtClean="0"/>
              <a:t>nan yang belum dikenal di Perancis, untuk lebih banyak menyenangkan Henry dan istananya. </a:t>
            </a:r>
            <a:endParaRPr lang="en-US" dirty="0" smtClean="0"/>
          </a:p>
          <a:p>
            <a:r>
              <a:rPr lang="id-ID" dirty="0" smtClean="0"/>
              <a:t>Catherine memperkenalkan Es krim dan </a:t>
            </a:r>
            <a:r>
              <a:rPr lang="en-US" dirty="0" err="1" smtClean="0"/>
              <a:t>hidangan</a:t>
            </a:r>
            <a:r>
              <a:rPr lang="en-US" dirty="0" smtClean="0"/>
              <a:t> </a:t>
            </a:r>
            <a:r>
              <a:rPr lang="en-US" dirty="0" err="1" smtClean="0"/>
              <a:t>besar</a:t>
            </a:r>
            <a:r>
              <a:rPr lang="en-US" dirty="0" smtClean="0"/>
              <a:t> </a:t>
            </a:r>
            <a:r>
              <a:rPr lang="en-US" dirty="0" err="1" smtClean="0"/>
              <a:t>lainnya</a:t>
            </a:r>
            <a:r>
              <a:rPr lang="en-US" dirty="0" smtClean="0"/>
              <a:t> </a:t>
            </a:r>
            <a:r>
              <a:rPr lang="id-ID" dirty="0" smtClean="0"/>
              <a:t> yang menjadi bagian pelengkap kuliner Perancis.</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err="1" smtClean="0"/>
              <a:t>Perubahan</a:t>
            </a:r>
            <a:r>
              <a:rPr lang="en-US" dirty="0" smtClean="0"/>
              <a:t> yang </a:t>
            </a:r>
            <a:r>
              <a:rPr lang="en-US" dirty="0" err="1" smtClean="0"/>
              <a:t>dibawa</a:t>
            </a:r>
            <a:r>
              <a:rPr lang="en-US" dirty="0" smtClean="0"/>
              <a:t> Catherine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Selain makanan enak, Catherine juga mengajarkan Perancis bagaimana makan dengan pisau, garpu dan sendok</a:t>
            </a:r>
            <a:r>
              <a:rPr lang="en-US" dirty="0" smtClean="0"/>
              <a:t> (yang </a:t>
            </a:r>
            <a:r>
              <a:rPr lang="en-US" dirty="0" err="1" smtClean="0"/>
              <a:t>semula</a:t>
            </a:r>
            <a:r>
              <a:rPr lang="en-US" dirty="0" smtClean="0"/>
              <a:t> </a:t>
            </a:r>
            <a:r>
              <a:rPr lang="id-ID" dirty="0" smtClean="0"/>
              <a:t> menggunakan jari-jari </a:t>
            </a:r>
            <a:r>
              <a:rPr lang="en-US" dirty="0" smtClean="0"/>
              <a:t> </a:t>
            </a:r>
            <a:r>
              <a:rPr lang="en-US" dirty="0" err="1" smtClean="0"/>
              <a:t>tangan</a:t>
            </a:r>
            <a:r>
              <a:rPr lang="en-US" dirty="0" smtClean="0"/>
              <a:t> </a:t>
            </a:r>
            <a:r>
              <a:rPr lang="id-ID" dirty="0" smtClean="0"/>
              <a:t> dan belati</a:t>
            </a:r>
            <a:r>
              <a:rPr lang="en-US" dirty="0" smtClean="0"/>
              <a:t>)</a:t>
            </a:r>
            <a:r>
              <a:rPr lang="id-ID" dirty="0" smtClean="0"/>
              <a:t>. Dia membawa peralatandari Florence dan memperkenalkannya untuk kaum bangsawan. Dan segera hal itu menjadi suatu kebiasaan bagi para tamu untuk membawa peralatan makan mereka sendiri, ketika mereka mau makan di luar rumah mereka.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Keponakan  Henry, yang kemudian menjadi Henry IV setelah kematian pamannya, sering mengunjungi istana dan menjadi cukup menyukai meja makanan yang baik. Selama pemerintahannya dari 1589-1610, ia terus mempromosikan layanan/sajian makanan yang lezat di meja sendiri dan mendorong untuk mempengaruhi rumah tangga-rumah tangga di Perancis untuk melakukan hal yang sama. </a:t>
            </a:r>
            <a:endParaRPr lang="en-US" dirty="0" smtClean="0"/>
          </a:p>
          <a:p>
            <a:r>
              <a:rPr lang="id-ID" dirty="0" smtClean="0"/>
              <a:t>Henry IV menjadi dikenal dalam sejarah sebagai </a:t>
            </a:r>
            <a:r>
              <a:rPr lang="id-ID" b="1" i="1" dirty="0" smtClean="0"/>
              <a:t>penikmat</a:t>
            </a:r>
            <a:r>
              <a:rPr lang="en-US" b="1" i="1" dirty="0" smtClean="0"/>
              <a:t> </a:t>
            </a:r>
            <a:r>
              <a:rPr lang="id-ID" b="1" i="1" dirty="0" smtClean="0"/>
              <a:t> besar makanan, </a:t>
            </a:r>
            <a:r>
              <a:rPr lang="id-ID" dirty="0" smtClean="0"/>
              <a:t>dan sekarang kita memiliki sup terkenal yang namanya diambil darinya, yaitu </a:t>
            </a:r>
            <a:r>
              <a:rPr lang="id-ID" b="1" i="1" dirty="0" smtClean="0"/>
              <a:t>Potage Henry IV</a:t>
            </a:r>
            <a:r>
              <a:rPr lang="id-ID" dirty="0" smtClean="0"/>
              <a:t>, yang disajikan dalam mangkuk besar dan terdapat potongan daging ayam dan sapi di dalamnya.</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Setelah Henry IV, istana dan raja-raja Perancis melanjutkan minat/ selera mereka dalam makanan dan makan. Mereka mengatur/menata meja dengan baik dan mendorong pengembangan koki yang terbaik dan orang-orang yang berkecimpung dalam makanan lainnya, serta mengembangkan resep yang terbaik. </a:t>
            </a:r>
            <a:endParaRPr lang="en-US" dirty="0" smtClean="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smtClean="0"/>
              <a:t>Pada</a:t>
            </a:r>
            <a:r>
              <a:rPr lang="en-US" dirty="0" smtClean="0"/>
              <a:t> </a:t>
            </a:r>
            <a:r>
              <a:rPr lang="id-ID" dirty="0" smtClean="0"/>
              <a:t>tahun 1600-an, istana-istana dari Bourbon, Louis XIII sampai Louis XV, terus mengembangkan pengetahuan tentang masakan dan mendorong pelatihan koki yang terbaik. Louis XIV yang memerintah 1643-1715 dikenal karena sikapnya yang angkuh dan hidup mewah, dan sangat aktif dalam pengembangan sekolah-sekolah yang baik dimana para koki/Chef bisa dilatih. </a:t>
            </a:r>
            <a:endParaRPr lang="en-US" dirty="0" smtClean="0"/>
          </a:p>
          <a:p>
            <a:r>
              <a:rPr lang="id-ID" dirty="0" smtClean="0"/>
              <a:t>Sejumlah bangsawan dari istana juga menjadi terkenal dari meja-meja makan mereka dan mempunyai sajian hidangan yang baik dan </a:t>
            </a:r>
            <a:r>
              <a:rPr lang="id-ID" b="1" i="1" dirty="0" smtClean="0"/>
              <a:t>saus bernama mereka</a:t>
            </a:r>
            <a:r>
              <a:rPr lang="id-ID" dirty="0" smtClean="0"/>
              <a:t>. Misalnya saus putih, </a:t>
            </a:r>
            <a:r>
              <a:rPr lang="id-ID" b="1" i="1" dirty="0" smtClean="0"/>
              <a:t>Bechamel</a:t>
            </a:r>
            <a:r>
              <a:rPr lang="id-ID" dirty="0" smtClean="0"/>
              <a:t>, dan ada juga </a:t>
            </a:r>
            <a:r>
              <a:rPr lang="id-ID" b="1" i="1" dirty="0" smtClean="0"/>
              <a:t>Mornay Sauce</a:t>
            </a:r>
            <a:r>
              <a:rPr lang="id-ID" dirty="0" smtClean="0"/>
              <a:t> dinamai untuk menghormati </a:t>
            </a:r>
            <a:r>
              <a:rPr lang="id-ID" b="1" i="1" dirty="0" smtClean="0"/>
              <a:t>Count Mornay</a:t>
            </a:r>
            <a:r>
              <a:rPr lang="id-ID" dirty="0" smtClean="0"/>
              <a:t>. Sebuah saus sangat halus di</a:t>
            </a:r>
            <a:r>
              <a:rPr lang="en-US" dirty="0" smtClean="0"/>
              <a:t>b</a:t>
            </a:r>
            <a:r>
              <a:rPr lang="id-ID" dirty="0" smtClean="0"/>
              <a:t>umbui bawang dinamai </a:t>
            </a:r>
            <a:r>
              <a:rPr lang="id-ID" b="1" i="1" dirty="0" smtClean="0"/>
              <a:t>Count Soubisse</a:t>
            </a:r>
            <a:r>
              <a:rPr lang="id-ID"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Louis XV yang memerintah </a:t>
            </a:r>
            <a:r>
              <a:rPr lang="en-US" dirty="0" smtClean="0"/>
              <a:t> </a:t>
            </a:r>
            <a:r>
              <a:rPr lang="en-US" dirty="0" err="1" smtClean="0"/>
              <a:t>tahun</a:t>
            </a:r>
            <a:r>
              <a:rPr lang="en-US" dirty="0" smtClean="0"/>
              <a:t> </a:t>
            </a:r>
            <a:r>
              <a:rPr lang="id-ID" dirty="0" smtClean="0"/>
              <a:t>1715-1774 melanjutkan pendahulunya untuk memajukan ilmu dan seni memasak.</a:t>
            </a:r>
            <a:endParaRPr lang="en-US" dirty="0" smtClean="0"/>
          </a:p>
          <a:p>
            <a:r>
              <a:rPr lang="id-ID" b="1" dirty="0" smtClean="0"/>
              <a:t> Maria Leszezynska</a:t>
            </a:r>
            <a:r>
              <a:rPr lang="id-ID" dirty="0" smtClean="0"/>
              <a:t>, istri Louis XV, (putri Raja Polish Stanislous I, yang memerintah 1704-1735) dan Louis XV sendiri, adalah pencicip juga pemasak, dengan meneruskan apa yang dilakukan Catherine de Medici. </a:t>
            </a:r>
            <a:endParaRPr lang="en-US" dirty="0" smtClean="0"/>
          </a:p>
          <a:p>
            <a:r>
              <a:rPr lang="id-ID" dirty="0" smtClean="0"/>
              <a:t>Selain itu selir Louis XVI, Madame Pompadour dan Madame du Barry, tidak hanya pecinta makanan enak tapi juga chef/koki yang hebat/mahir. Saat ini banyak hidangan yang baik yang diberi nama tokoh-tokoh tersebut. Bahkan raja menganggap Madame du Barry sebagai pemasak yang hebat, sehingga dia dianugerahi Cordon Bleu, suatu penghargaan yang diberikan kepada para koki terbaik.</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Menu-menu pada saat ini sangat rumit, di Perancis bisa disajikan </a:t>
            </a:r>
            <a:r>
              <a:rPr lang="id-ID" b="1" i="1" dirty="0" smtClean="0"/>
              <a:t>20 atau lebih hidangan dalam satu waktu.Metode penyajiannya pun juga rumit, namun akhirnya menunya lebih disederhanakan lagi di setiap perjamuan</a:t>
            </a:r>
            <a:r>
              <a:rPr lang="id-ID" dirty="0" smtClean="0"/>
              <a:t>. </a:t>
            </a:r>
            <a:endParaRPr lang="en-US" dirty="0" smtClean="0"/>
          </a:p>
          <a:p>
            <a:r>
              <a:rPr lang="id-ID" dirty="0" smtClean="0"/>
              <a:t>Meskipun Revolusi Perancis mengakhiri pemerintahan Bourbon pada tahun 1792, namun hal itu tidak menghentikan Perancis dalam mencintai makanan dan minuman dan mendominasi dalam seni dan makan enak. Beberapa pelayan para bangsawan kaya mulai </a:t>
            </a:r>
            <a:r>
              <a:rPr lang="id-ID" b="1" i="1" dirty="0" smtClean="0"/>
              <a:t>menggunakan ketrampilan memasak mereka dalam restoran.</a:t>
            </a:r>
            <a:r>
              <a:rPr lang="id-ID" dirty="0" smtClean="0"/>
              <a:t> Beberapa bangsawan yang tidak kehilangan kepala mereka tau pembantunya, tetapi masih memiliki kekayaan, maka mereka membuka rumah mereka dan mencari nafkah dengan melayani makan.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Kegiatan ini digunakan untuk melanjutkan standar yang tinggi dalam seni memasak dan menyajikan makanan, yang sebelumnya sudah ada di rumah-rumah mereka yang terkenal. Sekelompok pencicip makanan yang menonjol (gourmets) tampil di depan mendukung kegiatan ini.</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Beberapa </a:t>
            </a:r>
            <a:r>
              <a:rPr lang="id-ID" b="1" i="1" dirty="0" smtClean="0"/>
              <a:t>penulis mulai membangun sastra  tentang seni memasak dan makan. Penulis seperti Jean-Anthelme Brillat-Savarin menulis The Physiology of Taste,</a:t>
            </a:r>
            <a:r>
              <a:rPr lang="id-ID" dirty="0" smtClean="0"/>
              <a:t> Grimrod de la Reyniere, editor pertama di majalah dunia gourmet. Alexander Dumas Pere adalah penulis di The Grand Dictionaire de Cuisine : Kamus Besar Masakan danjuga pencipta hidangan steak yang terkenal diberi nama Vicomte de Chateaubriand. Dia juga meninggalkan tulisan-tulisan tentang makanan yang lezat dari suatu masa atau periode. </a:t>
            </a:r>
            <a:endParaRPr lang="en-US" dirty="0" smtClean="0"/>
          </a:p>
          <a:p>
            <a:r>
              <a:rPr lang="id-ID" dirty="0" smtClean="0"/>
              <a:t>Dengan penobatan Napoleon, meja-meja sajian di rumah-rumah bangsawan kaya dan lain-lain diasumsikan bahwa mereka termasuk level yang tinggi, yang sama saja dengan masa Raja-raja Luis terdahulu.</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id-ID" dirty="0" smtClean="0"/>
              <a:t>Selama perkembangan </a:t>
            </a:r>
            <a:r>
              <a:rPr lang="id-ID" i="1" dirty="0" smtClean="0"/>
              <a:t>Haute Cuisine</a:t>
            </a:r>
            <a:r>
              <a:rPr lang="id-ID" dirty="0" smtClean="0"/>
              <a:t> di Eropa, kebiasaan umum untuk makan di luar rumah berlanjut menjadi gejala dan menjadi langganan tidak tetap. </a:t>
            </a:r>
            <a:endParaRPr lang="en-US" dirty="0" smtClean="0"/>
          </a:p>
          <a:p>
            <a:r>
              <a:rPr lang="id-ID" dirty="0" smtClean="0"/>
              <a:t>Penginapan sederhana dan Bar berada di sepanjang jalan utama di perjalanan para turis. Ketika orang kaya dan para pejabat tinggi melakukan perjalanan dan menginap di penginapan, mereka membawa pembantu atau pelayannya sendiri yang menyiapkan makanan. Sementara rakyat biasa tidak punya sumberdaya, peralatan, fasilitas dan atau pengetahuan untuk menyediakan lebih dari makanan sederhana. </a:t>
            </a:r>
            <a:endParaRPr lang="en-US" dirty="0" smtClean="0"/>
          </a:p>
          <a:p>
            <a:r>
              <a:rPr lang="id-ID" dirty="0" smtClean="0"/>
              <a:t>Sekitar tahun 1600, terjadi perkembangan penting yang akan mempengaruhi pertumbuhan industri jasa makanan modern. Mula-mula Kedai-Kedai Kopi (Cafe) muncul di Perancis dan dengan cepat berkembang menyebar di kota-kota besar Eropa. Tidak banyak makanan yang dihidangkan di sini, kebanyakan terdiri dari kopi, dan coklat(</a:t>
            </a:r>
            <a:r>
              <a:rPr lang="en-US" dirty="0" smtClean="0"/>
              <a:t>cacao) </a:t>
            </a:r>
            <a:r>
              <a:rPr lang="id-ID" dirty="0" smtClean="0"/>
              <a:t> atau minuman ringan beralkohol, misalnya anggur. Di kedai-kedai kopi ini sebagian besar merupakan tempat para bangsawan lokal dan lain-lainnya untuk pergi mendapatkan berita-berita terbaru atau gosip, mendiskusikan hal-hal menarik, dan menikmati minuman yang baik. </a:t>
            </a:r>
            <a:r>
              <a:rPr lang="id-ID" b="1" i="1" dirty="0" smtClean="0"/>
              <a:t>Kedai kopi ini merupakan asal mula berdirinya Restoran.</a:t>
            </a:r>
            <a:endParaRPr lang="en-US" dirty="0" smtClean="0"/>
          </a:p>
          <a:p>
            <a:endParaRPr lang="en-US" dirty="0"/>
          </a:p>
        </p:txBody>
      </p:sp>
      <p:sp>
        <p:nvSpPr>
          <p:cNvPr id="2" name="Title 1"/>
          <p:cNvSpPr>
            <a:spLocks noGrp="1"/>
          </p:cNvSpPr>
          <p:nvPr>
            <p:ph type="title"/>
          </p:nvPr>
        </p:nvSpPr>
        <p:spPr/>
        <p:txBody>
          <a:bodyPr>
            <a:normAutofit fontScale="90000"/>
          </a:bodyPr>
          <a:lstStyle/>
          <a:p>
            <a:pPr lvl="0"/>
            <a:r>
              <a:rPr lang="id-ID" dirty="0" smtClean="0"/>
              <a:t>MUNCULNYA RESTORAN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smtClean="0"/>
              <a:t>Industri </a:t>
            </a:r>
            <a:r>
              <a:rPr lang="id-ID" dirty="0"/>
              <a:t>jasa makanan sudah ada sejak jaman dulu, yakni ketika makanan yang dimiliki manusia mulai disiapkan dan dimakan bersama dalam sebuah kelompok.</a:t>
            </a:r>
            <a:endParaRPr lang="en-US" dirty="0"/>
          </a:p>
          <a:p>
            <a:pPr lvl="0"/>
            <a:r>
              <a:rPr lang="id-ID" dirty="0"/>
              <a:t>Bukti adanya industri jasa makanan kuno adalah :</a:t>
            </a:r>
            <a:endParaRPr lang="en-US" dirty="0"/>
          </a:p>
          <a:p>
            <a:pPr lvl="0"/>
            <a:r>
              <a:rPr lang="id-ID" dirty="0"/>
              <a:t>Sebelum 10.000 SM, suku-suku di Denmark dan Orkney Islands Skotlandia, telah memasak makanan di dapur besar dan makan bersama dalam kelompok besar.</a:t>
            </a:r>
            <a:endParaRPr lang="en-US" dirty="0"/>
          </a:p>
          <a:p>
            <a:endParaRPr lang="en-US" dirty="0"/>
          </a:p>
        </p:txBody>
      </p:sp>
      <p:sp>
        <p:nvSpPr>
          <p:cNvPr id="2" name="Title 1"/>
          <p:cNvSpPr>
            <a:spLocks noGrp="1"/>
          </p:cNvSpPr>
          <p:nvPr>
            <p:ph type="title"/>
          </p:nvPr>
        </p:nvSpPr>
        <p:spPr/>
        <p:txBody>
          <a:bodyPr>
            <a:normAutofit fontScale="90000"/>
          </a:bodyPr>
          <a:lstStyle/>
          <a:p>
            <a:r>
              <a:rPr lang="id-ID" b="1" dirty="0" smtClean="0"/>
              <a:t>INDUSTRI JASA MAKANAN KUNO</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Pa</a:t>
            </a:r>
            <a:r>
              <a:rPr lang="id-ID" dirty="0" smtClean="0"/>
              <a:t>da tahun 1760, pada masa pemerintahan Louis XV, seorang pria bernama </a:t>
            </a:r>
            <a:r>
              <a:rPr lang="id-ID" b="1" i="1" dirty="0" smtClean="0"/>
              <a:t>Boulanger</a:t>
            </a:r>
            <a:r>
              <a:rPr lang="id-ID" dirty="0" smtClean="0"/>
              <a:t> </a:t>
            </a:r>
            <a:r>
              <a:rPr lang="id-ID" b="1" i="1" dirty="0" smtClean="0"/>
              <a:t>membuka tempat makan yang menyajikan sup yang diyakini bisa menyehatkan</a:t>
            </a:r>
            <a:r>
              <a:rPr lang="id-ID" dirty="0" smtClean="0"/>
              <a:t> para pelanggan restoran. Sup ini dianggap sangat bergizi dan penuh dengan makanan yang beraneka ragam dan bisa menyembuhkan banyak penyakit. Boulanger menyebut usahanya dengan </a:t>
            </a:r>
            <a:r>
              <a:rPr lang="id-ID" b="1" i="1" dirty="0" smtClean="0"/>
              <a:t>Restorante, yang akhirnya diakui sebagai kata Restoran.</a:t>
            </a:r>
            <a:endParaRPr lang="en-US" dirty="0" smtClean="0"/>
          </a:p>
          <a:p>
            <a:r>
              <a:rPr lang="id-ID" dirty="0" smtClean="0"/>
              <a:t>Boulanger yang oleh sebagian orang dianggap sebagai juru masak dan pengembang masakan baru, ditentang oleh Perserikatan ahli roti (Bakers) karena hal ini merupakan ancaman bagi kedaulatan mereka. Serikat para koki mengklaim bahwa mereka mempunyai hak tunggal untuk menyajikan makanan semacam ini, dan Boulanger bukanlah anggota dari serikat mereka. </a:t>
            </a:r>
            <a:endParaRPr lang="en-US" dirty="0" smtClean="0"/>
          </a:p>
        </p:txBody>
      </p:sp>
      <p:sp>
        <p:nvSpPr>
          <p:cNvPr id="2" name="Title 1"/>
          <p:cNvSpPr>
            <a:spLocks noGrp="1"/>
          </p:cNvSpPr>
          <p:nvPr>
            <p:ph type="title"/>
          </p:nvPr>
        </p:nvSpPr>
        <p:spPr/>
        <p:txBody>
          <a:bodyPr/>
          <a:lstStyle/>
          <a:p>
            <a:r>
              <a:rPr lang="en-US" dirty="0" err="1" smtClean="0"/>
              <a:t>Peristiwa</a:t>
            </a:r>
            <a:r>
              <a:rPr lang="en-US" dirty="0" smtClean="0"/>
              <a:t> </a:t>
            </a:r>
            <a:r>
              <a:rPr lang="en-US" dirty="0" err="1" smtClean="0"/>
              <a:t>Penting</a:t>
            </a:r>
            <a:r>
              <a:rPr lang="en-US" dirty="0" smtClean="0"/>
              <a:t> Di </a:t>
            </a:r>
            <a:r>
              <a:rPr lang="en-US" dirty="0" err="1" smtClean="0"/>
              <a:t>Perancis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Kasus ini menjadi sangat luas, akan tetapi bagaimanapun akhirnya Boulanger  dapat menarik dukungan dari masyarakat dan menjadi pemimpin para Gourmets (ahli pencicip makanan) terkemuka, termasuk legislatif atau anggota dewan Perancis, Raja Louis XV, bahkan banyak individu juga yang memihak kepadanya. Bulanger memenangkan haknya untuk beroperasi sebagai pemilik restoran  dan keputusan ini mengurangi kekuatan serikat . </a:t>
            </a:r>
            <a:endParaRPr lang="en-US" dirty="0" smtClean="0"/>
          </a:p>
          <a:p>
            <a:r>
              <a:rPr lang="id-ID" dirty="0" smtClean="0"/>
              <a:t>Boulanger memperluas menunya sebagai sesuatu yang lebih luas dari daftar makanan dan dia sukses besar. Banyak kedai kopi yang mengikuti langkah Boulanger itu kemudian kedai tersebut menjadai restoran-restoran. Dalam waktu 30 tahun, Paris telah memiliki lebih dari 500 restoran dan ini merupakan awal dari industri jasa makanan modern</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id-ID" b="1" dirty="0" smtClean="0"/>
              <a:t>		</a:t>
            </a:r>
            <a:r>
              <a:rPr lang="id-ID" dirty="0" smtClean="0"/>
              <a:t>Meskipun Perancis merupakan pemimpin dalam pengembangan sajian makanan yang lezat, tidaklah sendirian, karena bangsa-bangsa lain juga mengembangkan penyajian dan pelayanan makanan tingkat tinggi. Salah satunya adalanh Inggris. </a:t>
            </a:r>
            <a:endParaRPr lang="en-US" dirty="0" smtClean="0"/>
          </a:p>
          <a:p>
            <a:r>
              <a:rPr lang="id-ID" dirty="0" smtClean="0"/>
              <a:t>Masakan Inggris pernah mendekati reputasi Perancis, tapi meja-meja hidangannya patut dicatat. Sebagian besar masakan itu berasal dari lokal atau daerah., tetapi karena Inggris merupakan penguasa besar lautan maka terdapat tambahan-tambahan yang datang dari negara asing atu lainnya.</a:t>
            </a:r>
            <a:endParaRPr lang="en-US" dirty="0" smtClean="0"/>
          </a:p>
          <a:p>
            <a:r>
              <a:rPr lang="id-ID" dirty="0" smtClean="0"/>
              <a:t>Inggris mencampur standar masakan mereka dengan Spanyol dan Portugal ketika Pangeran Philip, pewaris tahta Spanyol, menikahi Marry,</a:t>
            </a:r>
            <a:r>
              <a:rPr lang="en-US" dirty="0" smtClean="0"/>
              <a:t> </a:t>
            </a:r>
            <a:r>
              <a:rPr lang="id-ID" dirty="0" smtClean="0"/>
              <a:t>putri dari Henry VIII dan Catherine dari Aragon. Mary kemudian menjadi Ratu Inggris, yang dikenal dalam sejarah sebagai Bloody Marry. </a:t>
            </a:r>
            <a:endParaRPr lang="en-US" dirty="0" smtClean="0"/>
          </a:p>
          <a:p>
            <a:r>
              <a:rPr lang="id-ID" dirty="0" smtClean="0"/>
              <a:t>Philip membawa rombongan besar pegawai/pembantu, ketika ia pindah ke Inggris, dan banyak dari mereka itu juru masak yang baik. Mereka memperkenalkan beberapa item masakan Spanyol ke dalam masakan Inggris seperti </a:t>
            </a:r>
            <a:r>
              <a:rPr lang="id-ID" b="1" i="1" dirty="0" smtClean="0"/>
              <a:t>Kue Bolu</a:t>
            </a:r>
            <a:r>
              <a:rPr lang="id-ID" dirty="0" smtClean="0"/>
              <a:t> (Sponge Cake) yang terkenal dari Spanyol, dan </a:t>
            </a:r>
            <a:r>
              <a:rPr lang="id-ID" b="1" i="1" dirty="0" smtClean="0"/>
              <a:t>Bacons</a:t>
            </a:r>
            <a:r>
              <a:rPr lang="id-ID" dirty="0" smtClean="0"/>
              <a:t> (daging babi yang diasinkan dan dikukus), dan sherry (minuman anggur manis) dan Port (jenis anggur port). Bahkan saat ini orang Inggris mengkonsumsi makanan-makanan ini, dan diantara mereka ada yang mengira bahwa makanan itu sebagai makanan Inggris.</a:t>
            </a:r>
            <a:endParaRPr lang="en-US" dirty="0" smtClean="0"/>
          </a:p>
          <a:p>
            <a:r>
              <a:rPr lang="id-ID" dirty="0" smtClean="0"/>
              <a:t>Philip tinggal di Inggris cukup lama, untuk meninggalkan cita rasa Spanyol ke masakan Inggris. Karena di Belanda yang diperintah oleh Spanyol ada permasalahan, maka Philip pergi ke Belanda dan tidak pernah kembali ke Inggris.</a:t>
            </a:r>
            <a:endParaRPr lang="en-US" dirty="0" smtClean="0"/>
          </a:p>
          <a:p>
            <a:endParaRPr lang="en-US" dirty="0"/>
          </a:p>
        </p:txBody>
      </p:sp>
      <p:sp>
        <p:nvSpPr>
          <p:cNvPr id="2" name="Title 1"/>
          <p:cNvSpPr>
            <a:spLocks noGrp="1"/>
          </p:cNvSpPr>
          <p:nvPr>
            <p:ph type="title"/>
          </p:nvPr>
        </p:nvSpPr>
        <p:spPr/>
        <p:txBody>
          <a:bodyPr/>
          <a:lstStyle/>
          <a:p>
            <a:r>
              <a:rPr lang="en-US" dirty="0" err="1" smtClean="0"/>
              <a:t>Inggris</a:t>
            </a:r>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id-ID" dirty="0" smtClean="0"/>
              <a:t>Rusia juga mengembangkan masakan original dan masakan halus. Catherine yang Agung terlalu berpikir tentang Perancis, dalam kenyataannya bahkan bahasa Perancis banyak dipakai oleh banyak kalangan di istana Rusia. Disebutkan juga koki-koki Perancis banyak didatangkan ke Rusia, dan belakangan Czar Alexander menyewa seorang koki besar Perancis,   Antoni Cereme, untuk menguasai dapur istana/ kerajaannya. </a:t>
            </a:r>
            <a:endParaRPr lang="en-US" dirty="0" smtClean="0"/>
          </a:p>
          <a:p>
            <a:r>
              <a:rPr lang="id-ID" dirty="0" smtClean="0"/>
              <a:t>Masakan Rusia ini yang dibuat adalah variasi dari hewan, ikan, maupun sayuran. Bangsa atau orang-orang Rusia adalah pemakan dan peminum yang lebih kuat daripada orang-orang Perancis, dan gaya makan mereka tercermin disini, yaitu dengan gaya yang aslinya. Misalnya, tidak menyajikan makanan pembuka di atas meja, mereka lebih menyukai pertemuan yang besar, dimana disitu banyak dilayani vodka (itu adalah produk yang lebih kuat pada masa itu), kemudian para pelayan membawa appetizer dengan cara berkeliling diantara tamu-tamu dan mengangkat piring appetizer itu di atas kepala para tamu agar bisa melewati sejumlah orang yang berkumpul. Ini sering disebut dengan piring terbang. </a:t>
            </a:r>
            <a:endParaRPr lang="en-US" dirty="0" smtClean="0"/>
          </a:p>
          <a:p>
            <a:r>
              <a:rPr lang="id-ID" dirty="0" smtClean="0"/>
              <a:t>Bangsa Rusia banyak meninggalkan warisan yang kaya akan makanan, beberapa diantaranya adalah masakan seperti Stroganoff dipinjam dari bahasa Polandia), kaviar, dan vodka.</a:t>
            </a:r>
            <a:endParaRPr lang="en-US" dirty="0"/>
          </a:p>
        </p:txBody>
      </p:sp>
      <p:sp>
        <p:nvSpPr>
          <p:cNvPr id="2" name="Title 1"/>
          <p:cNvSpPr>
            <a:spLocks noGrp="1"/>
          </p:cNvSpPr>
          <p:nvPr>
            <p:ph type="title"/>
          </p:nvPr>
        </p:nvSpPr>
        <p:spPr/>
        <p:txBody>
          <a:bodyPr/>
          <a:lstStyle/>
          <a:p>
            <a:r>
              <a:rPr lang="en-US" dirty="0" err="1" smtClean="0"/>
              <a:t>Rusia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id-ID" dirty="0" smtClean="0"/>
              <a:t>Orang Italia memiliki makanan khas tersendiri.Tradisi makanan yang baik dilanjutkan dari Medici di Italia bagian utara, tetapi karena Italia merupakan suatu negeri yang dibagi menjadi beberapa daerah kecil yang merdeka,  maka masakan nasional tidak berkembang dalam </a:t>
            </a:r>
            <a:r>
              <a:rPr lang="en-US" dirty="0" smtClean="0"/>
              <a:t> </a:t>
            </a:r>
            <a:r>
              <a:rPr lang="en-US" dirty="0" err="1" smtClean="0"/>
              <a:t>kurun</a:t>
            </a:r>
            <a:r>
              <a:rPr lang="en-US" dirty="0" smtClean="0"/>
              <a:t> </a:t>
            </a:r>
            <a:r>
              <a:rPr lang="en-US" dirty="0" err="1" smtClean="0"/>
              <a:t>waktu</a:t>
            </a:r>
            <a:r>
              <a:rPr lang="en-US" dirty="0" smtClean="0"/>
              <a:t> </a:t>
            </a:r>
            <a:r>
              <a:rPr lang="en-US" dirty="0" err="1" smtClean="0"/>
              <a:t>tertentu</a:t>
            </a:r>
            <a:r>
              <a:rPr lang="en-US" dirty="0" smtClean="0"/>
              <a:t>.</a:t>
            </a:r>
          </a:p>
          <a:p>
            <a:r>
              <a:rPr lang="en-US" dirty="0" smtClean="0"/>
              <a:t>S</a:t>
            </a:r>
            <a:r>
              <a:rPr lang="id-ID" dirty="0" smtClean="0"/>
              <a:t>uatu saat masakan Italia didominasi oleh pasta, dan hingga kini pasta Italia sangat terkenal di dunia. </a:t>
            </a:r>
            <a:endParaRPr lang="en-US" dirty="0" smtClean="0"/>
          </a:p>
          <a:p>
            <a:r>
              <a:rPr lang="id-ID" dirty="0" smtClean="0"/>
              <a:t>Selain itu karena Italia merupakan semenanjung sempit yang menjorok keluar ke Mediterania, dengan pantai yang sangat luas, dan memiliki banyak ikan serta seafood, maka menu Italia akan lebih sering menawarkan ikan ketimbang masakan dari daging. Minyak zaitun merupakan lemak utama dalam memasak, dan anggur juga sering disajikan.</a:t>
            </a:r>
            <a:endParaRPr lang="en-US" dirty="0" smtClean="0"/>
          </a:p>
          <a:p>
            <a:r>
              <a:rPr lang="id-ID" dirty="0" smtClean="0"/>
              <a:t>		Masakan Italia bagian Selatan lebih banyak menggunakan saus tomat, atau masakan-masakan dari tomat, khususnya untuk pasta</a:t>
            </a:r>
            <a:endParaRPr lang="en-US" dirty="0" smtClean="0"/>
          </a:p>
          <a:p>
            <a:r>
              <a:rPr lang="id-ID" dirty="0" smtClean="0"/>
              <a:t>Selain itu buah-buahan lebih banyak digunakan, terutama jeruk. </a:t>
            </a:r>
            <a:endParaRPr lang="en-US" dirty="0" smtClean="0"/>
          </a:p>
          <a:p>
            <a:r>
              <a:rPr lang="id-ID" dirty="0" smtClean="0"/>
              <a:t>Adapun daerah Italia utara, tidak begitu menggunakan tomat dalam masakannya, dan memiliki bumbu yang lebih halus.</a:t>
            </a:r>
            <a:r>
              <a:rPr lang="en-US" dirty="0" smtClean="0"/>
              <a:t> </a:t>
            </a:r>
            <a:r>
              <a:rPr lang="id-ID" dirty="0" smtClean="0"/>
              <a:t>Bawang putih merupakan bumbu untuk semua masakan Italia. </a:t>
            </a:r>
            <a:endParaRPr lang="en-US" dirty="0" smtClean="0"/>
          </a:p>
          <a:p>
            <a:r>
              <a:rPr lang="id-ID" dirty="0" smtClean="0"/>
              <a:t>Sementara itu veal lebih populer di Italia utara, sedangkan daging kambing sering dikonsumsi di Italia Selatan. </a:t>
            </a:r>
            <a:endParaRPr lang="en-US" dirty="0" smtClean="0"/>
          </a:p>
          <a:p>
            <a:r>
              <a:rPr lang="id-ID" dirty="0" smtClean="0"/>
              <a:t>Dengan demikian dapat kita simpulkan bahwa masakan Italia sebagian besar ditentukan oleh sumber daya alam, sehingga masing-masing daerah memiliki warisan masakan yang unik. Hal ini muncul selaras dengan produksi besar makanan, seni memasak dan minat dalam keahlian memasak yang tumbuh melalui istana-istana kerajaan di negara bagian yang ada.</a:t>
            </a:r>
            <a:endParaRPr lang="en-US" dirty="0" smtClean="0"/>
          </a:p>
          <a:p>
            <a:endParaRPr lang="en-US" dirty="0"/>
          </a:p>
        </p:txBody>
      </p:sp>
      <p:sp>
        <p:nvSpPr>
          <p:cNvPr id="2" name="Title 1"/>
          <p:cNvSpPr>
            <a:spLocks noGrp="1"/>
          </p:cNvSpPr>
          <p:nvPr>
            <p:ph type="title"/>
          </p:nvPr>
        </p:nvSpPr>
        <p:spPr/>
        <p:txBody>
          <a:bodyPr/>
          <a:lstStyle/>
          <a:p>
            <a:r>
              <a:rPr lang="en-US" dirty="0" smtClean="0"/>
              <a:t>Italia</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id-ID" dirty="0" smtClean="0"/>
              <a:t>Selama tahun-tahun terakhir perkembangan makan di Perancis dan di lain negara adalah munculnya restoran, di mana pada masa ini terjadi pula Revolusi Industri yang dimulai pada akhir abad 18, yang membawa perubahan besar dalam bidang ekonomi dan sosial. </a:t>
            </a:r>
            <a:endParaRPr lang="en-US" dirty="0" smtClean="0"/>
          </a:p>
          <a:p>
            <a:r>
              <a:rPr lang="id-ID" dirty="0" smtClean="0"/>
              <a:t>Munculnya industri-industri besar dengan kompetensinya mengakibatkan hilangnya sistem serikat. Perdagangan komersial menjadi faktor pentimg. Dalam waktu lama, bangsawan dengan kekayaan mereka di lahan pertanian mendominasi panggung politik dan ekonomi di Eropa. Pergolakan politik yang ditandai dengan jatuhnya  Bourbon di Perancis dan munculnya Napoleon juga mempercepat perubahan soaial masyarakat Eropa. </a:t>
            </a:r>
            <a:endParaRPr lang="en-US" dirty="0" smtClean="0"/>
          </a:p>
          <a:p>
            <a:r>
              <a:rPr lang="id-ID" dirty="0" smtClean="0"/>
              <a:t>Suatu kelas so</a:t>
            </a:r>
            <a:r>
              <a:rPr lang="en-US" dirty="0" err="1" smtClean="0"/>
              <a:t>sial</a:t>
            </a:r>
            <a:r>
              <a:rPr lang="en-US" dirty="0" smtClean="0"/>
              <a:t> </a:t>
            </a:r>
            <a:r>
              <a:rPr lang="id-ID" dirty="0" smtClean="0"/>
              <a:t> yang baru muncul sebagai akibat dari Revolusi Industri, yaitu kelas menengah yang terdiri dari pengusaha, penjaga toko, industrialis, dan pemodal (sebagai contoh Baron Rothchild, seorang pemodal Inggris yang menjadi orang terkaya di dunia, dengan uang yang banyak, jauh lebih mempengaruhi masyarakat daripada seorang bangsawan). </a:t>
            </a:r>
            <a:endParaRPr lang="en-US" dirty="0" smtClean="0"/>
          </a:p>
          <a:p>
            <a:r>
              <a:rPr lang="id-ID" dirty="0" smtClean="0"/>
              <a:t>Kelas menengah baru ini mulai mendominasi dan mempengaruhi bidang sosial dan ekonomi masyarakat Eropa. Orang kaya baru ini menuntut standar makanan setinggi yang ada di rumah-rumah kaum bangsawan. Koki-koki yang besar atau hebat disewanya. Makanan disajikan di klub-klub eksklusif bagi para pengusaha kaya. Bahkan kelas menengah yang lebih rendah pendapatannya pun mulai meminta makanan yang disiapkan oleh orang-orang yang berkompeten dalam bidang memasak. </a:t>
            </a:r>
            <a:endParaRPr lang="en-US" dirty="0" smtClean="0"/>
          </a:p>
          <a:p>
            <a:r>
              <a:rPr lang="id-ID" dirty="0" smtClean="0"/>
              <a:t>Makan keluar rumah menjadi lebih populer karena golongan kelas menengah ini mampu membelinya. Adalah suatu kebenaran bahwa Industri jasa makanan telah tumbuh.</a:t>
            </a:r>
            <a:endParaRPr lang="en-US" dirty="0" smtClean="0"/>
          </a:p>
          <a:p>
            <a:endParaRPr lang="en-US" dirty="0"/>
          </a:p>
        </p:txBody>
      </p:sp>
      <p:sp>
        <p:nvSpPr>
          <p:cNvPr id="2" name="Title 1"/>
          <p:cNvSpPr>
            <a:spLocks noGrp="1"/>
          </p:cNvSpPr>
          <p:nvPr>
            <p:ph type="title"/>
          </p:nvPr>
        </p:nvSpPr>
        <p:spPr/>
        <p:txBody>
          <a:bodyPr/>
          <a:lstStyle/>
          <a:p>
            <a:r>
              <a:rPr lang="id-ID" b="1" dirty="0" smtClean="0"/>
              <a:t>REVOLUSI INDUSTRI</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id-ID" b="1" dirty="0" smtClean="0"/>
              <a:t> </a:t>
            </a:r>
            <a:endParaRPr lang="en-US" dirty="0" smtClean="0"/>
          </a:p>
          <a:p>
            <a:r>
              <a:rPr lang="id-ID" dirty="0" smtClean="0"/>
              <a:t>Faktor lain yang mempengaruhi perkembangan industri jasa makanan  adalah perkembangan ilmu pengetahuan modern. </a:t>
            </a:r>
            <a:endParaRPr lang="en-US" dirty="0" smtClean="0"/>
          </a:p>
          <a:p>
            <a:r>
              <a:rPr lang="id-ID" dirty="0" smtClean="0"/>
              <a:t>Sampai abad ke 17, ilmu pengetahuan dipengaruhi oleh filsuf-filsuf Yunani yang didasarkan pada teori ilmiah tentang filsafat. Ilmuwan modern mulai menggunakan metode induktif, dimana teori ilmiah didasarkan pada fenomena yang dapat diamati. Hal ini merupakan pengembangan metode ilmiah yang menyebabkan berkembangnya pengetahuan dan untuk kemajuan masyarakat umum.</a:t>
            </a:r>
            <a:endParaRPr lang="en-US" dirty="0" smtClean="0"/>
          </a:p>
          <a:p>
            <a:r>
              <a:rPr lang="id-ID" dirty="0" smtClean="0"/>
              <a:t>Tokoh-tokoh besar seperti Galileo, Bacon, Descartes Posteur, dan lain-lain tampil di panggung ilmiah, dan mengembangkan ilmu pengetahuan dan teknologi canggih, serta standar hidup masyarakat. Teknologi ini mempengaruhi proses pengolahan makanan. </a:t>
            </a:r>
            <a:endParaRPr lang="en-US" dirty="0" smtClean="0"/>
          </a:p>
          <a:p>
            <a:r>
              <a:rPr lang="id-ID" dirty="0" smtClean="0"/>
              <a:t>Nicolas Appert menemukan teknologi pengalengan makanan dan memperoleh hadiah 2000 Franc dari Napoleon I karena bisa membantunya memberi makan secara luas kepada para tentara untuk menaklukkan Eropa pada bulan Maret. </a:t>
            </a:r>
            <a:endParaRPr lang="en-US" dirty="0" smtClean="0"/>
          </a:p>
          <a:p>
            <a:r>
              <a:rPr lang="id-ID" dirty="0" smtClean="0"/>
              <a:t>Appert dan ilmuwan-ilmuwan lain berhasil menemukan teknologi yang canggih yang mampu untuk menghasilkan (memproduksi), menyimpan, menjadi sebuah pabrik makanan. Kemampuan mereka untuk mengawetkan makanan dalam jumlah yang banyak, disamping menjadi metode untuk menyimpan makanan yang segar dalam waktu yang lebih lama, juga dapat menjamin pasokan makanan sepanjang tahun. </a:t>
            </a:r>
            <a:endParaRPr lang="en-US" dirty="0" smtClean="0"/>
          </a:p>
          <a:p>
            <a:r>
              <a:rPr lang="id-ID" dirty="0" smtClean="0"/>
              <a:t>Belum pernah manusia mengalami surplus makanan. Kelaparan masyarakat pada umumnya pada abad pertengahan  bisa diakhiri. Dengan demikian sumber daya yang dibutuhkan bagi pengembangan industri jasa makanan dan orang-orang yang ingin makan di luar rumah kini bisa tersedia.</a:t>
            </a:r>
            <a:endParaRPr lang="en-US" dirty="0" smtClean="0"/>
          </a:p>
          <a:p>
            <a:endParaRPr lang="en-US" dirty="0"/>
          </a:p>
        </p:txBody>
      </p:sp>
      <p:sp>
        <p:nvSpPr>
          <p:cNvPr id="2" name="Title 1"/>
          <p:cNvSpPr>
            <a:spLocks noGrp="1"/>
          </p:cNvSpPr>
          <p:nvPr>
            <p:ph type="title"/>
          </p:nvPr>
        </p:nvSpPr>
        <p:spPr/>
        <p:txBody>
          <a:bodyPr>
            <a:normAutofit fontScale="90000"/>
          </a:bodyPr>
          <a:lstStyle/>
          <a:p>
            <a:r>
              <a:rPr lang="id-ID" b="1" dirty="0" smtClean="0"/>
              <a:t>KEMAJUAN ILMU PENGETAHUAN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id-ID" u="sng" dirty="0" smtClean="0"/>
              <a:t>CAREME</a:t>
            </a:r>
            <a:endParaRPr lang="en-US" dirty="0" smtClean="0"/>
          </a:p>
          <a:p>
            <a:r>
              <a:rPr lang="id-ID" dirty="0" smtClean="0"/>
              <a:t>			Zaman keemasan masakan dimulai sekitar tahun 1800 yang ditandai dengan munculnya </a:t>
            </a:r>
            <a:r>
              <a:rPr lang="id-ID" b="1" dirty="0" smtClean="0"/>
              <a:t>Marie Antoine Cereme</a:t>
            </a:r>
            <a:r>
              <a:rPr lang="id-ID" dirty="0" smtClean="0"/>
              <a:t>, yang merupakan salah satu chefs (koki) yang paling terkenal di dunia.Abad ini berakhir dengan </a:t>
            </a:r>
            <a:r>
              <a:rPr lang="id-ID" b="1" dirty="0" smtClean="0"/>
              <a:t>Georges Agustus Escoffier, </a:t>
            </a:r>
            <a:r>
              <a:rPr lang="id-ID" dirty="0" smtClean="0"/>
              <a:t>yaitu chef yang lain dengan prestasi yang sama yang meninggal pada tahun 1935. </a:t>
            </a:r>
            <a:endParaRPr lang="en-US" dirty="0" smtClean="0"/>
          </a:p>
          <a:p>
            <a:r>
              <a:rPr lang="id-ID" dirty="0" smtClean="0"/>
              <a:t>Careme bekerja sebagai koki untuk negarawan Perancis Talleyrand, Czar Alexander dari Rusia , Banker dan Baron Rothschild. </a:t>
            </a:r>
            <a:endParaRPr lang="en-US" dirty="0" smtClean="0"/>
          </a:p>
          <a:p>
            <a:r>
              <a:rPr lang="id-ID" dirty="0" smtClean="0"/>
              <a:t>Careme sebenarnya ingin menjadi arsitek, tetapi tidak pernah bisa melakukannya. Sebaliknya, ayahnya menyuruh dia ketika masih kecil untuk magang kepada paman Careme yang menjalankan restoran kecil. Di sini Careme belajar dasar dasar memasak. </a:t>
            </a:r>
            <a:endParaRPr lang="en-US" dirty="0" smtClean="0"/>
          </a:p>
          <a:p>
            <a:r>
              <a:rPr lang="id-ID" dirty="0" smtClean="0"/>
              <a:t>P</a:t>
            </a:r>
            <a:r>
              <a:rPr lang="en-US" dirty="0" smtClean="0"/>
              <a:t>a</a:t>
            </a:r>
            <a:r>
              <a:rPr lang="id-ID" dirty="0" smtClean="0"/>
              <a:t>da awalnya Careme dilatih untuk menjadi koki pastry, dan kemudian dia mengembangkan beberapa mas</a:t>
            </a:r>
            <a:r>
              <a:rPr lang="en-US" dirty="0" smtClean="0"/>
              <a:t>a</a:t>
            </a:r>
            <a:r>
              <a:rPr lang="id-ID" dirty="0" smtClean="0"/>
              <a:t>kan terkenal di daerah ini, tetapi dia juga mempelajari masakan lain sehingga dia menjadi sangat mahir dalam bidang masakan daerah lainnya. Dia juga melatih koki-koki terkenal, beberapa diantara mereka akhirnya menjadi chef terkenal di Club Reformasi di London.</a:t>
            </a:r>
            <a:endParaRPr lang="en-US" dirty="0" smtClean="0"/>
          </a:p>
          <a:p>
            <a:endParaRPr lang="en-US" dirty="0"/>
          </a:p>
        </p:txBody>
      </p:sp>
      <p:sp>
        <p:nvSpPr>
          <p:cNvPr id="2" name="Title 1"/>
          <p:cNvSpPr>
            <a:spLocks noGrp="1"/>
          </p:cNvSpPr>
          <p:nvPr>
            <p:ph type="title"/>
          </p:nvPr>
        </p:nvSpPr>
        <p:spPr/>
        <p:txBody>
          <a:bodyPr>
            <a:normAutofit fontScale="90000"/>
          </a:bodyPr>
          <a:lstStyle/>
          <a:p>
            <a:r>
              <a:rPr lang="id-ID" b="1" dirty="0" smtClean="0"/>
              <a:t>ZAMAN KEEMASAN MASAKAN</a:t>
            </a:r>
            <a:r>
              <a:rPr lang="en-US" dirty="0" smtClean="0"/>
              <a:t/>
            </a:r>
            <a:br>
              <a:rPr lang="en-US" dirty="0" smtClean="0"/>
            </a:br>
            <a:r>
              <a:rPr lang="id-ID" dirty="0" smtClean="0"/>
              <a:t>		</a:t>
            </a:r>
            <a:r>
              <a:rPr lang="en-US" dirty="0" smtClean="0"/>
              <a:t>(</a:t>
            </a:r>
            <a:r>
              <a:rPr lang="id-ID" dirty="0" smtClean="0"/>
              <a:t>The Golden Age of Cuisine ).</a:t>
            </a:r>
            <a:r>
              <a:rPr lang="en-US" dirty="0" smtClean="0"/>
              <a:t/>
            </a:r>
            <a:br>
              <a:rPr lang="en-US"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dirty="0" smtClean="0"/>
              <a:t>Pada usia remaja Careme melakukan perjalanan ke Paris, dimana ia dengan cepat dapat mengembangkan seluruh bagian variasi produksi makanan untuk menjadi seorang koki. </a:t>
            </a:r>
            <a:endParaRPr lang="en-US" dirty="0" smtClean="0"/>
          </a:p>
          <a:p>
            <a:r>
              <a:rPr lang="id-ID" dirty="0" smtClean="0"/>
              <a:t>Dia segera mencapai posisi yang menonjol dan dicari oleh para Goumets tertinggi untuk menyajikan makanan bagi mereka untuk beberapa waktu. Dengan mereka Careme mengembangkan banyak konsep dasar untuk perkembangan sajian makan malam dan urutan anggur yang tepat untuk menemani mereka. </a:t>
            </a:r>
            <a:endParaRPr lang="en-US" dirty="0" smtClean="0"/>
          </a:p>
          <a:p>
            <a:r>
              <a:rPr lang="id-ID" dirty="0" smtClean="0"/>
              <a:t>Careme menyempurnakan sup yang sangat jernih, yaitu consomme yang mengambil nama dari dari kata sempurna (Prcs :</a:t>
            </a:r>
            <a:r>
              <a:rPr lang="en-US" dirty="0" smtClean="0"/>
              <a:t> </a:t>
            </a:r>
            <a:r>
              <a:rPr lang="id-ID" dirty="0" smtClean="0"/>
              <a:t>consummate), yang berarti membuat sampai se</a:t>
            </a:r>
            <a:r>
              <a:rPr lang="en-US" dirty="0" err="1" smtClean="0"/>
              <a:t>mpurna</a:t>
            </a:r>
            <a:r>
              <a:rPr lang="id-ID" dirty="0" smtClean="0"/>
              <a:t>. </a:t>
            </a:r>
            <a:endParaRPr lang="en-US" dirty="0" smtClean="0"/>
          </a:p>
          <a:p>
            <a:r>
              <a:rPr lang="id-ID" dirty="0" smtClean="0"/>
              <a:t>Setelah Careme memperkenalkan sup tersebut pada makan malam di sajian pertama, maka Grimod de la Reinere menyatakan persetujuannya bahwa sup sebagai giliran pertama dalam makan.</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dirty="0" smtClean="0"/>
              <a:t>Careme juga mengembangkan beberapa saus Perancis yang halus dan beberapa hidangan lain.</a:t>
            </a:r>
            <a:r>
              <a:rPr lang="en-US" dirty="0" smtClean="0"/>
              <a:t> </a:t>
            </a:r>
            <a:r>
              <a:rPr lang="id-ID" dirty="0" smtClean="0"/>
              <a:t>Dia juga menampilkan “pieces Mountees” seperti ice carving, </a:t>
            </a:r>
            <a:r>
              <a:rPr lang="en-US" dirty="0" smtClean="0"/>
              <a:t> </a:t>
            </a:r>
            <a:r>
              <a:rPr lang="id-ID" dirty="0" smtClean="0"/>
              <a:t>potongan lemak, dan hiasan-hiasan makanan terbaik, yang digunakan sebagai display (tampilan), sebagi bukti cintanya pada arsitektur. Namun careme dikalim tenar dan memberikan kontribusi yang besar dalam penyajian makanan, karena kenyataannya dia juga melatih banyak chef </a:t>
            </a:r>
            <a:r>
              <a:rPr lang="en-US" dirty="0" smtClean="0"/>
              <a:t> </a:t>
            </a:r>
            <a:r>
              <a:rPr lang="id-ID" dirty="0" smtClean="0"/>
              <a:t>terkenal yang dengan disiplin mengikuti dia dalam memegang peranan yang menonjol dalam posisi memasak di club, restoran dan hotel.</a:t>
            </a:r>
            <a:endParaRPr lang="en-US" dirty="0" smtClean="0"/>
          </a:p>
          <a:p>
            <a:r>
              <a:rPr lang="id-ID" dirty="0" smtClean="0"/>
              <a:t>Careme juga banyak memberikan waktu untuk  menulis dan masih ada warisan ide yang kaya tentang makanan. Tidak diragukan lagi bahwa Brillat-Savorin dan Gormets besar lainnya pada waktu itu sangat dipengaruhi olehnya.</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id-ID" dirty="0" smtClean="0"/>
              <a:t>Sekitar 5000 SM, penghuni danau Swiss meninggalkan catatan yang menunjukkan bahwa mereka makan dalam kelompok</a:t>
            </a:r>
            <a:endParaRPr lang="en-US" dirty="0" smtClean="0"/>
          </a:p>
          <a:p>
            <a:pPr lvl="0"/>
            <a:r>
              <a:rPr lang="id-ID" dirty="0" smtClean="0"/>
              <a:t>Bukti berupa gambar dalam makam dan kuil-kuil orang Mesir kuno juga menunjukkan bahwa orang tahu bagaimana cara mempersiapkan dan melayani makanan untuk kelompok besar</a:t>
            </a:r>
            <a:r>
              <a:rPr lang="en-US" dirty="0" smtClean="0"/>
              <a:t>. B</a:t>
            </a:r>
            <a:r>
              <a:rPr lang="id-ID" dirty="0" smtClean="0"/>
              <a:t>ukti gambar makanan jadi yang dijual di pasar-pasar , dijalan-jalan, sebagaimana dengan pedagang kaki lima ataupun pedagang keliling dewasa ini</a:t>
            </a:r>
            <a:r>
              <a:rPr lang="en-US" dirty="0" smtClean="0"/>
              <a:t>.</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id-ID" b="1" dirty="0" smtClean="0"/>
              <a:t>ESCOFFIER DAN RITZ</a:t>
            </a:r>
            <a:endParaRPr lang="en-US" dirty="0" smtClean="0"/>
          </a:p>
          <a:p>
            <a:r>
              <a:rPr lang="id-ID" dirty="0" smtClean="0"/>
              <a:t>George Auguste Escoffier, seperti juga Careme adalah inovator makanan yang baik. Dia dilihat oleh keluarga Raja dan para pemimpin masyarakat lainnya, disamping dia adalah executive chef terkenal London Reformation Club. </a:t>
            </a:r>
            <a:endParaRPr lang="en-US" dirty="0" smtClean="0"/>
          </a:p>
          <a:p>
            <a:r>
              <a:rPr lang="id-ID" dirty="0" smtClean="0"/>
              <a:t>Belakangan dalam sisa hidupnya, untuk menyalurkan bakatnya, ia menjadi pengawas chef di sejumlah hotel dan klub-klub di London dan Benua eropa.</a:t>
            </a:r>
            <a:r>
              <a:rPr lang="en-US" dirty="0" smtClean="0"/>
              <a:t> </a:t>
            </a:r>
            <a:r>
              <a:rPr lang="id-ID" dirty="0" smtClean="0"/>
              <a:t>Escoffi</a:t>
            </a:r>
            <a:r>
              <a:rPr lang="en-US" dirty="0" smtClean="0"/>
              <a:t>e</a:t>
            </a:r>
            <a:r>
              <a:rPr lang="id-ID" dirty="0" smtClean="0"/>
              <a:t>rlah yang menyempurnakan organisasi klasik para pekerja dapur dan dengan tepat mendefinisikan tanggung jawab masing-masing. </a:t>
            </a:r>
            <a:endParaRPr lang="en-US" dirty="0" smtClean="0"/>
          </a:p>
          <a:p>
            <a:r>
              <a:rPr lang="id-ID" dirty="0" smtClean="0"/>
              <a:t>Escoffier adalah yang pertama menggunakan pemeriksa/pengawas makanan untuk menetapkan koordinasi yang erat bahwa chef eksekutif harus memiliki kepala pelayan. Escoffier bersikeras bahwa anak buahnya (para pekerja dapur yang pada waktu itu khusus laki-laki) harus berpakaian rapi, tidak pernah menggunakan kata-kata kotor, punya sopan santun dan gentleman. </a:t>
            </a:r>
            <a:endParaRPr lang="en-US" dirty="0" smtClean="0"/>
          </a:p>
          <a:p>
            <a:r>
              <a:rPr lang="id-ID" dirty="0" smtClean="0"/>
              <a:t>Untuk mengurangi kebisingan dan berbicara di dapur, ia memperkenalkan aboyeur(penyiar) yang dipesan dari salah seorang personel pelayan, yang bersuara lantang bertugas menyampaikan perintah atau pesanan makanan dari koordinator. </a:t>
            </a:r>
            <a:endParaRPr lang="en-US" dirty="0" smtClean="0"/>
          </a:p>
          <a:p>
            <a:r>
              <a:rPr lang="id-ID" dirty="0" smtClean="0"/>
              <a:t>Escoffier juga banyak menulis artikel dan beberapa buku  dan salah satunya adalah “Buku Memasak” A Cook Book yg masih digunakan di seluruh dunia, baik di rumah atau pada jasa-jasa makanan. Dia suka memberi nama masakan penemuannya berdasarkan nama orang-orang terkenal, seperti Peach Melba dan Melba Toast, mengambil nama penyanyi terkenal Nellie Melba.</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dirty="0" smtClean="0"/>
              <a:t>Escoffier adalah ilmuwan sejati, dia melakukan pengamatan dengan hati-hati terhadap pro</a:t>
            </a:r>
            <a:r>
              <a:rPr lang="en-US" dirty="0" smtClean="0"/>
              <a:t>s</a:t>
            </a:r>
            <a:r>
              <a:rPr lang="id-ID" dirty="0" smtClean="0"/>
              <a:t>edur persiapan makanan. Dari sini dia mengembangkan aturan-aturan untuk mempersiapkan makanan dalam jumlah besar. </a:t>
            </a:r>
            <a:endParaRPr lang="en-US" dirty="0" smtClean="0"/>
          </a:p>
          <a:p>
            <a:r>
              <a:rPr lang="id-ID" dirty="0" smtClean="0"/>
              <a:t>Dia bekerja sama dengan pengusaha hotel terkenal , Cesar Ritz untuk mengoperasikan hotel-hotel terbaik di Eropa. Sampai hari ini kata Ritzy (mewah) diartikan sebagai elegant, mewah atau modis. </a:t>
            </a:r>
            <a:endParaRPr lang="en-US" dirty="0" smtClean="0"/>
          </a:p>
          <a:p>
            <a:r>
              <a:rPr lang="id-ID" dirty="0" smtClean="0"/>
              <a:t>Edward VII (1841-1910) Pangeran Inggris dan play boy dari Victoria, Inggris , </a:t>
            </a:r>
            <a:r>
              <a:rPr lang="en-US" dirty="0" smtClean="0"/>
              <a:t>(“</a:t>
            </a:r>
            <a:r>
              <a:rPr lang="en-US" dirty="0" err="1" smtClean="0"/>
              <a:t>para</a:t>
            </a:r>
            <a:r>
              <a:rPr lang="en-US" dirty="0" smtClean="0"/>
              <a:t> celebrity”)</a:t>
            </a:r>
            <a:r>
              <a:rPr lang="id-ID" dirty="0" smtClean="0"/>
              <a:t> mengatakan “Di mana Mr Ritz perfi, di sana aku pergi”. Para pemimpin informal dalam budaya, sosial, politik, seni, dan ilmu pengetahuan menjadi pelanggan dari kedua orang ini.</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id-ID" dirty="0" smtClean="0"/>
              <a:t>Ketika Ritz dan Escofier meninggal, jaman seolah-olah meninggal bersama meraka. Namun setelah itu muncul era yang berbeda, yaitu era baru milik orang yang bekerja pada umumnya , yang mulai muncul sebagai tokoh penting dalam masyarakat, sejak gaji atau upah mereka dapat membantu perkembangan industri jasa makanan baru, dan untuk bertahan hidup. </a:t>
            </a:r>
            <a:endParaRPr lang="en-US" dirty="0" smtClean="0"/>
          </a:p>
          <a:p>
            <a:r>
              <a:rPr lang="id-ID" dirty="0" smtClean="0"/>
              <a:t>Kontribusi penting lainnya dari Escoffier adalah </a:t>
            </a:r>
            <a:r>
              <a:rPr lang="id-ID" b="1" i="1" dirty="0" smtClean="0"/>
              <a:t>menyederhanakan menu</a:t>
            </a:r>
            <a:r>
              <a:rPr lang="id-ID" dirty="0" smtClean="0"/>
              <a:t>. Dia merasa bahwa makanan terlalu banyak disajikan di setiap hidangan sehingga dia sering menguranginya. </a:t>
            </a:r>
            <a:endParaRPr lang="en-US" dirty="0" smtClean="0"/>
          </a:p>
          <a:p>
            <a:r>
              <a:rPr lang="id-ID" dirty="0" smtClean="0"/>
              <a:t>Escoffier adalah pengikut Careme, yang bersama lainnya mengembangkan kemajuan sajian-sajian makanan formal baik untuk sup jernih/encer, ikan, unggas, hidangan utama, salad, keju, maupun hidangan penutup. Setiap hidangan mungkin disertai pendamping juga garnish; hidangan utama merupakan yang paling berat, dengan daging sapi panggang disertai/ dilengkapi sayuran dan karbohidrat, sering juga berupa kentang. Setelah hidangan ini intensitas makanan menurun. Salad memberikan penyegaran, dengan keju untuk membangkitkan selera yang lesu, sehingga makanan penutup bisa dihargai. Namun escoffier juga tidak raguragu untuk melayani makan siang yang sederhana dan makan malam. Dia merasa bahwa makanan itu di atas segalanya, jadi harus sangat siap dan tidak hanya menarik untuk mata, karena  makanan yang baik harus dilayani secara memadai dalam kuantitas dan memenuhi selera makan.</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id-ID" u="sng" dirty="0" smtClean="0"/>
              <a:t>MASA TAHUN-TAHUN AWAL</a:t>
            </a:r>
            <a:endParaRPr lang="en-US" dirty="0" smtClean="0"/>
          </a:p>
          <a:p>
            <a:r>
              <a:rPr lang="id-ID" dirty="0" smtClean="0"/>
              <a:t>Selama masa kolonial di Amerika Serikat, makanan disajikan kepada mereka yang jauh dari rumah, dilayani dengan cara yang sama seperti di Eropa. Untuk jangka waktu yang cukup lama, para wisatawan yang menginap di penginapan pinggir jalan, pelayanannya juga masih ada. Kedai kopi juga dibuka dan dioperasikan di New York, Philadelphia dan kota-kota besar lainnya.</a:t>
            </a:r>
            <a:endParaRPr lang="en-US" dirty="0" smtClean="0"/>
          </a:p>
          <a:p>
            <a:r>
              <a:rPr lang="en-US" dirty="0" smtClean="0"/>
              <a:t>Se</a:t>
            </a:r>
            <a:r>
              <a:rPr lang="id-ID" dirty="0" smtClean="0"/>
              <a:t>bagaimana banyak pengusaha sebelum dia, Melman memulai karirnya dengan bekerja sebagai remaja dalam sebuah restoran. Bisnis ini benar-benar ditekuni dan Melman beserta rekannya Jerry</a:t>
            </a:r>
            <a:r>
              <a:rPr lang="en-US" dirty="0" smtClean="0"/>
              <a:t> </a:t>
            </a:r>
            <a:r>
              <a:rPr lang="id-ID" dirty="0" smtClean="0"/>
              <a:t>A. Orzoff, membuka usaha pada tahun 1971 di Chicago Lincoln Park. Di sini makanan disajikan dengan menyenangkan, sehingga ini </a:t>
            </a:r>
            <a:r>
              <a:rPr lang="id-ID" b="1" dirty="0" smtClean="0"/>
              <a:t>memimpin tren atau model ke arah makan di luar sebagai hibura</a:t>
            </a:r>
            <a:r>
              <a:rPr lang="id-ID" dirty="0" smtClean="0"/>
              <a:t>n. Akhirnya Orzoff meninggal pada tahun 1981.</a:t>
            </a:r>
            <a:endParaRPr lang="en-US" dirty="0" smtClean="0"/>
          </a:p>
          <a:p>
            <a:endParaRPr lang="en-US" dirty="0"/>
          </a:p>
        </p:txBody>
      </p:sp>
      <p:sp>
        <p:nvSpPr>
          <p:cNvPr id="2" name="Title 1"/>
          <p:cNvSpPr>
            <a:spLocks noGrp="1"/>
          </p:cNvSpPr>
          <p:nvPr>
            <p:ph type="title"/>
          </p:nvPr>
        </p:nvSpPr>
        <p:spPr/>
        <p:txBody>
          <a:bodyPr>
            <a:normAutofit fontScale="90000"/>
          </a:bodyPr>
          <a:lstStyle/>
          <a:p>
            <a:r>
              <a:rPr lang="id-ID" b="1" dirty="0" smtClean="0"/>
              <a:t>JASA MAKANAN DI AMERIKA SERIKAT</a:t>
            </a:r>
            <a:r>
              <a:rPr lang="en-US" dirty="0" smtClean="0"/>
              <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b="1" dirty="0" smtClean="0"/>
              <a:t>PERTUMBUHAN YANG BERKESINAMBUNGAN</a:t>
            </a:r>
            <a:endParaRPr lang="en-US" dirty="0" smtClean="0"/>
          </a:p>
          <a:p>
            <a:r>
              <a:rPr lang="id-ID" dirty="0" smtClean="0"/>
              <a:t>Dalam jangka waktu sekitar 40 tahun, industri jasa makanan telah berubah pesat menguasai pertumbuhan ekonomi. </a:t>
            </a:r>
            <a:endParaRPr lang="en-US" dirty="0" smtClean="0"/>
          </a:p>
          <a:p>
            <a:r>
              <a:rPr lang="id-ID" dirty="0" smtClean="0"/>
              <a:t>Pertumbuhan dan kebiasaan makan tidak akan berhenti berubah. Makan jauh dari rumah atau di luar rumah kini menjadi suatu faktor yang penting dalam kehidupan seseorang. Ada yang mengatakan bahwa dalam waktu yang tidak terlalu lama kita akan makan di luar rumah sebanyak 50% dari seluruh kebutuhan makan kita.</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id-ID" b="1" dirty="0" smtClean="0"/>
              <a:t>RINGKASAN</a:t>
            </a:r>
            <a:endParaRPr lang="en-US" dirty="0" smtClean="0"/>
          </a:p>
          <a:p>
            <a:pPr lvl="0"/>
            <a:r>
              <a:rPr lang="id-ID" dirty="0" smtClean="0"/>
              <a:t>Bahwa benih-benih industri jasa makanan telah ditaburkan atau telah ada berabad-abad yang lalu, yaitu ketika sekelompok penduduk berkumpul dan memasak makanan di atas nyala api dalam sebuah gua.</a:t>
            </a:r>
            <a:endParaRPr lang="en-US" dirty="0" smtClean="0"/>
          </a:p>
          <a:p>
            <a:pPr lvl="0"/>
            <a:r>
              <a:rPr lang="id-ID" dirty="0" smtClean="0"/>
              <a:t>Dalam banyak budaya kuno tersebut banyak memiliki operasi jasa makanan yang menyajikan makanan untuk wisatawan, makanan untuk pesta dan juga melayani makan untuk orang yang biasa.</a:t>
            </a:r>
            <a:endParaRPr lang="en-US" dirty="0" smtClean="0"/>
          </a:p>
          <a:p>
            <a:pPr lvl="0"/>
            <a:r>
              <a:rPr lang="id-ID" dirty="0" smtClean="0"/>
              <a:t>Selama abad pertengahan, di biara-biara dikembangkan kualitas dan kuantitas masakan maupun layanan, bahkan biara juga digunakan sebagai tempat penginapan bagi wisatawan. Losmen dan Bar juga dibuka di kota maupun di sepanjang rute perjalanan.</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smtClean="0"/>
              <a:t>Orang yang kaya atau </a:t>
            </a:r>
            <a:r>
              <a:rPr lang="en-US" dirty="0" err="1" smtClean="0"/>
              <a:t>para</a:t>
            </a:r>
            <a:r>
              <a:rPr lang="en-US" dirty="0" smtClean="0"/>
              <a:t> </a:t>
            </a:r>
            <a:r>
              <a:rPr lang="id-ID" dirty="0" smtClean="0"/>
              <a:t>bangsawan banyak yang memiliki dapur dan area makan yang dirancang untuk melayani makanan dalam jumlah banyak, dan juga banyak memiliki koki terbaik yang maju pengetahuannya tentang persiapan makanan dan pelayanan.</a:t>
            </a:r>
            <a:endParaRPr lang="en-US" dirty="0" smtClean="0"/>
          </a:p>
          <a:p>
            <a:pPr lvl="0"/>
            <a:r>
              <a:rPr lang="id-ID" dirty="0" smtClean="0"/>
              <a:t>Industri restoran benar-benar dimulai di Paris, hanya setelah Revolusi Perancis, hal ini cepat menyebar ke seluruh Eropa.</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id-ID" dirty="0" smtClean="0"/>
              <a:t>Perkembangan industri jasa makanan di Amerika tidak terjadi, sampai setelah adanya perang saudara. Namun ketika di Amerika mulai industrialisasi, maka orang lebih meningkatpendapatannya dan mereka mulai makan di luar rumah. Seiring dengan meluasnya jaringan rel kereta api di semua bangsa, maka meningkat pula permintaan akan hotel, ataupun penginapan yang menawarkan jasa makanan sekaligus.</a:t>
            </a:r>
            <a:endParaRPr lang="en-US" dirty="0" smtClean="0"/>
          </a:p>
          <a:p>
            <a:pPr lvl="0"/>
            <a:r>
              <a:rPr lang="id-ID" dirty="0" smtClean="0"/>
              <a:t>Setelah Perang Dunia I, pabrik-pabrik dan perkantoran mulai menyediakan makanan bagi pekerjanya (katering pabrik). Selain itu restoran dan kafetaria muali muncul di daerah yang padat penduduknya. Dewasa ini penyediaan makan siang bagi anak-anak sekolah sudah dimulai juga (1946), hal ini merupakan sebuah proyek yang disponsori oleh pemerintah federal</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smtClean="0"/>
              <a:t>Setelah Perang Dunia II, industri jasa boga maju pesat, yaitu dengan munculnya makanan cepat saji, dan makanan tertentu yang ditawarkan dengan harga moderat. </a:t>
            </a:r>
            <a:endParaRPr lang="en-US" dirty="0" smtClean="0"/>
          </a:p>
          <a:p>
            <a:pPr lvl="0"/>
            <a:r>
              <a:rPr lang="id-ID" dirty="0" smtClean="0"/>
              <a:t>Pendirian restoran cepat saji ini selanjutnya diikuti dengan munculnya waralaba yang menjadi salah satu industri yang terbesar di negara ini (Amerika). Pertumbuhan industri besar ini diperkirakan akan terus berlanjut.</a:t>
            </a:r>
            <a:endParaRPr lang="en-US" dirty="0" smtClean="0"/>
          </a:p>
          <a:p>
            <a:r>
              <a:rPr lang="id-ID" dirty="0" smtClean="0"/>
              <a:t>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id-ID" dirty="0"/>
              <a:t>Pada makam </a:t>
            </a:r>
            <a:r>
              <a:rPr lang="id-ID" b="1" dirty="0"/>
              <a:t>Fir’aun Tutankhamen </a:t>
            </a:r>
            <a:r>
              <a:rPr lang="id-ID" dirty="0"/>
              <a:t>dijumpai makanan yang diperlukan raja setelah kehidupan dunia, sebagai mana wajarnya orang hidup, </a:t>
            </a:r>
            <a:r>
              <a:rPr lang="id-ID" dirty="0" smtClean="0"/>
              <a:t>mis</a:t>
            </a:r>
            <a:r>
              <a:rPr lang="en-US" dirty="0" err="1" smtClean="0"/>
              <a:t>alnya</a:t>
            </a:r>
            <a:r>
              <a:rPr lang="en-US" dirty="0" smtClean="0"/>
              <a:t>  </a:t>
            </a:r>
            <a:r>
              <a:rPr lang="id-ID" dirty="0" smtClean="0"/>
              <a:t> </a:t>
            </a:r>
            <a:r>
              <a:rPr lang="id-ID" dirty="0"/>
              <a:t>beberapa bulir gandum untuk </a:t>
            </a:r>
            <a:r>
              <a:rPr lang="en-US" dirty="0" err="1" smtClean="0"/>
              <a:t>dibuat</a:t>
            </a:r>
            <a:r>
              <a:rPr lang="en-US" dirty="0" smtClean="0"/>
              <a:t> </a:t>
            </a:r>
            <a:r>
              <a:rPr lang="id-ID" dirty="0" smtClean="0"/>
              <a:t> </a:t>
            </a:r>
            <a:r>
              <a:rPr lang="id-ID" dirty="0"/>
              <a:t>tepung ataupun ditanam </a:t>
            </a:r>
            <a:r>
              <a:rPr lang="id-ID" dirty="0" smtClean="0"/>
              <a:t>.</a:t>
            </a:r>
            <a:endParaRPr lang="en-US" dirty="0"/>
          </a:p>
          <a:p>
            <a:pPr lvl="0"/>
            <a:r>
              <a:rPr lang="id-ID" dirty="0"/>
              <a:t>Orang-orang kuno (</a:t>
            </a:r>
            <a:r>
              <a:rPr lang="id-ID" i="1" dirty="0"/>
              <a:t>The Ancients</a:t>
            </a:r>
            <a:r>
              <a:rPr lang="id-ID" dirty="0"/>
              <a:t>) juga memiliki resep-resep. Resep bir tertua ditemukan di sebuah tablet Assyria (tablet adalah lempengan tanah liat yang ditulisi dengan huruf paku yang ditulis dengan cara digores), ditemukan di dekat Gunung Ararat. Sedangkan orang-orang Asyur menempatkan anggur dan bir mereka dalam kontainer kulit hewan.</a:t>
            </a:r>
            <a:endParaRPr lang="en-US" dirty="0"/>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Rakyat miskin minum bir sedangkan yang kaya minum anggur.</a:t>
            </a:r>
            <a:endParaRPr lang="en-US" dirty="0" smtClean="0"/>
          </a:p>
          <a:p>
            <a:pPr lvl="0"/>
            <a:r>
              <a:rPr lang="id-ID" dirty="0" smtClean="0"/>
              <a:t>Catatan Cina kuno menunjukkan bahwa wisatawan makan dan tinggal di penginapan pinggir jalan. Di kota-kota besar, restoran yang ada, menjual nasi, anggur, dan beberapa item yang lain.</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id-ID" dirty="0" smtClean="0"/>
              <a:t>Di India, pengoperasian hotel pinggir jalan, bar, dan penyajian makanan saat itu telah diatur secara hukum. </a:t>
            </a:r>
            <a:endParaRPr lang="en-US" dirty="0" smtClean="0"/>
          </a:p>
          <a:p>
            <a:pPr lvl="0"/>
            <a:r>
              <a:rPr lang="id-ID" dirty="0" smtClean="0"/>
              <a:t>Selain itu di (kota kuno) Mahenjo-Daro yang baru saja digali menunjukkan bahwa saat itu orang telah makan di restoran yang dilengkapi fasilitas berupa oven dan kompor batu untuk mengolah dalam jumlah banyak.</a:t>
            </a:r>
            <a:endParaRPr lang="en-US" dirty="0" smtClean="0"/>
          </a:p>
          <a:p>
            <a:pPr lvl="0"/>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id-ID" dirty="0" smtClean="0"/>
              <a:t>Alkitab memberikan banyak catatan tentang industri makanan masal, Misalnya menceritakan tentang Raja Persia Xerxes, yang memberikan jamuan makan yang berlangsung selama 180 hari, dan (Salomo) menyediakan daging dari 22.000 ekor lembu untuk pesta rakyat. </a:t>
            </a:r>
            <a:endParaRPr lang="en-US" dirty="0" smtClean="0"/>
          </a:p>
          <a:p>
            <a:pPr lvl="0"/>
            <a:r>
              <a:rPr lang="id-ID" dirty="0" smtClean="0"/>
              <a:t>Sardanapalus, Raja Assyur, adalah pelindung dari seni makanan, dan ia menyukai pesta-pesta besar. </a:t>
            </a:r>
            <a:r>
              <a:rPr lang="id-ID" smtClean="0"/>
              <a:t>Dia </a:t>
            </a:r>
            <a:r>
              <a:rPr lang="id-ID" dirty="0" smtClean="0"/>
              <a:t>pernah mengadakan kontes memasak dimana para koki profesional bersaing untuk mendapatkan penghargaan. Pesertanya setaraf dengan Olimpiade Kuliner yang diadakan di Jerman setiap empat tahun sekali pada masa kini</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id-ID" dirty="0"/>
              <a:t>Orang Yunani juga memiliki tingkat peradaban yang </a:t>
            </a:r>
            <a:r>
              <a:rPr lang="id-ID" dirty="0" smtClean="0"/>
              <a:t> </a:t>
            </a:r>
            <a:r>
              <a:rPr lang="id-ID" dirty="0"/>
              <a:t>tinggi. Yunani dikenal sebagi tanah Epicurus, yang menyebarluaskan filosofi makan yang baik dan hidup sehat/baik. Salah satu pesta yang terkenal adalah Pesta Bacchanal untuk </a:t>
            </a:r>
            <a:r>
              <a:rPr lang="id-ID" dirty="0" smtClean="0"/>
              <a:t>menghormati </a:t>
            </a:r>
            <a:r>
              <a:rPr lang="id-ID" dirty="0"/>
              <a:t>Dewa Anggur (Bacchus), di mana dalam pesta </a:t>
            </a:r>
            <a:r>
              <a:rPr lang="id-ID" dirty="0" smtClean="0"/>
              <a:t> </a:t>
            </a:r>
            <a:r>
              <a:rPr lang="id-ID" dirty="0"/>
              <a:t>yang </a:t>
            </a:r>
            <a:r>
              <a:rPr lang="id-ID" dirty="0" smtClean="0"/>
              <a:t>meriah  </a:t>
            </a:r>
            <a:r>
              <a:rPr lang="id-ID" dirty="0"/>
              <a:t>itu disajikan juga makanan dan minuman yang enak. Koki profesional di Yunani banyak dihormati orang , dan bahkan merupakan bagian yang penting dalam drama, di mana mereka bisa </a:t>
            </a:r>
            <a:r>
              <a:rPr lang="id-ID" dirty="0" smtClean="0"/>
              <a:t>menampilkan </a:t>
            </a:r>
            <a:r>
              <a:rPr lang="id-ID" dirty="0"/>
              <a:t>resep mereka yang paling terkenal, bahkan mungkinuntuk memperoleh pengakuan hak cipta resep makanannya. Orang Yunani kuno juga suka berkumpul  untuk membahas hal-hal yang berhubungan dengan makanan ringan dan minuman. </a:t>
            </a:r>
            <a:r>
              <a:rPr lang="id-ID" dirty="0" smtClean="0"/>
              <a:t>Mereka </a:t>
            </a:r>
            <a:r>
              <a:rPr lang="id-ID" dirty="0"/>
              <a:t>belajar tentang makanan ini dari bangsa Asia dan Timur Dekat bahkan sampai hari ini. </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269</TotalTime>
  <Words>4575</Words>
  <Application>Microsoft Office PowerPoint</Application>
  <PresentationFormat>On-screen Show (4:3)</PresentationFormat>
  <Paragraphs>153</Paragraphs>
  <Slides>48</Slides>
  <Notes>0</Notes>
  <HiddenSlides>1</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 Latar Belakang Industri Makanan</vt:lpstr>
      <vt:lpstr>Pengertian  </vt:lpstr>
      <vt:lpstr>INDUSTRI JASA MAKANAN KUNO </vt:lpstr>
      <vt:lpstr>Slide 4</vt:lpstr>
      <vt:lpstr>Slide 5</vt:lpstr>
      <vt:lpstr>Slide 6</vt:lpstr>
      <vt:lpstr>Slide 7</vt:lpstr>
      <vt:lpstr>Slide 8</vt:lpstr>
      <vt:lpstr>Slide 9</vt:lpstr>
      <vt:lpstr>Slide 10</vt:lpstr>
      <vt:lpstr>Slide 11</vt:lpstr>
      <vt:lpstr>Slide 12</vt:lpstr>
      <vt:lpstr>JASA MAKANAN DI ABAD PERTENGAHAN </vt:lpstr>
      <vt:lpstr>Slide 14</vt:lpstr>
      <vt:lpstr>Cara Makan </vt:lpstr>
      <vt:lpstr>Slide 16</vt:lpstr>
      <vt:lpstr>Slide 17</vt:lpstr>
      <vt:lpstr>AWAL RENAISSANCE PERKEMBANGAN HAUTE CUISINE </vt:lpstr>
      <vt:lpstr>CUISINE PERANCIS </vt:lpstr>
      <vt:lpstr>Perubahan yang dibawa Catherine </vt:lpstr>
      <vt:lpstr>Slide 21</vt:lpstr>
      <vt:lpstr>Slide 22</vt:lpstr>
      <vt:lpstr>Slide 23</vt:lpstr>
      <vt:lpstr>Slide 24</vt:lpstr>
      <vt:lpstr>Slide 25</vt:lpstr>
      <vt:lpstr>Slide 26</vt:lpstr>
      <vt:lpstr>Slide 27</vt:lpstr>
      <vt:lpstr>Slide 28</vt:lpstr>
      <vt:lpstr>MUNCULNYA RESTORAN </vt:lpstr>
      <vt:lpstr>Peristiwa Penting Di Perancis</vt:lpstr>
      <vt:lpstr>Slide 31</vt:lpstr>
      <vt:lpstr>Inggris </vt:lpstr>
      <vt:lpstr>Rusia</vt:lpstr>
      <vt:lpstr>Italia</vt:lpstr>
      <vt:lpstr>REVOLUSI INDUSTRI</vt:lpstr>
      <vt:lpstr>KEMAJUAN ILMU PENGETAHUAN</vt:lpstr>
      <vt:lpstr>ZAMAN KEEMASAN MASAKAN   (The Golden Age of Cuisine ). </vt:lpstr>
      <vt:lpstr>Slide 38</vt:lpstr>
      <vt:lpstr>Slide 39</vt:lpstr>
      <vt:lpstr>Slide 40</vt:lpstr>
      <vt:lpstr>Slide 41</vt:lpstr>
      <vt:lpstr>Slide 42</vt:lpstr>
      <vt:lpstr>JASA MAKANAN DI AMERIKA SERIKAT </vt:lpstr>
      <vt:lpstr>Slide 44</vt:lpstr>
      <vt:lpstr>Slide 45</vt:lpstr>
      <vt:lpstr>Slide 46</vt:lpstr>
      <vt:lpstr>Slide 47</vt:lpstr>
      <vt:lpstr>Slide 48</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Look Back At The Foodservice Industry</dc:title>
  <dc:creator>UNY</dc:creator>
  <cp:lastModifiedBy>Informasi</cp:lastModifiedBy>
  <cp:revision>13</cp:revision>
  <dcterms:created xsi:type="dcterms:W3CDTF">2012-04-09T06:01:46Z</dcterms:created>
  <dcterms:modified xsi:type="dcterms:W3CDTF">2013-11-26T08:21:26Z</dcterms:modified>
</cp:coreProperties>
</file>