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sldIdLst>
    <p:sldId id="272" r:id="rId4"/>
    <p:sldId id="274" r:id="rId5"/>
    <p:sldId id="260" r:id="rId6"/>
    <p:sldId id="261" r:id="rId7"/>
    <p:sldId id="258" r:id="rId8"/>
    <p:sldId id="259" r:id="rId9"/>
    <p:sldId id="271" r:id="rId10"/>
    <p:sldId id="263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A319908-2A5B-4D1D-89EC-603AB14AF4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A319908-2A5B-4D1D-89EC-603AB14AF4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ADCA143-D2AF-4C3A-9050-EED2616996F5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C3A966-A227-41A4-BAED-AB1CBC99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PENDIDIKAN KEJURUAN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Oleh</a:t>
            </a:r>
            <a:r>
              <a:rPr lang="en-US" dirty="0" smtClean="0"/>
              <a:t> : KOKOM KOMARIAH </a:t>
            </a:r>
          </a:p>
          <a:p>
            <a:pPr algn="ctr">
              <a:buNone/>
            </a:pPr>
            <a:r>
              <a:rPr lang="en-US" dirty="0" smtClean="0"/>
              <a:t>Email: kokom@uny_ac.id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16 DALIL PENDIDIKAN KEJURUAN (CHARLES PROSSER)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z="2800"/>
              <a:t>Pendidikan kejuruan akan efisien apabila disediakan lingkungan belajar yang sesuai dengan masalah yang sama atau merupakan replika/tiruan thd lingkungan di mana mereka natinya bekerja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/>
              <a:t>Latihan kejuruan dapat diberikan secara efektif hanya jika latihan dilaksanakan dengan cara yang sama, operasi sama, peralatan sama dengan macam kerja yang akan dialksanakan kelak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26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3"/>
            </a:pPr>
            <a:r>
              <a:rPr lang="en-US"/>
              <a:t>Pendidikan kejuruan akan efektif apabila individu dilatih secara langsung dan spesifik untuk membiasakan cara bekerja dan berfikir secara teratur</a:t>
            </a:r>
          </a:p>
          <a:p>
            <a:pPr marL="609600" indent="-609600">
              <a:buFont typeface="Wingdings" pitchFamily="2" charset="2"/>
              <a:buAutoNum type="arabicPeriod" startAt="3"/>
            </a:pPr>
            <a:r>
              <a:rPr lang="en-US"/>
              <a:t>Pendidikan akan efektif jika membantu individu untuk mencapai cita-cita, kemampuan, dan keinginan yang lebih tinggi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46"/>
            <a:ext cx="8229600" cy="5059379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5"/>
            </a:pP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kejuruan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, </a:t>
            </a:r>
            <a:r>
              <a:rPr lang="en-US" dirty="0" err="1"/>
              <a:t>posisi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ketrampilan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klompok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, </a:t>
            </a:r>
            <a:r>
              <a:rPr lang="en-US" dirty="0" err="1"/>
              <a:t>menginginkan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mendaptkan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dri</a:t>
            </a:r>
            <a:r>
              <a:rPr lang="en-US" dirty="0"/>
              <a:t> </a:t>
            </a:r>
            <a:r>
              <a:rPr lang="en-US" dirty="0" err="1"/>
              <a:t>padanya</a:t>
            </a:r>
            <a:endParaRPr lang="en-US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5"/>
            </a:pPr>
            <a:r>
              <a:rPr lang="en-US" dirty="0" err="1">
                <a:solidFill>
                  <a:srgbClr val="FF0000"/>
                </a:solidFill>
              </a:rPr>
              <a:t>Penataran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kejuruan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efektif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bila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pengalaman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penataran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dilakukan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melatih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membiasakan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bekerja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berfikir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secara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teratur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shg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mrpkn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sarana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yg</a:t>
            </a:r>
            <a:r>
              <a:rPr lang="en-US" dirty="0">
                <a:solidFill>
                  <a:srgbClr val="FF0000"/>
                </a:solidFill>
              </a:rPr>
              <a:t> betul2 </a:t>
            </a:r>
            <a:r>
              <a:rPr lang="en-US" dirty="0" err="1">
                <a:solidFill>
                  <a:srgbClr val="FF0000"/>
                </a:solidFill>
              </a:rPr>
              <a:t>diperlukan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untuk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meningkatkan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prestasi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kerja</a:t>
            </a:r>
            <a:endParaRPr lang="en-US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078412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 startAt="7"/>
            </a:pP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kejuruan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instruktur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yang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ketrampilan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smtClean="0"/>
              <a:t>. </a:t>
            </a:r>
            <a:endParaRPr lang="en-US" dirty="0"/>
          </a:p>
          <a:p>
            <a:pPr marL="609600" indent="-609600">
              <a:buFont typeface="Wingdings" pitchFamily="2" charset="2"/>
              <a:buAutoNum type="arabicPeriod" startAt="7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indidividu</a:t>
            </a:r>
            <a:r>
              <a:rPr lang="en-US" dirty="0"/>
              <a:t> minimum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berproduksi</a:t>
            </a:r>
            <a:r>
              <a:rPr lang="en-US" dirty="0"/>
              <a:t> agar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pd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tsb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9"/>
            </a:pPr>
            <a:r>
              <a:rPr lang="en-US" sz="2800"/>
              <a:t>Pendidikan kejuruan hrs memahami posisinya di masyarakat, melatih individu untuk memenuhi tuntutan pasar tenaga kerja dan menciptakan kondisi kerja yg lebih baik</a:t>
            </a:r>
          </a:p>
          <a:p>
            <a:pPr marL="609600" indent="-609600">
              <a:buFont typeface="Wingdings" pitchFamily="2" charset="2"/>
              <a:buAutoNum type="arabicPeriod" startAt="9"/>
            </a:pPr>
            <a:r>
              <a:rPr lang="en-US" sz="2800"/>
              <a:t>Menumbuhkan kebiasaan kerja yang efektif kpd siswa didik akan terjadi apabila pelatihan yg diberikan brp pekerjaan nyata, dan bukan mrpkan latihan semata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11"/>
            </a:pPr>
            <a:r>
              <a:rPr lang="en-US" sz="2800"/>
              <a:t>Hanya materi pelatihan yg khusus pd satu jenis pek ttt mrpk pengalaman tuntas pd pek tersebut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11"/>
            </a:pPr>
            <a:r>
              <a:rPr lang="en-US" sz="2800"/>
              <a:t>Utk setiap jenis pekerjaan, satu materi yg sangat tepat untuk jenis pek tersebut, belum tentu cocok untum yg lain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11"/>
            </a:pPr>
            <a:r>
              <a:rPr lang="en-US" sz="2800"/>
              <a:t>Pend krjuruan akan menuju pd pelayanan sosial yg efisien bila diselenggarakan bila diberikan pada manusia yg pd saat iitu memerlukan dan mrk mendapat keuntunga dari program tsb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14"/>
            </a:pPr>
            <a:r>
              <a:rPr lang="en-US"/>
              <a:t>Pend kejuruan secara sosial akan efisien apabia metode pembelajaran dan hubungan personil dg petatar  memperhatikan kelompok yg dilayani</a:t>
            </a:r>
          </a:p>
          <a:p>
            <a:pPr marL="609600" indent="-609600">
              <a:buFont typeface="Wingdings" pitchFamily="2" charset="2"/>
              <a:buAutoNum type="arabicPeriod" startAt="14"/>
            </a:pPr>
            <a:r>
              <a:rPr lang="en-US"/>
              <a:t>Administrasi pend kejuruan akan efisien bila dilaksanakan dengan fleksibel dan dinamis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VOCATIONAL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Wenrich</a:t>
            </a:r>
            <a:r>
              <a:rPr lang="en-US" dirty="0" smtClean="0"/>
              <a:t> and  Galloway (1988: 11) </a:t>
            </a:r>
            <a:r>
              <a:rPr lang="en-US" i="1" dirty="0" smtClean="0"/>
              <a:t>The </a:t>
            </a:r>
            <a:r>
              <a:rPr lang="en-US" i="1" dirty="0"/>
              <a:t>term vocational education, technical education, occupational education are used interchangeably. These terms may have different connotations for some readers. However, all three </a:t>
            </a:r>
            <a:r>
              <a:rPr lang="en-US" i="1" dirty="0" smtClean="0"/>
              <a:t>terms </a:t>
            </a:r>
            <a:r>
              <a:rPr lang="en-US" i="1" dirty="0"/>
              <a:t>refer to education for work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VOCATIONAL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Wenrich</a:t>
            </a:r>
            <a:r>
              <a:rPr lang="en-US" dirty="0" smtClean="0"/>
              <a:t> </a:t>
            </a:r>
            <a:r>
              <a:rPr lang="en-US" dirty="0"/>
              <a:t>and  Galloway (1988: 11)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“</a:t>
            </a:r>
            <a:r>
              <a:rPr lang="en-US" i="1" dirty="0"/>
              <a:t>Vocational education might be defined as specialized education that prepares the leaner for entrance into a particular occupation or family occupation or to upgrade employed workers”.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VOCATIONAL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	A </a:t>
            </a:r>
            <a:r>
              <a:rPr lang="en-US" i="1" dirty="0"/>
              <a:t>large university with its many professional school-medicine, dentistry, law, engineering, </a:t>
            </a:r>
            <a:r>
              <a:rPr lang="en-US" i="1" dirty="0" err="1"/>
              <a:t>sosial</a:t>
            </a:r>
            <a:r>
              <a:rPr lang="en-US" i="1" dirty="0"/>
              <a:t> work, public health, and education-could appropriately be call a vocational school. Series terms, then, is used to denote specialized education aimed at preparation for employment - vocational education, technical education, and professional education. ( </a:t>
            </a:r>
            <a:r>
              <a:rPr lang="en-US" dirty="0" err="1"/>
              <a:t>Wenrich</a:t>
            </a:r>
            <a:r>
              <a:rPr lang="en-US" dirty="0"/>
              <a:t> and  Galloway 1988 )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0" y="2492375"/>
            <a:ext cx="2339975" cy="24495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2400">
                <a:latin typeface="Tahoma" charset="0"/>
              </a:rPr>
              <a:t>MASYARAKAT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059113" y="2781300"/>
            <a:ext cx="287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ahoma" charset="0"/>
              </a:rPr>
              <a:t>PENDIDIKAN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03838" y="488950"/>
            <a:ext cx="3840162" cy="4957763"/>
            <a:chOff x="3341" y="308"/>
            <a:chExt cx="2419" cy="3123"/>
          </a:xfrm>
        </p:grpSpPr>
        <p:sp>
          <p:nvSpPr>
            <p:cNvPr id="40965" name="Text Box 5"/>
            <p:cNvSpPr txBox="1">
              <a:spLocks noChangeArrowheads="1"/>
            </p:cNvSpPr>
            <p:nvPr/>
          </p:nvSpPr>
          <p:spPr bwMode="auto">
            <a:xfrm>
              <a:off x="4109" y="2300"/>
              <a:ext cx="104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ahoma" charset="0"/>
                </a:rPr>
                <a:t>DUNIA KERJA</a:t>
              </a:r>
            </a:p>
          </p:txBody>
        </p:sp>
        <p:sp>
          <p:nvSpPr>
            <p:cNvPr id="40966" name="Freeform 6"/>
            <p:cNvSpPr>
              <a:spLocks/>
            </p:cNvSpPr>
            <p:nvPr/>
          </p:nvSpPr>
          <p:spPr bwMode="auto">
            <a:xfrm>
              <a:off x="3945" y="1541"/>
              <a:ext cx="1211" cy="313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313"/>
                </a:cxn>
                <a:cxn ang="0">
                  <a:pos x="1211" y="313"/>
                </a:cxn>
                <a:cxn ang="0">
                  <a:pos x="1090" y="0"/>
                </a:cxn>
                <a:cxn ang="0">
                  <a:pos x="122" y="0"/>
                </a:cxn>
              </a:cxnLst>
              <a:rect l="0" t="0" r="r" b="b"/>
              <a:pathLst>
                <a:path w="1211" h="313">
                  <a:moveTo>
                    <a:pt x="122" y="0"/>
                  </a:moveTo>
                  <a:lnTo>
                    <a:pt x="0" y="313"/>
                  </a:lnTo>
                  <a:lnTo>
                    <a:pt x="1211" y="313"/>
                  </a:lnTo>
                  <a:lnTo>
                    <a:pt x="10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FFCC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" name="Freeform 7"/>
            <p:cNvSpPr>
              <a:spLocks/>
            </p:cNvSpPr>
            <p:nvPr/>
          </p:nvSpPr>
          <p:spPr bwMode="auto">
            <a:xfrm>
              <a:off x="3341" y="3117"/>
              <a:ext cx="2419" cy="314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0" y="314"/>
                </a:cxn>
                <a:cxn ang="0">
                  <a:pos x="2419" y="314"/>
                </a:cxn>
                <a:cxn ang="0">
                  <a:pos x="2298" y="0"/>
                </a:cxn>
                <a:cxn ang="0">
                  <a:pos x="121" y="0"/>
                </a:cxn>
              </a:cxnLst>
              <a:rect l="0" t="0" r="r" b="b"/>
              <a:pathLst>
                <a:path w="2419" h="314">
                  <a:moveTo>
                    <a:pt x="121" y="0"/>
                  </a:moveTo>
                  <a:lnTo>
                    <a:pt x="0" y="314"/>
                  </a:lnTo>
                  <a:lnTo>
                    <a:pt x="2419" y="314"/>
                  </a:lnTo>
                  <a:lnTo>
                    <a:pt x="2298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>
              <a:off x="4149" y="3194"/>
              <a:ext cx="83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Tenaga Kasar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40969" name="Freeform 9"/>
            <p:cNvSpPr>
              <a:spLocks/>
            </p:cNvSpPr>
            <p:nvPr/>
          </p:nvSpPr>
          <p:spPr bwMode="auto">
            <a:xfrm>
              <a:off x="3462" y="2804"/>
              <a:ext cx="2177" cy="313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313"/>
                </a:cxn>
                <a:cxn ang="0">
                  <a:pos x="2177" y="313"/>
                </a:cxn>
                <a:cxn ang="0">
                  <a:pos x="2056" y="0"/>
                </a:cxn>
                <a:cxn ang="0">
                  <a:pos x="122" y="0"/>
                </a:cxn>
              </a:cxnLst>
              <a:rect l="0" t="0" r="r" b="b"/>
              <a:pathLst>
                <a:path w="2177" h="313">
                  <a:moveTo>
                    <a:pt x="122" y="0"/>
                  </a:moveTo>
                  <a:lnTo>
                    <a:pt x="0" y="313"/>
                  </a:lnTo>
                  <a:lnTo>
                    <a:pt x="2177" y="313"/>
                  </a:lnTo>
                  <a:lnTo>
                    <a:pt x="2056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chemeClr val="folHlink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" name="Rectangle 10"/>
            <p:cNvSpPr>
              <a:spLocks noChangeArrowheads="1"/>
            </p:cNvSpPr>
            <p:nvPr/>
          </p:nvSpPr>
          <p:spPr bwMode="auto">
            <a:xfrm>
              <a:off x="3909" y="2896"/>
              <a:ext cx="13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Juru Teknik Pembantu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40971" name="Freeform 11"/>
            <p:cNvSpPr>
              <a:spLocks/>
            </p:cNvSpPr>
            <p:nvPr/>
          </p:nvSpPr>
          <p:spPr bwMode="auto">
            <a:xfrm>
              <a:off x="3584" y="2482"/>
              <a:ext cx="1934" cy="314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0" y="314"/>
                </a:cxn>
                <a:cxn ang="0">
                  <a:pos x="1934" y="314"/>
                </a:cxn>
                <a:cxn ang="0">
                  <a:pos x="1814" y="0"/>
                </a:cxn>
                <a:cxn ang="0">
                  <a:pos x="121" y="0"/>
                </a:cxn>
              </a:cxnLst>
              <a:rect l="0" t="0" r="r" b="b"/>
              <a:pathLst>
                <a:path w="1934" h="314">
                  <a:moveTo>
                    <a:pt x="121" y="0"/>
                  </a:moveTo>
                  <a:lnTo>
                    <a:pt x="0" y="314"/>
                  </a:lnTo>
                  <a:lnTo>
                    <a:pt x="1934" y="314"/>
                  </a:lnTo>
                  <a:lnTo>
                    <a:pt x="1814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chemeClr val="accent1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Rectangle 12"/>
            <p:cNvSpPr>
              <a:spLocks noChangeArrowheads="1"/>
            </p:cNvSpPr>
            <p:nvPr/>
          </p:nvSpPr>
          <p:spPr bwMode="auto">
            <a:xfrm>
              <a:off x="4160" y="2582"/>
              <a:ext cx="7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Juru Teknik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40973" name="Freeform 13"/>
            <p:cNvSpPr>
              <a:spLocks/>
            </p:cNvSpPr>
            <p:nvPr/>
          </p:nvSpPr>
          <p:spPr bwMode="auto">
            <a:xfrm>
              <a:off x="3705" y="2160"/>
              <a:ext cx="1693" cy="314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0" y="314"/>
                </a:cxn>
                <a:cxn ang="0">
                  <a:pos x="1693" y="314"/>
                </a:cxn>
                <a:cxn ang="0">
                  <a:pos x="1572" y="0"/>
                </a:cxn>
                <a:cxn ang="0">
                  <a:pos x="119" y="0"/>
                </a:cxn>
              </a:cxnLst>
              <a:rect l="0" t="0" r="r" b="b"/>
              <a:pathLst>
                <a:path w="1693" h="314">
                  <a:moveTo>
                    <a:pt x="119" y="0"/>
                  </a:moveTo>
                  <a:lnTo>
                    <a:pt x="0" y="314"/>
                  </a:lnTo>
                  <a:lnTo>
                    <a:pt x="1693" y="314"/>
                  </a:lnTo>
                  <a:lnTo>
                    <a:pt x="1572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chemeClr val="accent2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Rectangle 14"/>
            <p:cNvSpPr>
              <a:spLocks noChangeArrowheads="1"/>
            </p:cNvSpPr>
            <p:nvPr/>
          </p:nvSpPr>
          <p:spPr bwMode="auto">
            <a:xfrm>
              <a:off x="4264" y="2268"/>
              <a:ext cx="4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 err="1">
                  <a:solidFill>
                    <a:schemeClr val="bg2"/>
                  </a:solidFill>
                  <a:latin typeface="Arial" charset="0"/>
                </a:rPr>
                <a:t>Teknisi</a:t>
              </a:r>
              <a:endParaRPr lang="en-US" sz="1600" b="1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40975" name="Freeform 15"/>
            <p:cNvSpPr>
              <a:spLocks/>
            </p:cNvSpPr>
            <p:nvPr/>
          </p:nvSpPr>
          <p:spPr bwMode="auto">
            <a:xfrm>
              <a:off x="3824" y="1842"/>
              <a:ext cx="1453" cy="314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0" y="314"/>
                </a:cxn>
                <a:cxn ang="0">
                  <a:pos x="1453" y="314"/>
                </a:cxn>
                <a:cxn ang="0">
                  <a:pos x="1332" y="0"/>
                </a:cxn>
                <a:cxn ang="0">
                  <a:pos x="121" y="0"/>
                </a:cxn>
              </a:cxnLst>
              <a:rect l="0" t="0" r="r" b="b"/>
              <a:pathLst>
                <a:path w="1453" h="314">
                  <a:moveTo>
                    <a:pt x="121" y="0"/>
                  </a:moveTo>
                  <a:lnTo>
                    <a:pt x="0" y="314"/>
                  </a:lnTo>
                  <a:lnTo>
                    <a:pt x="1453" y="314"/>
                  </a:lnTo>
                  <a:lnTo>
                    <a:pt x="1332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FFF66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Rectangle 16"/>
            <p:cNvSpPr>
              <a:spLocks noChangeArrowheads="1"/>
            </p:cNvSpPr>
            <p:nvPr/>
          </p:nvSpPr>
          <p:spPr bwMode="auto">
            <a:xfrm>
              <a:off x="4282" y="1919"/>
              <a:ext cx="4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Teknisi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40977" name="Rectangle 17"/>
            <p:cNvSpPr>
              <a:spLocks noChangeArrowheads="1"/>
            </p:cNvSpPr>
            <p:nvPr/>
          </p:nvSpPr>
          <p:spPr bwMode="auto">
            <a:xfrm>
              <a:off x="4264" y="1641"/>
              <a:ext cx="4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Teknisi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40978" name="Freeform 18"/>
            <p:cNvSpPr>
              <a:spLocks/>
            </p:cNvSpPr>
            <p:nvPr/>
          </p:nvSpPr>
          <p:spPr bwMode="auto">
            <a:xfrm>
              <a:off x="4552" y="1235"/>
              <a:ext cx="483" cy="3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4"/>
                </a:cxn>
                <a:cxn ang="0">
                  <a:pos x="483" y="314"/>
                </a:cxn>
                <a:cxn ang="0">
                  <a:pos x="361" y="0"/>
                </a:cxn>
                <a:cxn ang="0">
                  <a:pos x="0" y="0"/>
                </a:cxn>
              </a:cxnLst>
              <a:rect l="0" t="0" r="r" b="b"/>
              <a:pathLst>
                <a:path w="483" h="314">
                  <a:moveTo>
                    <a:pt x="0" y="0"/>
                  </a:moveTo>
                  <a:lnTo>
                    <a:pt x="0" y="314"/>
                  </a:lnTo>
                  <a:lnTo>
                    <a:pt x="483" y="314"/>
                  </a:lnTo>
                  <a:lnTo>
                    <a:pt x="3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9" name="Rectangle 19"/>
            <p:cNvSpPr>
              <a:spLocks noChangeArrowheads="1"/>
            </p:cNvSpPr>
            <p:nvPr/>
          </p:nvSpPr>
          <p:spPr bwMode="auto">
            <a:xfrm>
              <a:off x="4627" y="1327"/>
              <a:ext cx="2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Ahli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40980" name="Freeform 20"/>
            <p:cNvSpPr>
              <a:spLocks/>
            </p:cNvSpPr>
            <p:nvPr/>
          </p:nvSpPr>
          <p:spPr bwMode="auto">
            <a:xfrm>
              <a:off x="4067" y="1235"/>
              <a:ext cx="485" cy="314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0" y="314"/>
                </a:cxn>
                <a:cxn ang="0">
                  <a:pos x="485" y="314"/>
                </a:cxn>
                <a:cxn ang="0">
                  <a:pos x="485" y="0"/>
                </a:cxn>
                <a:cxn ang="0">
                  <a:pos x="121" y="0"/>
                </a:cxn>
              </a:cxnLst>
              <a:rect l="0" t="0" r="r" b="b"/>
              <a:pathLst>
                <a:path w="485" h="314">
                  <a:moveTo>
                    <a:pt x="121" y="0"/>
                  </a:moveTo>
                  <a:lnTo>
                    <a:pt x="0" y="314"/>
                  </a:lnTo>
                  <a:lnTo>
                    <a:pt x="485" y="314"/>
                  </a:lnTo>
                  <a:lnTo>
                    <a:pt x="485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99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1" name="Freeform 21"/>
            <p:cNvSpPr>
              <a:spLocks/>
            </p:cNvSpPr>
            <p:nvPr/>
          </p:nvSpPr>
          <p:spPr bwMode="auto">
            <a:xfrm>
              <a:off x="4311" y="308"/>
              <a:ext cx="243" cy="627"/>
            </a:xfrm>
            <a:custGeom>
              <a:avLst/>
              <a:gdLst/>
              <a:ahLst/>
              <a:cxnLst>
                <a:cxn ang="0">
                  <a:pos x="243" y="627"/>
                </a:cxn>
                <a:cxn ang="0">
                  <a:pos x="243" y="0"/>
                </a:cxn>
                <a:cxn ang="0">
                  <a:pos x="0" y="627"/>
                </a:cxn>
                <a:cxn ang="0">
                  <a:pos x="243" y="627"/>
                </a:cxn>
              </a:cxnLst>
              <a:rect l="0" t="0" r="r" b="b"/>
              <a:pathLst>
                <a:path w="243" h="627">
                  <a:moveTo>
                    <a:pt x="243" y="627"/>
                  </a:moveTo>
                  <a:lnTo>
                    <a:pt x="243" y="0"/>
                  </a:lnTo>
                  <a:lnTo>
                    <a:pt x="0" y="627"/>
                  </a:lnTo>
                  <a:lnTo>
                    <a:pt x="243" y="627"/>
                  </a:lnTo>
                  <a:close/>
                </a:path>
              </a:pathLst>
            </a:custGeom>
            <a:solidFill>
              <a:srgbClr val="FFFF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2" name="Freeform 22"/>
            <p:cNvSpPr>
              <a:spLocks/>
            </p:cNvSpPr>
            <p:nvPr/>
          </p:nvSpPr>
          <p:spPr bwMode="auto">
            <a:xfrm>
              <a:off x="4188" y="921"/>
              <a:ext cx="364" cy="314"/>
            </a:xfrm>
            <a:custGeom>
              <a:avLst/>
              <a:gdLst/>
              <a:ahLst/>
              <a:cxnLst>
                <a:cxn ang="0">
                  <a:pos x="364" y="0"/>
                </a:cxn>
                <a:cxn ang="0">
                  <a:pos x="121" y="0"/>
                </a:cxn>
                <a:cxn ang="0">
                  <a:pos x="0" y="314"/>
                </a:cxn>
                <a:cxn ang="0">
                  <a:pos x="364" y="314"/>
                </a:cxn>
                <a:cxn ang="0">
                  <a:pos x="364" y="0"/>
                </a:cxn>
              </a:cxnLst>
              <a:rect l="0" t="0" r="r" b="b"/>
              <a:pathLst>
                <a:path w="364" h="314">
                  <a:moveTo>
                    <a:pt x="364" y="0"/>
                  </a:moveTo>
                  <a:lnTo>
                    <a:pt x="121" y="0"/>
                  </a:lnTo>
                  <a:lnTo>
                    <a:pt x="0" y="314"/>
                  </a:lnTo>
                  <a:lnTo>
                    <a:pt x="364" y="314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rgbClr val="00CC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3" name="Freeform 23"/>
            <p:cNvSpPr>
              <a:spLocks/>
            </p:cNvSpPr>
            <p:nvPr/>
          </p:nvSpPr>
          <p:spPr bwMode="auto">
            <a:xfrm>
              <a:off x="4554" y="308"/>
              <a:ext cx="240" cy="627"/>
            </a:xfrm>
            <a:custGeom>
              <a:avLst/>
              <a:gdLst/>
              <a:ahLst/>
              <a:cxnLst>
                <a:cxn ang="0">
                  <a:pos x="0" y="627"/>
                </a:cxn>
                <a:cxn ang="0">
                  <a:pos x="225" y="627"/>
                </a:cxn>
                <a:cxn ang="0">
                  <a:pos x="240" y="627"/>
                </a:cxn>
                <a:cxn ang="0">
                  <a:pos x="0" y="0"/>
                </a:cxn>
                <a:cxn ang="0">
                  <a:pos x="0" y="627"/>
                </a:cxn>
              </a:cxnLst>
              <a:rect l="0" t="0" r="r" b="b"/>
              <a:pathLst>
                <a:path w="240" h="627">
                  <a:moveTo>
                    <a:pt x="0" y="627"/>
                  </a:moveTo>
                  <a:lnTo>
                    <a:pt x="225" y="627"/>
                  </a:lnTo>
                  <a:lnTo>
                    <a:pt x="240" y="627"/>
                  </a:lnTo>
                  <a:lnTo>
                    <a:pt x="0" y="0"/>
                  </a:lnTo>
                  <a:lnTo>
                    <a:pt x="0" y="627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4" name="Freeform 24"/>
            <p:cNvSpPr>
              <a:spLocks/>
            </p:cNvSpPr>
            <p:nvPr/>
          </p:nvSpPr>
          <p:spPr bwMode="auto">
            <a:xfrm>
              <a:off x="4552" y="921"/>
              <a:ext cx="361" cy="3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4"/>
                </a:cxn>
                <a:cxn ang="0">
                  <a:pos x="361" y="314"/>
                </a:cxn>
                <a:cxn ang="0">
                  <a:pos x="240" y="0"/>
                </a:cxn>
                <a:cxn ang="0">
                  <a:pos x="225" y="0"/>
                </a:cxn>
                <a:cxn ang="0">
                  <a:pos x="0" y="0"/>
                </a:cxn>
              </a:cxnLst>
              <a:rect l="0" t="0" r="r" b="b"/>
              <a:pathLst>
                <a:path w="361" h="314">
                  <a:moveTo>
                    <a:pt x="0" y="0"/>
                  </a:moveTo>
                  <a:lnTo>
                    <a:pt x="0" y="314"/>
                  </a:lnTo>
                  <a:lnTo>
                    <a:pt x="361" y="314"/>
                  </a:lnTo>
                  <a:lnTo>
                    <a:pt x="240" y="0"/>
                  </a:lnTo>
                  <a:lnTo>
                    <a:pt x="2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051050" y="3284538"/>
            <a:ext cx="4176713" cy="720725"/>
            <a:chOff x="1292" y="2069"/>
            <a:chExt cx="2631" cy="454"/>
          </a:xfrm>
        </p:grpSpPr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1383" y="2160"/>
              <a:ext cx="2404" cy="227"/>
              <a:chOff x="1383" y="2160"/>
              <a:chExt cx="2404" cy="227"/>
            </a:xfrm>
          </p:grpSpPr>
          <p:sp>
            <p:nvSpPr>
              <p:cNvPr id="40987" name="Line 27"/>
              <p:cNvSpPr>
                <a:spLocks noChangeShapeType="1"/>
              </p:cNvSpPr>
              <p:nvPr/>
            </p:nvSpPr>
            <p:spPr bwMode="auto">
              <a:xfrm>
                <a:off x="1383" y="2387"/>
                <a:ext cx="2313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8" name="Line 28"/>
              <p:cNvSpPr>
                <a:spLocks noChangeShapeType="1"/>
              </p:cNvSpPr>
              <p:nvPr/>
            </p:nvSpPr>
            <p:spPr bwMode="auto">
              <a:xfrm>
                <a:off x="1383" y="2160"/>
                <a:ext cx="24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9" name="Line 29"/>
              <p:cNvSpPr>
                <a:spLocks noChangeShapeType="1"/>
              </p:cNvSpPr>
              <p:nvPr/>
            </p:nvSpPr>
            <p:spPr bwMode="auto">
              <a:xfrm>
                <a:off x="1474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0" name="Line 30"/>
              <p:cNvSpPr>
                <a:spLocks noChangeShapeType="1"/>
              </p:cNvSpPr>
              <p:nvPr/>
            </p:nvSpPr>
            <p:spPr bwMode="auto">
              <a:xfrm>
                <a:off x="1610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1" name="Line 31"/>
              <p:cNvSpPr>
                <a:spLocks noChangeShapeType="1"/>
              </p:cNvSpPr>
              <p:nvPr/>
            </p:nvSpPr>
            <p:spPr bwMode="auto">
              <a:xfrm>
                <a:off x="1746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2" name="Line 32"/>
              <p:cNvSpPr>
                <a:spLocks noChangeShapeType="1"/>
              </p:cNvSpPr>
              <p:nvPr/>
            </p:nvSpPr>
            <p:spPr bwMode="auto">
              <a:xfrm>
                <a:off x="1882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3" name="Line 33"/>
              <p:cNvSpPr>
                <a:spLocks noChangeShapeType="1"/>
              </p:cNvSpPr>
              <p:nvPr/>
            </p:nvSpPr>
            <p:spPr bwMode="auto">
              <a:xfrm>
                <a:off x="2018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4" name="Line 34"/>
              <p:cNvSpPr>
                <a:spLocks noChangeShapeType="1"/>
              </p:cNvSpPr>
              <p:nvPr/>
            </p:nvSpPr>
            <p:spPr bwMode="auto">
              <a:xfrm>
                <a:off x="2154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5" name="Line 35"/>
              <p:cNvSpPr>
                <a:spLocks noChangeShapeType="1"/>
              </p:cNvSpPr>
              <p:nvPr/>
            </p:nvSpPr>
            <p:spPr bwMode="auto">
              <a:xfrm>
                <a:off x="2245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6" name="Line 36"/>
              <p:cNvSpPr>
                <a:spLocks noChangeShapeType="1"/>
              </p:cNvSpPr>
              <p:nvPr/>
            </p:nvSpPr>
            <p:spPr bwMode="auto">
              <a:xfrm>
                <a:off x="2381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7" name="Line 37"/>
              <p:cNvSpPr>
                <a:spLocks noChangeShapeType="1"/>
              </p:cNvSpPr>
              <p:nvPr/>
            </p:nvSpPr>
            <p:spPr bwMode="auto">
              <a:xfrm>
                <a:off x="2517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8" name="Line 38"/>
              <p:cNvSpPr>
                <a:spLocks noChangeShapeType="1"/>
              </p:cNvSpPr>
              <p:nvPr/>
            </p:nvSpPr>
            <p:spPr bwMode="auto">
              <a:xfrm>
                <a:off x="2653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9" name="Line 39"/>
              <p:cNvSpPr>
                <a:spLocks noChangeShapeType="1"/>
              </p:cNvSpPr>
              <p:nvPr/>
            </p:nvSpPr>
            <p:spPr bwMode="auto">
              <a:xfrm>
                <a:off x="2789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0" name="Line 40"/>
              <p:cNvSpPr>
                <a:spLocks noChangeShapeType="1"/>
              </p:cNvSpPr>
              <p:nvPr/>
            </p:nvSpPr>
            <p:spPr bwMode="auto">
              <a:xfrm>
                <a:off x="2925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1" name="Line 41"/>
              <p:cNvSpPr>
                <a:spLocks noChangeShapeType="1"/>
              </p:cNvSpPr>
              <p:nvPr/>
            </p:nvSpPr>
            <p:spPr bwMode="auto">
              <a:xfrm>
                <a:off x="3016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2" name="Line 42"/>
              <p:cNvSpPr>
                <a:spLocks noChangeShapeType="1"/>
              </p:cNvSpPr>
              <p:nvPr/>
            </p:nvSpPr>
            <p:spPr bwMode="auto">
              <a:xfrm>
                <a:off x="3152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3" name="Line 43"/>
              <p:cNvSpPr>
                <a:spLocks noChangeShapeType="1"/>
              </p:cNvSpPr>
              <p:nvPr/>
            </p:nvSpPr>
            <p:spPr bwMode="auto">
              <a:xfrm>
                <a:off x="3288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4" name="Line 44"/>
              <p:cNvSpPr>
                <a:spLocks noChangeShapeType="1"/>
              </p:cNvSpPr>
              <p:nvPr/>
            </p:nvSpPr>
            <p:spPr bwMode="auto">
              <a:xfrm>
                <a:off x="3424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5" name="Line 45"/>
              <p:cNvSpPr>
                <a:spLocks noChangeShapeType="1"/>
              </p:cNvSpPr>
              <p:nvPr/>
            </p:nvSpPr>
            <p:spPr bwMode="auto">
              <a:xfrm>
                <a:off x="3560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6" name="Line 46"/>
              <p:cNvSpPr>
                <a:spLocks noChangeShapeType="1"/>
              </p:cNvSpPr>
              <p:nvPr/>
            </p:nvSpPr>
            <p:spPr bwMode="auto">
              <a:xfrm>
                <a:off x="3696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47"/>
            <p:cNvGrpSpPr>
              <a:grpSpLocks/>
            </p:cNvGrpSpPr>
            <p:nvPr/>
          </p:nvGrpSpPr>
          <p:grpSpPr bwMode="auto">
            <a:xfrm>
              <a:off x="1519" y="2069"/>
              <a:ext cx="2404" cy="227"/>
              <a:chOff x="1383" y="2160"/>
              <a:chExt cx="2404" cy="227"/>
            </a:xfrm>
          </p:grpSpPr>
          <p:sp>
            <p:nvSpPr>
              <p:cNvPr id="41008" name="Line 48"/>
              <p:cNvSpPr>
                <a:spLocks noChangeShapeType="1"/>
              </p:cNvSpPr>
              <p:nvPr/>
            </p:nvSpPr>
            <p:spPr bwMode="auto">
              <a:xfrm>
                <a:off x="1383" y="2387"/>
                <a:ext cx="2313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9" name="Line 49"/>
              <p:cNvSpPr>
                <a:spLocks noChangeShapeType="1"/>
              </p:cNvSpPr>
              <p:nvPr/>
            </p:nvSpPr>
            <p:spPr bwMode="auto">
              <a:xfrm>
                <a:off x="1383" y="2160"/>
                <a:ext cx="24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0" name="Line 50"/>
              <p:cNvSpPr>
                <a:spLocks noChangeShapeType="1"/>
              </p:cNvSpPr>
              <p:nvPr/>
            </p:nvSpPr>
            <p:spPr bwMode="auto">
              <a:xfrm>
                <a:off x="1474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1" name="Line 51"/>
              <p:cNvSpPr>
                <a:spLocks noChangeShapeType="1"/>
              </p:cNvSpPr>
              <p:nvPr/>
            </p:nvSpPr>
            <p:spPr bwMode="auto">
              <a:xfrm>
                <a:off x="1610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2" name="Line 52"/>
              <p:cNvSpPr>
                <a:spLocks noChangeShapeType="1"/>
              </p:cNvSpPr>
              <p:nvPr/>
            </p:nvSpPr>
            <p:spPr bwMode="auto">
              <a:xfrm>
                <a:off x="1746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3" name="Line 53"/>
              <p:cNvSpPr>
                <a:spLocks noChangeShapeType="1"/>
              </p:cNvSpPr>
              <p:nvPr/>
            </p:nvSpPr>
            <p:spPr bwMode="auto">
              <a:xfrm>
                <a:off x="1882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4" name="Line 54"/>
              <p:cNvSpPr>
                <a:spLocks noChangeShapeType="1"/>
              </p:cNvSpPr>
              <p:nvPr/>
            </p:nvSpPr>
            <p:spPr bwMode="auto">
              <a:xfrm>
                <a:off x="2018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5" name="Line 55"/>
              <p:cNvSpPr>
                <a:spLocks noChangeShapeType="1"/>
              </p:cNvSpPr>
              <p:nvPr/>
            </p:nvSpPr>
            <p:spPr bwMode="auto">
              <a:xfrm>
                <a:off x="2154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6" name="Line 56"/>
              <p:cNvSpPr>
                <a:spLocks noChangeShapeType="1"/>
              </p:cNvSpPr>
              <p:nvPr/>
            </p:nvSpPr>
            <p:spPr bwMode="auto">
              <a:xfrm>
                <a:off x="2245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7" name="Line 57"/>
              <p:cNvSpPr>
                <a:spLocks noChangeShapeType="1"/>
              </p:cNvSpPr>
              <p:nvPr/>
            </p:nvSpPr>
            <p:spPr bwMode="auto">
              <a:xfrm>
                <a:off x="2381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8" name="Line 58"/>
              <p:cNvSpPr>
                <a:spLocks noChangeShapeType="1"/>
              </p:cNvSpPr>
              <p:nvPr/>
            </p:nvSpPr>
            <p:spPr bwMode="auto">
              <a:xfrm>
                <a:off x="2517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9" name="Line 59"/>
              <p:cNvSpPr>
                <a:spLocks noChangeShapeType="1"/>
              </p:cNvSpPr>
              <p:nvPr/>
            </p:nvSpPr>
            <p:spPr bwMode="auto">
              <a:xfrm>
                <a:off x="2653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0" name="Line 60"/>
              <p:cNvSpPr>
                <a:spLocks noChangeShapeType="1"/>
              </p:cNvSpPr>
              <p:nvPr/>
            </p:nvSpPr>
            <p:spPr bwMode="auto">
              <a:xfrm>
                <a:off x="2789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1" name="Line 61"/>
              <p:cNvSpPr>
                <a:spLocks noChangeShapeType="1"/>
              </p:cNvSpPr>
              <p:nvPr/>
            </p:nvSpPr>
            <p:spPr bwMode="auto">
              <a:xfrm>
                <a:off x="2925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2" name="Line 62"/>
              <p:cNvSpPr>
                <a:spLocks noChangeShapeType="1"/>
              </p:cNvSpPr>
              <p:nvPr/>
            </p:nvSpPr>
            <p:spPr bwMode="auto">
              <a:xfrm>
                <a:off x="3016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3" name="Line 63"/>
              <p:cNvSpPr>
                <a:spLocks noChangeShapeType="1"/>
              </p:cNvSpPr>
              <p:nvPr/>
            </p:nvSpPr>
            <p:spPr bwMode="auto">
              <a:xfrm>
                <a:off x="3152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4" name="Line 64"/>
              <p:cNvSpPr>
                <a:spLocks noChangeShapeType="1"/>
              </p:cNvSpPr>
              <p:nvPr/>
            </p:nvSpPr>
            <p:spPr bwMode="auto">
              <a:xfrm>
                <a:off x="3288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5" name="Line 65"/>
              <p:cNvSpPr>
                <a:spLocks noChangeShapeType="1"/>
              </p:cNvSpPr>
              <p:nvPr/>
            </p:nvSpPr>
            <p:spPr bwMode="auto">
              <a:xfrm>
                <a:off x="3424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6" name="Line 66"/>
              <p:cNvSpPr>
                <a:spLocks noChangeShapeType="1"/>
              </p:cNvSpPr>
              <p:nvPr/>
            </p:nvSpPr>
            <p:spPr bwMode="auto">
              <a:xfrm>
                <a:off x="3560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7" name="Line 67"/>
              <p:cNvSpPr>
                <a:spLocks noChangeShapeType="1"/>
              </p:cNvSpPr>
              <p:nvPr/>
            </p:nvSpPr>
            <p:spPr bwMode="auto">
              <a:xfrm>
                <a:off x="3696" y="2160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28" name="Freeform 68"/>
            <p:cNvSpPr>
              <a:spLocks/>
            </p:cNvSpPr>
            <p:nvPr/>
          </p:nvSpPr>
          <p:spPr bwMode="auto">
            <a:xfrm>
              <a:off x="1292" y="2239"/>
              <a:ext cx="2439" cy="284"/>
            </a:xfrm>
            <a:custGeom>
              <a:avLst/>
              <a:gdLst/>
              <a:ahLst/>
              <a:cxnLst>
                <a:cxn ang="0">
                  <a:pos x="241" y="56"/>
                </a:cxn>
                <a:cxn ang="0">
                  <a:pos x="157" y="102"/>
                </a:cxn>
                <a:cxn ang="0">
                  <a:pos x="910" y="139"/>
                </a:cxn>
                <a:cxn ang="0">
                  <a:pos x="1179" y="149"/>
                </a:cxn>
                <a:cxn ang="0">
                  <a:pos x="1467" y="158"/>
                </a:cxn>
                <a:cxn ang="0">
                  <a:pos x="2127" y="121"/>
                </a:cxn>
                <a:cxn ang="0">
                  <a:pos x="2155" y="102"/>
                </a:cxn>
                <a:cxn ang="0">
                  <a:pos x="2210" y="84"/>
                </a:cxn>
                <a:cxn ang="0">
                  <a:pos x="2220" y="130"/>
                </a:cxn>
                <a:cxn ang="0">
                  <a:pos x="2350" y="158"/>
                </a:cxn>
                <a:cxn ang="0">
                  <a:pos x="2387" y="121"/>
                </a:cxn>
                <a:cxn ang="0">
                  <a:pos x="2415" y="102"/>
                </a:cxn>
                <a:cxn ang="0">
                  <a:pos x="2275" y="46"/>
                </a:cxn>
                <a:cxn ang="0">
                  <a:pos x="1997" y="37"/>
                </a:cxn>
                <a:cxn ang="0">
                  <a:pos x="1699" y="74"/>
                </a:cxn>
                <a:cxn ang="0">
                  <a:pos x="1216" y="28"/>
                </a:cxn>
                <a:cxn ang="0">
                  <a:pos x="919" y="56"/>
                </a:cxn>
                <a:cxn ang="0">
                  <a:pos x="464" y="28"/>
                </a:cxn>
                <a:cxn ang="0">
                  <a:pos x="241" y="56"/>
                </a:cxn>
              </a:cxnLst>
              <a:rect l="0" t="0" r="r" b="b"/>
              <a:pathLst>
                <a:path w="2439" h="346">
                  <a:moveTo>
                    <a:pt x="241" y="56"/>
                  </a:moveTo>
                  <a:cubicBezTo>
                    <a:pt x="216" y="93"/>
                    <a:pt x="200" y="92"/>
                    <a:pt x="157" y="102"/>
                  </a:cubicBezTo>
                  <a:cubicBezTo>
                    <a:pt x="0" y="346"/>
                    <a:pt x="131" y="125"/>
                    <a:pt x="910" y="139"/>
                  </a:cubicBezTo>
                  <a:cubicBezTo>
                    <a:pt x="1000" y="141"/>
                    <a:pt x="1089" y="146"/>
                    <a:pt x="1179" y="149"/>
                  </a:cubicBezTo>
                  <a:cubicBezTo>
                    <a:pt x="1275" y="152"/>
                    <a:pt x="1371" y="155"/>
                    <a:pt x="1467" y="158"/>
                  </a:cubicBezTo>
                  <a:cubicBezTo>
                    <a:pt x="1701" y="153"/>
                    <a:pt x="1901" y="143"/>
                    <a:pt x="2127" y="121"/>
                  </a:cubicBezTo>
                  <a:cubicBezTo>
                    <a:pt x="2136" y="115"/>
                    <a:pt x="2145" y="107"/>
                    <a:pt x="2155" y="102"/>
                  </a:cubicBezTo>
                  <a:cubicBezTo>
                    <a:pt x="2173" y="94"/>
                    <a:pt x="2210" y="84"/>
                    <a:pt x="2210" y="84"/>
                  </a:cubicBezTo>
                  <a:cubicBezTo>
                    <a:pt x="2213" y="99"/>
                    <a:pt x="2206" y="122"/>
                    <a:pt x="2220" y="130"/>
                  </a:cubicBezTo>
                  <a:cubicBezTo>
                    <a:pt x="2258" y="152"/>
                    <a:pt x="2308" y="144"/>
                    <a:pt x="2350" y="158"/>
                  </a:cubicBezTo>
                  <a:cubicBezTo>
                    <a:pt x="2411" y="139"/>
                    <a:pt x="2352" y="166"/>
                    <a:pt x="2387" y="121"/>
                  </a:cubicBezTo>
                  <a:cubicBezTo>
                    <a:pt x="2394" y="112"/>
                    <a:pt x="2406" y="108"/>
                    <a:pt x="2415" y="102"/>
                  </a:cubicBezTo>
                  <a:cubicBezTo>
                    <a:pt x="2439" y="28"/>
                    <a:pt x="2326" y="50"/>
                    <a:pt x="2275" y="46"/>
                  </a:cubicBezTo>
                  <a:cubicBezTo>
                    <a:pt x="2178" y="22"/>
                    <a:pt x="2099" y="31"/>
                    <a:pt x="1997" y="37"/>
                  </a:cubicBezTo>
                  <a:cubicBezTo>
                    <a:pt x="1901" y="68"/>
                    <a:pt x="1798" y="47"/>
                    <a:pt x="1699" y="74"/>
                  </a:cubicBezTo>
                  <a:cubicBezTo>
                    <a:pt x="1535" y="63"/>
                    <a:pt x="1378" y="42"/>
                    <a:pt x="1216" y="28"/>
                  </a:cubicBezTo>
                  <a:cubicBezTo>
                    <a:pt x="1096" y="34"/>
                    <a:pt x="1029" y="44"/>
                    <a:pt x="919" y="56"/>
                  </a:cubicBezTo>
                  <a:cubicBezTo>
                    <a:pt x="766" y="49"/>
                    <a:pt x="616" y="36"/>
                    <a:pt x="464" y="28"/>
                  </a:cubicBezTo>
                  <a:cubicBezTo>
                    <a:pt x="389" y="32"/>
                    <a:pt x="291" y="0"/>
                    <a:pt x="241" y="56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  <p:bldP spid="409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z="3200" b="1">
                <a:solidFill>
                  <a:srgbClr val="000066"/>
                </a:solidFill>
              </a:rPr>
              <a:t>Piramida Ketenagakerjaan</a:t>
            </a:r>
            <a:r>
              <a:rPr lang="en-US"/>
              <a:t> </a:t>
            </a:r>
          </a:p>
        </p:txBody>
      </p:sp>
      <p:pic>
        <p:nvPicPr>
          <p:cNvPr id="44036" name="Picture 4" descr="msotw9_temp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36000" contrast="54000"/>
          </a:blip>
          <a:srcRect t="3986" r="168" b="5244"/>
          <a:stretch>
            <a:fillRect/>
          </a:stretch>
        </p:blipFill>
        <p:spPr>
          <a:xfrm>
            <a:off x="-167710" y="1214422"/>
            <a:ext cx="9311709" cy="564357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184775" cy="879475"/>
          </a:xfrm>
        </p:spPr>
        <p:txBody>
          <a:bodyPr/>
          <a:lstStyle/>
          <a:p>
            <a:r>
              <a:rPr lang="en-US"/>
              <a:t>SMK YG EFEKTIF</a:t>
            </a:r>
          </a:p>
        </p:txBody>
      </p:sp>
      <p:sp>
        <p:nvSpPr>
          <p:cNvPr id="369674" name="Oval 10"/>
          <p:cNvSpPr>
            <a:spLocks noChangeArrowheads="1"/>
          </p:cNvSpPr>
          <p:nvPr/>
        </p:nvSpPr>
        <p:spPr bwMode="auto">
          <a:xfrm>
            <a:off x="323850" y="2205038"/>
            <a:ext cx="3024188" cy="3024187"/>
          </a:xfrm>
          <a:prstGeom prst="ellipse">
            <a:avLst/>
          </a:prstGeom>
          <a:gradFill rotWithShape="1">
            <a:gsLst>
              <a:gs pos="0">
                <a:srgbClr val="FF3300">
                  <a:alpha val="41000"/>
                </a:srgbClr>
              </a:gs>
              <a:gs pos="100000">
                <a:srgbClr val="FF3300">
                  <a:gamma/>
                  <a:shade val="46275"/>
                  <a:invGamma/>
                  <a:alpha val="49001"/>
                </a:srgbClr>
              </a:gs>
            </a:gsLst>
            <a:lin ang="5400000" scaled="1"/>
          </a:gradFill>
          <a:ln w="571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69676" name="Text Box 12"/>
          <p:cNvSpPr txBox="1">
            <a:spLocks noChangeArrowheads="1"/>
          </p:cNvSpPr>
          <p:nvPr/>
        </p:nvSpPr>
        <p:spPr bwMode="auto">
          <a:xfrm>
            <a:off x="611188" y="3141663"/>
            <a:ext cx="23764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Arial Black" pitchFamily="34" charset="0"/>
              </a:rPr>
              <a:t>LULUSAN</a:t>
            </a:r>
          </a:p>
          <a:p>
            <a:pPr algn="ctr"/>
            <a:r>
              <a:rPr lang="en-US" sz="2800" dirty="0" smtClean="0">
                <a:latin typeface="Arial Black" pitchFamily="34" charset="0"/>
              </a:rPr>
              <a:t>SMK:</a:t>
            </a:r>
          </a:p>
          <a:p>
            <a:pPr algn="ctr"/>
            <a:r>
              <a:rPr lang="en-US" sz="2800" dirty="0" smtClean="0">
                <a:latin typeface="Arial Black" pitchFamily="34" charset="0"/>
              </a:rPr>
              <a:t>BMW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369677" name="Text Box 13"/>
          <p:cNvSpPr txBox="1">
            <a:spLocks noChangeArrowheads="1"/>
          </p:cNvSpPr>
          <p:nvPr/>
        </p:nvSpPr>
        <p:spPr bwMode="auto">
          <a:xfrm>
            <a:off x="4140200" y="1989138"/>
            <a:ext cx="122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ahoma" pitchFamily="34" charset="0"/>
                <a:cs typeface="Tahoma" pitchFamily="34" charset="0"/>
              </a:rPr>
              <a:t>Bekerja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69678" name="Text Box 14"/>
          <p:cNvSpPr txBox="1">
            <a:spLocks noChangeArrowheads="1"/>
          </p:cNvSpPr>
          <p:nvPr/>
        </p:nvSpPr>
        <p:spPr bwMode="auto">
          <a:xfrm>
            <a:off x="4067175" y="3357563"/>
            <a:ext cx="2376488" cy="599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sz="2000" dirty="0" err="1">
                <a:latin typeface="Antique Olive" pitchFamily="34" charset="0"/>
              </a:rPr>
              <a:t>Mandiri</a:t>
            </a:r>
            <a:r>
              <a:rPr lang="en-US" sz="2000" dirty="0">
                <a:latin typeface="Antique Olive" pitchFamily="34" charset="0"/>
              </a:rPr>
              <a:t>/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sz="2000" dirty="0" err="1">
                <a:latin typeface="Antique Olive" pitchFamily="34" charset="0"/>
              </a:rPr>
              <a:t>wirausaha</a:t>
            </a:r>
            <a:endParaRPr lang="en-US" sz="2000" dirty="0">
              <a:latin typeface="Antique Olive" pitchFamily="34" charset="0"/>
            </a:endParaRPr>
          </a:p>
        </p:txBody>
      </p:sp>
      <p:sp>
        <p:nvSpPr>
          <p:cNvPr id="369679" name="Text Box 15"/>
          <p:cNvSpPr txBox="1">
            <a:spLocks noChangeArrowheads="1"/>
          </p:cNvSpPr>
          <p:nvPr/>
        </p:nvSpPr>
        <p:spPr bwMode="auto">
          <a:xfrm>
            <a:off x="3851275" y="4941888"/>
            <a:ext cx="2376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000" dirty="0" err="1">
                <a:latin typeface="Antique Olive" pitchFamily="34" charset="0"/>
              </a:rPr>
              <a:t>Melanjutkan</a:t>
            </a:r>
            <a:r>
              <a:rPr lang="en-US" sz="2000" dirty="0">
                <a:latin typeface="Antique Olive" pitchFamily="34" charset="0"/>
              </a:rPr>
              <a:t> /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000" dirty="0" err="1">
                <a:latin typeface="Antique Olive" pitchFamily="34" charset="0"/>
              </a:rPr>
              <a:t>Kuliah</a:t>
            </a:r>
            <a:r>
              <a:rPr lang="en-US" sz="2000" dirty="0">
                <a:latin typeface="Antique Olive" pitchFamily="34" charset="0"/>
              </a:rPr>
              <a:t> </a:t>
            </a:r>
          </a:p>
        </p:txBody>
      </p:sp>
      <p:pic>
        <p:nvPicPr>
          <p:cNvPr id="369680" name="Picture 16" descr="j02406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1125538"/>
            <a:ext cx="1968500" cy="14620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369683" name="Picture 19" descr="images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4581525"/>
            <a:ext cx="2016125" cy="1504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369684" name="Picture 20" descr="imag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2708275"/>
            <a:ext cx="1943100" cy="14938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369685" name="Line 21"/>
          <p:cNvSpPr>
            <a:spLocks noChangeShapeType="1"/>
          </p:cNvSpPr>
          <p:nvPr/>
        </p:nvSpPr>
        <p:spPr bwMode="auto">
          <a:xfrm flipV="1">
            <a:off x="3203575" y="1844675"/>
            <a:ext cx="3313113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686" name="Line 22"/>
          <p:cNvSpPr>
            <a:spLocks noChangeShapeType="1"/>
          </p:cNvSpPr>
          <p:nvPr/>
        </p:nvSpPr>
        <p:spPr bwMode="auto">
          <a:xfrm>
            <a:off x="3348038" y="3644900"/>
            <a:ext cx="32400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687" name="Line 23"/>
          <p:cNvSpPr>
            <a:spLocks noChangeShapeType="1"/>
          </p:cNvSpPr>
          <p:nvPr/>
        </p:nvSpPr>
        <p:spPr bwMode="auto">
          <a:xfrm>
            <a:off x="3276600" y="4365625"/>
            <a:ext cx="3240088" cy="10080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941387"/>
          </a:xfrm>
        </p:spPr>
        <p:txBody>
          <a:bodyPr/>
          <a:lstStyle/>
          <a:p>
            <a:pPr algn="ctr"/>
            <a:r>
              <a:rPr lang="en-US" sz="3200" b="1">
                <a:solidFill>
                  <a:srgbClr val="000066"/>
                </a:solidFill>
              </a:rPr>
              <a:t>Level Lapangan Kerja</a:t>
            </a:r>
            <a:r>
              <a:rPr lang="en-US"/>
              <a:t> </a:t>
            </a:r>
          </a:p>
        </p:txBody>
      </p:sp>
      <p:graphicFrame>
        <p:nvGraphicFramePr>
          <p:cNvPr id="51246" name="Group 46"/>
          <p:cNvGraphicFramePr>
            <a:graphicFrameLocks noGrp="1"/>
          </p:cNvGraphicFramePr>
          <p:nvPr/>
        </p:nvGraphicFramePr>
        <p:xfrm>
          <a:off x="1371600" y="2057400"/>
          <a:ext cx="7315200" cy="4114800"/>
        </p:xfrm>
        <a:graphic>
          <a:graphicData uri="http://schemas.openxmlformats.org/drawingml/2006/table">
            <a:tbl>
              <a:tblPr/>
              <a:tblGrid>
                <a:gridCol w="1462088"/>
                <a:gridCol w="1463675"/>
                <a:gridCol w="1463675"/>
                <a:gridCol w="1463675"/>
                <a:gridCol w="1462087"/>
              </a:tblGrid>
              <a:tr h="274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dkHorz">
                      <a:fgClr>
                        <a:schemeClr val="tx1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OPERATOR BLK</a:t>
                      </a:r>
                      <a:endParaRPr kumimoji="0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</a:rPr>
                        <a:t>TUKANG STM/STMP</a:t>
                      </a:r>
                      <a:endParaRPr kumimoji="0" lang="en-GB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D2 SUPERVISOR</a:t>
                      </a:r>
                      <a:endParaRPr kumimoji="0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D3 LINE MANAGER</a:t>
                      </a:r>
                      <a:endParaRPr kumimoji="0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D4/S1 MANAGER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1600200" y="2697163"/>
            <a:ext cx="38862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00" b="1">
                <a:latin typeface="Times New Roman" pitchFamily="18" charset="0"/>
              </a:rPr>
              <a:t>LATIHAN (KNOW-HOW, TEKNIS)</a:t>
            </a:r>
            <a:endParaRPr lang="en-GB" sz="1700" b="1">
              <a:latin typeface="Times New Roman" pitchFamily="18" charset="0"/>
            </a:endParaRPr>
          </a:p>
        </p:txBody>
      </p:sp>
      <p:sp>
        <p:nvSpPr>
          <p:cNvPr id="51230" name="Text Box 30"/>
          <p:cNvSpPr txBox="1">
            <a:spLocks noChangeArrowheads="1"/>
          </p:cNvSpPr>
          <p:nvPr/>
        </p:nvSpPr>
        <p:spPr bwMode="auto">
          <a:xfrm>
            <a:off x="1600200" y="3429000"/>
            <a:ext cx="411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00" b="1">
                <a:solidFill>
                  <a:srgbClr val="660066"/>
                </a:solidFill>
                <a:latin typeface="Times New Roman" pitchFamily="18" charset="0"/>
              </a:rPr>
              <a:t>PENGALAMAN (DO-HOW, PRAKTIS)</a:t>
            </a:r>
            <a:endParaRPr lang="en-GB" sz="1700" b="1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51231" name="Text Box 31"/>
          <p:cNvSpPr txBox="1">
            <a:spLocks noChangeArrowheads="1"/>
          </p:cNvSpPr>
          <p:nvPr/>
        </p:nvSpPr>
        <p:spPr bwMode="auto">
          <a:xfrm>
            <a:off x="3962400" y="45720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1233" name="Line 33"/>
          <p:cNvSpPr>
            <a:spLocks noChangeShapeType="1"/>
          </p:cNvSpPr>
          <p:nvPr/>
        </p:nvSpPr>
        <p:spPr bwMode="auto">
          <a:xfrm flipV="1">
            <a:off x="1371600" y="2133600"/>
            <a:ext cx="647700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4" name="Line 34"/>
          <p:cNvSpPr>
            <a:spLocks noChangeShapeType="1"/>
          </p:cNvSpPr>
          <p:nvPr/>
        </p:nvSpPr>
        <p:spPr bwMode="auto">
          <a:xfrm flipV="1">
            <a:off x="1371600" y="2590800"/>
            <a:ext cx="7315200" cy="2286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>
            <a:off x="2133600" y="4572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>
            <a:off x="3581400" y="4114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>
            <a:off x="480060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8" name="Line 38"/>
          <p:cNvSpPr>
            <a:spLocks noChangeShapeType="1"/>
          </p:cNvSpPr>
          <p:nvPr/>
        </p:nvSpPr>
        <p:spPr bwMode="auto">
          <a:xfrm>
            <a:off x="21336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9" name="Line 39"/>
          <p:cNvSpPr>
            <a:spLocks noChangeShapeType="1"/>
          </p:cNvSpPr>
          <p:nvPr/>
        </p:nvSpPr>
        <p:spPr bwMode="auto">
          <a:xfrm>
            <a:off x="35814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0" name="Line 40"/>
          <p:cNvSpPr>
            <a:spLocks noChangeShapeType="1"/>
          </p:cNvSpPr>
          <p:nvPr/>
        </p:nvSpPr>
        <p:spPr bwMode="auto">
          <a:xfrm>
            <a:off x="4800600" y="2743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533400" y="2362200"/>
            <a:ext cx="685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500">
                <a:solidFill>
                  <a:srgbClr val="FF0000"/>
                </a:solidFill>
                <a:latin typeface="Times New Roman" pitchFamily="18" charset="0"/>
              </a:rPr>
              <a:t>100%</a:t>
            </a:r>
            <a:endParaRPr lang="en-GB" sz="15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1242" name="Text Box 42"/>
          <p:cNvSpPr txBox="1">
            <a:spLocks noChangeArrowheads="1"/>
          </p:cNvSpPr>
          <p:nvPr/>
        </p:nvSpPr>
        <p:spPr bwMode="auto">
          <a:xfrm>
            <a:off x="533400" y="3505200"/>
            <a:ext cx="685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500">
                <a:solidFill>
                  <a:srgbClr val="660066"/>
                </a:solidFill>
                <a:latin typeface="Times New Roman" pitchFamily="18" charset="0"/>
              </a:rPr>
              <a:t>50 %</a:t>
            </a:r>
            <a:endParaRPr lang="en-GB" sz="150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51243" name="Text Box 43"/>
          <p:cNvSpPr txBox="1">
            <a:spLocks noChangeArrowheads="1"/>
          </p:cNvSpPr>
          <p:nvPr/>
        </p:nvSpPr>
        <p:spPr bwMode="auto">
          <a:xfrm>
            <a:off x="533400" y="4648200"/>
            <a:ext cx="685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500">
                <a:solidFill>
                  <a:srgbClr val="FF00FF"/>
                </a:solidFill>
                <a:latin typeface="Times New Roman" pitchFamily="18" charset="0"/>
              </a:rPr>
              <a:t>0 %</a:t>
            </a:r>
            <a:endParaRPr lang="en-GB" sz="1500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51245" name="Rectangle 45"/>
          <p:cNvSpPr>
            <a:spLocks noChangeArrowheads="1"/>
          </p:cNvSpPr>
          <p:nvPr/>
        </p:nvSpPr>
        <p:spPr bwMode="auto">
          <a:xfrm>
            <a:off x="4267200" y="4114800"/>
            <a:ext cx="4343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800000"/>
                </a:solidFill>
              </a:rPr>
              <a:t>PENDIDIKAN (KNOW-WHY, ILMU PENGETAHUAN)</a:t>
            </a:r>
            <a:endParaRPr lang="en-GB" sz="1400" b="1">
              <a:solidFill>
                <a:srgbClr val="800000"/>
              </a:solidFill>
            </a:endParaRPr>
          </a:p>
          <a:p>
            <a:pPr algn="ctr"/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49250"/>
            <a:ext cx="7772400" cy="5715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>
                <a:solidFill>
                  <a:srgbClr val="000066"/>
                </a:solidFill>
              </a:rPr>
              <a:t>Sifat Rutinitas Kegiatan Yang Ditangani Hasil Didik Program Diploma</a:t>
            </a:r>
            <a:endParaRPr lang="en-GB" sz="1900">
              <a:solidFill>
                <a:srgbClr val="000066"/>
              </a:solidFill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5800" y="3429000"/>
            <a:ext cx="19812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500" b="1" dirty="0" err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Konteks</a:t>
            </a:r>
            <a:r>
              <a:rPr lang="en-US" sz="15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familiar</a:t>
            </a:r>
          </a:p>
          <a:p>
            <a:pPr eaLnBrk="0" hangingPunct="0"/>
            <a:endParaRPr lang="en-US" sz="24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19200" y="5715000"/>
            <a:ext cx="2055813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500" b="1" dirty="0" err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Penyelesaian</a:t>
            </a:r>
            <a:r>
              <a:rPr lang="en-US" sz="15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500" b="1" dirty="0" err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ke</a:t>
            </a:r>
            <a:r>
              <a:rPr lang="en-US" sz="15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500" b="1" dirty="0" err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arah</a:t>
            </a:r>
            <a:r>
              <a:rPr lang="en-US" sz="15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500" b="1" dirty="0" err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praktis</a:t>
            </a:r>
            <a:endParaRPr lang="en-US" sz="15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/>
            <a:endParaRPr lang="en-US" sz="15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352800" y="1524000"/>
            <a:ext cx="2133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500" b="1" dirty="0" err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Masalah</a:t>
            </a:r>
            <a:r>
              <a:rPr lang="en-US" sz="15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Unfamiliar</a:t>
            </a:r>
          </a:p>
          <a:p>
            <a:pPr eaLnBrk="0" hangingPunct="0"/>
            <a:endParaRPr lang="en-US" sz="2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 rot="2647039">
            <a:off x="3340100" y="2406650"/>
            <a:ext cx="1646238" cy="2906713"/>
          </a:xfrm>
          <a:prstGeom prst="ellipse">
            <a:avLst/>
          </a:prstGeom>
          <a:noFill/>
          <a:ln w="38100">
            <a:solidFill>
              <a:srgbClr val="8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4248150" y="1887538"/>
            <a:ext cx="0" cy="4044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2309813" y="3867150"/>
            <a:ext cx="3883025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348038" y="6005513"/>
            <a:ext cx="177165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500" b="1" dirty="0" err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Masalah</a:t>
            </a:r>
            <a:r>
              <a:rPr lang="en-US" sz="15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familiar</a:t>
            </a:r>
          </a:p>
          <a:p>
            <a:pPr eaLnBrk="0" hangingPunct="0"/>
            <a:endParaRPr lang="en-US" sz="15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 rot="2130168">
            <a:off x="3170238" y="2832100"/>
            <a:ext cx="1470025" cy="2640013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 rot="1824771">
            <a:off x="3048000" y="3276600"/>
            <a:ext cx="1327150" cy="2311400"/>
          </a:xfrm>
          <a:prstGeom prst="ellipse">
            <a:avLst/>
          </a:prstGeom>
          <a:noFill/>
          <a:ln w="38100">
            <a:solidFill>
              <a:srgbClr val="5ED94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2768600" y="4833938"/>
            <a:ext cx="668338" cy="809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278313" y="3208338"/>
            <a:ext cx="54133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>
                <a:solidFill>
                  <a:srgbClr val="FF0000"/>
                </a:solidFill>
                <a:latin typeface="Times New Roman" pitchFamily="18" charset="0"/>
              </a:rPr>
              <a:t>D I</a:t>
            </a:r>
          </a:p>
          <a:p>
            <a:pPr eaLnBrk="0" hangingPunct="0"/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532313" y="2784475"/>
            <a:ext cx="5334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>
                <a:solidFill>
                  <a:srgbClr val="FF0000"/>
                </a:solidFill>
                <a:latin typeface="Times New Roman" pitchFamily="18" charset="0"/>
              </a:rPr>
              <a:t>D II</a:t>
            </a:r>
          </a:p>
          <a:p>
            <a:pPr eaLnBrk="0" hangingPunct="0"/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4883150" y="2382838"/>
            <a:ext cx="525463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 III</a:t>
            </a:r>
            <a:endParaRPr lang="en-US" sz="1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791200" y="22098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500" b="1" dirty="0" err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Penyelesaian</a:t>
            </a:r>
            <a:endParaRPr lang="en-US" sz="15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1500" b="1" dirty="0" err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ke</a:t>
            </a:r>
            <a:r>
              <a:rPr lang="en-US" sz="15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500" b="1" dirty="0" err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arah</a:t>
            </a:r>
            <a:r>
              <a:rPr lang="en-US" sz="15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500" b="1" dirty="0" err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teoritis</a:t>
            </a:r>
            <a:endParaRPr lang="en-US" sz="15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/>
            <a:endParaRPr lang="en-US" sz="15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4497388" y="2284413"/>
            <a:ext cx="1114425" cy="1304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 rot="2647039">
            <a:off x="3613150" y="1985963"/>
            <a:ext cx="1646238" cy="3068637"/>
          </a:xfrm>
          <a:prstGeom prst="ellipse">
            <a:avLst/>
          </a:prstGeom>
          <a:noFill/>
          <a:ln w="28575">
            <a:solidFill>
              <a:srgbClr val="000066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5245100" y="1900238"/>
            <a:ext cx="8763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 IV</a:t>
            </a:r>
            <a:endParaRPr lang="en-US" sz="1200">
              <a:solidFill>
                <a:srgbClr val="FF0000"/>
              </a:solidFill>
              <a:latin typeface="Comic Sans MS" pitchFamily="66" charset="0"/>
            </a:endParaRPr>
          </a:p>
          <a:p>
            <a:pPr eaLnBrk="0" hangingPunct="0"/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5638800" y="3505200"/>
            <a:ext cx="23622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500" b="1" dirty="0" err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Konteks</a:t>
            </a:r>
            <a:r>
              <a:rPr lang="en-US" sz="15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Unfamiliar</a:t>
            </a:r>
          </a:p>
          <a:p>
            <a:pPr eaLnBrk="0" hangingPunct="0"/>
            <a:endParaRPr lang="en-US" sz="24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454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Trek</vt:lpstr>
      <vt:lpstr>Median</vt:lpstr>
      <vt:lpstr>Apex</vt:lpstr>
      <vt:lpstr>PENDIDIKAN KEJURUAN  </vt:lpstr>
      <vt:lpstr>VOCATIONAL EDUCATION</vt:lpstr>
      <vt:lpstr>VOCATIONAL EDUCATION</vt:lpstr>
      <vt:lpstr>VOCATIONAL EDUCATION</vt:lpstr>
      <vt:lpstr>Slide 5</vt:lpstr>
      <vt:lpstr>Piramida Ketenagakerjaan </vt:lpstr>
      <vt:lpstr>SMK YG EFEKTIF</vt:lpstr>
      <vt:lpstr>Level Lapangan Kerja </vt:lpstr>
      <vt:lpstr>Sifat Rutinitas Kegiatan Yang Ditangani Hasil Didik Program Diploma</vt:lpstr>
      <vt:lpstr>16 DALIL PENDIDIKAN KEJURUAN (CHARLES PROSSER)</vt:lpstr>
      <vt:lpstr>Slide 11</vt:lpstr>
      <vt:lpstr>Slide 12</vt:lpstr>
      <vt:lpstr>Slide 13</vt:lpstr>
      <vt:lpstr>Slide 14</vt:lpstr>
      <vt:lpstr>Slide 15</vt:lpstr>
      <vt:lpstr>Slide 16</vt:lpstr>
    </vt:vector>
  </TitlesOfParts>
  <Company>FT 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VOCATIONAL EDUCATION</dc:title>
  <dc:creator>Prof. Dr. Sugiyono, M.Pd</dc:creator>
  <cp:lastModifiedBy>UNY</cp:lastModifiedBy>
  <cp:revision>8</cp:revision>
  <dcterms:created xsi:type="dcterms:W3CDTF">2008-11-18T01:48:56Z</dcterms:created>
  <dcterms:modified xsi:type="dcterms:W3CDTF">2013-11-26T04:45:33Z</dcterms:modified>
</cp:coreProperties>
</file>