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6" r:id="rId8"/>
    <p:sldId id="264" r:id="rId9"/>
    <p:sldId id="265" r:id="rId10"/>
    <p:sldId id="262" r:id="rId11"/>
    <p:sldId id="260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58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A7E9-7DAA-498E-A5A9-8D267F967D6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D6FF666-2FDC-43C7-BB42-0CA7B9D194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A7E9-7DAA-498E-A5A9-8D267F967D6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F666-2FDC-43C7-BB42-0CA7B9D19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A7E9-7DAA-498E-A5A9-8D267F967D6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F666-2FDC-43C7-BB42-0CA7B9D19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A7E9-7DAA-498E-A5A9-8D267F967D6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F666-2FDC-43C7-BB42-0CA7B9D194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A7E9-7DAA-498E-A5A9-8D267F967D6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6FF666-2FDC-43C7-BB42-0CA7B9D19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A7E9-7DAA-498E-A5A9-8D267F967D6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F666-2FDC-43C7-BB42-0CA7B9D194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A7E9-7DAA-498E-A5A9-8D267F967D6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F666-2FDC-43C7-BB42-0CA7B9D194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A7E9-7DAA-498E-A5A9-8D267F967D6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F666-2FDC-43C7-BB42-0CA7B9D19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A7E9-7DAA-498E-A5A9-8D267F967D6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F666-2FDC-43C7-BB42-0CA7B9D19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A7E9-7DAA-498E-A5A9-8D267F967D6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F666-2FDC-43C7-BB42-0CA7B9D194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A7E9-7DAA-498E-A5A9-8D267F967D6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6FF666-2FDC-43C7-BB42-0CA7B9D194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D7A7E9-7DAA-498E-A5A9-8D267F967D6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D6FF666-2FDC-43C7-BB42-0CA7B9D19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Kokom</a:t>
            </a:r>
            <a:r>
              <a:rPr lang="en-US" dirty="0" smtClean="0"/>
              <a:t> </a:t>
            </a:r>
            <a:r>
              <a:rPr lang="en-US" dirty="0" err="1" smtClean="0"/>
              <a:t>Komariah</a:t>
            </a:r>
            <a:endParaRPr lang="en-US" dirty="0" smtClean="0"/>
          </a:p>
          <a:p>
            <a:r>
              <a:rPr lang="en-US" dirty="0" smtClean="0"/>
              <a:t>Email: kokom@uny.ac.id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KONSEP DASAR BIMBINGAN KARIR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Makna</a:t>
            </a:r>
            <a:r>
              <a:rPr lang="en-US" b="1" dirty="0"/>
              <a:t> </a:t>
            </a:r>
            <a:r>
              <a:rPr lang="en-US" b="1" dirty="0" err="1"/>
              <a:t>Bimbingan</a:t>
            </a:r>
            <a:r>
              <a:rPr lang="en-US" b="1" dirty="0"/>
              <a:t> </a:t>
            </a:r>
            <a:r>
              <a:rPr lang="en-US" b="1" dirty="0" err="1"/>
              <a:t>Karir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 National Vocational Guidance Association (NVGA) </a:t>
            </a:r>
            <a:r>
              <a:rPr lang="en-US" sz="3100" dirty="0" err="1" smtClean="0"/>
              <a:t>pada</a:t>
            </a:r>
            <a:r>
              <a:rPr lang="en-US" sz="3100" dirty="0" smtClean="0"/>
              <a:t> </a:t>
            </a:r>
            <a:r>
              <a:rPr lang="en-US" sz="3100" dirty="0" err="1" smtClean="0"/>
              <a:t>tahun</a:t>
            </a:r>
            <a:r>
              <a:rPr lang="en-US" sz="3100" dirty="0" smtClean="0"/>
              <a:t> 1973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P</a:t>
            </a:r>
            <a:r>
              <a:rPr lang="en-US" sz="3600" dirty="0" err="1" smtClean="0"/>
              <a:t>roses</a:t>
            </a:r>
            <a:r>
              <a:rPr lang="en-US" sz="3600" dirty="0" smtClean="0"/>
              <a:t> </a:t>
            </a:r>
            <a:r>
              <a:rPr lang="en-US" sz="3600" dirty="0" err="1" smtClean="0"/>
              <a:t>membantu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/>
              <a:t>memilih</a:t>
            </a:r>
            <a:r>
              <a:rPr lang="en-US" sz="3600" dirty="0"/>
              <a:t> </a:t>
            </a:r>
            <a:r>
              <a:rPr lang="en-US" sz="3600" dirty="0" err="1"/>
              <a:t>pekerjaan</a:t>
            </a:r>
            <a:r>
              <a:rPr lang="en-US" sz="3600" dirty="0"/>
              <a:t>, </a:t>
            </a:r>
            <a:r>
              <a:rPr lang="en-US" sz="3600" dirty="0" err="1"/>
              <a:t>mempersiapkan</a:t>
            </a:r>
            <a:r>
              <a:rPr lang="en-US" sz="3600" dirty="0"/>
              <a:t>, </a:t>
            </a:r>
            <a:r>
              <a:rPr lang="en-US" sz="3600" dirty="0" err="1"/>
              <a:t>memasuki</a:t>
            </a:r>
            <a:r>
              <a:rPr lang="en-US" sz="3600" dirty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memperoleh</a:t>
            </a:r>
            <a:r>
              <a:rPr lang="en-US" sz="3600" dirty="0" smtClean="0"/>
              <a:t> </a:t>
            </a:r>
            <a:r>
              <a:rPr lang="en-US" sz="3600" dirty="0" err="1"/>
              <a:t>kemajuan</a:t>
            </a:r>
            <a:r>
              <a:rPr lang="en-US" sz="3600" dirty="0"/>
              <a:t> </a:t>
            </a:r>
            <a:r>
              <a:rPr lang="en-US" sz="3600" dirty="0" err="1"/>
              <a:t>di</a:t>
            </a:r>
            <a:r>
              <a:rPr lang="en-US" sz="3600" dirty="0"/>
              <a:t> </a:t>
            </a:r>
            <a:r>
              <a:rPr lang="en-US" sz="3600" dirty="0" err="1"/>
              <a:t>dalamnya</a:t>
            </a:r>
            <a:r>
              <a:rPr lang="en-US" sz="3600" dirty="0"/>
              <a:t> (Herr and Cramer, 1979: 6</a:t>
            </a:r>
            <a:r>
              <a:rPr lang="en-US" sz="3600" dirty="0" smtClean="0"/>
              <a:t>).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bantuan</a:t>
            </a:r>
            <a:r>
              <a:rPr lang="en-US" sz="2400" dirty="0"/>
              <a:t>, </a:t>
            </a:r>
            <a:r>
              <a:rPr lang="en-US" sz="2400" dirty="0" err="1"/>
              <a:t>layanan</a:t>
            </a:r>
            <a:r>
              <a:rPr lang="en-US" sz="2400" dirty="0"/>
              <a:t>, </a:t>
            </a:r>
            <a:r>
              <a:rPr lang="en-US" sz="2400" dirty="0" err="1"/>
              <a:t>pendekatan</a:t>
            </a:r>
            <a:endParaRPr lang="en-US" sz="2400" dirty="0"/>
          </a:p>
          <a:p>
            <a:pPr algn="ctr">
              <a:buNone/>
            </a:pP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agar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mengenal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,</a:t>
            </a:r>
          </a:p>
          <a:p>
            <a:pPr algn="ctr">
              <a:buNone/>
            </a:pPr>
            <a:r>
              <a:rPr lang="en-US" sz="2400" dirty="0" err="1"/>
              <a:t>mengenal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, </a:t>
            </a:r>
            <a:r>
              <a:rPr lang="en-US" sz="2400" dirty="0" err="1"/>
              <a:t>merencanakan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depan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yang </a:t>
            </a:r>
            <a:r>
              <a:rPr lang="en-US" sz="2400" dirty="0" err="1"/>
              <a:t>diharapkannya</a:t>
            </a:r>
            <a:r>
              <a:rPr lang="en-US" sz="2400" dirty="0"/>
              <a:t>,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diambilnya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mewujudkan</a:t>
            </a:r>
            <a:r>
              <a:rPr lang="en-US" sz="2400" dirty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/>
              <a:t>bermakna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bimbingan</a:t>
            </a:r>
            <a:r>
              <a:rPr lang="en-US" sz="2400" dirty="0"/>
              <a:t> </a:t>
            </a:r>
            <a:r>
              <a:rPr lang="en-US" sz="2400" dirty="0" err="1"/>
              <a:t>karir</a:t>
            </a:r>
            <a:r>
              <a:rPr lang="en-US" sz="2400" dirty="0"/>
              <a:t> </a:t>
            </a:r>
            <a:r>
              <a:rPr lang="en-US" sz="2400" dirty="0" err="1"/>
              <a:t>difokuskan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menampilkan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/</a:t>
            </a:r>
            <a:r>
              <a:rPr lang="en-US" sz="2400" dirty="0" err="1" smtClean="0"/>
              <a:t>keahlian</a:t>
            </a:r>
            <a:r>
              <a:rPr lang="en-US" sz="2400" dirty="0" smtClean="0"/>
              <a:t> </a:t>
            </a:r>
            <a:r>
              <a:rPr lang="en-US" sz="2400" dirty="0"/>
              <a:t>agar </a:t>
            </a:r>
            <a:r>
              <a:rPr lang="en-US" sz="2400" dirty="0" err="1"/>
              <a:t>meraih</a:t>
            </a:r>
            <a:r>
              <a:rPr lang="en-US" sz="2400" dirty="0"/>
              <a:t> </a:t>
            </a:r>
            <a:r>
              <a:rPr lang="en-US" sz="2400" dirty="0" err="1"/>
              <a:t>sukses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perjalanan</a:t>
            </a:r>
            <a:r>
              <a:rPr lang="en-US" sz="2400" dirty="0"/>
              <a:t> </a:t>
            </a:r>
            <a:r>
              <a:rPr lang="en-US" sz="2400" dirty="0" err="1" smtClean="0"/>
              <a:t>hidupnya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perwujudan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yang </a:t>
            </a:r>
            <a:r>
              <a:rPr lang="en-US" sz="2400" dirty="0" err="1"/>
              <a:t>bermakna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 smtClean="0"/>
              <a:t>sekitarnva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Prinsip-prinsip</a:t>
            </a:r>
            <a:r>
              <a:rPr lang="en-US" b="1" dirty="0"/>
              <a:t> </a:t>
            </a:r>
            <a:r>
              <a:rPr lang="en-US" b="1" dirty="0" err="1"/>
              <a:t>Pelaksanaan</a:t>
            </a:r>
            <a:r>
              <a:rPr lang="en-US" b="1" dirty="0"/>
              <a:t> </a:t>
            </a:r>
            <a:r>
              <a:rPr lang="en-US" b="1" dirty="0" err="1"/>
              <a:t>Bimbingan</a:t>
            </a:r>
            <a:r>
              <a:rPr lang="en-US" b="1" dirty="0"/>
              <a:t> </a:t>
            </a:r>
            <a:r>
              <a:rPr lang="en-US" b="1" dirty="0" err="1"/>
              <a:t>Karir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ber-kelanjutan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/>
              <a:t>terpilah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lain. 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yang </a:t>
            </a:r>
            <a:r>
              <a:rPr lang="en-US" dirty="0" err="1" smtClean="0"/>
              <a:t>dijalaninya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diperuntukkan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praktiknya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/>
              <a:t>pelayanan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  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pilihannya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/</a:t>
            </a:r>
            <a:r>
              <a:rPr lang="en-US" dirty="0" err="1" smtClean="0"/>
              <a:t>keputusannya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/>
              <a:t>cara-cara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/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/>
              <a:t>jawab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/>
              <a:t>diri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/>
              <a:t>bakat</a:t>
            </a:r>
            <a:r>
              <a:rPr lang="en-US" dirty="0"/>
              <a:t>, </a:t>
            </a:r>
            <a:r>
              <a:rPr lang="en-US" dirty="0" err="1"/>
              <a:t>minat</a:t>
            </a:r>
            <a:r>
              <a:rPr lang="en-US" dirty="0"/>
              <a:t>, </a:t>
            </a:r>
            <a:r>
              <a:rPr lang="en-US" dirty="0" err="1"/>
              <a:t>nilai-nilai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,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/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kepribadiannva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KLASIFIKASI MASALAH KARIR</a:t>
            </a:r>
            <a:br>
              <a:rPr lang="en-US" dirty="0" smtClean="0"/>
            </a:br>
            <a:r>
              <a:rPr lang="en-US" sz="2000" dirty="0" smtClean="0"/>
              <a:t>( Williamson, </a:t>
            </a:r>
            <a:r>
              <a:rPr lang="en-US" sz="2000" dirty="0" err="1" smtClean="0"/>
              <a:t>Bordin</a:t>
            </a:r>
            <a:r>
              <a:rPr lang="en-US" sz="2000" dirty="0" smtClean="0"/>
              <a:t>, Byrne, </a:t>
            </a:r>
            <a:r>
              <a:rPr lang="en-US" sz="2000" dirty="0" err="1" smtClean="0"/>
              <a:t>dan</a:t>
            </a:r>
            <a:r>
              <a:rPr lang="en-US" sz="2000" dirty="0" smtClean="0"/>
              <a:t> Robinson)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(</a:t>
            </a:r>
            <a:r>
              <a:rPr lang="en-US" dirty="0" smtClean="0"/>
              <a:t>1) </a:t>
            </a:r>
            <a:r>
              <a:rPr lang="en-US" i="1" dirty="0" smtClean="0"/>
              <a:t>No choice </a:t>
            </a:r>
            <a:r>
              <a:rPr lang="en-US" dirty="0" smtClean="0"/>
              <a:t>–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 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(2) </a:t>
            </a:r>
            <a:r>
              <a:rPr lang="en-US" i="1" dirty="0" smtClean="0"/>
              <a:t>Uncertain ch</a:t>
            </a:r>
            <a:r>
              <a:rPr lang="en-US" dirty="0" smtClean="0"/>
              <a:t>oice –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karirnya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(3) </a:t>
            </a:r>
            <a:r>
              <a:rPr lang="en-US" i="1" dirty="0" smtClean="0"/>
              <a:t>Unwise choice </a:t>
            </a:r>
            <a:r>
              <a:rPr lang="en-US" dirty="0" smtClean="0"/>
              <a:t>–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keselarasan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bakat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karirnya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(4) </a:t>
            </a:r>
            <a:r>
              <a:rPr lang="en-US" i="1" dirty="0" smtClean="0"/>
              <a:t>Discrepanc</a:t>
            </a:r>
            <a:r>
              <a:rPr lang="en-US" dirty="0" smtClean="0"/>
              <a:t>y – </a:t>
            </a:r>
            <a:r>
              <a:rPr lang="en-US" dirty="0" err="1" smtClean="0"/>
              <a:t>ketidakselarasan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bakat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Spektrum</a:t>
            </a:r>
            <a:r>
              <a:rPr lang="en-US" b="1" dirty="0"/>
              <a:t> </a:t>
            </a:r>
            <a:r>
              <a:rPr lang="en-US" b="1" dirty="0" err="1"/>
              <a:t>Kehidupan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Jalur</a:t>
            </a:r>
            <a:r>
              <a:rPr lang="en-US" b="1" dirty="0"/>
              <a:t> </a:t>
            </a:r>
            <a:r>
              <a:rPr lang="en-US" b="1" dirty="0" err="1"/>
              <a:t>Karir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(</a:t>
            </a:r>
            <a:r>
              <a:rPr lang="en-US" dirty="0" err="1" smtClean="0"/>
              <a:t>Santarmaria</a:t>
            </a:r>
            <a:r>
              <a:rPr lang="en-US" dirty="0" smtClean="0"/>
              <a:t>, 1991).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disederhanakan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episode </a:t>
            </a:r>
            <a:r>
              <a:rPr lang="en-US" dirty="0" err="1"/>
              <a:t>yaitu</a:t>
            </a:r>
            <a:r>
              <a:rPr lang="en-US" dirty="0"/>
              <a:t>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world of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education </a:t>
            </a:r>
            <a:r>
              <a:rPr lang="en-US" dirty="0" smtClean="0"/>
              <a:t>-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/>
              <a:t>, </a:t>
            </a:r>
            <a:r>
              <a:rPr lang="en-US" sz="2600" dirty="0" err="1"/>
              <a:t>individu</a:t>
            </a:r>
            <a:r>
              <a:rPr lang="en-US" sz="2600" dirty="0"/>
              <a:t> </a:t>
            </a:r>
            <a:r>
              <a:rPr lang="en-US" sz="2600" dirty="0" err="1"/>
              <a:t>berusaha</a:t>
            </a:r>
            <a:r>
              <a:rPr lang="en-US" sz="2600" dirty="0"/>
              <a:t> </a:t>
            </a:r>
            <a:r>
              <a:rPr lang="en-US" sz="2600" dirty="0" err="1"/>
              <a:t>mengembangkan</a:t>
            </a:r>
            <a:r>
              <a:rPr lang="en-US" sz="2600" dirty="0"/>
              <a:t> </a:t>
            </a:r>
            <a:r>
              <a:rPr lang="en-US" sz="2600" dirty="0" err="1"/>
              <a:t>pengetahuan</a:t>
            </a:r>
            <a:r>
              <a:rPr lang="en-US" sz="2600" dirty="0" smtClean="0"/>
              <a:t>, </a:t>
            </a:r>
            <a:r>
              <a:rPr lang="en-US" sz="2600" dirty="0" err="1" smtClean="0"/>
              <a:t>keterampilan</a:t>
            </a:r>
            <a:r>
              <a:rPr lang="en-US" sz="2600" dirty="0"/>
              <a:t>, </a:t>
            </a:r>
            <a:r>
              <a:rPr lang="en-US" sz="2600" dirty="0" err="1"/>
              <a:t>nilai-nilai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sikap</a:t>
            </a:r>
            <a:r>
              <a:rPr lang="en-US" sz="2600" dirty="0"/>
              <a:t> yang </a:t>
            </a:r>
            <a:r>
              <a:rPr lang="en-US" sz="2600" dirty="0" err="1"/>
              <a:t>dibutuhkan</a:t>
            </a:r>
            <a:r>
              <a:rPr lang="en-US" sz="2600" dirty="0"/>
              <a:t> </a:t>
            </a:r>
            <a:r>
              <a:rPr lang="en-US" sz="2600" dirty="0" err="1"/>
              <a:t>nanti</a:t>
            </a:r>
            <a:r>
              <a:rPr lang="en-US" sz="2600" dirty="0"/>
              <a:t> </a:t>
            </a:r>
            <a:r>
              <a:rPr lang="en-US" sz="2600" dirty="0" err="1"/>
              <a:t>ketika</a:t>
            </a:r>
            <a:r>
              <a:rPr lang="en-US" sz="2600" dirty="0"/>
              <a:t> </a:t>
            </a:r>
            <a:r>
              <a:rPr lang="en-US" sz="2600" dirty="0" err="1" smtClean="0"/>
              <a:t>bekerja</a:t>
            </a:r>
            <a:r>
              <a:rPr lang="en-US" sz="2600" dirty="0" smtClean="0"/>
              <a:t>,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/>
              <a:t>asumtif</a:t>
            </a:r>
            <a:r>
              <a:rPr lang="en-US" sz="2600" dirty="0"/>
              <a:t> </a:t>
            </a:r>
            <a:r>
              <a:rPr lang="en-US" sz="2600" dirty="0" err="1"/>
              <a:t>proses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berlangsung</a:t>
            </a:r>
            <a:r>
              <a:rPr lang="en-US" sz="2600" dirty="0"/>
              <a:t> </a:t>
            </a:r>
            <a:r>
              <a:rPr lang="en-US" sz="2600" dirty="0" err="1"/>
              <a:t>selama</a:t>
            </a:r>
            <a:r>
              <a:rPr lang="en-US" sz="2600" dirty="0"/>
              <a:t>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kurang</a:t>
            </a:r>
            <a:r>
              <a:rPr lang="en-US" sz="2600" dirty="0"/>
              <a:t> 18-20 </a:t>
            </a:r>
            <a:r>
              <a:rPr lang="en-US" sz="2600" dirty="0" err="1"/>
              <a:t>tahun</a:t>
            </a:r>
            <a:r>
              <a:rPr lang="en-US" sz="2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world of work;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mengejahwantakan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pengalaman</a:t>
            </a:r>
            <a:r>
              <a:rPr lang="en-US" sz="2800" dirty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yang </a:t>
            </a:r>
            <a:r>
              <a:rPr lang="en-US" sz="2800" dirty="0" err="1"/>
              <a:t>diperoleh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dunia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berlansung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usia</a:t>
            </a:r>
            <a:r>
              <a:rPr lang="en-US" sz="2800" dirty="0"/>
              <a:t> </a:t>
            </a:r>
            <a:r>
              <a:rPr lang="en-US" sz="2800" dirty="0" smtClean="0"/>
              <a:t>20 – </a:t>
            </a:r>
            <a:r>
              <a:rPr lang="en-US" sz="2800" dirty="0"/>
              <a:t>60 </a:t>
            </a:r>
            <a:r>
              <a:rPr lang="en-US" sz="2800" dirty="0" err="1"/>
              <a:t>tahun</a:t>
            </a:r>
            <a:r>
              <a:rPr lang="en-US" sz="2800" dirty="0"/>
              <a:t>.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world of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retirement </a:t>
            </a:r>
            <a:r>
              <a:rPr lang="en-US" dirty="0" smtClean="0"/>
              <a:t>-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pensiun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‘final chapter of our life’.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 (Career Path), </a:t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Santamaria</a:t>
            </a:r>
            <a:r>
              <a:rPr lang="en-US" sz="2000" dirty="0" smtClean="0"/>
              <a:t> 1991)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Steady state </a:t>
            </a:r>
            <a:r>
              <a:rPr lang="en-US" dirty="0" smtClean="0"/>
              <a:t>-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linear </a:t>
            </a:r>
            <a:r>
              <a:rPr lang="en-US" dirty="0" smtClean="0"/>
              <a:t>-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mobilitas</a:t>
            </a:r>
            <a:r>
              <a:rPr lang="en-US" dirty="0" smtClean="0"/>
              <a:t> yang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Transitory</a:t>
            </a:r>
            <a:r>
              <a:rPr lang="en-US" dirty="0" smtClean="0"/>
              <a:t>, -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diwarnai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variatif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Spiral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/>
              <a:t>-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mobilitas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lateral.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Karier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sz="7400" dirty="0" smtClean="0"/>
              <a:t>     Di </a:t>
            </a:r>
            <a:r>
              <a:rPr lang="en-US" sz="7400" dirty="0" err="1"/>
              <a:t>masa</a:t>
            </a:r>
            <a:r>
              <a:rPr lang="en-US" sz="7400" dirty="0"/>
              <a:t> </a:t>
            </a:r>
            <a:r>
              <a:rPr lang="en-US" sz="7400" dirty="0" err="1"/>
              <a:t>lalu</a:t>
            </a:r>
            <a:r>
              <a:rPr lang="en-US" sz="7400" dirty="0"/>
              <a:t>, </a:t>
            </a:r>
            <a:r>
              <a:rPr lang="en-US" sz="7400" dirty="0" err="1"/>
              <a:t>terminologi</a:t>
            </a:r>
            <a:r>
              <a:rPr lang="en-US" sz="7400" dirty="0"/>
              <a:t> </a:t>
            </a:r>
            <a:r>
              <a:rPr lang="en-US" sz="7400" dirty="0" err="1"/>
              <a:t>karir</a:t>
            </a:r>
            <a:r>
              <a:rPr lang="en-US" sz="7400" dirty="0"/>
              <a:t> </a:t>
            </a:r>
            <a:r>
              <a:rPr lang="en-US" sz="7400" dirty="0" err="1"/>
              <a:t>dipadang</a:t>
            </a:r>
            <a:r>
              <a:rPr lang="en-US" sz="7400" dirty="0"/>
              <a:t> </a:t>
            </a:r>
            <a:r>
              <a:rPr lang="en-US" sz="7400" dirty="0" err="1"/>
              <a:t>oleh</a:t>
            </a:r>
            <a:r>
              <a:rPr lang="en-US" sz="7400" dirty="0"/>
              <a:t> </a:t>
            </a:r>
            <a:r>
              <a:rPr lang="en-US" sz="7400" dirty="0" err="1"/>
              <a:t>masyarakat</a:t>
            </a:r>
            <a:r>
              <a:rPr lang="en-US" sz="7400" dirty="0"/>
              <a:t> </a:t>
            </a:r>
            <a:r>
              <a:rPr lang="en-US" sz="7400" dirty="0" err="1" smtClean="0"/>
              <a:t>awam</a:t>
            </a:r>
            <a:r>
              <a:rPr lang="en-US" sz="7400" dirty="0" smtClean="0"/>
              <a:t> </a:t>
            </a:r>
            <a:r>
              <a:rPr lang="en-US" sz="7400" dirty="0" err="1" smtClean="0"/>
              <a:t>sebagai</a:t>
            </a:r>
            <a:r>
              <a:rPr lang="en-US" sz="7400" dirty="0" smtClean="0"/>
              <a:t> </a:t>
            </a:r>
            <a:r>
              <a:rPr lang="en-US" sz="7400" dirty="0" err="1"/>
              <a:t>sebuah</a:t>
            </a:r>
            <a:r>
              <a:rPr lang="en-US" sz="7400" dirty="0"/>
              <a:t> </a:t>
            </a:r>
            <a:r>
              <a:rPr lang="en-US" sz="7400" dirty="0" err="1"/>
              <a:t>istilah</a:t>
            </a:r>
            <a:r>
              <a:rPr lang="en-US" sz="7400" dirty="0"/>
              <a:t> yang </a:t>
            </a:r>
            <a:r>
              <a:rPr lang="en-US" sz="7400" dirty="0" err="1"/>
              <a:t>eksklusif</a:t>
            </a:r>
            <a:r>
              <a:rPr lang="en-US" sz="7400" dirty="0"/>
              <a:t> </a:t>
            </a:r>
            <a:r>
              <a:rPr lang="en-US" sz="7400" dirty="0" smtClean="0"/>
              <a:t> (</a:t>
            </a:r>
            <a:r>
              <a:rPr lang="en-US" sz="7400" dirty="0" err="1" smtClean="0"/>
              <a:t>pejabat</a:t>
            </a:r>
            <a:r>
              <a:rPr lang="en-US" sz="7400" dirty="0" smtClean="0"/>
              <a:t> </a:t>
            </a:r>
            <a:r>
              <a:rPr lang="en-US" sz="7400" dirty="0" err="1" smtClean="0"/>
              <a:t>publik</a:t>
            </a:r>
            <a:r>
              <a:rPr lang="en-US" sz="7400" dirty="0" smtClean="0"/>
              <a:t>,  </a:t>
            </a:r>
            <a:r>
              <a:rPr lang="en-US" sz="7400" dirty="0" err="1" smtClean="0"/>
              <a:t>orang</a:t>
            </a:r>
            <a:r>
              <a:rPr lang="en-US" sz="7400" dirty="0" smtClean="0"/>
              <a:t> </a:t>
            </a:r>
            <a:r>
              <a:rPr lang="en-US" sz="7400" dirty="0"/>
              <a:t>yang </a:t>
            </a:r>
            <a:r>
              <a:rPr lang="en-US" sz="7400" dirty="0" err="1"/>
              <a:t>memegang</a:t>
            </a:r>
            <a:r>
              <a:rPr lang="en-US" sz="7400" dirty="0"/>
              <a:t> </a:t>
            </a:r>
            <a:r>
              <a:rPr lang="en-US" sz="7400" dirty="0" err="1" smtClean="0"/>
              <a:t>jabatan</a:t>
            </a:r>
            <a:r>
              <a:rPr lang="en-US" sz="7400" dirty="0" smtClean="0"/>
              <a:t> </a:t>
            </a:r>
            <a:r>
              <a:rPr lang="en-US" sz="7400" dirty="0" err="1" smtClean="0"/>
              <a:t>struktural</a:t>
            </a:r>
            <a:r>
              <a:rPr lang="en-US" sz="7400" dirty="0"/>
              <a:t>, </a:t>
            </a:r>
            <a:r>
              <a:rPr lang="en-US" sz="7400" dirty="0" err="1" smtClean="0"/>
              <a:t>orang-orang</a:t>
            </a:r>
            <a:r>
              <a:rPr lang="en-US" sz="7400" dirty="0" smtClean="0"/>
              <a:t> </a:t>
            </a:r>
            <a:r>
              <a:rPr lang="en-US" sz="7400" dirty="0"/>
              <a:t>yang </a:t>
            </a:r>
            <a:r>
              <a:rPr lang="en-US" sz="7400" dirty="0" err="1"/>
              <a:t>sukses</a:t>
            </a:r>
            <a:r>
              <a:rPr lang="en-US" sz="7400" dirty="0"/>
              <a:t> </a:t>
            </a:r>
            <a:r>
              <a:rPr lang="en-US" sz="7400" dirty="0" err="1" smtClean="0"/>
              <a:t>di</a:t>
            </a:r>
            <a:r>
              <a:rPr lang="en-US" sz="7400" dirty="0" smtClean="0"/>
              <a:t> </a:t>
            </a:r>
            <a:r>
              <a:rPr lang="en-US" sz="7400" dirty="0" err="1" smtClean="0"/>
              <a:t>sektor</a:t>
            </a:r>
            <a:r>
              <a:rPr lang="en-US" sz="7400" dirty="0" smtClean="0"/>
              <a:t> </a:t>
            </a:r>
            <a:r>
              <a:rPr lang="en-US" sz="7400" dirty="0" err="1"/>
              <a:t>bisnis</a:t>
            </a:r>
            <a:r>
              <a:rPr lang="en-US" sz="7400" dirty="0"/>
              <a:t>, </a:t>
            </a:r>
            <a:r>
              <a:rPr lang="en-US" sz="7400" dirty="0" err="1"/>
              <a:t>pemerintahan</a:t>
            </a:r>
            <a:r>
              <a:rPr lang="en-US" sz="7400" dirty="0"/>
              <a:t> </a:t>
            </a:r>
            <a:r>
              <a:rPr lang="en-US" sz="7400" dirty="0" err="1"/>
              <a:t>dan</a:t>
            </a:r>
            <a:r>
              <a:rPr lang="en-US" sz="7400" dirty="0"/>
              <a:t> </a:t>
            </a:r>
            <a:r>
              <a:rPr lang="en-US" sz="7400" dirty="0" err="1" smtClean="0"/>
              <a:t>birokrasi</a:t>
            </a:r>
            <a:r>
              <a:rPr lang="en-US" sz="7400" dirty="0" smtClean="0"/>
              <a:t>) </a:t>
            </a:r>
          </a:p>
          <a:p>
            <a:pPr algn="just">
              <a:lnSpc>
                <a:spcPct val="170000"/>
              </a:lnSpc>
              <a:buNone/>
            </a:pPr>
            <a:endParaRPr lang="en-US" sz="7400" dirty="0"/>
          </a:p>
          <a:p>
            <a:pPr algn="just">
              <a:lnSpc>
                <a:spcPct val="170000"/>
              </a:lnSpc>
              <a:buNone/>
            </a:pPr>
            <a:r>
              <a:rPr lang="en-US" sz="7400" dirty="0" smtClean="0"/>
              <a:t>     </a:t>
            </a:r>
            <a:r>
              <a:rPr lang="en-US" sz="7400" dirty="0" err="1" smtClean="0"/>
              <a:t>Karir</a:t>
            </a:r>
            <a:r>
              <a:rPr lang="en-US" sz="7400" dirty="0" smtClean="0"/>
              <a:t> </a:t>
            </a:r>
            <a:r>
              <a:rPr lang="en-US" sz="7400" dirty="0" err="1"/>
              <a:t>identik</a:t>
            </a:r>
            <a:r>
              <a:rPr lang="en-US" sz="7400" dirty="0"/>
              <a:t> </a:t>
            </a:r>
            <a:r>
              <a:rPr lang="en-US" sz="7400" dirty="0" err="1"/>
              <a:t>dengan</a:t>
            </a:r>
            <a:r>
              <a:rPr lang="en-US" sz="7400" dirty="0"/>
              <a:t> </a:t>
            </a:r>
            <a:r>
              <a:rPr lang="en-US" sz="7400" dirty="0" err="1"/>
              <a:t>kenaikan</a:t>
            </a:r>
            <a:r>
              <a:rPr lang="en-US" sz="7400" dirty="0"/>
              <a:t> </a:t>
            </a:r>
            <a:r>
              <a:rPr lang="en-US" sz="7400" dirty="0" err="1" smtClean="0"/>
              <a:t>pangkat</a:t>
            </a:r>
            <a:r>
              <a:rPr lang="en-US" sz="7400" dirty="0" smtClean="0"/>
              <a:t> </a:t>
            </a:r>
            <a:r>
              <a:rPr lang="en-US" sz="7400" dirty="0" err="1" smtClean="0"/>
              <a:t>atau</a:t>
            </a:r>
            <a:r>
              <a:rPr lang="en-US" sz="7400" dirty="0" smtClean="0"/>
              <a:t> </a:t>
            </a:r>
            <a:r>
              <a:rPr lang="en-US" sz="7400" dirty="0" err="1"/>
              <a:t>golongan</a:t>
            </a:r>
            <a:r>
              <a:rPr lang="en-US" sz="7400" dirty="0"/>
              <a:t> </a:t>
            </a:r>
            <a:r>
              <a:rPr lang="en-US" sz="7400" dirty="0" err="1"/>
              <a:t>secara</a:t>
            </a:r>
            <a:r>
              <a:rPr lang="en-US" sz="7400" dirty="0"/>
              <a:t> </a:t>
            </a:r>
            <a:r>
              <a:rPr lang="en-US" sz="7400" dirty="0" err="1"/>
              <a:t>reguler</a:t>
            </a:r>
            <a:r>
              <a:rPr lang="en-US" sz="7400" dirty="0"/>
              <a:t> </a:t>
            </a:r>
            <a:r>
              <a:rPr lang="en-US" sz="7400" dirty="0" err="1"/>
              <a:t>dan</a:t>
            </a:r>
            <a:r>
              <a:rPr lang="en-US" sz="7400" dirty="0"/>
              <a:t> </a:t>
            </a:r>
            <a:r>
              <a:rPr lang="en-US" sz="7400" dirty="0" err="1"/>
              <a:t>puncak</a:t>
            </a:r>
            <a:r>
              <a:rPr lang="en-US" sz="7400" dirty="0"/>
              <a:t> </a:t>
            </a:r>
            <a:r>
              <a:rPr lang="en-US" sz="7400" dirty="0" err="1"/>
              <a:t>karir</a:t>
            </a:r>
            <a:r>
              <a:rPr lang="en-US" sz="7400" dirty="0"/>
              <a:t> </a:t>
            </a:r>
            <a:r>
              <a:rPr lang="en-US" sz="7400" dirty="0" err="1"/>
              <a:t>terjadi</a:t>
            </a:r>
            <a:r>
              <a:rPr lang="en-US" sz="7400" dirty="0"/>
              <a:t> </a:t>
            </a:r>
            <a:r>
              <a:rPr lang="en-US" sz="7400" dirty="0" err="1"/>
              <a:t>ketika</a:t>
            </a:r>
            <a:r>
              <a:rPr lang="en-US" sz="7400" dirty="0"/>
              <a:t> </a:t>
            </a:r>
            <a:r>
              <a:rPr lang="en-US" sz="7400" dirty="0" err="1" smtClean="0"/>
              <a:t>seseorang</a:t>
            </a:r>
            <a:r>
              <a:rPr lang="en-US" sz="7400" dirty="0" smtClean="0"/>
              <a:t> </a:t>
            </a:r>
            <a:r>
              <a:rPr lang="en-US" sz="7400" dirty="0" err="1" smtClean="0"/>
              <a:t>memegang</a:t>
            </a:r>
            <a:r>
              <a:rPr lang="en-US" sz="7400" dirty="0" smtClean="0"/>
              <a:t> </a:t>
            </a:r>
            <a:r>
              <a:rPr lang="en-US" sz="7400" dirty="0" err="1"/>
              <a:t>jabatan</a:t>
            </a:r>
            <a:r>
              <a:rPr lang="en-US" sz="7400" dirty="0"/>
              <a:t> structural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7400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Alasannya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Sepintas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i="1" dirty="0"/>
              <a:t>task</a:t>
            </a:r>
            <a:r>
              <a:rPr lang="en-US" i="1" dirty="0" smtClean="0"/>
              <a:t>, position</a:t>
            </a:r>
            <a:r>
              <a:rPr lang="en-US" i="1" dirty="0"/>
              <a:t>, job, occupation, </a:t>
            </a:r>
            <a:r>
              <a:rPr lang="en-US" i="1" dirty="0" smtClean="0"/>
              <a:t>vocation</a:t>
            </a:r>
            <a:r>
              <a:rPr lang="en-US" i="1" dirty="0"/>
              <a:t>, avocation. </a:t>
            </a:r>
            <a:endParaRPr lang="en-US" i="1" dirty="0" smtClean="0"/>
          </a:p>
          <a:p>
            <a:endParaRPr lang="en-US" i="1" dirty="0"/>
          </a:p>
          <a:p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spektrum</a:t>
            </a:r>
            <a:r>
              <a:rPr lang="en-US" dirty="0" smtClean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.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i="1" dirty="0" err="1" smtClean="0"/>
              <a:t>okupasi</a:t>
            </a:r>
            <a:r>
              <a:rPr lang="en-US" i="1" dirty="0" smtClean="0"/>
              <a:t>, job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posisi-posisi</a:t>
            </a:r>
            <a:r>
              <a:rPr lang="en-US" dirty="0" smtClean="0"/>
              <a:t> yang </a:t>
            </a:r>
            <a:r>
              <a:rPr lang="en-US" dirty="0" err="1" smtClean="0"/>
              <a:t>diduduki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(Tolbert, 1974).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Healy </a:t>
            </a:r>
            <a:r>
              <a:rPr lang="en-US" dirty="0"/>
              <a:t>(1982: 5)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bahwa</a:t>
            </a:r>
            <a:endParaRPr lang="en-US" dirty="0"/>
          </a:p>
          <a:p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i="1" dirty="0"/>
              <a:t>as the sequence of major position </a:t>
            </a:r>
            <a:r>
              <a:rPr lang="en-US" i="1" dirty="0" smtClean="0"/>
              <a:t>occupied by </a:t>
            </a:r>
            <a:r>
              <a:rPr lang="en-US" i="1" dirty="0"/>
              <a:t>a person throughout his, or her pre-occupational, occupational </a:t>
            </a:r>
            <a:r>
              <a:rPr lang="en-US" i="1" dirty="0" smtClean="0"/>
              <a:t>and post-occupational </a:t>
            </a:r>
            <a:r>
              <a:rPr lang="en-US" i="1" dirty="0"/>
              <a:t>life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pPr>
              <a:buNone/>
            </a:pP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i="1" dirty="0" err="1" smtClean="0">
                <a:sym typeface="Wingdings" pitchFamily="2" charset="2"/>
              </a:rPr>
              <a:t>K</a:t>
            </a:r>
            <a:r>
              <a:rPr lang="en-US" i="1" dirty="0" err="1" smtClean="0"/>
              <a:t>arir</a:t>
            </a:r>
            <a:r>
              <a:rPr lang="en-US" i="1" dirty="0" smtClean="0"/>
              <a:t> </a:t>
            </a:r>
            <a:r>
              <a:rPr lang="en-US" i="1" dirty="0" err="1" smtClean="0"/>
              <a:t>seseorang</a:t>
            </a:r>
            <a:r>
              <a:rPr lang="en-US" i="1" dirty="0" smtClean="0"/>
              <a:t> </a:t>
            </a:r>
            <a:r>
              <a:rPr lang="en-US" i="1" dirty="0" err="1"/>
              <a:t>terjadi</a:t>
            </a:r>
            <a:r>
              <a:rPr lang="en-US" i="1" dirty="0"/>
              <a:t> </a:t>
            </a:r>
            <a:r>
              <a:rPr lang="en-US" i="1" dirty="0" err="1"/>
              <a:t>sejak</a:t>
            </a:r>
            <a:r>
              <a:rPr lang="en-US" i="1" dirty="0"/>
              <a:t> </a:t>
            </a:r>
            <a:r>
              <a:rPr lang="en-US" b="1" i="1" dirty="0" err="1"/>
              <a:t>masa</a:t>
            </a:r>
            <a:r>
              <a:rPr lang="en-US" b="1" i="1" dirty="0"/>
              <a:t> </a:t>
            </a:r>
            <a:r>
              <a:rPr lang="en-US" b="1" i="1" dirty="0" err="1"/>
              <a:t>belajar</a:t>
            </a:r>
            <a:r>
              <a:rPr lang="en-US" b="1" i="1" dirty="0"/>
              <a:t>, </a:t>
            </a:r>
            <a:r>
              <a:rPr lang="en-US" b="1" i="1" dirty="0" err="1"/>
              <a:t>memiliki</a:t>
            </a:r>
            <a:r>
              <a:rPr lang="en-US" b="1" i="1" dirty="0"/>
              <a:t> </a:t>
            </a:r>
            <a:r>
              <a:rPr lang="en-US" b="1" i="1" dirty="0" err="1"/>
              <a:t>pekerjaan</a:t>
            </a:r>
            <a:r>
              <a:rPr lang="en-US" b="1" i="1" dirty="0"/>
              <a:t>,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 smtClean="0"/>
              <a:t>saat</a:t>
            </a:r>
            <a:r>
              <a:rPr lang="en-US" b="1" i="1" dirty="0" smtClean="0"/>
              <a:t> </a:t>
            </a:r>
            <a:r>
              <a:rPr lang="en-US" b="1" i="1" dirty="0" err="1" smtClean="0"/>
              <a:t>pensiun</a:t>
            </a:r>
            <a:r>
              <a:rPr lang="en-US" b="1" i="1" dirty="0" smtClean="0"/>
              <a:t>.</a:t>
            </a:r>
            <a:endParaRPr lang="en-US" b="1" i="1" dirty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rentangan</a:t>
            </a:r>
            <a:r>
              <a:rPr lang="en-US" dirty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;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memajukan</a:t>
            </a:r>
            <a:r>
              <a:rPr lang="en-US" dirty="0"/>
              <a:t> </a:t>
            </a:r>
            <a:r>
              <a:rPr lang="en-US" dirty="0" err="1"/>
              <a:t>kehidupannya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,  </a:t>
            </a:r>
            <a:r>
              <a:rPr lang="en-US" dirty="0" err="1"/>
              <a:t>kemampuan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, </a:t>
            </a:r>
            <a:r>
              <a:rPr lang="en-US" dirty="0" err="1"/>
              <a:t>aspirasi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</a:t>
            </a:r>
            <a:r>
              <a:rPr lang="en-US" i="1" dirty="0"/>
              <a:t>the span of one's' life</a:t>
            </a:r>
            <a:r>
              <a:rPr lang="en-US" dirty="0"/>
              <a:t>) (Murray:1983).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sz="1600" dirty="0" smtClean="0"/>
              <a:t> ( </a:t>
            </a:r>
            <a:r>
              <a:rPr lang="en-US" sz="1600" dirty="0" err="1" smtClean="0"/>
              <a:t>Tohari</a:t>
            </a:r>
            <a:r>
              <a:rPr lang="en-US" sz="1600" dirty="0" smtClean="0"/>
              <a:t>, 1986:)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 (</a:t>
            </a:r>
            <a:r>
              <a:rPr lang="en-US" i="1" dirty="0"/>
              <a:t>life-roles</a:t>
            </a:r>
            <a:r>
              <a:rPr lang="en-US" dirty="0"/>
              <a:t>),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,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/>
              <a:t>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/>
              <a:t>kehidupan</a:t>
            </a:r>
            <a:r>
              <a:rPr lang="en-US" dirty="0"/>
              <a:t> (</a:t>
            </a:r>
            <a:r>
              <a:rPr lang="en-US" i="1" dirty="0"/>
              <a:t>life-settings</a:t>
            </a:r>
            <a:r>
              <a:rPr lang="en-US" dirty="0"/>
              <a:t>),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keluarga</a:t>
            </a:r>
            <a:r>
              <a:rPr lang="en-US" dirty="0"/>
              <a:t>,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/>
              <a:t>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3)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/>
              <a:t>kehidupan</a:t>
            </a:r>
            <a:r>
              <a:rPr lang="en-US" dirty="0"/>
              <a:t> (</a:t>
            </a:r>
            <a:r>
              <a:rPr lang="en-US" i="1" dirty="0"/>
              <a:t>life-event</a:t>
            </a:r>
            <a:r>
              <a:rPr lang="en-US" dirty="0"/>
              <a:t>),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perkawinan</a:t>
            </a:r>
            <a:r>
              <a:rPr lang="en-US" dirty="0"/>
              <a:t>, </a:t>
            </a:r>
            <a:r>
              <a:rPr lang="en-US" dirty="0" err="1"/>
              <a:t>pindah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,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Definisi</a:t>
            </a:r>
            <a:r>
              <a:rPr lang="en-US" sz="3200" dirty="0" smtClean="0"/>
              <a:t> BK  (</a:t>
            </a:r>
            <a:r>
              <a:rPr lang="en-US" sz="3200" dirty="0" err="1" smtClean="0"/>
              <a:t>Rochman</a:t>
            </a:r>
            <a:r>
              <a:rPr lang="en-US" sz="3200" dirty="0" smtClean="0"/>
              <a:t> </a:t>
            </a:r>
            <a:r>
              <a:rPr lang="en-US" sz="3200" dirty="0" err="1" smtClean="0"/>
              <a:t>Natawidjaja</a:t>
            </a:r>
            <a:r>
              <a:rPr lang="en-US" sz="3200" dirty="0" smtClean="0"/>
              <a:t> 1990: 1)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“..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 smtClean="0"/>
              <a:t>pribadinya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, </a:t>
            </a:r>
            <a:r>
              <a:rPr lang="en-US" dirty="0" err="1" smtClean="0"/>
              <a:t>mempertemukan</a:t>
            </a:r>
            <a:r>
              <a:rPr lang="en-US" dirty="0" smtClean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pekejaan</a:t>
            </a:r>
            <a:r>
              <a:rPr lang="en-US" dirty="0" smtClean="0"/>
              <a:t>, </a:t>
            </a:r>
            <a:r>
              <a:rPr lang="en-US" dirty="0" err="1" smtClean="0"/>
              <a:t>memasukinya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”.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Conny</a:t>
            </a:r>
            <a:r>
              <a:rPr lang="en-US" dirty="0" smtClean="0"/>
              <a:t> </a:t>
            </a:r>
            <a:r>
              <a:rPr lang="en-US" dirty="0" err="1" smtClean="0"/>
              <a:t>Semiawan</a:t>
            </a:r>
            <a:r>
              <a:rPr lang="en-US" dirty="0" smtClean="0"/>
              <a:t> 1986:3)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smtClean="0"/>
              <a:t>“..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Bimbingan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karir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(BK)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sebagai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sarana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pemenuhan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kebutuhan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perkembangan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individu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harus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dilihat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sebagai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bagian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integral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program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pendidikan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diintegrasikan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dalam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setiap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pengalaman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belajar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bidang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studi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en-US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/>
          </a:p>
          <a:p>
            <a:pPr algn="ctr">
              <a:buNone/>
            </a:pP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Bimbingan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karir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terkait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dengan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perkembangan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kemampuan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kognitif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dan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afektif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maupun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keterampilan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seseorang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dalam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mewujudkan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konsep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diri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yang 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positif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memahami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proses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pengambilan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keputusan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maupun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perolehan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pengetahuan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dan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keterampilan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yang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akan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membantu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dirinya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memasuki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kehidupan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tata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hidup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dari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kejadian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dalam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kehidupan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yang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terus-menerus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berubah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;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tidak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semata-mata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terbatas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pada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bimbingan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jabatan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atau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bimbingan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tugas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”.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Mohamad</a:t>
            </a:r>
            <a:r>
              <a:rPr lang="en-US" sz="4000" dirty="0" smtClean="0"/>
              <a:t> Surya (1988:31) </a:t>
            </a:r>
            <a:r>
              <a:rPr lang="en-US" sz="4000" dirty="0" err="1" smtClean="0"/>
              <a:t>menyatakan</a:t>
            </a:r>
            <a:r>
              <a:rPr lang="en-US" sz="4000" dirty="0" smtClean="0"/>
              <a:t> </a:t>
            </a:r>
            <a:r>
              <a:rPr lang="en-US" sz="4000" dirty="0" err="1" smtClean="0"/>
              <a:t>bahwa</a:t>
            </a:r>
            <a:r>
              <a:rPr lang="en-US" sz="4000" dirty="0" smtClean="0"/>
              <a:t> 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 err="1" smtClean="0">
                <a:solidFill>
                  <a:srgbClr val="00B050"/>
                </a:solidFill>
              </a:rPr>
              <a:t>Bimbingan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karir</a:t>
            </a:r>
            <a:r>
              <a:rPr lang="en-US" i="1" dirty="0" smtClean="0">
                <a:solidFill>
                  <a:srgbClr val="00B050"/>
                </a:solidFill>
              </a:rPr>
              <a:t>  </a:t>
            </a:r>
            <a:r>
              <a:rPr lang="en-US" i="1" dirty="0" err="1" smtClean="0">
                <a:solidFill>
                  <a:srgbClr val="00B050"/>
                </a:solidFill>
              </a:rPr>
              <a:t>merupakan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salah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satu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jenis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bimbingan</a:t>
            </a:r>
            <a:r>
              <a:rPr lang="en-US" i="1" dirty="0">
                <a:solidFill>
                  <a:srgbClr val="00B050"/>
                </a:solidFill>
              </a:rPr>
              <a:t> yang </a:t>
            </a:r>
            <a:r>
              <a:rPr lang="en-US" i="1" dirty="0" err="1">
                <a:solidFill>
                  <a:srgbClr val="00B050"/>
                </a:solidFill>
              </a:rPr>
              <a:t>berusaha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membantu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individu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dalam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memecahkan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masalah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karir</a:t>
            </a:r>
            <a:r>
              <a:rPr lang="en-US" i="1" dirty="0">
                <a:solidFill>
                  <a:srgbClr val="00B050"/>
                </a:solidFill>
              </a:rPr>
              <a:t>, </a:t>
            </a:r>
            <a:r>
              <a:rPr lang="en-US" i="1" dirty="0" err="1">
                <a:solidFill>
                  <a:srgbClr val="00B050"/>
                </a:solidFill>
              </a:rPr>
              <a:t>untuk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memperoleh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penyesuaian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diri</a:t>
            </a:r>
            <a:r>
              <a:rPr lang="en-US" i="1" dirty="0">
                <a:solidFill>
                  <a:srgbClr val="00B050"/>
                </a:solidFill>
              </a:rPr>
              <a:t> yang </a:t>
            </a:r>
            <a:r>
              <a:rPr lang="en-US" i="1" dirty="0" err="1">
                <a:solidFill>
                  <a:srgbClr val="00B050"/>
                </a:solidFill>
              </a:rPr>
              <a:t>sebaik-baiknya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antara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kemampuan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dengan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lingkungan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hidupnya</a:t>
            </a:r>
            <a:r>
              <a:rPr lang="en-US" i="1" dirty="0">
                <a:solidFill>
                  <a:srgbClr val="00B050"/>
                </a:solidFill>
              </a:rPr>
              <a:t>, </a:t>
            </a:r>
            <a:r>
              <a:rPr lang="en-US" i="1" dirty="0" err="1">
                <a:solidFill>
                  <a:srgbClr val="00B050"/>
                </a:solidFill>
              </a:rPr>
              <a:t>memperoleh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keberhasilan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dan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perwujudan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diri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dalam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perjalanan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hidupnya</a:t>
            </a:r>
            <a:r>
              <a:rPr lang="en-US" i="1" dirty="0"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712</TotalTime>
  <Words>1030</Words>
  <Application>Microsoft Office PowerPoint</Application>
  <PresentationFormat>On-screen Show (4:3)</PresentationFormat>
  <Paragraphs>70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KONSEP DASAR BIMBINGAN KARIR </vt:lpstr>
      <vt:lpstr>Karier </vt:lpstr>
      <vt:lpstr>Alasannya</vt:lpstr>
      <vt:lpstr>Slide 4</vt:lpstr>
      <vt:lpstr>Slide 5</vt:lpstr>
      <vt:lpstr>Karir mencakup aspek:   ( Tohari, 1986:)  </vt:lpstr>
      <vt:lpstr>Definisi BK  (Rochman Natawidjaja 1990: 1) </vt:lpstr>
      <vt:lpstr>Definisi bimbingan karir  (Conny Semiawan 1986:3) </vt:lpstr>
      <vt:lpstr> Mohamad Surya (1988:31) menyatakan bahwa  : </vt:lpstr>
      <vt:lpstr>Makna Bimbingan Karir  National Vocational Guidance Association (NVGA) pada tahun 1973</vt:lpstr>
      <vt:lpstr>bimbingan karir</vt:lpstr>
      <vt:lpstr>Prinsip-prinsip Pelaksanaan Bimbingan Karir </vt:lpstr>
      <vt:lpstr>Slide 13</vt:lpstr>
      <vt:lpstr>Slide 14</vt:lpstr>
      <vt:lpstr>Slide 15</vt:lpstr>
      <vt:lpstr>Slide 16</vt:lpstr>
      <vt:lpstr>KLASIFIKASI MASALAH KARIR ( Williamson, Bordin, Byrne, dan Robinson) </vt:lpstr>
      <vt:lpstr>Spektrum Kehidupan dan Jalur Karir  (Santarmaria, 1991).</vt:lpstr>
      <vt:lpstr> Jalur Karir (Career Path),  (Santamaria 1991)  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BIMBINGAN KARIR </dc:title>
  <dc:creator>UNY</dc:creator>
  <cp:lastModifiedBy>UNY</cp:lastModifiedBy>
  <cp:revision>3</cp:revision>
  <dcterms:created xsi:type="dcterms:W3CDTF">2013-09-15T12:58:47Z</dcterms:created>
  <dcterms:modified xsi:type="dcterms:W3CDTF">2013-11-26T04:49:52Z</dcterms:modified>
</cp:coreProperties>
</file>