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70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F193DB-D725-48AE-BF2E-17E12EA9E7CE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8FF722-0F95-453B-806F-A50621A7D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Makna</a:t>
            </a:r>
            <a:r>
              <a:rPr lang="en-US" b="1" dirty="0" smtClean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/>
              <a:t>Karier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endParaRPr lang="en-US" dirty="0" smtClean="0"/>
          </a:p>
          <a:p>
            <a:r>
              <a:rPr lang="en-US" dirty="0" smtClean="0"/>
              <a:t>Email: kokom@uny.ac.id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Konseling</a:t>
            </a:r>
            <a:r>
              <a:rPr lang="en-US" b="1" dirty="0" smtClean="0"/>
              <a:t> </a:t>
            </a:r>
            <a:r>
              <a:rPr lang="en-US" b="1" dirty="0" err="1" smtClean="0"/>
              <a:t>karier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(John Crites (1987)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i="1" dirty="0"/>
              <a:t>trait and factor career counseling,</a:t>
            </a:r>
          </a:p>
          <a:p>
            <a:pPr>
              <a:buNone/>
            </a:pPr>
            <a:r>
              <a:rPr lang="en-US" dirty="0"/>
              <a:t>(2) </a:t>
            </a:r>
            <a:r>
              <a:rPr lang="en-US" i="1" dirty="0"/>
              <a:t>client-centered career counseling</a:t>
            </a:r>
            <a:r>
              <a:rPr lang="en-US" dirty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i="1" dirty="0"/>
              <a:t>psychodynamic </a:t>
            </a:r>
            <a:r>
              <a:rPr lang="en-US" i="1" dirty="0" smtClean="0"/>
              <a:t>career counseling</a:t>
            </a:r>
            <a:r>
              <a:rPr lang="en-US" dirty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en-US" i="1" dirty="0"/>
              <a:t>developmental career counseling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(5) </a:t>
            </a:r>
            <a:r>
              <a:rPr lang="en-US" i="1" dirty="0"/>
              <a:t>behavioral </a:t>
            </a:r>
            <a:r>
              <a:rPr lang="en-US" i="1" dirty="0" smtClean="0"/>
              <a:t>career counseling</a:t>
            </a:r>
            <a:r>
              <a:rPr lang="en-US" dirty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6) </a:t>
            </a:r>
            <a:r>
              <a:rPr lang="en-US" i="1" dirty="0"/>
              <a:t>comprehensive career counseling.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permainan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sukarela</a:t>
            </a:r>
            <a:r>
              <a:rPr lang="en-US" dirty="0"/>
              <a:t>,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/>
              <a:t>,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gembira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smtClean="0"/>
              <a:t>lain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(Johan Huizinga, 1990: 39).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err="1" smtClean="0"/>
              <a:t>gambar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tulisan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/>
              <a:t>dirinya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menuturkan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tebaktebakan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sz="2600" i="1" dirty="0" err="1" smtClean="0">
                <a:solidFill>
                  <a:srgbClr val="FF0000"/>
                </a:solidFill>
              </a:rPr>
              <a:t>permainan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>
                <a:solidFill>
                  <a:srgbClr val="FF0000"/>
                </a:solidFill>
              </a:rPr>
              <a:t>yang </a:t>
            </a:r>
            <a:r>
              <a:rPr lang="en-US" sz="2600" i="1" dirty="0" err="1" smtClean="0">
                <a:solidFill>
                  <a:srgbClr val="FF0000"/>
                </a:solidFill>
              </a:rPr>
              <a:t>berupaya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menyingkap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tabir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atau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selubung</a:t>
            </a:r>
            <a:r>
              <a:rPr lang="en-US" sz="2600" i="1" dirty="0">
                <a:solidFill>
                  <a:srgbClr val="FF0000"/>
                </a:solidFill>
              </a:rPr>
              <a:t> yang </a:t>
            </a:r>
            <a:r>
              <a:rPr lang="en-US" sz="2600" i="1" dirty="0" err="1">
                <a:solidFill>
                  <a:srgbClr val="FF0000"/>
                </a:solidFill>
              </a:rPr>
              <a:t>tersembunyi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di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balik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ungkapan</a:t>
            </a:r>
            <a:r>
              <a:rPr lang="en-US" sz="2600" i="1" dirty="0" smtClean="0">
                <a:solidFill>
                  <a:srgbClr val="FF0000"/>
                </a:solidFill>
              </a:rPr>
              <a:t>: </a:t>
            </a:r>
            <a:r>
              <a:rPr lang="en-US" sz="2600" i="1" dirty="0" err="1" smtClean="0">
                <a:solidFill>
                  <a:srgbClr val="FF0000"/>
                </a:solidFill>
              </a:rPr>
              <a:t>siswa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diminta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pendapatnya</a:t>
            </a:r>
            <a:r>
              <a:rPr lang="en-US" sz="2600" i="1" dirty="0">
                <a:solidFill>
                  <a:srgbClr val="FF0000"/>
                </a:solidFill>
              </a:rPr>
              <a:t>, </a:t>
            </a:r>
            <a:r>
              <a:rPr lang="en-US" sz="2600" i="1" dirty="0" err="1">
                <a:solidFill>
                  <a:srgbClr val="FF0000"/>
                </a:solidFill>
              </a:rPr>
              <a:t>bila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mereka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mendapatkan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sejumlah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uang</a:t>
            </a:r>
            <a:r>
              <a:rPr lang="en-US" sz="2600" i="1" dirty="0">
                <a:solidFill>
                  <a:srgbClr val="FF0000"/>
                </a:solidFill>
              </a:rPr>
              <a:t>, </a:t>
            </a:r>
            <a:r>
              <a:rPr lang="en-US" sz="2600" i="1" dirty="0" err="1">
                <a:solidFill>
                  <a:srgbClr val="FF0000"/>
                </a:solidFill>
              </a:rPr>
              <a:t>akan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dipergunakan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untuk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apa</a:t>
            </a:r>
            <a:r>
              <a:rPr lang="en-US" sz="2600" i="1" dirty="0">
                <a:solidFill>
                  <a:srgbClr val="FF0000"/>
                </a:solidFill>
              </a:rPr>
              <a:t>. Di </a:t>
            </a:r>
            <a:r>
              <a:rPr lang="en-US" sz="2600" i="1" dirty="0" err="1">
                <a:solidFill>
                  <a:srgbClr val="FF0000"/>
                </a:solidFill>
              </a:rPr>
              <a:t>balik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pendapatnya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itu</a:t>
            </a:r>
            <a:r>
              <a:rPr lang="en-US" sz="2600" i="1" dirty="0" smtClean="0">
                <a:solidFill>
                  <a:srgbClr val="FF0000"/>
                </a:solidFill>
              </a:rPr>
              <a:t>  </a:t>
            </a:r>
            <a:r>
              <a:rPr lang="en-US" sz="2600" i="1" dirty="0" err="1" smtClean="0">
                <a:solidFill>
                  <a:srgbClr val="FF0000"/>
                </a:solidFill>
              </a:rPr>
              <a:t>tersimpul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nilai-nilai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diri</a:t>
            </a:r>
            <a:r>
              <a:rPr lang="en-US" sz="2600" i="1" dirty="0">
                <a:solidFill>
                  <a:srgbClr val="FF0000"/>
                </a:solidFill>
              </a:rPr>
              <a:t> yang </a:t>
            </a:r>
            <a:r>
              <a:rPr lang="en-US" sz="2600" i="1" dirty="0" err="1">
                <a:solidFill>
                  <a:srgbClr val="FF0000"/>
                </a:solidFill>
              </a:rPr>
              <a:t>mendasari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prioritas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tindakan</a:t>
            </a:r>
            <a:r>
              <a:rPr lang="en-US" sz="2600" i="1" dirty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penggunaan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</a:rPr>
              <a:t>uang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dievaluasi</a:t>
            </a:r>
            <a:r>
              <a:rPr lang="en-US" dirty="0" smtClean="0"/>
              <a:t> 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dicap</a:t>
            </a:r>
            <a:r>
              <a:rPr lang="en-US" dirty="0"/>
              <a:t>” 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pembimbing</a:t>
            </a:r>
            <a:r>
              <a:rPr lang="en-US" dirty="0"/>
              <a:t>.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“</a:t>
            </a:r>
            <a:r>
              <a:rPr lang="en-US" dirty="0" err="1"/>
              <a:t>proses</a:t>
            </a:r>
            <a:r>
              <a:rPr lang="en-US" dirty="0"/>
              <a:t>”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/>
              <a:t>yang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. 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wisata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liburan</a:t>
            </a:r>
            <a:r>
              <a:rPr lang="en-US" dirty="0"/>
              <a:t> yang </a:t>
            </a:r>
            <a:r>
              <a:rPr lang="en-US" dirty="0" err="1"/>
              <a:t>disenangi</a:t>
            </a:r>
            <a:r>
              <a:rPr lang="en-US" dirty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alasannya</a:t>
            </a:r>
            <a:r>
              <a:rPr lang="en-US" dirty="0"/>
              <a:t>;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kawan</a:t>
            </a:r>
            <a:r>
              <a:rPr lang="en-US" dirty="0"/>
              <a:t> </a:t>
            </a:r>
            <a:r>
              <a:rPr lang="en-US" dirty="0" err="1"/>
              <a:t>berbincang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perjamuan</a:t>
            </a:r>
            <a:r>
              <a:rPr lang="en-US" dirty="0"/>
              <a:t>;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Mengurutkan</a:t>
            </a:r>
            <a:r>
              <a:rPr lang="en-US" dirty="0" smtClean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diselamatkan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kecelakaan</a:t>
            </a:r>
            <a:r>
              <a:rPr lang="en-US" dirty="0" smtClean="0"/>
              <a:t>,.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   (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agar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menjelajahi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merinci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tergambar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mengenai</a:t>
            </a:r>
            <a:endParaRPr lang="en-US" dirty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syarat</a:t>
            </a:r>
            <a:r>
              <a:rPr lang="en-US" dirty="0"/>
              <a:t>,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sejenis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adanya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  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/>
              <a:t>tokoh-tokoh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 smtClean="0"/>
              <a:t>;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teladan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/>
              <a:t>; </a:t>
            </a:r>
            <a:r>
              <a:rPr lang="en-US" dirty="0" err="1" smtClean="0"/>
              <a:t>kuis</a:t>
            </a:r>
            <a:r>
              <a:rPr lang="en-US" dirty="0" smtClean="0"/>
              <a:t> </a:t>
            </a:r>
            <a:r>
              <a:rPr lang="en-US" dirty="0" err="1"/>
              <a:t>pesona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menembak</a:t>
            </a:r>
            <a:r>
              <a:rPr lang="en-US" dirty="0"/>
              <a:t> </a:t>
            </a:r>
            <a:r>
              <a:rPr lang="en-US" dirty="0" err="1"/>
              <a:t>tamu</a:t>
            </a:r>
            <a:r>
              <a:rPr lang="en-US" dirty="0"/>
              <a:t> </a:t>
            </a:r>
            <a:r>
              <a:rPr lang="en-US" dirty="0" err="1"/>
              <a:t>misteri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dipergunakannya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melingkupinya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Diskudi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(</a:t>
            </a:r>
            <a:r>
              <a:rPr lang="en-US" dirty="0" err="1"/>
              <a:t>isu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smtClean="0"/>
              <a:t>yang 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ditentukan</a:t>
            </a:r>
            <a:r>
              <a:rPr lang="en-US" dirty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pembicara</a:t>
            </a:r>
            <a:r>
              <a:rPr lang="en-US" dirty="0"/>
              <a:t> yang </a:t>
            </a:r>
            <a:r>
              <a:rPr lang="en-US" dirty="0" err="1" smtClean="0"/>
              <a:t>melontarkan</a:t>
            </a:r>
            <a:r>
              <a:rPr lang="en-US" dirty="0" smtClean="0"/>
              <a:t> </a:t>
            </a:r>
            <a:r>
              <a:rPr lang="en-US" dirty="0" err="1" smtClean="0"/>
              <a:t>pendapatnya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giliran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ditanggapi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hadirin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umpan-balik</a:t>
            </a:r>
            <a:r>
              <a:rPr lang="en-US" dirty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 </a:t>
            </a:r>
            <a:r>
              <a:rPr lang="en-US" dirty="0" err="1" smtClean="0"/>
              <a:t>kehidupannya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Diskusi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gembira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melupakan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Antisipasi</a:t>
            </a:r>
            <a:r>
              <a:rPr lang="en-US" dirty="0" smtClean="0"/>
              <a:t>/</a:t>
            </a: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yang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atau</a:t>
            </a:r>
            <a:endParaRPr lang="en-US" dirty="0"/>
          </a:p>
          <a:p>
            <a:pPr>
              <a:buNone/>
            </a:pPr>
            <a:r>
              <a:rPr lang="en-US" dirty="0" err="1"/>
              <a:t>terawangan</a:t>
            </a:r>
            <a:r>
              <a:rPr lang="en-US" dirty="0"/>
              <a:t>, </a:t>
            </a:r>
            <a:r>
              <a:rPr lang="en-US" dirty="0" err="1"/>
              <a:t>cita-cita</a:t>
            </a:r>
            <a:r>
              <a:rPr lang="en-US" dirty="0"/>
              <a:t> yang </a:t>
            </a:r>
            <a:r>
              <a:rPr lang="en-US" dirty="0" err="1"/>
              <a:t>diangankan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en-US" dirty="0"/>
          </a:p>
          <a:p>
            <a:pPr>
              <a:buNone/>
            </a:pP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 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menuturkan</a:t>
            </a:r>
            <a:r>
              <a:rPr lang="en-US" dirty="0" smtClean="0"/>
              <a:t> </a:t>
            </a:r>
            <a:r>
              <a:rPr lang="en-US" dirty="0" err="1" smtClean="0"/>
              <a:t>citacitanya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Ditanggapi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/guru  </a:t>
            </a:r>
            <a:r>
              <a:rPr lang="en-US" dirty="0" err="1" smtClean="0"/>
              <a:t>pembimbing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Daftar</a:t>
            </a:r>
            <a:r>
              <a:rPr lang="en-US" b="1" dirty="0"/>
              <a:t> </a:t>
            </a:r>
            <a:r>
              <a:rPr lang="en-US" b="1" dirty="0" err="1"/>
              <a:t>Pustaka</a:t>
            </a:r>
            <a:endParaRPr lang="en-US" dirty="0"/>
          </a:p>
          <a:p>
            <a:r>
              <a:rPr lang="en-US" dirty="0" err="1"/>
              <a:t>Amin</a:t>
            </a:r>
            <a:r>
              <a:rPr lang="en-US" dirty="0"/>
              <a:t> </a:t>
            </a:r>
            <a:r>
              <a:rPr lang="en-US" dirty="0" err="1"/>
              <a:t>Budiamin</a:t>
            </a:r>
            <a:r>
              <a:rPr lang="en-US" dirty="0"/>
              <a:t>. (1990). </a:t>
            </a: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. Bandung: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smtClean="0"/>
              <a:t>PPB FIP </a:t>
            </a:r>
            <a:r>
              <a:rPr lang="en-US" dirty="0"/>
              <a:t>IKIP.</a:t>
            </a:r>
          </a:p>
          <a:p>
            <a:r>
              <a:rPr lang="en-US" dirty="0"/>
              <a:t>Crites, John O. (1981). Career Counseling; Models, Methods and Materials</a:t>
            </a:r>
            <a:r>
              <a:rPr lang="en-US" dirty="0" smtClean="0"/>
              <a:t>. New </a:t>
            </a:r>
            <a:r>
              <a:rPr lang="en-US" dirty="0"/>
              <a:t>York: McGraw-Hill Book Com.</a:t>
            </a:r>
          </a:p>
          <a:p>
            <a:r>
              <a:rPr lang="en-US" dirty="0"/>
              <a:t>Healy, Charles G. (1982). Career Development; Counseling Through </a:t>
            </a:r>
            <a:r>
              <a:rPr lang="en-US" dirty="0" smtClean="0"/>
              <a:t>the Life </a:t>
            </a:r>
            <a:r>
              <a:rPr lang="en-US" dirty="0"/>
              <a:t>Stages. </a:t>
            </a:r>
            <a:r>
              <a:rPr lang="en-US" dirty="0" err="1"/>
              <a:t>Massachusets</a:t>
            </a:r>
            <a:r>
              <a:rPr lang="en-US" dirty="0"/>
              <a:t>, Atlantic </a:t>
            </a:r>
            <a:r>
              <a:rPr lang="en-US" dirty="0" err="1"/>
              <a:t>Avanue</a:t>
            </a:r>
            <a:r>
              <a:rPr lang="en-US" dirty="0"/>
              <a:t>, Boston: </a:t>
            </a:r>
            <a:r>
              <a:rPr lang="en-US" dirty="0" err="1"/>
              <a:t>Alyn</a:t>
            </a:r>
            <a:r>
              <a:rPr lang="en-US" dirty="0"/>
              <a:t> &amp; </a:t>
            </a:r>
            <a:r>
              <a:rPr lang="en-US" dirty="0" smtClean="0"/>
              <a:t>Bacon Inc</a:t>
            </a:r>
            <a:r>
              <a:rPr lang="en-US" dirty="0"/>
              <a:t>.</a:t>
            </a:r>
          </a:p>
          <a:p>
            <a:r>
              <a:rPr lang="en-US" dirty="0"/>
              <a:t>Herr and Cramer. (1979). Vocational Guidance and Career Development </a:t>
            </a:r>
            <a:r>
              <a:rPr lang="en-US" dirty="0" smtClean="0"/>
              <a:t>in the </a:t>
            </a:r>
            <a:r>
              <a:rPr lang="en-US" dirty="0"/>
              <a:t>Schools. Boston: Houghton Mifflin.</a:t>
            </a:r>
          </a:p>
          <a:p>
            <a:r>
              <a:rPr lang="en-US" dirty="0" err="1"/>
              <a:t>Dillar</a:t>
            </a:r>
            <a:r>
              <a:rPr lang="en-US" dirty="0"/>
              <a:t>, John M. (1997). Life a Long Career Planning. New York: </a:t>
            </a:r>
            <a:r>
              <a:rPr lang="en-US" dirty="0" smtClean="0"/>
              <a:t>McGraw- Hill </a:t>
            </a:r>
            <a:r>
              <a:rPr lang="en-US" dirty="0"/>
              <a:t>Book Com.</a:t>
            </a:r>
          </a:p>
          <a:p>
            <a:r>
              <a:rPr lang="en-US" dirty="0" err="1"/>
              <a:t>Mamat</a:t>
            </a:r>
            <a:r>
              <a:rPr lang="en-US" dirty="0"/>
              <a:t> </a:t>
            </a:r>
            <a:r>
              <a:rPr lang="en-US" dirty="0" err="1"/>
              <a:t>Supriatna</a:t>
            </a:r>
            <a:r>
              <a:rPr lang="en-US" dirty="0"/>
              <a:t>. (1990).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Belajar-Mengajar</a:t>
            </a:r>
            <a:r>
              <a:rPr lang="en-US" dirty="0"/>
              <a:t>. Bandung: </a:t>
            </a:r>
            <a:r>
              <a:rPr lang="en-US" dirty="0" err="1" smtClean="0"/>
              <a:t>Jurusan</a:t>
            </a:r>
            <a:r>
              <a:rPr lang="en-US" dirty="0" smtClean="0"/>
              <a:t> PPB </a:t>
            </a:r>
            <a:r>
              <a:rPr lang="en-US" dirty="0"/>
              <a:t>FIP IKIP.</a:t>
            </a:r>
          </a:p>
          <a:p>
            <a:r>
              <a:rPr lang="en-US" dirty="0" err="1"/>
              <a:t>Moh</a:t>
            </a:r>
            <a:r>
              <a:rPr lang="en-US" dirty="0"/>
              <a:t>. Surya. (1997).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/>
              <a:t>Abad 21; (</a:t>
            </a:r>
            <a:r>
              <a:rPr lang="en-US" dirty="0" err="1"/>
              <a:t>Pidato</a:t>
            </a:r>
            <a:r>
              <a:rPr lang="en-US" dirty="0"/>
              <a:t> </a:t>
            </a:r>
            <a:r>
              <a:rPr lang="en-US" dirty="0" err="1"/>
              <a:t>Pengukuhan</a:t>
            </a:r>
            <a:r>
              <a:rPr lang="en-US" dirty="0"/>
              <a:t> Guru </a:t>
            </a:r>
            <a:r>
              <a:rPr lang="en-US" dirty="0" err="1"/>
              <a:t>Besar</a:t>
            </a:r>
            <a:r>
              <a:rPr lang="en-US" dirty="0"/>
              <a:t>). Bandung</a:t>
            </a:r>
            <a:r>
              <a:rPr lang="en-US" dirty="0" smtClean="0"/>
              <a:t>: IKIP </a:t>
            </a:r>
            <a:r>
              <a:rPr lang="en-US" dirty="0"/>
              <a:t>Bandung.</a:t>
            </a:r>
          </a:p>
          <a:p>
            <a:r>
              <a:rPr lang="en-US" dirty="0"/>
              <a:t>Murray. (1983). Cognition and Learning Traditional and </a:t>
            </a:r>
            <a:r>
              <a:rPr lang="en-US" dirty="0" smtClean="0"/>
              <a:t>Behavioral </a:t>
            </a:r>
            <a:r>
              <a:rPr lang="en-US" dirty="0" err="1" smtClean="0"/>
              <a:t>Psychoterapy</a:t>
            </a:r>
            <a:r>
              <a:rPr lang="en-US" dirty="0"/>
              <a:t>; Handbook of </a:t>
            </a:r>
            <a:r>
              <a:rPr lang="en-US" dirty="0" err="1"/>
              <a:t>Psychoterapy</a:t>
            </a:r>
            <a:r>
              <a:rPr lang="en-US" dirty="0"/>
              <a:t> and </a:t>
            </a:r>
            <a:r>
              <a:rPr lang="en-US" dirty="0" err="1"/>
              <a:t>Behavoral</a:t>
            </a:r>
            <a:r>
              <a:rPr lang="en-US" dirty="0"/>
              <a:t> Change</a:t>
            </a:r>
            <a:r>
              <a:rPr lang="en-US" dirty="0" smtClean="0"/>
              <a:t>. New </a:t>
            </a:r>
            <a:r>
              <a:rPr lang="en-US" dirty="0"/>
              <a:t>York: Willey.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/>
              <a:t>pembimbing-klien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.</a:t>
            </a:r>
          </a:p>
          <a:p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artian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kondusif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0" indent="-1143000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, ( 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:  </a:t>
            </a:r>
            <a:r>
              <a:rPr lang="en-US" sz="2400" dirty="0" err="1" smtClean="0"/>
              <a:t>bakat</a:t>
            </a:r>
            <a:r>
              <a:rPr lang="en-US" sz="2400" dirty="0" smtClean="0"/>
              <a:t>, </a:t>
            </a:r>
            <a:r>
              <a:rPr lang="en-US" sz="2400" dirty="0" err="1" smtClean="0"/>
              <a:t>minat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kecakapan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cita-cita</a:t>
            </a:r>
            <a:r>
              <a:rPr lang="en-US" sz="2400" dirty="0" smtClean="0"/>
              <a:t>)</a:t>
            </a:r>
          </a:p>
          <a:p>
            <a:pPr marL="1143000" indent="-1143000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400" dirty="0" err="1" smtClean="0"/>
              <a:t>Menyadari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masyarakatnya</a:t>
            </a:r>
            <a:r>
              <a:rPr lang="en-US" sz="2400" dirty="0" smtClean="0"/>
              <a:t>;</a:t>
            </a:r>
          </a:p>
          <a:p>
            <a:pPr marL="1143000" indent="-1143000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jenis-jenis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;</a:t>
            </a:r>
          </a:p>
          <a:p>
            <a:pPr marL="1143000" indent="-1143000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hambatan-hambatan</a:t>
            </a:r>
            <a:r>
              <a:rPr lang="en-US" sz="2400" dirty="0" smtClean="0"/>
              <a:t> yang  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lingkungannya</a:t>
            </a:r>
            <a:r>
              <a:rPr lang="en-US" sz="2400" dirty="0" smtClean="0"/>
              <a:t>; </a:t>
            </a:r>
          </a:p>
          <a:p>
            <a:pPr marL="1143000" indent="-1143000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karir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.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Matra</a:t>
            </a:r>
            <a:r>
              <a:rPr lang="en-US" b="1" dirty="0" smtClean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smtClean="0"/>
              <a:t>(MS)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/>
              <a:t>Bimbingan</a:t>
            </a:r>
            <a:r>
              <a:rPr lang="en-US" b="1" dirty="0"/>
              <a:t> </a:t>
            </a:r>
            <a:r>
              <a:rPr lang="en-US" b="1" dirty="0" err="1"/>
              <a:t>Karier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a. </a:t>
            </a:r>
            <a:r>
              <a:rPr lang="en-US" dirty="0" smtClean="0"/>
              <a:t>MS </a:t>
            </a:r>
            <a:r>
              <a:rPr lang="en-US" sz="3400" b="1" dirty="0" err="1" smtClean="0"/>
              <a:t>diri</a:t>
            </a:r>
            <a:r>
              <a:rPr lang="en-US" sz="3400" b="1" dirty="0" smtClean="0"/>
              <a:t> </a:t>
            </a:r>
            <a:r>
              <a:rPr lang="en-US" sz="3400" b="1" dirty="0" err="1"/>
              <a:t>klien</a:t>
            </a:r>
            <a:r>
              <a:rPr lang="en-US" sz="3400" b="1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segala</a:t>
            </a:r>
            <a:r>
              <a:rPr lang="en-US" sz="3400" dirty="0"/>
              <a:t> </a:t>
            </a:r>
            <a:r>
              <a:rPr lang="en-US" sz="3400" dirty="0" err="1"/>
              <a:t>karakteristik</a:t>
            </a:r>
            <a:r>
              <a:rPr lang="en-US" sz="3400" dirty="0"/>
              <a:t> </a:t>
            </a:r>
            <a:r>
              <a:rPr lang="en-US" sz="3400" dirty="0" err="1"/>
              <a:t>psiko-fisiknya</a:t>
            </a:r>
            <a:r>
              <a:rPr lang="en-US" sz="3400" dirty="0"/>
              <a:t>;</a:t>
            </a:r>
          </a:p>
          <a:p>
            <a:pPr>
              <a:buNone/>
            </a:pPr>
            <a:r>
              <a:rPr lang="en-US" sz="3400" dirty="0" smtClean="0"/>
              <a:t>b.MS </a:t>
            </a:r>
            <a:r>
              <a:rPr lang="en-US" sz="3400" b="1" dirty="0" err="1" smtClean="0"/>
              <a:t>nilai-nilai</a:t>
            </a:r>
            <a:r>
              <a:rPr lang="en-US" sz="3400" b="1" dirty="0" smtClean="0"/>
              <a:t> </a:t>
            </a:r>
            <a:r>
              <a:rPr lang="en-US" sz="3400" dirty="0"/>
              <a:t>(values) yang </a:t>
            </a:r>
            <a:r>
              <a:rPr lang="en-US" sz="3400" dirty="0" err="1"/>
              <a:t>berarti</a:t>
            </a:r>
            <a:r>
              <a:rPr lang="en-US" sz="3400" dirty="0"/>
              <a:t> </a:t>
            </a:r>
            <a:r>
              <a:rPr lang="en-US" sz="3400" dirty="0" err="1"/>
              <a:t>ide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 smtClean="0"/>
              <a:t>gagasan</a:t>
            </a:r>
            <a:r>
              <a:rPr lang="en-US" sz="3400" dirty="0" smtClean="0"/>
              <a:t> </a:t>
            </a:r>
            <a:r>
              <a:rPr lang="en-US" sz="3400" dirty="0" err="1" smtClean="0"/>
              <a:t>konseptual</a:t>
            </a:r>
            <a:r>
              <a:rPr lang="en-US" sz="3400" dirty="0" smtClean="0"/>
              <a:t> </a:t>
            </a:r>
            <a:r>
              <a:rPr lang="en-US" sz="3400" dirty="0" err="1"/>
              <a:t>tentang</a:t>
            </a:r>
            <a:r>
              <a:rPr lang="en-US" sz="3400" dirty="0"/>
              <a:t> </a:t>
            </a:r>
            <a:r>
              <a:rPr lang="en-US" sz="3400" dirty="0" err="1"/>
              <a:t>derajat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kadar</a:t>
            </a:r>
            <a:r>
              <a:rPr lang="en-US" sz="3400" dirty="0"/>
              <a:t> </a:t>
            </a:r>
            <a:r>
              <a:rPr lang="en-US" sz="3400" dirty="0" err="1"/>
              <a:t>kepentingan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 smtClean="0"/>
              <a:t>kehidupan</a:t>
            </a:r>
            <a:r>
              <a:rPr lang="en-US" sz="3400" dirty="0" smtClean="0"/>
              <a:t>  </a:t>
            </a:r>
            <a:r>
              <a:rPr lang="en-US" sz="3400" dirty="0" err="1" smtClean="0"/>
              <a:t>manusia</a:t>
            </a:r>
            <a:r>
              <a:rPr lang="en-US" sz="3400" dirty="0"/>
              <a:t>;</a:t>
            </a:r>
          </a:p>
          <a:p>
            <a:pPr>
              <a:buNone/>
            </a:pPr>
            <a:r>
              <a:rPr lang="en-US" sz="3400" dirty="0"/>
              <a:t>c. </a:t>
            </a:r>
            <a:r>
              <a:rPr lang="en-US" sz="3400" dirty="0" smtClean="0"/>
              <a:t>MS </a:t>
            </a:r>
            <a:r>
              <a:rPr lang="en-US" sz="3400" b="1" dirty="0" err="1" smtClean="0"/>
              <a:t>lingkungan</a:t>
            </a:r>
            <a:r>
              <a:rPr lang="en-US" sz="3400" b="1" dirty="0" smtClean="0"/>
              <a:t> </a:t>
            </a:r>
            <a:r>
              <a:rPr lang="en-US" sz="3400" b="1" dirty="0" err="1"/>
              <a:t>efektif</a:t>
            </a:r>
            <a:r>
              <a:rPr lang="en-US" sz="3400" b="1" dirty="0"/>
              <a:t> </a:t>
            </a:r>
            <a:r>
              <a:rPr lang="en-US" sz="3400" dirty="0"/>
              <a:t>yang </a:t>
            </a:r>
            <a:r>
              <a:rPr lang="en-US" sz="3400" dirty="0" err="1"/>
              <a:t>secara</a:t>
            </a:r>
            <a:r>
              <a:rPr lang="en-US" sz="3400" dirty="0"/>
              <a:t> </a:t>
            </a:r>
            <a:r>
              <a:rPr lang="en-US" sz="3400" dirty="0" err="1"/>
              <a:t>potensial</a:t>
            </a:r>
            <a:r>
              <a:rPr lang="en-US" sz="3400" dirty="0"/>
              <a:t> </a:t>
            </a:r>
            <a:r>
              <a:rPr lang="en-US" sz="3400" dirty="0" err="1" smtClean="0"/>
              <a:t>berpengaruh</a:t>
            </a:r>
            <a:r>
              <a:rPr lang="en-US" sz="3400" dirty="0" smtClean="0"/>
              <a:t> </a:t>
            </a:r>
            <a:r>
              <a:rPr lang="en-US" sz="3400" dirty="0" err="1" smtClean="0"/>
              <a:t>terhadap</a:t>
            </a:r>
            <a:r>
              <a:rPr lang="en-US" sz="3400" dirty="0" smtClean="0"/>
              <a:t> </a:t>
            </a:r>
            <a:r>
              <a:rPr lang="en-US" sz="3400" dirty="0" err="1"/>
              <a:t>diri</a:t>
            </a:r>
            <a:r>
              <a:rPr lang="en-US" sz="3400" dirty="0"/>
              <a:t> </a:t>
            </a:r>
            <a:r>
              <a:rPr lang="en-US" sz="3400" dirty="0" err="1"/>
              <a:t>klien</a:t>
            </a:r>
            <a:r>
              <a:rPr lang="en-US" sz="3400" dirty="0" smtClean="0"/>
              <a:t>; </a:t>
            </a:r>
          </a:p>
          <a:p>
            <a:pPr>
              <a:buNone/>
            </a:pPr>
            <a:r>
              <a:rPr lang="en-US" sz="3400" dirty="0" smtClean="0"/>
              <a:t>d. MS </a:t>
            </a:r>
            <a:r>
              <a:rPr lang="en-US" sz="3400" b="1" dirty="0" err="1" smtClean="0"/>
              <a:t>permasalahan</a:t>
            </a:r>
            <a:r>
              <a:rPr lang="en-US" sz="3400" dirty="0"/>
              <a:t>, </a:t>
            </a:r>
            <a:r>
              <a:rPr lang="en-US" sz="3400" dirty="0" err="1"/>
              <a:t>baik</a:t>
            </a:r>
            <a:r>
              <a:rPr lang="en-US" sz="3400" dirty="0"/>
              <a:t> </a:t>
            </a:r>
            <a:r>
              <a:rPr lang="en-US" sz="3400" dirty="0" err="1"/>
              <a:t>berupa</a:t>
            </a:r>
            <a:r>
              <a:rPr lang="en-US" sz="3400" dirty="0"/>
              <a:t> </a:t>
            </a:r>
            <a:r>
              <a:rPr lang="en-US" sz="3400" dirty="0" err="1"/>
              <a:t>penghambat</a:t>
            </a:r>
            <a:r>
              <a:rPr lang="en-US" sz="3400" dirty="0"/>
              <a:t> </a:t>
            </a:r>
            <a:r>
              <a:rPr lang="en-US" sz="3400" dirty="0" err="1" smtClean="0"/>
              <a:t>maupun</a:t>
            </a:r>
            <a:r>
              <a:rPr lang="en-US" sz="3400" dirty="0" smtClean="0"/>
              <a:t> </a:t>
            </a:r>
            <a:r>
              <a:rPr lang="en-US" sz="3400" dirty="0" err="1" smtClean="0"/>
              <a:t>pendukung</a:t>
            </a:r>
            <a:r>
              <a:rPr lang="en-US" sz="3400" dirty="0" smtClean="0"/>
              <a:t> </a:t>
            </a:r>
            <a:r>
              <a:rPr lang="en-US" sz="3400" dirty="0" err="1"/>
              <a:t>keberhasilan</a:t>
            </a:r>
            <a:r>
              <a:rPr lang="en-US" sz="3400" dirty="0"/>
              <a:t> </a:t>
            </a:r>
            <a:r>
              <a:rPr lang="en-US" sz="3400" dirty="0" err="1"/>
              <a:t>hidup</a:t>
            </a:r>
            <a:r>
              <a:rPr lang="en-US" sz="3400" dirty="0"/>
              <a:t> </a:t>
            </a:r>
            <a:r>
              <a:rPr lang="en-US" sz="3400" dirty="0" err="1"/>
              <a:t>klien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 smtClean="0"/>
              <a:t>kemungkinan</a:t>
            </a:r>
            <a:r>
              <a:rPr lang="en-US" sz="3400" dirty="0" smtClean="0"/>
              <a:t>  </a:t>
            </a:r>
            <a:r>
              <a:rPr lang="en-US" sz="3400" dirty="0" err="1" smtClean="0"/>
              <a:t>penanggulangannya</a:t>
            </a:r>
            <a:r>
              <a:rPr lang="en-US" sz="3400" dirty="0"/>
              <a:t>; </a:t>
            </a:r>
            <a:r>
              <a:rPr lang="en-US" sz="3400" dirty="0" err="1"/>
              <a:t>dan</a:t>
            </a:r>
            <a:endParaRPr lang="en-US" sz="3400" dirty="0"/>
          </a:p>
          <a:p>
            <a:pPr>
              <a:buNone/>
            </a:pPr>
            <a:r>
              <a:rPr lang="en-US" sz="3400" dirty="0"/>
              <a:t>e. </a:t>
            </a:r>
            <a:r>
              <a:rPr lang="en-US" sz="3400" dirty="0" smtClean="0"/>
              <a:t>MS </a:t>
            </a:r>
            <a:r>
              <a:rPr lang="en-US" sz="3400" b="1" dirty="0" err="1" smtClean="0"/>
              <a:t>perencanaan</a:t>
            </a:r>
            <a:r>
              <a:rPr lang="en-US" sz="3400" b="1" dirty="0" smtClean="0"/>
              <a:t> </a:t>
            </a:r>
            <a:r>
              <a:rPr lang="en-US" sz="3400" b="1" dirty="0" err="1"/>
              <a:t>dan</a:t>
            </a:r>
            <a:r>
              <a:rPr lang="en-US" sz="3400" b="1" dirty="0"/>
              <a:t> </a:t>
            </a:r>
            <a:r>
              <a:rPr lang="en-US" sz="3400" b="1" dirty="0" err="1"/>
              <a:t>keputusan</a:t>
            </a:r>
            <a:r>
              <a:rPr lang="en-US" sz="3400" b="1" dirty="0"/>
              <a:t> </a:t>
            </a:r>
            <a:r>
              <a:rPr lang="en-US" sz="3400" b="1" dirty="0" err="1"/>
              <a:t>karier</a:t>
            </a:r>
            <a:r>
              <a:rPr lang="en-US" sz="3400" b="1" dirty="0"/>
              <a:t> </a:t>
            </a:r>
            <a:r>
              <a:rPr lang="en-US" sz="3400" dirty="0"/>
              <a:t>yang </a:t>
            </a:r>
            <a:r>
              <a:rPr lang="en-US" sz="3400" dirty="0" err="1" smtClean="0"/>
              <a:t>didasarkan</a:t>
            </a:r>
            <a:r>
              <a:rPr lang="en-US" sz="3400" dirty="0" smtClean="0"/>
              <a:t> </a:t>
            </a:r>
            <a:r>
              <a:rPr lang="en-US" sz="3400" dirty="0" err="1" smtClean="0"/>
              <a:t>atas</a:t>
            </a:r>
            <a:r>
              <a:rPr lang="en-US" sz="3400" dirty="0" smtClean="0"/>
              <a:t> </a:t>
            </a:r>
            <a:r>
              <a:rPr lang="en-US" sz="3400" dirty="0" err="1"/>
              <a:t>kemampuan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mengelola</a:t>
            </a:r>
            <a:r>
              <a:rPr lang="en-US" sz="3400" dirty="0"/>
              <a:t> </a:t>
            </a:r>
            <a:r>
              <a:rPr lang="en-US" sz="3400" dirty="0" err="1"/>
              <a:t>matra</a:t>
            </a:r>
            <a:r>
              <a:rPr lang="en-US" sz="3400" dirty="0"/>
              <a:t> </a:t>
            </a:r>
            <a:r>
              <a:rPr lang="en-US" sz="3400" dirty="0" err="1"/>
              <a:t>sasaran</a:t>
            </a:r>
            <a:r>
              <a:rPr lang="en-US" sz="3400" dirty="0"/>
              <a:t> (a) </a:t>
            </a:r>
            <a:r>
              <a:rPr lang="en-US" sz="3400" dirty="0" err="1"/>
              <a:t>sampai</a:t>
            </a:r>
            <a:r>
              <a:rPr lang="en-US" sz="3400" dirty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(</a:t>
            </a:r>
            <a:r>
              <a:rPr lang="en-US" sz="3400" dirty="0"/>
              <a:t>d).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Bimbingan</a:t>
            </a:r>
            <a:r>
              <a:rPr lang="en-US" b="1" dirty="0" smtClean="0"/>
              <a:t> </a:t>
            </a:r>
            <a:r>
              <a:rPr lang="en-US" b="1" dirty="0" err="1" smtClean="0"/>
              <a:t>Karier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instruksional</a:t>
            </a:r>
            <a:r>
              <a:rPr lang="en-US" dirty="0"/>
              <a:t>; </a:t>
            </a:r>
            <a:r>
              <a:rPr lang="en-US" dirty="0" smtClean="0"/>
              <a:t>(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 </a:t>
            </a:r>
            <a:r>
              <a:rPr lang="en-US" dirty="0" err="1" smtClean="0"/>
              <a:t>substansial</a:t>
            </a:r>
            <a:r>
              <a:rPr lang="en-US" dirty="0" smtClean="0"/>
              <a:t>/interpersonal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a.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instruksional</a:t>
            </a:r>
            <a:r>
              <a:rPr lang="en-US" b="1" dirty="0"/>
              <a:t> </a:t>
            </a:r>
            <a:r>
              <a:rPr lang="en-US" b="1" dirty="0" smtClean="0"/>
              <a:t> -</a:t>
            </a:r>
            <a:r>
              <a:rPr lang="en-US" b="1" dirty="0" smtClean="0">
                <a:sym typeface="Wingdings" pitchFamily="2" charset="2"/>
              </a:rPr>
              <a:t>  </a:t>
            </a:r>
            <a:r>
              <a:rPr lang="en-US" dirty="0" err="1" smtClean="0"/>
              <a:t>dipadukan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:</a:t>
            </a:r>
          </a:p>
          <a:p>
            <a:r>
              <a:rPr lang="en-US" dirty="0" err="1"/>
              <a:t>pengajaran</a:t>
            </a:r>
            <a:r>
              <a:rPr lang="en-US" dirty="0"/>
              <a:t> unit, </a:t>
            </a:r>
            <a:r>
              <a:rPr lang="en-US" i="1" dirty="0"/>
              <a:t>home room</a:t>
            </a:r>
            <a:r>
              <a:rPr lang="en-US" dirty="0"/>
              <a:t>, </a:t>
            </a:r>
            <a:r>
              <a:rPr lang="en-US" dirty="0" err="1"/>
              <a:t>karyawisata</a:t>
            </a:r>
            <a:r>
              <a:rPr lang="en-US" dirty="0"/>
              <a:t>, </a:t>
            </a:r>
            <a:r>
              <a:rPr lang="en-US" dirty="0" err="1"/>
              <a:t>ceramah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/</a:t>
            </a:r>
            <a:r>
              <a:rPr lang="en-US" dirty="0" err="1"/>
              <a:t>nara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</a:t>
            </a:r>
          </a:p>
          <a:p>
            <a:r>
              <a:rPr lang="en-US" dirty="0"/>
              <a:t>media audio visual, </a:t>
            </a:r>
            <a:r>
              <a:rPr lang="en-US" dirty="0" err="1"/>
              <a:t>bibliografi</a:t>
            </a:r>
            <a:r>
              <a:rPr lang="en-US" dirty="0"/>
              <a:t>,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career day, </a:t>
            </a:r>
            <a:r>
              <a:rPr lang="en-US" dirty="0" err="1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bimbingan</a:t>
            </a:r>
            <a:r>
              <a:rPr lang="en-US" dirty="0"/>
              <a:t> </a:t>
            </a:r>
            <a:r>
              <a:rPr lang="en-US" dirty="0" err="1"/>
              <a:t>karier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b.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substansial</a:t>
            </a:r>
            <a:r>
              <a:rPr lang="en-US" b="1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 smtClean="0"/>
              <a:t>penyelenggaraan</a:t>
            </a:r>
            <a:r>
              <a:rPr lang="en-US" sz="2800" dirty="0" smtClean="0"/>
              <a:t> </a:t>
            </a:r>
            <a:r>
              <a:rPr lang="en-US" sz="2800" dirty="0" err="1" smtClean="0"/>
              <a:t>bimbingan</a:t>
            </a:r>
            <a:r>
              <a:rPr lang="en-US" sz="2800" dirty="0" smtClean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interpersonal </a:t>
            </a:r>
            <a:r>
              <a:rPr lang="en-US" sz="2800" dirty="0" smtClean="0"/>
              <a:t>(</a:t>
            </a:r>
            <a:r>
              <a:rPr lang="en-US" sz="2800" dirty="0" err="1" smtClean="0"/>
              <a:t>pembimbing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klien</a:t>
            </a:r>
            <a:r>
              <a:rPr lang="en-US" sz="2800" dirty="0"/>
              <a:t>).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mempergunakan</a:t>
            </a:r>
            <a:r>
              <a:rPr lang="en-US" sz="2800" dirty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/>
              <a:t>penguasaan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konseling</a:t>
            </a:r>
            <a:r>
              <a:rPr lang="en-US" sz="2800" dirty="0"/>
              <a:t>,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samping</a:t>
            </a:r>
            <a:r>
              <a:rPr lang="en-US" sz="2800" dirty="0"/>
              <a:t> </a:t>
            </a:r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/>
              <a:t>penunjang</a:t>
            </a:r>
            <a:r>
              <a:rPr lang="en-US" sz="2800" dirty="0"/>
              <a:t> yang </a:t>
            </a:r>
            <a:r>
              <a:rPr lang="en-US" sz="2800" dirty="0" err="1"/>
              <a:t>terkait</a:t>
            </a:r>
            <a:r>
              <a:rPr lang="en-US" sz="2800" dirty="0"/>
              <a:t>.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genogram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b="1" i="1" dirty="0" err="1"/>
              <a:t>konseling</a:t>
            </a:r>
            <a:r>
              <a:rPr lang="en-US" sz="2800" b="1" i="1" dirty="0"/>
              <a:t> </a:t>
            </a:r>
            <a:r>
              <a:rPr lang="en-US" sz="2800" b="1" i="1" dirty="0" err="1"/>
              <a:t>karier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genogram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( Rae </a:t>
            </a:r>
            <a:r>
              <a:rPr lang="en-US" sz="2200" dirty="0" err="1" smtClean="0"/>
              <a:t>Wiemers</a:t>
            </a:r>
            <a:r>
              <a:rPr lang="en-US" sz="2200" dirty="0" smtClean="0"/>
              <a:t> </a:t>
            </a:r>
            <a:r>
              <a:rPr lang="en-US" sz="2200" dirty="0" err="1" smtClean="0"/>
              <a:t>Okiishi</a:t>
            </a:r>
            <a:r>
              <a:rPr lang="en-US" sz="2200" dirty="0" smtClean="0"/>
              <a:t>: </a:t>
            </a:r>
            <a:br>
              <a:rPr lang="en-US" sz="2200" dirty="0" smtClean="0"/>
            </a:br>
            <a:r>
              <a:rPr lang="en-US" sz="2200" dirty="0" smtClean="0"/>
              <a:t>(1987) The </a:t>
            </a:r>
            <a:r>
              <a:rPr lang="en-US" sz="2200" dirty="0" err="1" smtClean="0"/>
              <a:t>Genogram</a:t>
            </a:r>
            <a:r>
              <a:rPr lang="en-US" sz="2200" dirty="0" smtClean="0"/>
              <a:t> as a Tool in Career) </a:t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etimologis</a:t>
            </a:r>
            <a:r>
              <a:rPr lang="en-US" dirty="0"/>
              <a:t>, </a:t>
            </a:r>
            <a:r>
              <a:rPr lang="en-US" dirty="0" err="1"/>
              <a:t>genogram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silsilah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 </a:t>
            </a:r>
            <a:r>
              <a:rPr lang="en-US" dirty="0" err="1" smtClean="0"/>
              <a:t>asal-usul</a:t>
            </a:r>
            <a:r>
              <a:rPr lang="en-US" dirty="0" smtClean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genogram</a:t>
            </a:r>
            <a:r>
              <a:rPr lang="en-US" dirty="0" smtClean="0"/>
              <a:t>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smtClean="0"/>
              <a:t>yang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Conselor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genogram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(1</a:t>
            </a:r>
            <a:r>
              <a:rPr lang="en-US" dirty="0" smtClean="0"/>
              <a:t>)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genogram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memetakan</a:t>
            </a:r>
            <a:r>
              <a:rPr lang="en-US" sz="2400" dirty="0" smtClean="0"/>
              <a:t>/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/>
              <a:t>silsilah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asal-usul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sebanayak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generasi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/>
              <a:t>generasi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, </a:t>
            </a:r>
            <a:r>
              <a:rPr lang="en-US" sz="2400" dirty="0" err="1"/>
              <a:t>generasi</a:t>
            </a:r>
            <a:r>
              <a:rPr lang="en-US" sz="2400" dirty="0"/>
              <a:t> </a:t>
            </a:r>
            <a:r>
              <a:rPr lang="en-US" sz="2400" dirty="0" err="1"/>
              <a:t>oarangtua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generasi</a:t>
            </a:r>
            <a:r>
              <a:rPr lang="en-US" sz="2400" dirty="0"/>
              <a:t> </a:t>
            </a:r>
            <a:r>
              <a:rPr lang="en-US" sz="2400" dirty="0" err="1" smtClean="0"/>
              <a:t>kakek</a:t>
            </a:r>
            <a:r>
              <a:rPr lang="en-US" sz="2400" dirty="0" smtClean="0"/>
              <a:t> </a:t>
            </a:r>
            <a:r>
              <a:rPr lang="en-US" sz="2400" dirty="0" err="1" smtClean="0"/>
              <a:t>nenek</a:t>
            </a:r>
            <a:r>
              <a:rPr lang="en-US" sz="2400" dirty="0" smtClean="0"/>
              <a:t> </a:t>
            </a:r>
            <a:r>
              <a:rPr lang="en-US" sz="2400" dirty="0" err="1"/>
              <a:t>klien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smtClean="0"/>
              <a:t> </a:t>
            </a:r>
            <a:r>
              <a:rPr lang="en-US" sz="2200" dirty="0" err="1"/>
              <a:t>menelusuri</a:t>
            </a:r>
            <a:r>
              <a:rPr lang="en-US" sz="2200" dirty="0"/>
              <a:t> </a:t>
            </a:r>
            <a:r>
              <a:rPr lang="en-US" sz="2200" dirty="0" err="1" smtClean="0"/>
              <a:t>bidang</a:t>
            </a:r>
            <a:r>
              <a:rPr lang="en-US" sz="2200" dirty="0" smtClean="0"/>
              <a:t>-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/</a:t>
            </a:r>
            <a:r>
              <a:rPr lang="en-US" sz="2200" dirty="0" err="1" smtClean="0"/>
              <a:t>jabatan</a:t>
            </a:r>
            <a:r>
              <a:rPr lang="en-US" sz="2200" dirty="0" smtClean="0"/>
              <a:t> </a:t>
            </a:r>
            <a:r>
              <a:rPr lang="en-US" sz="2200" dirty="0"/>
              <a:t>yang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anggota</a:t>
            </a:r>
            <a:r>
              <a:rPr lang="en-US" sz="2200" dirty="0"/>
              <a:t> </a:t>
            </a:r>
            <a:r>
              <a:rPr lang="en-US" sz="2200" dirty="0" err="1"/>
              <a:t>keluarga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 smtClean="0"/>
              <a:t>tiga</a:t>
            </a:r>
            <a:r>
              <a:rPr lang="en-US" sz="2200" dirty="0" smtClean="0"/>
              <a:t> </a:t>
            </a:r>
            <a:r>
              <a:rPr lang="en-US" sz="2200" dirty="0" err="1" smtClean="0"/>
              <a:t>generasi</a:t>
            </a:r>
            <a:r>
              <a:rPr lang="en-US" sz="2200" dirty="0" smtClean="0"/>
              <a:t> </a:t>
            </a:r>
            <a:r>
              <a:rPr lang="en-US" sz="2200" dirty="0" err="1"/>
              <a:t>itu</a:t>
            </a:r>
            <a:r>
              <a:rPr lang="en-US" sz="2200" dirty="0"/>
              <a:t>, </a:t>
            </a:r>
            <a:r>
              <a:rPr lang="en-US" sz="2200" dirty="0" err="1"/>
              <a:t>termasuk</a:t>
            </a:r>
            <a:r>
              <a:rPr lang="en-US" sz="2200" dirty="0"/>
              <a:t> </a:t>
            </a:r>
            <a:r>
              <a:rPr lang="en-US" sz="2200" dirty="0" err="1"/>
              <a:t>usaha</a:t>
            </a:r>
            <a:r>
              <a:rPr lang="en-US" sz="2200" dirty="0"/>
              <a:t> yang </a:t>
            </a:r>
            <a:r>
              <a:rPr lang="en-US" sz="2200" dirty="0" err="1"/>
              <a:t>ditempuh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 smtClean="0"/>
              <a:t>memperoleh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/</a:t>
            </a:r>
            <a:r>
              <a:rPr lang="en-US" sz="2200" dirty="0" err="1" smtClean="0"/>
              <a:t>jabatan</a:t>
            </a:r>
            <a:r>
              <a:rPr lang="en-US" sz="2200" dirty="0"/>
              <a:t>,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keberhasilan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konsekuensinya</a:t>
            </a:r>
            <a:r>
              <a:rPr lang="en-US" sz="2200" dirty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 </a:t>
            </a:r>
            <a:r>
              <a:rPr lang="en-US" sz="2200" dirty="0" err="1" smtClean="0"/>
              <a:t>segala</a:t>
            </a:r>
            <a:r>
              <a:rPr lang="en-US" sz="2200" dirty="0" smtClean="0"/>
              <a:t> </a:t>
            </a:r>
            <a:r>
              <a:rPr lang="en-US" sz="2200" dirty="0" err="1"/>
              <a:t>aspek</a:t>
            </a:r>
            <a:r>
              <a:rPr lang="en-US" sz="2200" dirty="0"/>
              <a:t> </a:t>
            </a:r>
            <a:r>
              <a:rPr lang="en-US" sz="2200" dirty="0" err="1"/>
              <a:t>kehidupan</a:t>
            </a:r>
            <a:r>
              <a:rPr lang="en-US" sz="2200" dirty="0"/>
              <a:t> yang </a:t>
            </a:r>
            <a:r>
              <a:rPr lang="en-US" sz="2200" dirty="0" err="1"/>
              <a:t>bersangkutan</a:t>
            </a:r>
            <a:r>
              <a:rPr lang="en-US" sz="2200" dirty="0" smtClean="0"/>
              <a:t>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m</a:t>
            </a:r>
            <a:r>
              <a:rPr lang="en-US" sz="2400" dirty="0" err="1" smtClean="0"/>
              <a:t>e</a:t>
            </a:r>
            <a:r>
              <a:rPr lang="en-US" sz="2200" dirty="0" err="1" smtClean="0"/>
              <a:t>mfokuskan</a:t>
            </a:r>
            <a:r>
              <a:rPr lang="en-US" sz="2200" dirty="0" smtClean="0"/>
              <a:t> </a:t>
            </a:r>
            <a:r>
              <a:rPr lang="en-US" sz="2200" dirty="0" err="1"/>
              <a:t>kajian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diri</a:t>
            </a:r>
            <a:r>
              <a:rPr lang="en-US" sz="2200" dirty="0"/>
              <a:t> </a:t>
            </a:r>
            <a:r>
              <a:rPr lang="en-US" sz="2200" dirty="0" err="1"/>
              <a:t>klien</a:t>
            </a:r>
            <a:r>
              <a:rPr lang="en-US" sz="2200" dirty="0"/>
              <a:t> agar </a:t>
            </a:r>
            <a:r>
              <a:rPr lang="en-US" sz="2200" dirty="0" err="1" smtClean="0"/>
              <a:t>memperoleh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pemahaman</a:t>
            </a:r>
            <a:r>
              <a:rPr lang="en-US" sz="2200" dirty="0" smtClean="0"/>
              <a:t> </a:t>
            </a:r>
            <a:r>
              <a:rPr lang="en-US" sz="2200" dirty="0" err="1"/>
              <a:t>diri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lingkungan</a:t>
            </a:r>
            <a:r>
              <a:rPr lang="en-US" sz="2200" dirty="0"/>
              <a:t>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merencanakan</a:t>
            </a:r>
            <a:r>
              <a:rPr lang="en-US" sz="2200" dirty="0"/>
              <a:t> </a:t>
            </a:r>
            <a:r>
              <a:rPr lang="en-US" sz="2200" dirty="0" err="1"/>
              <a:t>karirnya</a:t>
            </a:r>
            <a:r>
              <a:rPr lang="en-US" sz="2200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333</TotalTime>
  <Words>1219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Makna Strategi Bimbingan Karier </vt:lpstr>
      <vt:lpstr>Slide 2</vt:lpstr>
      <vt:lpstr>Slide 3</vt:lpstr>
      <vt:lpstr> Matra Sasaran (MS) Strategi Bimbingan Karier </vt:lpstr>
      <vt:lpstr>Jenis Strategi Bimbingan Karier </vt:lpstr>
      <vt:lpstr>Slide 6</vt:lpstr>
      <vt:lpstr>Slide 7</vt:lpstr>
      <vt:lpstr>Teknik genogram ( Rae Wiemers Okiishi:  (1987) The Genogram as a Tool in Career)  </vt:lpstr>
      <vt:lpstr>Penerapan teknik genogram ditempuh dalam tiga tahap, yaitu : </vt:lpstr>
      <vt:lpstr>Konseling karier  (John Crites (1987) </vt:lpstr>
      <vt:lpstr>Strategi permainan</vt:lpstr>
      <vt:lpstr>Permainan ekspresi dan proyeksi diri (gambar atau tulisan)  </vt:lpstr>
      <vt:lpstr>Permainan pilihan dan putusan nilai </vt:lpstr>
      <vt:lpstr>Eksplorasi dan identifikasi lingkungan</vt:lpstr>
      <vt:lpstr>Diskusi isu dan aturan</vt:lpstr>
      <vt:lpstr>Antisipasi/prediksi gaya hidup </vt:lpstr>
      <vt:lpstr>Slide 17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Makna Strategi Bimbingan Karier </dc:title>
  <dc:creator>UNY</dc:creator>
  <cp:lastModifiedBy>UNY</cp:lastModifiedBy>
  <cp:revision>5</cp:revision>
  <dcterms:created xsi:type="dcterms:W3CDTF">2013-09-15T19:13:02Z</dcterms:created>
  <dcterms:modified xsi:type="dcterms:W3CDTF">2013-11-26T04:50:25Z</dcterms:modified>
</cp:coreProperties>
</file>