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HIDANGAN PEMBUKA DAN SALAD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Oleh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Kokom</a:t>
            </a:r>
            <a:r>
              <a:rPr lang="en-US" dirty="0" smtClean="0"/>
              <a:t> </a:t>
            </a:r>
            <a:r>
              <a:rPr lang="en-US" dirty="0" err="1" smtClean="0"/>
              <a:t>Komariah</a:t>
            </a:r>
            <a:endParaRPr lang="en-US" dirty="0" smtClean="0"/>
          </a:p>
          <a:p>
            <a:r>
              <a:rPr lang="en-US" dirty="0" smtClean="0"/>
              <a:t>Email: kokom@uny.ac.id </a:t>
            </a:r>
            <a:r>
              <a:rPr lang="en-US" dirty="0" smtClean="0"/>
              <a:t>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id-ID" dirty="0" smtClean="0"/>
              <a:t>Susunan bahan-bahan (</a:t>
            </a:r>
            <a:r>
              <a:rPr lang="id-ID" i="1" dirty="0" smtClean="0"/>
              <a:t>texture</a:t>
            </a:r>
            <a:r>
              <a:rPr lang="id-ID" dirty="0" smtClean="0"/>
              <a:t>)</a:t>
            </a:r>
          </a:p>
          <a:p>
            <a:pPr indent="-69850">
              <a:buNone/>
            </a:pPr>
            <a:r>
              <a:rPr lang="id-ID" dirty="0" smtClean="0"/>
              <a:t>Salad yang terbuat dari bahan-bahan segar harus betul-betul tampak segar. Begitu pula apabila terbuat dari bahan-bahan yang perlu dimasak, harus pula dimasak dengan baik.</a:t>
            </a:r>
          </a:p>
          <a:p>
            <a:pPr lvl="0"/>
            <a:r>
              <a:rPr lang="id-ID" dirty="0" smtClean="0"/>
              <a:t>Keadaan campuran bahan (</a:t>
            </a:r>
            <a:r>
              <a:rPr lang="id-ID" i="1" dirty="0" smtClean="0"/>
              <a:t>consistency</a:t>
            </a:r>
            <a:r>
              <a:rPr lang="id-ID" dirty="0" smtClean="0"/>
              <a:t>)</a:t>
            </a:r>
          </a:p>
          <a:p>
            <a:pPr indent="-69850">
              <a:buNone/>
            </a:pPr>
            <a:r>
              <a:rPr lang="id-ID" dirty="0" smtClean="0"/>
              <a:t>Bahan utama yang dicampur dengan </a:t>
            </a:r>
            <a:r>
              <a:rPr lang="id-ID" i="1" dirty="0" smtClean="0"/>
              <a:t>dressing</a:t>
            </a:r>
            <a:r>
              <a:rPr lang="id-ID" dirty="0" smtClean="0"/>
              <a:t> harus mempunyai campuran yang tepat, tidak terlalu sedikit atau terlalu banyak.</a:t>
            </a:r>
            <a:endParaRPr lang="en-US" dirty="0" smtClean="0"/>
          </a:p>
          <a:p>
            <a:pPr lvl="0">
              <a:buFont typeface="Wingdings" pitchFamily="2" charset="2"/>
              <a:buChar char="§"/>
            </a:pPr>
            <a:r>
              <a:rPr lang="id-ID" dirty="0" smtClean="0"/>
              <a:t>Rasa</a:t>
            </a:r>
          </a:p>
          <a:p>
            <a:pPr indent="-69850">
              <a:buNone/>
            </a:pPr>
            <a:r>
              <a:rPr lang="en-US" dirty="0" smtClean="0"/>
              <a:t> </a:t>
            </a:r>
            <a:r>
              <a:rPr lang="id-ID" dirty="0" smtClean="0"/>
              <a:t>Salad yang baik harus mempunyai rasa seimbang dan harmonis antara </a:t>
            </a:r>
            <a:r>
              <a:rPr lang="id-ID" i="1" dirty="0" smtClean="0"/>
              <a:t>body</a:t>
            </a:r>
            <a:r>
              <a:rPr lang="id-ID" dirty="0" smtClean="0"/>
              <a:t> dan </a:t>
            </a:r>
            <a:r>
              <a:rPr lang="id-ID" i="1" dirty="0" smtClean="0"/>
              <a:t>dressing.</a:t>
            </a:r>
            <a:endParaRPr lang="id-ID" dirty="0" smtClean="0"/>
          </a:p>
          <a:p>
            <a:pPr lvl="0"/>
            <a:r>
              <a:rPr lang="id-ID" dirty="0" smtClean="0"/>
              <a:t>Penampilan/</a:t>
            </a:r>
            <a:r>
              <a:rPr lang="id-ID" i="1" dirty="0" smtClean="0"/>
              <a:t>Appearance</a:t>
            </a:r>
            <a:endParaRPr lang="id-ID" dirty="0" smtClean="0"/>
          </a:p>
          <a:p>
            <a:pPr indent="-69850">
              <a:buNone/>
            </a:pPr>
            <a:r>
              <a:rPr lang="en-US" dirty="0" smtClean="0"/>
              <a:t> </a:t>
            </a:r>
            <a:r>
              <a:rPr lang="id-ID" dirty="0" smtClean="0"/>
              <a:t>Penampilan salad tidak hanya tergantung pada komposisi bahan dan warna, tetapi ukuran alat hidang (</a:t>
            </a:r>
            <a:r>
              <a:rPr lang="id-ID" i="1" dirty="0" smtClean="0"/>
              <a:t>salad bowl</a:t>
            </a:r>
            <a:r>
              <a:rPr lang="id-ID" dirty="0" smtClean="0"/>
              <a:t>) juga harus sesuai dengan salad yang ada diatasnya. 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 Kualitas salad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en-US" i="1" dirty="0" smtClean="0"/>
              <a:t>1.</a:t>
            </a:r>
            <a:r>
              <a:rPr lang="en-US" sz="5200" i="1" dirty="0" smtClean="0"/>
              <a:t> Simple Salad</a:t>
            </a:r>
            <a:endParaRPr lang="id-ID" sz="5200" dirty="0" smtClean="0"/>
          </a:p>
          <a:p>
            <a:pPr indent="12700">
              <a:buNone/>
            </a:pPr>
            <a:r>
              <a:rPr lang="id-ID" dirty="0" smtClean="0"/>
              <a:t>Merupakan salad yang  terbuat dari satu atau dua macam bahan makanan. Contoh: </a:t>
            </a:r>
            <a:r>
              <a:rPr lang="id-ID" i="1" dirty="0" smtClean="0"/>
              <a:t>beet roat salad, cucumber salad, potato and beef  salad</a:t>
            </a:r>
            <a:endParaRPr lang="id-ID" sz="3600" dirty="0" smtClean="0"/>
          </a:p>
          <a:p>
            <a:pPr lvl="0">
              <a:buNone/>
            </a:pPr>
            <a:r>
              <a:rPr lang="en-US" i="1" dirty="0" smtClean="0"/>
              <a:t>2. </a:t>
            </a:r>
            <a:r>
              <a:rPr lang="en-US" sz="4600" i="1" dirty="0" smtClean="0"/>
              <a:t>Compound Salad/complex salad</a:t>
            </a:r>
            <a:endParaRPr lang="id-ID" sz="4600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kreasi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body </a:t>
            </a:r>
            <a:r>
              <a:rPr lang="en-US" dirty="0" smtClean="0"/>
              <a:t>yang </a:t>
            </a:r>
            <a:r>
              <a:rPr lang="en-US" dirty="0" err="1" smtClean="0"/>
              <a:t>terbuat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yang </a:t>
            </a:r>
            <a:r>
              <a:rPr lang="en-US" dirty="0" err="1" smtClean="0"/>
              <a:t>dipergunakan</a:t>
            </a:r>
            <a:r>
              <a:rPr lang="en-US" dirty="0" smtClean="0"/>
              <a:t>.</a:t>
            </a:r>
            <a:endParaRPr lang="id-ID" sz="3600" dirty="0" smtClean="0"/>
          </a:p>
          <a:p>
            <a:pPr>
              <a:buNone/>
            </a:pPr>
            <a:r>
              <a:rPr lang="id-ID" dirty="0" smtClean="0"/>
              <a:t>   Contoh :</a:t>
            </a:r>
            <a:r>
              <a:rPr lang="id-ID" i="1" dirty="0" smtClean="0"/>
              <a:t>Yolande salad, Huzaren salad, Rusian salad.</a:t>
            </a:r>
            <a:endParaRPr lang="id-ID" sz="3600" dirty="0" smtClean="0"/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sz="5100" i="1" dirty="0" smtClean="0"/>
              <a:t>American Salad</a:t>
            </a:r>
            <a:endParaRPr lang="id-ID" sz="5100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mirip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compound salad</a:t>
            </a:r>
            <a:r>
              <a:rPr lang="en-US" dirty="0" smtClean="0"/>
              <a:t>,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i="1" dirty="0" smtClean="0"/>
              <a:t>body</a:t>
            </a:r>
            <a:r>
              <a:rPr lang="en-US" dirty="0" smtClean="0"/>
              <a:t> </a:t>
            </a:r>
            <a:r>
              <a:rPr lang="en-US" dirty="0" err="1" smtClean="0"/>
              <a:t>terbuat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endParaRPr lang="id-ID" sz="3600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i="1" dirty="0" smtClean="0"/>
              <a:t>Florida salad, orange salad. </a:t>
            </a:r>
            <a:endParaRPr lang="id-ID" sz="3600" dirty="0" smtClean="0"/>
          </a:p>
          <a:p>
            <a:pPr lvl="1">
              <a:buNone/>
            </a:pPr>
            <a:endParaRPr lang="id-ID" sz="3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err="1" smtClean="0"/>
              <a:t>Jenis-jenis</a:t>
            </a:r>
            <a:r>
              <a:rPr lang="en-US" sz="6000" b="1" dirty="0" smtClean="0"/>
              <a:t> Salad</a:t>
            </a:r>
            <a:r>
              <a:rPr lang="id-ID" sz="4800" dirty="0" smtClean="0"/>
              <a:t/>
            </a:r>
            <a:br>
              <a:rPr lang="id-ID" sz="4800" dirty="0" smtClean="0"/>
            </a:b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 </a:t>
            </a:r>
            <a:r>
              <a:rPr lang="id-ID" i="1" dirty="0" smtClean="0"/>
              <a:t>Appetizer/Hors d'oeuvre</a:t>
            </a:r>
            <a:r>
              <a:rPr lang="id-ID" dirty="0" smtClean="0"/>
              <a:t> dengan porsi antara 40-50 gram</a:t>
            </a:r>
          </a:p>
          <a:p>
            <a:pPr lvl="0"/>
            <a:r>
              <a:rPr lang="en-US" i="1" dirty="0" smtClean="0"/>
              <a:t>Accompaniment/Side dish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porsi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40 -50 gram</a:t>
            </a:r>
            <a:endParaRPr lang="id-ID" dirty="0" smtClean="0"/>
          </a:p>
          <a:p>
            <a:pPr lvl="0"/>
            <a:r>
              <a:rPr lang="en-US" i="1" dirty="0" smtClean="0"/>
              <a:t>Main dish/Main course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porsi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80 - 125 gram</a:t>
            </a:r>
            <a:endParaRPr lang="id-ID" dirty="0" smtClean="0"/>
          </a:p>
          <a:p>
            <a:pPr lvl="0"/>
            <a:r>
              <a:rPr lang="en-US" i="1" dirty="0" smtClean="0"/>
              <a:t>Dessert 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porsi</a:t>
            </a:r>
            <a:r>
              <a:rPr lang="en-US" dirty="0" smtClean="0"/>
              <a:t> 80 - 100 gram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Fungsi Salad dalam menu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s-ES" dirty="0" err="1" smtClean="0"/>
              <a:t>Cuci</a:t>
            </a:r>
            <a:r>
              <a:rPr lang="es-ES" dirty="0" smtClean="0"/>
              <a:t> </a:t>
            </a:r>
            <a:r>
              <a:rPr lang="es-ES" dirty="0" err="1" smtClean="0"/>
              <a:t>semua</a:t>
            </a:r>
            <a:r>
              <a:rPr lang="es-ES" dirty="0" smtClean="0"/>
              <a:t> </a:t>
            </a:r>
            <a:r>
              <a:rPr lang="es-ES" dirty="0" err="1" smtClean="0"/>
              <a:t>sayuran</a:t>
            </a:r>
            <a:r>
              <a:rPr lang="es-ES" dirty="0" smtClean="0"/>
              <a:t> </a:t>
            </a:r>
            <a:r>
              <a:rPr lang="es-ES" dirty="0" err="1" smtClean="0"/>
              <a:t>hijau</a:t>
            </a:r>
            <a:r>
              <a:rPr lang="es-ES" dirty="0" smtClean="0"/>
              <a:t>  </a:t>
            </a:r>
            <a:r>
              <a:rPr lang="es-ES" dirty="0" err="1" smtClean="0"/>
              <a:t>dengan</a:t>
            </a:r>
            <a:r>
              <a:rPr lang="es-ES" dirty="0" smtClean="0"/>
              <a:t> </a:t>
            </a:r>
            <a:r>
              <a:rPr lang="es-ES" dirty="0" err="1" smtClean="0"/>
              <a:t>cermat</a:t>
            </a:r>
            <a:r>
              <a:rPr lang="es-ES" dirty="0" smtClean="0"/>
              <a:t> dan </a:t>
            </a:r>
            <a:r>
              <a:rPr lang="es-ES" dirty="0" err="1" smtClean="0"/>
              <a:t>bersih</a:t>
            </a:r>
            <a:r>
              <a:rPr lang="es-ES" dirty="0" smtClean="0"/>
              <a:t>.</a:t>
            </a:r>
            <a:endParaRPr lang="id-ID" dirty="0" smtClean="0"/>
          </a:p>
          <a:p>
            <a:pPr lvl="0"/>
            <a:r>
              <a:rPr lang="id-ID" dirty="0" smtClean="0"/>
              <a:t>Keringkan sayuran dengan baik </a:t>
            </a:r>
            <a:r>
              <a:rPr lang="en-US" dirty="0" smtClean="0"/>
              <a:t>.</a:t>
            </a:r>
            <a:endParaRPr lang="id-ID" dirty="0" smtClean="0"/>
          </a:p>
          <a:p>
            <a:pPr lvl="0"/>
            <a:r>
              <a:rPr lang="id-ID" dirty="0" smtClean="0"/>
              <a:t>Dinginkan sayuran dalam almari pendingin dengan cara dibungkus dengan kain lembab.</a:t>
            </a:r>
          </a:p>
          <a:p>
            <a:pPr lvl="0"/>
            <a:r>
              <a:rPr lang="id-ID" dirty="0" smtClean="0"/>
              <a:t>Potong-potong atau sobek-sobek sayuran dalam ukuran sekali gigitan. </a:t>
            </a:r>
          </a:p>
          <a:p>
            <a:pPr lvl="0"/>
            <a:r>
              <a:rPr lang="es-ES" dirty="0" err="1" smtClean="0"/>
              <a:t>Campur</a:t>
            </a:r>
            <a:r>
              <a:rPr lang="es-ES" dirty="0" smtClean="0"/>
              <a:t> </a:t>
            </a:r>
            <a:r>
              <a:rPr lang="es-ES" dirty="0" err="1" smtClean="0"/>
              <a:t>sayuran</a:t>
            </a:r>
            <a:r>
              <a:rPr lang="es-ES" dirty="0" smtClean="0"/>
              <a:t> </a:t>
            </a:r>
            <a:r>
              <a:rPr lang="es-ES" dirty="0" err="1" smtClean="0"/>
              <a:t>hijau</a:t>
            </a:r>
            <a:r>
              <a:rPr lang="es-ES" dirty="0" smtClean="0"/>
              <a:t> dan </a:t>
            </a:r>
            <a:r>
              <a:rPr lang="es-ES" dirty="0" err="1" smtClean="0"/>
              <a:t>pastikan</a:t>
            </a:r>
            <a:r>
              <a:rPr lang="es-ES" dirty="0" smtClean="0"/>
              <a:t> </a:t>
            </a:r>
            <a:r>
              <a:rPr lang="es-ES" dirty="0" err="1" smtClean="0"/>
              <a:t>semua</a:t>
            </a:r>
            <a:r>
              <a:rPr lang="es-ES" dirty="0" smtClean="0"/>
              <a:t> </a:t>
            </a:r>
            <a:r>
              <a:rPr lang="es-ES" dirty="0" err="1" smtClean="0"/>
              <a:t>sayuran</a:t>
            </a:r>
            <a:r>
              <a:rPr lang="es-ES" dirty="0" smtClean="0"/>
              <a:t> </a:t>
            </a:r>
            <a:r>
              <a:rPr lang="es-ES" dirty="0" err="1" smtClean="0"/>
              <a:t>tercampur</a:t>
            </a:r>
            <a:r>
              <a:rPr lang="es-ES" dirty="0" smtClean="0"/>
              <a:t> rata.</a:t>
            </a:r>
            <a:endParaRPr lang="id-ID" dirty="0" smtClean="0"/>
          </a:p>
          <a:p>
            <a:pPr lvl="0"/>
            <a:r>
              <a:rPr lang="es-ES" dirty="0" err="1" smtClean="0"/>
              <a:t>Siapkan</a:t>
            </a:r>
            <a:r>
              <a:rPr lang="es-ES" dirty="0" smtClean="0"/>
              <a:t> </a:t>
            </a:r>
            <a:r>
              <a:rPr lang="es-ES" dirty="0" err="1" smtClean="0"/>
              <a:t>piring</a:t>
            </a:r>
            <a:r>
              <a:rPr lang="es-ES" dirty="0" smtClean="0"/>
              <a:t> </a:t>
            </a:r>
            <a:r>
              <a:rPr lang="es-ES" dirty="0" err="1" smtClean="0"/>
              <a:t>saladnya</a:t>
            </a:r>
            <a:r>
              <a:rPr lang="es-ES" dirty="0" smtClean="0"/>
              <a:t>. </a:t>
            </a:r>
            <a:r>
              <a:rPr lang="es-ES" dirty="0" err="1" smtClean="0"/>
              <a:t>Gunakan</a:t>
            </a:r>
            <a:r>
              <a:rPr lang="es-ES" dirty="0" smtClean="0"/>
              <a:t> </a:t>
            </a:r>
            <a:r>
              <a:rPr lang="es-ES" dirty="0" err="1" smtClean="0"/>
              <a:t>selalu</a:t>
            </a:r>
            <a:r>
              <a:rPr lang="es-ES" dirty="0" smtClean="0"/>
              <a:t> </a:t>
            </a:r>
            <a:r>
              <a:rPr lang="es-ES" dirty="0" err="1" smtClean="0"/>
              <a:t>piring</a:t>
            </a:r>
            <a:r>
              <a:rPr lang="es-ES" dirty="0" smtClean="0"/>
              <a:t> yang </a:t>
            </a:r>
            <a:r>
              <a:rPr lang="es-ES" dirty="0" err="1" smtClean="0"/>
              <a:t>dingin</a:t>
            </a:r>
            <a:r>
              <a:rPr lang="es-ES" dirty="0" smtClean="0"/>
              <a:t>. </a:t>
            </a:r>
            <a:r>
              <a:rPr lang="es-ES" dirty="0" err="1" smtClean="0"/>
              <a:t>Hindari</a:t>
            </a:r>
            <a:r>
              <a:rPr lang="es-ES" dirty="0" smtClean="0"/>
              <a:t> </a:t>
            </a:r>
            <a:r>
              <a:rPr lang="es-ES" dirty="0" err="1" smtClean="0"/>
              <a:t>meletakkan</a:t>
            </a:r>
            <a:r>
              <a:rPr lang="es-ES" dirty="0" smtClean="0"/>
              <a:t> salad </a:t>
            </a:r>
            <a:r>
              <a:rPr lang="es-ES" dirty="0" err="1" smtClean="0"/>
              <a:t>dipiring</a:t>
            </a:r>
            <a:r>
              <a:rPr lang="es-ES" dirty="0" smtClean="0"/>
              <a:t>  </a:t>
            </a:r>
            <a:r>
              <a:rPr lang="es-ES" dirty="0" err="1" smtClean="0"/>
              <a:t>lebih</a:t>
            </a:r>
            <a:r>
              <a:rPr lang="es-ES" dirty="0" smtClean="0"/>
              <a:t> </a:t>
            </a:r>
            <a:r>
              <a:rPr lang="es-ES" dirty="0" err="1" smtClean="0"/>
              <a:t>dari</a:t>
            </a:r>
            <a:r>
              <a:rPr lang="es-ES" dirty="0" smtClean="0"/>
              <a:t> </a:t>
            </a:r>
            <a:r>
              <a:rPr lang="es-ES" dirty="0" err="1" smtClean="0"/>
              <a:t>satu</a:t>
            </a:r>
            <a:r>
              <a:rPr lang="es-ES" dirty="0" smtClean="0"/>
              <a:t> </a:t>
            </a:r>
            <a:r>
              <a:rPr lang="es-ES" dirty="0" err="1" smtClean="0"/>
              <a:t>atau</a:t>
            </a:r>
            <a:r>
              <a:rPr lang="es-ES" dirty="0" smtClean="0"/>
              <a:t> 2 </a:t>
            </a:r>
            <a:r>
              <a:rPr lang="es-ES" dirty="0" err="1" smtClean="0"/>
              <a:t>jam</a:t>
            </a:r>
            <a:r>
              <a:rPr lang="es-ES" dirty="0" smtClean="0"/>
              <a:t> </a:t>
            </a:r>
            <a:r>
              <a:rPr lang="es-ES" dirty="0" err="1" smtClean="0"/>
              <a:t>sebelum</a:t>
            </a:r>
            <a:r>
              <a:rPr lang="es-ES" dirty="0" smtClean="0"/>
              <a:t> </a:t>
            </a:r>
            <a:r>
              <a:rPr lang="es-ES" dirty="0" err="1" smtClean="0"/>
              <a:t>penyajian</a:t>
            </a:r>
            <a:r>
              <a:rPr lang="es-ES" dirty="0" smtClean="0"/>
              <a:t>, </a:t>
            </a:r>
            <a:r>
              <a:rPr lang="es-ES" dirty="0" err="1" smtClean="0"/>
              <a:t>karena</a:t>
            </a:r>
            <a:r>
              <a:rPr lang="es-ES" dirty="0" smtClean="0"/>
              <a:t> </a:t>
            </a:r>
            <a:r>
              <a:rPr lang="es-ES" dirty="0" err="1" smtClean="0"/>
              <a:t>sayuran</a:t>
            </a:r>
            <a:r>
              <a:rPr lang="es-ES" dirty="0" smtClean="0"/>
              <a:t> </a:t>
            </a:r>
            <a:r>
              <a:rPr lang="es-ES" dirty="0" err="1" smtClean="0"/>
              <a:t>akan</a:t>
            </a:r>
            <a:r>
              <a:rPr lang="es-ES" dirty="0" smtClean="0"/>
              <a:t> </a:t>
            </a:r>
            <a:r>
              <a:rPr lang="es-ES" dirty="0" err="1" smtClean="0"/>
              <a:t>menjadi</a:t>
            </a:r>
            <a:r>
              <a:rPr lang="es-ES" dirty="0" smtClean="0"/>
              <a:t> </a:t>
            </a:r>
            <a:r>
              <a:rPr lang="es-ES" dirty="0" err="1" smtClean="0"/>
              <a:t>layu</a:t>
            </a:r>
            <a:r>
              <a:rPr lang="es-ES" dirty="0" smtClean="0"/>
              <a:t>.</a:t>
            </a:r>
            <a:endParaRPr lang="id-ID" dirty="0" smtClean="0"/>
          </a:p>
          <a:p>
            <a:pPr lvl="0"/>
            <a:r>
              <a:rPr lang="es-ES" dirty="0" err="1" smtClean="0"/>
              <a:t>Tambahkan</a:t>
            </a:r>
            <a:r>
              <a:rPr lang="es-ES" dirty="0" smtClean="0"/>
              <a:t> </a:t>
            </a:r>
            <a:r>
              <a:rPr lang="es-ES" dirty="0" err="1" smtClean="0"/>
              <a:t>garnish</a:t>
            </a:r>
            <a:r>
              <a:rPr lang="es-ES" dirty="0" smtClean="0"/>
              <a:t>. </a:t>
            </a:r>
            <a:r>
              <a:rPr lang="es-ES" dirty="0" err="1" smtClean="0"/>
              <a:t>Jangan</a:t>
            </a:r>
            <a:r>
              <a:rPr lang="es-ES" dirty="0" smtClean="0"/>
              <a:t> </a:t>
            </a:r>
            <a:r>
              <a:rPr lang="es-ES" dirty="0" err="1" smtClean="0"/>
              <a:t>menggunakan</a:t>
            </a:r>
            <a:r>
              <a:rPr lang="es-ES" dirty="0" smtClean="0"/>
              <a:t> </a:t>
            </a:r>
            <a:r>
              <a:rPr lang="es-ES" dirty="0" err="1" smtClean="0"/>
              <a:t>sayuran</a:t>
            </a:r>
            <a:r>
              <a:rPr lang="es-ES" dirty="0" smtClean="0"/>
              <a:t> </a:t>
            </a:r>
            <a:r>
              <a:rPr lang="es-ES" dirty="0" err="1" smtClean="0"/>
              <a:t>sebagai</a:t>
            </a:r>
            <a:r>
              <a:rPr lang="es-ES" dirty="0" smtClean="0"/>
              <a:t> </a:t>
            </a:r>
            <a:r>
              <a:rPr lang="es-ES" dirty="0" err="1" smtClean="0"/>
              <a:t>garnish</a:t>
            </a:r>
            <a:r>
              <a:rPr lang="es-ES" dirty="0" smtClean="0"/>
              <a:t> </a:t>
            </a:r>
            <a:r>
              <a:rPr lang="es-ES" dirty="0" err="1" smtClean="0"/>
              <a:t>dari</a:t>
            </a:r>
            <a:r>
              <a:rPr lang="es-ES" dirty="0" smtClean="0"/>
              <a:t> </a:t>
            </a:r>
            <a:r>
              <a:rPr lang="es-ES" dirty="0" err="1" smtClean="0"/>
              <a:t>salah</a:t>
            </a:r>
            <a:r>
              <a:rPr lang="es-ES" dirty="0" smtClean="0"/>
              <a:t> </a:t>
            </a:r>
            <a:r>
              <a:rPr lang="es-ES" dirty="0" err="1" smtClean="0"/>
              <a:t>satu</a:t>
            </a:r>
            <a:r>
              <a:rPr lang="es-ES" dirty="0" smtClean="0"/>
              <a:t> </a:t>
            </a:r>
            <a:r>
              <a:rPr lang="es-ES" dirty="0" err="1" smtClean="0"/>
              <a:t>sayuran</a:t>
            </a:r>
            <a:r>
              <a:rPr lang="es-ES" dirty="0" smtClean="0"/>
              <a:t> yang  </a:t>
            </a:r>
            <a:r>
              <a:rPr lang="es-ES" dirty="0" err="1" smtClean="0"/>
              <a:t>dicampur</a:t>
            </a:r>
            <a:r>
              <a:rPr lang="es-ES" dirty="0" smtClean="0"/>
              <a:t>. </a:t>
            </a:r>
            <a:r>
              <a:rPr lang="es-ES" dirty="0" err="1" smtClean="0"/>
              <a:t>Pilihlah</a:t>
            </a:r>
            <a:r>
              <a:rPr lang="es-ES" dirty="0" smtClean="0"/>
              <a:t> </a:t>
            </a:r>
            <a:r>
              <a:rPr lang="es-ES" dirty="0" err="1" smtClean="0"/>
              <a:t>garnish</a:t>
            </a:r>
            <a:r>
              <a:rPr lang="es-ES" dirty="0" smtClean="0"/>
              <a:t> yang </a:t>
            </a:r>
            <a:r>
              <a:rPr lang="es-ES" dirty="0" err="1" smtClean="0"/>
              <a:t>tidak</a:t>
            </a:r>
            <a:r>
              <a:rPr lang="es-ES" dirty="0" smtClean="0"/>
              <a:t> </a:t>
            </a:r>
            <a:r>
              <a:rPr lang="es-ES" dirty="0" err="1" smtClean="0"/>
              <a:t>berubah</a:t>
            </a:r>
            <a:r>
              <a:rPr lang="es-ES" dirty="0" smtClean="0"/>
              <a:t>  </a:t>
            </a:r>
            <a:r>
              <a:rPr lang="es-ES" dirty="0" err="1" smtClean="0"/>
              <a:t>warna</a:t>
            </a:r>
            <a:r>
              <a:rPr lang="es-ES" dirty="0" smtClean="0"/>
              <a:t> dan </a:t>
            </a:r>
            <a:r>
              <a:rPr lang="es-ES" dirty="0" err="1" smtClean="0"/>
              <a:t>bentuknya</a:t>
            </a:r>
            <a:r>
              <a:rPr lang="es-ES" dirty="0" smtClean="0"/>
              <a:t>. </a:t>
            </a:r>
          </a:p>
          <a:p>
            <a:pPr lvl="0"/>
            <a:r>
              <a:rPr lang="es-ES" dirty="0" err="1" smtClean="0"/>
              <a:t>Dinginkan</a:t>
            </a:r>
            <a:r>
              <a:rPr lang="es-ES" dirty="0" smtClean="0"/>
              <a:t> (</a:t>
            </a:r>
            <a:r>
              <a:rPr lang="es-ES" dirty="0" err="1" smtClean="0"/>
              <a:t>masukkan</a:t>
            </a:r>
            <a:r>
              <a:rPr lang="es-ES" dirty="0" smtClean="0"/>
              <a:t> </a:t>
            </a:r>
            <a:r>
              <a:rPr lang="es-ES" dirty="0" err="1" smtClean="0"/>
              <a:t>almari</a:t>
            </a:r>
            <a:r>
              <a:rPr lang="es-ES" dirty="0" smtClean="0"/>
              <a:t> /</a:t>
            </a:r>
            <a:r>
              <a:rPr lang="es-ES" dirty="0" err="1" smtClean="0"/>
              <a:t>ruang</a:t>
            </a:r>
            <a:r>
              <a:rPr lang="es-ES" dirty="0" smtClean="0"/>
              <a:t> </a:t>
            </a:r>
            <a:r>
              <a:rPr lang="es-ES" dirty="0" err="1" smtClean="0"/>
              <a:t>pendingin</a:t>
            </a:r>
            <a:r>
              <a:rPr lang="es-ES" dirty="0" smtClean="0"/>
              <a:t>) </a:t>
            </a:r>
            <a:r>
              <a:rPr lang="es-ES" dirty="0" err="1" smtClean="0"/>
              <a:t>sampai</a:t>
            </a:r>
            <a:r>
              <a:rPr lang="es-ES" dirty="0" smtClean="0"/>
              <a:t> </a:t>
            </a:r>
            <a:r>
              <a:rPr lang="es-ES" dirty="0" err="1" smtClean="0"/>
              <a:t>saat</a:t>
            </a:r>
            <a:r>
              <a:rPr lang="es-ES" dirty="0" smtClean="0"/>
              <a:t> </a:t>
            </a:r>
            <a:r>
              <a:rPr lang="es-ES" dirty="0" err="1" smtClean="0"/>
              <a:t>penyajian</a:t>
            </a:r>
            <a:r>
              <a:rPr lang="es-ES" dirty="0" smtClean="0"/>
              <a:t>.</a:t>
            </a:r>
            <a:endParaRPr lang="id-ID" dirty="0" smtClean="0"/>
          </a:p>
          <a:p>
            <a:r>
              <a:rPr lang="es-ES" dirty="0" err="1" smtClean="0"/>
              <a:t>Tambahkan</a:t>
            </a:r>
            <a:r>
              <a:rPr lang="es-ES" dirty="0" smtClean="0"/>
              <a:t> </a:t>
            </a:r>
            <a:r>
              <a:rPr lang="es-ES" i="1" dirty="0" err="1" smtClean="0"/>
              <a:t>dressing</a:t>
            </a:r>
            <a:r>
              <a:rPr lang="es-ES" dirty="0" smtClean="0"/>
              <a:t>/</a:t>
            </a:r>
            <a:r>
              <a:rPr lang="es-ES" dirty="0" err="1" smtClean="0"/>
              <a:t>saus</a:t>
            </a:r>
            <a:r>
              <a:rPr lang="es-ES" dirty="0" smtClean="0"/>
              <a:t> </a:t>
            </a:r>
            <a:r>
              <a:rPr lang="es-ES" dirty="0" err="1" smtClean="0"/>
              <a:t>dengan</a:t>
            </a:r>
            <a:r>
              <a:rPr lang="es-ES" dirty="0" smtClean="0"/>
              <a:t> </a:t>
            </a:r>
            <a:r>
              <a:rPr lang="es-ES" dirty="0" err="1" smtClean="0"/>
              <a:t>cepat</a:t>
            </a:r>
            <a:r>
              <a:rPr lang="es-ES" dirty="0" smtClean="0"/>
              <a:t>   </a:t>
            </a:r>
            <a:r>
              <a:rPr lang="es-ES" dirty="0" err="1" smtClean="0"/>
              <a:t>sebelum</a:t>
            </a:r>
            <a:r>
              <a:rPr lang="es-ES" dirty="0" smtClean="0"/>
              <a:t> </a:t>
            </a:r>
            <a:r>
              <a:rPr lang="es-ES" dirty="0" err="1" smtClean="0"/>
              <a:t>penyajian</a:t>
            </a:r>
            <a:r>
              <a:rPr lang="es-ES" dirty="0" smtClean="0"/>
              <a:t> </a:t>
            </a:r>
            <a:r>
              <a:rPr lang="es-ES" dirty="0" err="1" smtClean="0"/>
              <a:t>atau</a:t>
            </a:r>
            <a:r>
              <a:rPr lang="es-ES" dirty="0" smtClean="0"/>
              <a:t> </a:t>
            </a:r>
            <a:r>
              <a:rPr lang="es-ES" dirty="0" err="1" smtClean="0"/>
              <a:t>sajikan</a:t>
            </a:r>
            <a:r>
              <a:rPr lang="es-ES" dirty="0" smtClean="0"/>
              <a:t> </a:t>
            </a:r>
            <a:r>
              <a:rPr lang="es-ES" dirty="0" err="1" smtClean="0"/>
              <a:t>disebelah</a:t>
            </a:r>
            <a:r>
              <a:rPr lang="es-ES" dirty="0" smtClean="0"/>
              <a:t> salad. 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Hidangan pembuka / </a:t>
            </a:r>
            <a:r>
              <a:rPr lang="id-ID" i="1" dirty="0" smtClean="0"/>
              <a:t>appetizer </a:t>
            </a:r>
            <a:r>
              <a:rPr lang="id-ID" dirty="0" smtClean="0"/>
              <a:t>/ </a:t>
            </a:r>
            <a:r>
              <a:rPr lang="id-ID" i="1" dirty="0" smtClean="0"/>
              <a:t>hors d</a:t>
            </a:r>
            <a:r>
              <a:rPr lang="ar-SA" i="1" dirty="0" smtClean="0"/>
              <a:t>ۥ</a:t>
            </a:r>
            <a:r>
              <a:rPr lang="id-ID" i="1" dirty="0" smtClean="0"/>
              <a:t>oeuvre </a:t>
            </a:r>
            <a:r>
              <a:rPr lang="id-ID" dirty="0" smtClean="0"/>
              <a:t>yang terdiri dari bermacam-macam bahan makanan hewani, nabati, buah dan kacang, yang diletakkan pada potongan roti bakar atau biskuit sebagai bahan dasar </a:t>
            </a:r>
            <a:r>
              <a:rPr lang="id-ID" i="1" dirty="0" smtClean="0"/>
              <a:t>canapé.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i="1" dirty="0" smtClean="0"/>
              <a:t>Canape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i="1" dirty="0" smtClean="0"/>
              <a:t>Canapé </a:t>
            </a:r>
            <a:r>
              <a:rPr lang="id-ID" dirty="0" smtClean="0"/>
              <a:t>dibuat dari roti yang dipanggang atau digoreng yang berbentuk segi empat panjang, bulat, segitiga </a:t>
            </a:r>
            <a:r>
              <a:rPr lang="en-US" dirty="0" smtClean="0"/>
              <a:t>.</a:t>
            </a:r>
          </a:p>
          <a:p>
            <a:r>
              <a:rPr lang="id-ID" i="1" dirty="0" smtClean="0"/>
              <a:t>Spread </a:t>
            </a:r>
            <a:r>
              <a:rPr lang="id-ID" dirty="0" smtClean="0"/>
              <a:t>(olesan)</a:t>
            </a:r>
          </a:p>
          <a:p>
            <a:pPr indent="12700">
              <a:buNone/>
            </a:pPr>
            <a:r>
              <a:rPr lang="id-ID" dirty="0" smtClean="0"/>
              <a:t>berupa </a:t>
            </a:r>
            <a:r>
              <a:rPr lang="id-ID" i="1" dirty="0" smtClean="0"/>
              <a:t>butter, mayonnaise </a:t>
            </a:r>
            <a:r>
              <a:rPr lang="id-ID" dirty="0" smtClean="0"/>
              <a:t>dan</a:t>
            </a:r>
            <a:r>
              <a:rPr lang="id-ID" i="1" dirty="0" smtClean="0"/>
              <a:t> cheese.</a:t>
            </a:r>
            <a:endParaRPr lang="id-ID" dirty="0" smtClean="0"/>
          </a:p>
          <a:p>
            <a:pPr lvl="0"/>
            <a:r>
              <a:rPr lang="id-ID" i="1" dirty="0" smtClean="0"/>
              <a:t>Topping</a:t>
            </a:r>
            <a:endParaRPr lang="id-ID" dirty="0" smtClean="0"/>
          </a:p>
          <a:p>
            <a:r>
              <a:rPr lang="id-ID" i="1" dirty="0" smtClean="0"/>
              <a:t>Topping</a:t>
            </a:r>
            <a:r>
              <a:rPr lang="id-ID" dirty="0" smtClean="0"/>
              <a:t> adalah bahan makanan yang diletakkan di atas roti atau biscuit yang telah diberi </a:t>
            </a:r>
            <a:r>
              <a:rPr lang="id-ID" i="1" dirty="0" smtClean="0"/>
              <a:t>spread.</a:t>
            </a:r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d-ID" dirty="0" smtClean="0"/>
              <a:t>Komposisi dasar </a:t>
            </a:r>
            <a:r>
              <a:rPr lang="id-ID" i="1" dirty="0" smtClean="0"/>
              <a:t>Canape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6600" dirty="0" smtClean="0"/>
              <a:t>SEKIAN  DULU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FOTO-FOTO\LKS Jateng\DSCN954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524001"/>
            <a:ext cx="3657600" cy="3505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1028" name="Picture 4" descr="DSCN2266"/>
          <p:cNvPicPr>
            <a:picLocks noChangeAspect="1" noChangeArrowheads="1"/>
          </p:cNvPicPr>
          <p:nvPr/>
        </p:nvPicPr>
        <p:blipFill>
          <a:blip r:embed="rId3" cstate="print"/>
          <a:srcRect t="9845" b="12137"/>
          <a:stretch>
            <a:fillRect/>
          </a:stretch>
        </p:blipFill>
        <p:spPr bwMode="auto">
          <a:xfrm>
            <a:off x="4724400" y="304800"/>
            <a:ext cx="3657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DSCN2107"/>
          <p:cNvPicPr>
            <a:picLocks noChangeAspect="1" noChangeArrowheads="1"/>
          </p:cNvPicPr>
          <p:nvPr/>
        </p:nvPicPr>
        <p:blipFill>
          <a:blip r:embed="rId4" cstate="print"/>
          <a:srcRect l="22821" r="19295" b="17784"/>
          <a:stretch>
            <a:fillRect/>
          </a:stretch>
        </p:blipFill>
        <p:spPr bwMode="auto">
          <a:xfrm>
            <a:off x="4724400" y="2286000"/>
            <a:ext cx="3657600" cy="2743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Hidangan pembuka atau dalam bahasa inggris disebut </a:t>
            </a:r>
            <a:r>
              <a:rPr lang="id-ID" i="1" dirty="0" smtClean="0">
                <a:solidFill>
                  <a:srgbClr val="FF0000"/>
                </a:solidFill>
              </a:rPr>
              <a:t>appetizer</a:t>
            </a:r>
            <a:r>
              <a:rPr lang="id-ID" dirty="0" smtClean="0"/>
              <a:t> dan dalam bahasa Perancis dikenal dengan istilah </a:t>
            </a:r>
            <a:r>
              <a:rPr lang="id-ID" i="1" dirty="0" smtClean="0">
                <a:solidFill>
                  <a:srgbClr val="FF0000"/>
                </a:solidFill>
              </a:rPr>
              <a:t>Hor’s D’oeuver</a:t>
            </a:r>
            <a:r>
              <a:rPr lang="id-ID" dirty="0" smtClean="0"/>
              <a:t>.</a:t>
            </a:r>
            <a:endParaRPr lang="en-US" dirty="0" smtClean="0"/>
          </a:p>
          <a:p>
            <a:r>
              <a:rPr lang="id-ID" i="1" dirty="0" smtClean="0"/>
              <a:t>Appetizer </a:t>
            </a:r>
            <a:r>
              <a:rPr lang="id-ID" dirty="0" smtClean="0"/>
              <a:t>atau hidangan pembuka  di  sajikan  dengan porsi kecil (</a:t>
            </a:r>
            <a:r>
              <a:rPr lang="id-ID" i="1" dirty="0" smtClean="0"/>
              <a:t>bit size</a:t>
            </a:r>
            <a:r>
              <a:rPr lang="id-ID" dirty="0" smtClean="0"/>
              <a:t>).  </a:t>
            </a:r>
            <a:endParaRPr lang="en-US" dirty="0" smtClean="0"/>
          </a:p>
          <a:p>
            <a:r>
              <a:rPr lang="en-US" i="1" dirty="0" smtClean="0"/>
              <a:t> A</a:t>
            </a:r>
            <a:r>
              <a:rPr lang="id-ID" i="1" dirty="0" smtClean="0"/>
              <a:t>ppetizer </a:t>
            </a:r>
            <a:r>
              <a:rPr lang="id-ID" dirty="0" smtClean="0"/>
              <a:t>berfungsi merangsang nafsu makan dan disajikan sebagai hidangan pertama sebelum menikmati hidangan yang lainnya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d-ID" b="1" dirty="0" smtClean="0"/>
              <a:t>Hidangan Pembuka (</a:t>
            </a:r>
            <a:r>
              <a:rPr lang="id-ID" b="1" i="1" dirty="0" smtClean="0"/>
              <a:t>Appetizer</a:t>
            </a:r>
            <a:r>
              <a:rPr lang="id-ID" b="1" dirty="0" smtClean="0"/>
              <a:t>)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>
                <a:solidFill>
                  <a:srgbClr val="FF0000"/>
                </a:solidFill>
              </a:rPr>
              <a:t>1. </a:t>
            </a:r>
            <a:r>
              <a:rPr lang="id-ID" dirty="0" smtClean="0">
                <a:solidFill>
                  <a:srgbClr val="FF0000"/>
                </a:solidFill>
              </a:rPr>
              <a:t>Hidangan pembuka dingin (</a:t>
            </a:r>
            <a:r>
              <a:rPr lang="id-ID" i="1" dirty="0" smtClean="0">
                <a:solidFill>
                  <a:srgbClr val="FF0000"/>
                </a:solidFill>
              </a:rPr>
              <a:t>Cold</a:t>
            </a:r>
            <a:r>
              <a:rPr lang="id-ID" dirty="0" smtClean="0">
                <a:solidFill>
                  <a:srgbClr val="FF0000"/>
                </a:solidFill>
              </a:rPr>
              <a:t> </a:t>
            </a:r>
            <a:r>
              <a:rPr lang="id-ID" i="1" dirty="0" smtClean="0">
                <a:solidFill>
                  <a:srgbClr val="FF0000"/>
                </a:solidFill>
              </a:rPr>
              <a:t>Appetizer</a:t>
            </a:r>
            <a:r>
              <a:rPr lang="id-ID" dirty="0" smtClean="0">
                <a:solidFill>
                  <a:srgbClr val="FF0000"/>
                </a:solidFill>
              </a:rPr>
              <a:t>)</a:t>
            </a:r>
          </a:p>
          <a:p>
            <a:pPr marL="725488" indent="-369888"/>
            <a:r>
              <a:rPr lang="id-ID" dirty="0" smtClean="0"/>
              <a:t> </a:t>
            </a:r>
            <a:r>
              <a:rPr lang="en-US" dirty="0" smtClean="0"/>
              <a:t>B</a:t>
            </a:r>
            <a:r>
              <a:rPr lang="id-ID" dirty="0" smtClean="0"/>
              <a:t>erfungsi untuk merangsang nafsu makan, </a:t>
            </a:r>
            <a:endParaRPr lang="en-US" dirty="0" smtClean="0"/>
          </a:p>
          <a:p>
            <a:pPr marL="725488" indent="-369888"/>
            <a:r>
              <a:rPr lang="en-US" dirty="0" smtClean="0"/>
              <a:t>T</a:t>
            </a:r>
            <a:r>
              <a:rPr lang="id-ID" dirty="0" smtClean="0"/>
              <a:t>idak mengenyangk</a:t>
            </a:r>
            <a:r>
              <a:rPr lang="en-US" dirty="0" smtClean="0"/>
              <a:t>an </a:t>
            </a:r>
          </a:p>
          <a:p>
            <a:pPr marL="725488" indent="-369888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dibumbui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tajam</a:t>
            </a:r>
            <a:r>
              <a:rPr lang="en-US" dirty="0" smtClean="0"/>
              <a:t>,</a:t>
            </a:r>
          </a:p>
          <a:p>
            <a:pPr marL="725488" indent="-369888"/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, </a:t>
            </a:r>
          </a:p>
          <a:p>
            <a:pPr marL="725488" indent="-369888"/>
            <a:r>
              <a:rPr lang="en-US" dirty="0" err="1" smtClean="0"/>
              <a:t>Kombinasi</a:t>
            </a:r>
            <a:r>
              <a:rPr lang="en-US" dirty="0" smtClean="0"/>
              <a:t> rasa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cocok</a:t>
            </a:r>
            <a:endParaRPr lang="en-US" dirty="0" smtClean="0"/>
          </a:p>
          <a:p>
            <a:pPr marL="725488" indent="-369888"/>
            <a:r>
              <a:rPr lang="en-US" dirty="0" smtClean="0"/>
              <a:t> </a:t>
            </a:r>
            <a:r>
              <a:rPr lang="en-US" dirty="0" err="1" smtClean="0"/>
              <a:t>Dihidangkan</a:t>
            </a:r>
            <a:r>
              <a:rPr lang="en-US" dirty="0" smtClean="0"/>
              <a:t> </a:t>
            </a:r>
            <a:r>
              <a:rPr lang="en-US" dirty="0" err="1" smtClean="0"/>
              <a:t>dingin</a:t>
            </a:r>
            <a:r>
              <a:rPr lang="en-US" dirty="0" smtClean="0"/>
              <a:t> (10 °C – 15 °C).</a:t>
            </a:r>
          </a:p>
          <a:p>
            <a:pPr marL="725488" indent="-369888"/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hidangan</a:t>
            </a:r>
            <a:r>
              <a:rPr lang="en-US" dirty="0" smtClean="0"/>
              <a:t> </a:t>
            </a:r>
            <a:r>
              <a:rPr lang="en-US" dirty="0" err="1" smtClean="0"/>
              <a:t>pembuka</a:t>
            </a:r>
            <a:r>
              <a:rPr lang="en-US" dirty="0" smtClean="0"/>
              <a:t> </a:t>
            </a:r>
            <a:r>
              <a:rPr lang="en-US" dirty="0" err="1" smtClean="0"/>
              <a:t>dingin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: salad, </a:t>
            </a:r>
            <a:r>
              <a:rPr lang="en-US" dirty="0" err="1" smtClean="0"/>
              <a:t>canape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aspic</a:t>
            </a:r>
            <a:r>
              <a:rPr lang="en-US" dirty="0" smtClean="0"/>
              <a:t>  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d-ID" b="1" dirty="0" smtClean="0"/>
              <a:t>Jenis Hidangan Pembuka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2. </a:t>
            </a:r>
            <a:r>
              <a:rPr lang="en-US" dirty="0" err="1" smtClean="0">
                <a:solidFill>
                  <a:srgbClr val="FF0000"/>
                </a:solidFill>
              </a:rPr>
              <a:t>Hidangan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pembuka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panas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i="1" dirty="0" smtClean="0">
                <a:solidFill>
                  <a:srgbClr val="FF0000"/>
                </a:solidFill>
              </a:rPr>
              <a:t>Hot Appetizer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id-ID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</a:p>
          <a:p>
            <a:r>
              <a:rPr lang="en-US" dirty="0" smtClean="0"/>
              <a:t>Rasa </a:t>
            </a:r>
            <a:r>
              <a:rPr lang="en-US" dirty="0" err="1" smtClean="0"/>
              <a:t>gurih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asin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merangsang</a:t>
            </a:r>
            <a:r>
              <a:rPr lang="en-US" dirty="0" smtClean="0"/>
              <a:t> </a:t>
            </a:r>
            <a:r>
              <a:rPr lang="en-US" dirty="0" err="1" smtClean="0"/>
              <a:t>nafsu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mengenyangkan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rasa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Dihidangkan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hangat</a:t>
            </a:r>
            <a:r>
              <a:rPr lang="en-US" dirty="0" smtClean="0"/>
              <a:t>/</a:t>
            </a:r>
            <a:r>
              <a:rPr lang="en-US" dirty="0" err="1" smtClean="0"/>
              <a:t>panas</a:t>
            </a:r>
            <a:r>
              <a:rPr lang="en-US" dirty="0" smtClean="0"/>
              <a:t> (50°C-60°C). </a:t>
            </a:r>
          </a:p>
          <a:p>
            <a:r>
              <a:rPr lang="en-US" dirty="0" err="1" smtClean="0"/>
              <a:t>Jenis</a:t>
            </a:r>
            <a:r>
              <a:rPr lang="en-US" dirty="0" smtClean="0"/>
              <a:t>  </a:t>
            </a:r>
            <a:r>
              <a:rPr lang="en-US" i="1" dirty="0" smtClean="0"/>
              <a:t>Hot Appetizer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: </a:t>
            </a:r>
            <a:r>
              <a:rPr lang="en-US" i="1" dirty="0" err="1" smtClean="0"/>
              <a:t>Fritture</a:t>
            </a:r>
            <a:r>
              <a:rPr lang="en-US" i="1" dirty="0" smtClean="0"/>
              <a:t>, </a:t>
            </a:r>
            <a:r>
              <a:rPr lang="en-US" i="1" dirty="0" err="1" smtClean="0"/>
              <a:t>resolles</a:t>
            </a:r>
            <a:r>
              <a:rPr lang="en-US" i="1" dirty="0" smtClean="0"/>
              <a:t>, cheese </a:t>
            </a:r>
            <a:r>
              <a:rPr lang="en-US" i="1" dirty="0" err="1" smtClean="0"/>
              <a:t>soufle</a:t>
            </a:r>
            <a:r>
              <a:rPr lang="en-US" i="1" dirty="0" smtClean="0"/>
              <a:t>, croquette, quiche </a:t>
            </a:r>
            <a:r>
              <a:rPr lang="en-US" i="1" dirty="0" err="1" smtClean="0"/>
              <a:t>lorraine</a:t>
            </a:r>
            <a:r>
              <a:rPr lang="en-US" i="1" dirty="0" smtClean="0"/>
              <a:t>.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12700">
              <a:buNone/>
            </a:pPr>
            <a:r>
              <a:rPr lang="en-US" dirty="0" smtClean="0"/>
              <a:t>T</a:t>
            </a:r>
            <a:r>
              <a:rPr lang="id-ID" dirty="0" smtClean="0"/>
              <a:t>erdiri dari berbagai jenis kombinasi makanan yang meliputi: </a:t>
            </a:r>
            <a:endParaRPr lang="en-US" dirty="0" smtClean="0"/>
          </a:p>
          <a:p>
            <a:pPr marL="725488" indent="-369888"/>
            <a:r>
              <a:rPr lang="id-ID" i="1" dirty="0" smtClean="0"/>
              <a:t>Seafood</a:t>
            </a:r>
            <a:r>
              <a:rPr lang="id-ID" dirty="0" smtClean="0"/>
              <a:t>, </a:t>
            </a:r>
            <a:endParaRPr lang="en-US" dirty="0" smtClean="0"/>
          </a:p>
          <a:p>
            <a:pPr marL="725488" indent="-369888"/>
            <a:r>
              <a:rPr lang="id-ID" dirty="0" smtClean="0"/>
              <a:t>daging, </a:t>
            </a:r>
            <a:endParaRPr lang="en-US" dirty="0" smtClean="0"/>
          </a:p>
          <a:p>
            <a:pPr marL="725488" indent="-369888"/>
            <a:r>
              <a:rPr lang="id-ID" dirty="0" smtClean="0"/>
              <a:t>unggas, </a:t>
            </a:r>
            <a:endParaRPr lang="en-US" dirty="0" smtClean="0"/>
          </a:p>
          <a:p>
            <a:pPr marL="725488" indent="-369888"/>
            <a:r>
              <a:rPr lang="id-ID" dirty="0" smtClean="0"/>
              <a:t>buah-buahan </a:t>
            </a:r>
            <a:endParaRPr lang="en-US" dirty="0" smtClean="0"/>
          </a:p>
          <a:p>
            <a:pPr marL="725488" indent="-369888"/>
            <a:r>
              <a:rPr lang="id-ID" dirty="0" smtClean="0"/>
              <a:t>sayuran.  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Bahan Pembuatan Hidangan Pembuka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id-ID" b="1" i="1" dirty="0" smtClean="0"/>
              <a:t>Salad</a:t>
            </a:r>
            <a:endParaRPr lang="en-US" b="1" i="1" dirty="0" smtClean="0"/>
          </a:p>
          <a:p>
            <a:pPr>
              <a:buFont typeface="Wingdings" pitchFamily="2" charset="2"/>
              <a:buChar char="ü"/>
            </a:pPr>
            <a:r>
              <a:rPr lang="en-US" b="1" i="1" dirty="0" smtClean="0"/>
              <a:t>C</a:t>
            </a:r>
            <a:r>
              <a:rPr lang="id-ID" b="1" i="1" dirty="0" smtClean="0"/>
              <a:t>anape</a:t>
            </a:r>
            <a:endParaRPr lang="en-US" b="1" i="1" dirty="0" smtClean="0"/>
          </a:p>
          <a:p>
            <a:pPr>
              <a:buFont typeface="Wingdings" pitchFamily="2" charset="2"/>
              <a:buChar char="ü"/>
            </a:pPr>
            <a:r>
              <a:rPr lang="en-US" b="1" i="1" dirty="0" smtClean="0"/>
              <a:t> Aspic Jelly</a:t>
            </a:r>
            <a:endParaRPr lang="id-ID" i="1" dirty="0" smtClean="0"/>
          </a:p>
          <a:p>
            <a:pPr>
              <a:buFont typeface="Wingdings" pitchFamily="2" charset="2"/>
              <a:buChar char="ü"/>
            </a:pPr>
            <a:r>
              <a:rPr lang="en-US" b="1" i="1" dirty="0" smtClean="0"/>
              <a:t> Pate</a:t>
            </a:r>
            <a:endParaRPr lang="id-ID" i="1" dirty="0" smtClean="0"/>
          </a:p>
          <a:p>
            <a:pPr>
              <a:buFont typeface="Wingdings" pitchFamily="2" charset="2"/>
              <a:buChar char="ü"/>
            </a:pPr>
            <a:r>
              <a:rPr lang="en-US" b="1" i="1" dirty="0" smtClean="0"/>
              <a:t>Galantine</a:t>
            </a:r>
            <a:endParaRPr lang="id-ID" i="1" dirty="0" smtClean="0"/>
          </a:p>
          <a:p>
            <a:pPr>
              <a:buFont typeface="Wingdings" pitchFamily="2" charset="2"/>
              <a:buChar char="ü"/>
            </a:pPr>
            <a:r>
              <a:rPr lang="en-US" b="1" i="1" dirty="0" err="1" smtClean="0"/>
              <a:t>Ballotines</a:t>
            </a:r>
            <a:r>
              <a:rPr lang="en-US" b="1" i="1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id-ID" b="1" dirty="0" smtClean="0"/>
              <a:t> </a:t>
            </a:r>
            <a:r>
              <a:rPr lang="id-ID" b="1" i="1" dirty="0" smtClean="0"/>
              <a:t>Croquette</a:t>
            </a:r>
            <a:endParaRPr lang="en-US" b="1" i="1" dirty="0" smtClean="0"/>
          </a:p>
          <a:p>
            <a:pPr lvl="0">
              <a:buFont typeface="Wingdings" pitchFamily="2" charset="2"/>
              <a:buChar char="ü"/>
            </a:pPr>
            <a:r>
              <a:rPr lang="en-US" b="1" i="1" dirty="0" smtClean="0"/>
              <a:t>Quiche Lorraine</a:t>
            </a:r>
            <a:endParaRPr lang="id-ID" dirty="0" smtClean="0"/>
          </a:p>
          <a:p>
            <a:pPr>
              <a:buFont typeface="Wingdings" pitchFamily="2" charset="2"/>
              <a:buChar char="ü"/>
            </a:pPr>
            <a:endParaRPr lang="id-ID" i="1" dirty="0" smtClean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Klasifikasi hidangan pembuka (</a:t>
            </a:r>
            <a:r>
              <a:rPr lang="id-ID" b="1" i="1" dirty="0" smtClean="0"/>
              <a:t>appetizer</a:t>
            </a:r>
            <a:r>
              <a:rPr lang="id-ID" b="1" dirty="0" smtClean="0"/>
              <a:t>)</a:t>
            </a:r>
            <a:br>
              <a:rPr lang="id-ID" b="1" dirty="0" smtClean="0"/>
            </a:b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55600" lvl="1" indent="-355600">
              <a:buNone/>
            </a:pPr>
            <a:r>
              <a:rPr lang="id-ID" sz="3600" b="1" dirty="0" smtClean="0"/>
              <a:t>Pengertian Salad</a:t>
            </a:r>
            <a:endParaRPr lang="id-ID" sz="3600" dirty="0" smtClean="0"/>
          </a:p>
          <a:p>
            <a:r>
              <a:rPr lang="id-ID" dirty="0" smtClean="0"/>
              <a:t>Pada awalnya salad sering diartikan sebagai makanan yang terdiri dari sayur-sayuran atau daun-daunan hijau yang segar (</a:t>
            </a:r>
            <a:r>
              <a:rPr lang="id-ID" i="1" dirty="0" smtClean="0"/>
              <a:t>crispy leaf vegetables</a:t>
            </a:r>
            <a:r>
              <a:rPr lang="id-ID" dirty="0" smtClean="0"/>
              <a:t>). </a:t>
            </a:r>
            <a:endParaRPr lang="en-US" dirty="0" smtClean="0"/>
          </a:p>
          <a:p>
            <a:r>
              <a:rPr lang="en-US" dirty="0" smtClean="0"/>
              <a:t> P</a:t>
            </a:r>
            <a:r>
              <a:rPr lang="id-ID" dirty="0" smtClean="0"/>
              <a:t>erkembangannya pengertian ini tidak sepenuhnya benar, karena banyak bahan makanan lain yang ditambahkan pada sayur-sayuran tadi sehingga  lahirlah salad yang beraneka ragam. </a:t>
            </a:r>
            <a:endParaRPr lang="en-US" dirty="0" smtClean="0"/>
          </a:p>
          <a:p>
            <a:r>
              <a:rPr lang="id-ID" dirty="0" smtClean="0"/>
              <a:t>Pada akhirnya salad dapat diartikan sebagai suatu makanan yang  merupakan campuran dari sayuran hijau segar, buah, daging, unggas dan ikan yang dihidangkan bersama </a:t>
            </a:r>
            <a:r>
              <a:rPr lang="id-ID" i="1" dirty="0" smtClean="0"/>
              <a:t>dressing </a:t>
            </a:r>
            <a:r>
              <a:rPr lang="id-ID" dirty="0" smtClean="0"/>
              <a:t>atau hanya terdiri dari buah segar dan </a:t>
            </a:r>
            <a:r>
              <a:rPr lang="id-ID" i="1" dirty="0" smtClean="0"/>
              <a:t>juice.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d-ID" b="1" dirty="0" smtClean="0"/>
              <a:t>Salad</a:t>
            </a:r>
            <a:r>
              <a:rPr lang="id-ID" sz="4800" dirty="0" smtClean="0"/>
              <a:t/>
            </a:r>
            <a:br>
              <a:rPr lang="id-ID" sz="4800" dirty="0" smtClean="0"/>
            </a:b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1)  </a:t>
            </a:r>
            <a:r>
              <a:rPr lang="en-US" b="1" i="1" dirty="0" smtClean="0"/>
              <a:t>A base of salad/ </a:t>
            </a:r>
            <a:r>
              <a:rPr lang="en-US" b="1" i="1" dirty="0" err="1" smtClean="0"/>
              <a:t>underliner</a:t>
            </a:r>
            <a:endParaRPr lang="en-US" b="1" i="1" dirty="0" smtClean="0"/>
          </a:p>
          <a:p>
            <a:pPr lvl="0">
              <a:buNone/>
            </a:pPr>
            <a:r>
              <a:rPr lang="en-US" b="1" i="1" dirty="0" smtClean="0"/>
              <a:t>2) A body of salad</a:t>
            </a:r>
          </a:p>
          <a:p>
            <a:pPr lvl="0">
              <a:buNone/>
            </a:pPr>
            <a:r>
              <a:rPr lang="en-US" b="1" i="1" dirty="0" smtClean="0"/>
              <a:t>3) </a:t>
            </a:r>
            <a:r>
              <a:rPr lang="id-ID" b="1" i="1" dirty="0" smtClean="0"/>
              <a:t>Dressing (cold sauce)</a:t>
            </a:r>
            <a:endParaRPr lang="en-US" b="1" i="1" dirty="0" smtClean="0"/>
          </a:p>
          <a:p>
            <a:pPr lvl="0">
              <a:buNone/>
            </a:pPr>
            <a:r>
              <a:rPr lang="en-US" b="1" i="1" dirty="0" smtClean="0"/>
              <a:t>4) </a:t>
            </a:r>
            <a:r>
              <a:rPr lang="id-ID" b="1" i="1" dirty="0" smtClean="0"/>
              <a:t>Garnish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Komposisi</a:t>
            </a:r>
            <a:r>
              <a:rPr lang="en-US" b="1" dirty="0" smtClean="0"/>
              <a:t> Salad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131</TotalTime>
  <Words>787</Words>
  <Application>Microsoft Office PowerPoint</Application>
  <PresentationFormat>On-screen Show (4:3)</PresentationFormat>
  <Paragraphs>96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Theme1</vt:lpstr>
      <vt:lpstr>HIDANGAN PEMBUKA DAN SALAD </vt:lpstr>
      <vt:lpstr>Slide 2</vt:lpstr>
      <vt:lpstr>Hidangan Pembuka (Appetizer) </vt:lpstr>
      <vt:lpstr>Jenis Hidangan Pembuka </vt:lpstr>
      <vt:lpstr>Slide 5</vt:lpstr>
      <vt:lpstr>Bahan Pembuatan Hidangan Pembuka </vt:lpstr>
      <vt:lpstr>Klasifikasi hidangan pembuka (appetizer) </vt:lpstr>
      <vt:lpstr>Salad </vt:lpstr>
      <vt:lpstr>Komposisi Salad </vt:lpstr>
      <vt:lpstr> Kualitas salad </vt:lpstr>
      <vt:lpstr>Jenis-jenis Salad </vt:lpstr>
      <vt:lpstr>Fungsi Salad dalam menu </vt:lpstr>
      <vt:lpstr>Prosedur Pembuatan </vt:lpstr>
      <vt:lpstr>Canape </vt:lpstr>
      <vt:lpstr>Komposisi dasar Canape 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HIDANGAN PEMBUKA DAN SALAD </dc:title>
  <dc:creator/>
  <cp:lastModifiedBy>UNY</cp:lastModifiedBy>
  <cp:revision>21</cp:revision>
  <dcterms:created xsi:type="dcterms:W3CDTF">2006-08-16T00:00:00Z</dcterms:created>
  <dcterms:modified xsi:type="dcterms:W3CDTF">2013-11-26T04:17:23Z</dcterms:modified>
</cp:coreProperties>
</file>