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51-CB49-426B-AD20-9C0E201AE0B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3E22-B4FC-4D32-B66F-C4B662D9E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51-CB49-426B-AD20-9C0E201AE0B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3E22-B4FC-4D32-B66F-C4B662D9E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51-CB49-426B-AD20-9C0E201AE0B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3E22-B4FC-4D32-B66F-C4B662D9E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51-CB49-426B-AD20-9C0E201AE0B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3E22-B4FC-4D32-B66F-C4B662D9E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51-CB49-426B-AD20-9C0E201AE0B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3E22-B4FC-4D32-B66F-C4B662D9E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51-CB49-426B-AD20-9C0E201AE0B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3E22-B4FC-4D32-B66F-C4B662D9E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51-CB49-426B-AD20-9C0E201AE0B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3E22-B4FC-4D32-B66F-C4B662D9E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51-CB49-426B-AD20-9C0E201AE0B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3E22-B4FC-4D32-B66F-C4B662D9E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51-CB49-426B-AD20-9C0E201AE0B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3E22-B4FC-4D32-B66F-C4B662D9E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51-CB49-426B-AD20-9C0E201AE0B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3E22-B4FC-4D32-B66F-C4B662D9E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51-CB49-426B-AD20-9C0E201AE0B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3E22-B4FC-4D32-B66F-C4B662D9E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B8151-CB49-426B-AD20-9C0E201AE0B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93E22-B4FC-4D32-B66F-C4B662D9E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SOUP</a:t>
            </a:r>
          </a:p>
          <a:p>
            <a:pPr algn="ctr">
              <a:buNone/>
            </a:pPr>
            <a:r>
              <a:rPr lang="en-US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Kokom</a:t>
            </a:r>
            <a:r>
              <a:rPr lang="en-US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@</a:t>
            </a:r>
            <a:r>
              <a:rPr lang="en-US" sz="2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uny.ac.id</a:t>
            </a:r>
            <a:r>
              <a:rPr lang="en-US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762000" y="838200"/>
            <a:ext cx="5791200" cy="3276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6"/>
          <p:cNvSpPr>
            <a:spLocks noChangeArrowheads="1"/>
          </p:cNvSpPr>
          <p:nvPr/>
        </p:nvSpPr>
        <p:spPr bwMode="auto">
          <a:xfrm>
            <a:off x="304800" y="1219200"/>
            <a:ext cx="8382000" cy="2362200"/>
          </a:xfrm>
          <a:prstGeom prst="flowChartAlternateProcess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3733800"/>
          </a:xfrm>
        </p:spPr>
        <p:txBody>
          <a:bodyPr/>
          <a:lstStyle/>
          <a:p>
            <a:pPr algn="l" eaLnBrk="1" hangingPunct="1">
              <a:buFontTx/>
              <a:buChar char="-"/>
            </a:pPr>
            <a:r>
              <a:rPr lang="en-US" sz="2400" smtClean="0">
                <a:solidFill>
                  <a:schemeClr val="bg1"/>
                </a:solidFill>
              </a:rPr>
              <a:t> Cold Jellied Consomme</a:t>
            </a:r>
            <a:br>
              <a:rPr lang="en-US" sz="2400" smtClean="0">
                <a:solidFill>
                  <a:schemeClr val="bg1"/>
                </a:solidFill>
              </a:rPr>
            </a:br>
            <a:r>
              <a:rPr lang="en-US" sz="2400" smtClean="0">
                <a:solidFill>
                  <a:schemeClr val="bg1"/>
                </a:solidFill>
              </a:rPr>
              <a:t>Di buat dengan penambahan gelatin dengan jumlah tertentu sesuai dengan tingkat kekentalan stock yang diinginkan. Gelatin merupakan produk dalam tulang yang tidak berasa dan beraroma</a:t>
            </a:r>
          </a:p>
        </p:txBody>
      </p:sp>
      <p:pic>
        <p:nvPicPr>
          <p:cNvPr id="11268" name="Picture 8" descr="Formul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86200"/>
            <a:ext cx="29718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Consomme Colbert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Consomme yang diisi dengan poached egg 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Consomme Du Barry</a:t>
            </a:r>
            <a:br>
              <a:rPr lang="en-US" sz="3200" smtClean="0"/>
            </a:br>
            <a:r>
              <a:rPr lang="en-US" sz="3200" smtClean="0"/>
              <a:t>Consomme yang diisi bunga kol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Consomme Celestine</a:t>
            </a:r>
            <a:br>
              <a:rPr lang="en-US" sz="3200" smtClean="0"/>
            </a:br>
            <a:r>
              <a:rPr lang="en-US" sz="3200" smtClean="0"/>
              <a:t>Consomme yang dihidangkan dengan isian dadar/crep yang dipotong juliene. 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RESEP DASAR CONSOMME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Daging sapi tanpa lemak  			500 gr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Air dingin 					2 dl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Wortel						100 gr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Batang seledri					50 gr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Daun bawang					100 gr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Putih telur					 2 btr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Beef stock					 3 lt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Thyme, bay leave, cengkeh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Lada, garam					sck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marL="122238" indent="-122238" algn="l" eaLnBrk="1" hangingPunct="1"/>
            <a:r>
              <a:rPr lang="en-US" sz="2400" b="1" smtClean="0">
                <a:solidFill>
                  <a:schemeClr val="tx1"/>
                </a:solidFill>
              </a:rPr>
              <a:t/>
            </a:r>
            <a:br>
              <a:rPr lang="en-US" sz="2400" b="1" smtClean="0">
                <a:solidFill>
                  <a:schemeClr val="tx1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/>
            </a:r>
            <a:br>
              <a:rPr lang="en-US" sz="2400" b="1" smtClean="0">
                <a:solidFill>
                  <a:schemeClr val="tx1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Cara membuat:</a:t>
            </a:r>
            <a:br>
              <a:rPr lang="en-US" sz="2400" b="1" smtClean="0">
                <a:solidFill>
                  <a:schemeClr val="tx1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- cincang daging sapi, iris tipis semua sayuran.</a:t>
            </a:r>
            <a:br>
              <a:rPr lang="en-US" sz="2400" b="1" smtClean="0">
                <a:solidFill>
                  <a:schemeClr val="tx1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- masukkan daging tadi kedalam grinder tambahkan irisan sayuran </a:t>
            </a:r>
            <a:br>
              <a:rPr lang="en-US" sz="2400" b="1" smtClean="0">
                <a:solidFill>
                  <a:schemeClr val="tx1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- Campurkan putih telur, air dan rempah-rempah, aduk merata dan simpan semalam di refrigerator (meat clarification).</a:t>
            </a:r>
            <a:br>
              <a:rPr lang="en-US" sz="2400" b="1" smtClean="0">
                <a:solidFill>
                  <a:schemeClr val="tx1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- keluarkan meat clarification, letakkan dalam stock pot tuangi dengan kaldu dingin, aduk.</a:t>
            </a:r>
            <a:br>
              <a:rPr lang="en-US" sz="2400" b="1" smtClean="0">
                <a:solidFill>
                  <a:schemeClr val="tx1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- simmer selama 3 jam dan jangan diaduk</a:t>
            </a:r>
            <a:br>
              <a:rPr lang="en-US" sz="2400" b="1" smtClean="0">
                <a:solidFill>
                  <a:schemeClr val="tx1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- saring dan panaskan kembali bila hendak dihidangkan</a:t>
            </a:r>
            <a:r>
              <a:rPr lang="en-US" sz="2000" smtClean="0"/>
              <a:t> </a:t>
            </a:r>
          </a:p>
        </p:txBody>
      </p:sp>
      <p:pic>
        <p:nvPicPr>
          <p:cNvPr id="14339" name="Picture 6" descr="boy_math_sm_nwm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Penyajian Sup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Suhu penyajian </a:t>
            </a:r>
          </a:p>
          <a:p>
            <a:pPr eaLnBrk="1" hangingPunct="1">
              <a:buFontTx/>
              <a:buNone/>
            </a:pPr>
            <a:r>
              <a:rPr lang="en-US" smtClean="0"/>
              <a:t>	sup dapat disajikan panas &amp; dingin, sup panas disajikan pada suhu 70 -80 C sedangkan sup dingin 5-7 C.</a:t>
            </a:r>
          </a:p>
          <a:p>
            <a:pPr eaLnBrk="1" hangingPunct="1"/>
            <a:r>
              <a:rPr lang="en-US" smtClean="0"/>
              <a:t>Porsi penyajian</a:t>
            </a:r>
          </a:p>
          <a:p>
            <a:pPr eaLnBrk="1" hangingPunct="1">
              <a:buFontTx/>
              <a:buNone/>
            </a:pPr>
            <a:r>
              <a:rPr lang="en-US" smtClean="0"/>
              <a:t>	Penyajian sup sebagai appetizer dengan porsi 2- 2 ½ dl, sedangkan untuk main course dengan porsi 3- 3 ½ dl.</a:t>
            </a:r>
          </a:p>
        </p:txBody>
      </p:sp>
      <p:pic>
        <p:nvPicPr>
          <p:cNvPr id="15364" name="Picture 4" descr="star_tip_hat_lg_nwm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2209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z="3200" smtClean="0"/>
              <a:t> Garnish sup</a:t>
            </a:r>
            <a:br>
              <a:rPr lang="en-US" sz="3200" smtClean="0"/>
            </a:br>
            <a:r>
              <a:rPr lang="en-US" sz="2800" smtClean="0"/>
              <a:t>a.</a:t>
            </a:r>
            <a:r>
              <a:rPr lang="en-US" smtClean="0"/>
              <a:t> </a:t>
            </a:r>
            <a:r>
              <a:rPr lang="en-US" sz="2800" smtClean="0"/>
              <a:t>Garnish yang ada dalam sup/ yang menjadi bahan isi.ex: sayuran, ayam, udang,dll.</a:t>
            </a:r>
            <a:br>
              <a:rPr lang="en-US" sz="2800" smtClean="0"/>
            </a:br>
            <a:r>
              <a:rPr lang="en-US" sz="2800" smtClean="0"/>
              <a:t>b. Garnish yang ditaburkan diatas sup/ sebagai topping.ex: chopped parsley, crouton, cream.</a:t>
            </a:r>
            <a:br>
              <a:rPr lang="en-US" sz="2800" smtClean="0"/>
            </a:br>
            <a:r>
              <a:rPr lang="en-US" sz="2800" smtClean="0"/>
              <a:t>c. Garnish yang berupa pelengkap/ disajikan sebagai penyerta.ex: crackers, corn chip, dll</a:t>
            </a:r>
          </a:p>
        </p:txBody>
      </p:sp>
      <p:pic>
        <p:nvPicPr>
          <p:cNvPr id="16387" name="Picture 6" descr="m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343400"/>
            <a:ext cx="41910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4"/>
          <p:cNvSpPr>
            <a:spLocks noChangeArrowheads="1"/>
          </p:cNvSpPr>
          <p:nvPr/>
        </p:nvSpPr>
        <p:spPr bwMode="auto">
          <a:xfrm>
            <a:off x="304800" y="228600"/>
            <a:ext cx="8839200" cy="12954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Kriteria sup cair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Sup harus benar-benar jernih dan tidak ada gumpalan.</a:t>
            </a:r>
          </a:p>
          <a:p>
            <a:pPr eaLnBrk="1" hangingPunct="1"/>
            <a:r>
              <a:rPr lang="en-US" smtClean="0"/>
              <a:t>Sup tidak berlemak</a:t>
            </a:r>
          </a:p>
          <a:p>
            <a:pPr eaLnBrk="1" hangingPunct="1"/>
            <a:r>
              <a:rPr lang="en-US" smtClean="0"/>
              <a:t>Kaya dari segi aroma, rasa, penampilan.</a:t>
            </a:r>
          </a:p>
          <a:p>
            <a:pPr eaLnBrk="1" hangingPunct="1"/>
            <a:r>
              <a:rPr lang="en-US" smtClean="0"/>
              <a:t>Temperatur harus sesuai dengan jenis sup</a:t>
            </a:r>
          </a:p>
        </p:txBody>
      </p:sp>
      <p:pic>
        <p:nvPicPr>
          <p:cNvPr id="17413" name="Picture 7" descr="1444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9530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keli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chemeClr val="bg1"/>
                </a:solidFill>
              </a:rPr>
              <a:t>THANK’S YOOO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DA DA BYE BYE…………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9"/>
          <p:cNvSpPr>
            <a:spLocks noChangeArrowheads="1"/>
          </p:cNvSpPr>
          <p:nvPr/>
        </p:nvSpPr>
        <p:spPr bwMode="auto">
          <a:xfrm>
            <a:off x="2362200" y="381000"/>
            <a:ext cx="4267200" cy="1219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75" name="AutoShape 8"/>
          <p:cNvSpPr>
            <a:spLocks noChangeArrowheads="1"/>
          </p:cNvSpPr>
          <p:nvPr/>
        </p:nvSpPr>
        <p:spPr bwMode="auto">
          <a:xfrm>
            <a:off x="304800" y="2133600"/>
            <a:ext cx="8458200" cy="3733800"/>
          </a:xfrm>
          <a:prstGeom prst="flowChartAlternateProcess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  <a:latin typeface="Cooper Black" pitchFamily="18" charset="0"/>
              </a:rPr>
              <a:t>SUP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3505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Sup </a:t>
            </a:r>
            <a:r>
              <a:rPr lang="en-US" sz="2800" dirty="0" err="1" smtClean="0">
                <a:solidFill>
                  <a:schemeClr val="bg1"/>
                </a:solidFill>
              </a:rPr>
              <a:t>berasal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kata</a:t>
            </a:r>
            <a:r>
              <a:rPr lang="en-US" sz="2800" dirty="0" smtClean="0">
                <a:solidFill>
                  <a:schemeClr val="bg1"/>
                </a:solidFill>
              </a:rPr>
              <a:t> “</a:t>
            </a:r>
            <a:r>
              <a:rPr lang="en-US" sz="2800" dirty="0" err="1" smtClean="0">
                <a:solidFill>
                  <a:schemeClr val="bg1"/>
                </a:solidFill>
              </a:rPr>
              <a:t>Soupe</a:t>
            </a:r>
            <a:r>
              <a:rPr lang="en-US" sz="2800" dirty="0" smtClean="0">
                <a:solidFill>
                  <a:schemeClr val="bg1"/>
                </a:solidFill>
              </a:rPr>
              <a:t>”(</a:t>
            </a:r>
            <a:r>
              <a:rPr lang="en-US" sz="2800" dirty="0" err="1" smtClean="0">
                <a:solidFill>
                  <a:schemeClr val="bg1"/>
                </a:solidFill>
              </a:rPr>
              <a:t>perancis</a:t>
            </a:r>
            <a:r>
              <a:rPr lang="en-US" sz="2800" dirty="0" smtClean="0">
                <a:solidFill>
                  <a:schemeClr val="bg1"/>
                </a:solidFill>
              </a:rPr>
              <a:t>) yang </a:t>
            </a:r>
            <a:r>
              <a:rPr lang="en-US" sz="2800" dirty="0" err="1" smtClean="0">
                <a:solidFill>
                  <a:schemeClr val="bg1"/>
                </a:solidFill>
              </a:rPr>
              <a:t>berarti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macam-macam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bahan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makanan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ditambahkan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kaldu</a:t>
            </a:r>
            <a:r>
              <a:rPr lang="en-US" sz="2800" dirty="0" smtClean="0">
                <a:solidFill>
                  <a:schemeClr val="bg1"/>
                </a:solidFill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</a:rPr>
              <a:t>cairan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Sup </a:t>
            </a:r>
            <a:r>
              <a:rPr lang="en-US" sz="2800" dirty="0" err="1" smtClean="0">
                <a:solidFill>
                  <a:schemeClr val="bg1"/>
                </a:solidFill>
              </a:rPr>
              <a:t>merupakan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makanan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cair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terbuat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kaldu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daging,ayam,ikan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ditambahkan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bahan-bahan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pengaroma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bumbu-bumbu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isian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buFontTx/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buFontTx/>
              <a:buNone/>
            </a:pPr>
            <a:endParaRPr lang="en-US" sz="2800" dirty="0" smtClean="0"/>
          </a:p>
        </p:txBody>
      </p:sp>
      <p:pic>
        <p:nvPicPr>
          <p:cNvPr id="3078" name="Picture 10" descr="Picture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1833563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28600" y="152400"/>
            <a:ext cx="3810000" cy="12192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Fungsi Sup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457200" y="2209800"/>
            <a:ext cx="8305800" cy="38862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0292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Sebagai pembangkit selera makan </a:t>
            </a:r>
          </a:p>
          <a:p>
            <a:pPr eaLnBrk="1" hangingPunct="1"/>
            <a:r>
              <a:rPr lang="en-US" smtClean="0"/>
              <a:t>Sebagai hidangan setelah appetizer (cold entrée) atau sebelum entrée</a:t>
            </a:r>
          </a:p>
          <a:p>
            <a:pPr eaLnBrk="1" hangingPunct="1"/>
            <a:r>
              <a:rPr lang="en-US" smtClean="0"/>
              <a:t>Sebagai hidangan pembuka panas</a:t>
            </a:r>
          </a:p>
          <a:p>
            <a:pPr eaLnBrk="1" hangingPunct="1"/>
            <a:r>
              <a:rPr lang="en-US" smtClean="0"/>
              <a:t>Sebagai penetralisir rasa tajam dari appetizer sebelum hidangan berikutnya</a:t>
            </a:r>
          </a:p>
          <a:p>
            <a:pPr eaLnBrk="1" hangingPunct="1"/>
            <a:endParaRPr lang="en-US" smtClean="0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4419600" y="838200"/>
            <a:ext cx="685800" cy="1219200"/>
          </a:xfrm>
          <a:prstGeom prst="curvedLeftArrow">
            <a:avLst>
              <a:gd name="adj1" fmla="val 35556"/>
              <a:gd name="adj2" fmla="val 71111"/>
              <a:gd name="adj3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02" name="Picture 10" descr="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04800"/>
            <a:ext cx="2133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2" grpId="0" animBg="1"/>
      <p:bldP spid="7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4648200" y="2895600"/>
            <a:ext cx="4495800" cy="32766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0" y="-152400"/>
            <a:ext cx="6629400" cy="11430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Penggolongan sup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76800" y="2590800"/>
            <a:ext cx="4191000" cy="3581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rgbClr val="99FF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bg1"/>
                </a:solidFill>
              </a:rPr>
              <a:t>Sup Jernih (Clear Soup)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bg1"/>
                </a:solidFill>
              </a:rPr>
              <a:t>Sup Kental (Thick Soup)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smtClean="0">
                <a:solidFill>
                  <a:schemeClr val="bg1"/>
                </a:solidFill>
              </a:rPr>
              <a:t>Cream Soup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smtClean="0">
                <a:solidFill>
                  <a:schemeClr val="bg1"/>
                </a:solidFill>
              </a:rPr>
              <a:t>Purree Soup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99FF33"/>
                </a:solidFill>
              </a:rPr>
              <a:t>	  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52400" y="2819400"/>
            <a:ext cx="4419600" cy="32766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04800" y="3124200"/>
            <a:ext cx="411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6875" indent="-396875"/>
            <a:r>
              <a:rPr lang="en-US" sz="2800">
                <a:solidFill>
                  <a:schemeClr val="bg1"/>
                </a:solidFill>
              </a:rPr>
              <a:t>Sup Panas ( Hot soup).</a:t>
            </a:r>
          </a:p>
          <a:p>
            <a:pPr marL="396875" indent="-396875"/>
            <a:endParaRPr lang="en-US" sz="2800">
              <a:solidFill>
                <a:schemeClr val="bg1"/>
              </a:solidFill>
            </a:endParaRPr>
          </a:p>
          <a:p>
            <a:pPr marL="396875" indent="-396875"/>
            <a:r>
              <a:rPr lang="en-US" sz="2800">
                <a:solidFill>
                  <a:schemeClr val="bg1"/>
                </a:solidFill>
              </a:rPr>
              <a:t>Sup Dingin (Cold Soup).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1828800"/>
            <a:ext cx="434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Sifat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410200" y="17526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Tingkat Kekentalan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505200" y="11430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Berdasarkan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981200" y="2286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2209800" y="1676400"/>
            <a:ext cx="1905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181600" y="16764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5134" name="Picture 16" descr="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"/>
            <a:ext cx="15255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/>
      <p:bldP spid="9220" grpId="0" build="p"/>
      <p:bldP spid="9222" grpId="0" animBg="1"/>
      <p:bldP spid="9223" grpId="0"/>
      <p:bldP spid="9224" grpId="0"/>
      <p:bldP spid="9225" grpId="0"/>
      <p:bldP spid="9226" grpId="0"/>
      <p:bldP spid="9227" grpId="0" animBg="1"/>
      <p:bldP spid="9228" grpId="0" animBg="1"/>
      <p:bldP spid="9229" grpId="0" animBg="1"/>
      <p:bldP spid="92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4876800" y="0"/>
            <a:ext cx="4038600" cy="12954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5029200" y="3657600"/>
            <a:ext cx="3276600" cy="2971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Sup jernih di bagi 3:</a:t>
            </a:r>
          </a:p>
          <a:p>
            <a:r>
              <a:rPr lang="en-US" sz="2400">
                <a:solidFill>
                  <a:schemeClr val="bg1"/>
                </a:solidFill>
              </a:rPr>
              <a:t>-Broth Bouilion</a:t>
            </a:r>
          </a:p>
          <a:p>
            <a:r>
              <a:rPr lang="en-US" sz="2400">
                <a:solidFill>
                  <a:schemeClr val="bg1"/>
                </a:solidFill>
              </a:rPr>
              <a:t>-Vegetables soup</a:t>
            </a:r>
          </a:p>
          <a:p>
            <a:r>
              <a:rPr lang="en-US" sz="2400">
                <a:solidFill>
                  <a:schemeClr val="bg1"/>
                </a:solidFill>
              </a:rPr>
              <a:t>- Consomme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304800" y="4038600"/>
            <a:ext cx="2895600" cy="198120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04800" y="1828800"/>
            <a:ext cx="8153400" cy="1600200"/>
          </a:xfrm>
          <a:prstGeom prst="flowChartAlternateProcess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				Sup Jernih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924800" cy="3810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bg1"/>
                </a:solidFill>
              </a:rPr>
              <a:t>Adalah semua jenis sup yang diolah dari bahan dasar kaldu jernih, baik disajikan polos (plain) atau diberi isi bahan makanan lain.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80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Ciri-ciri:				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en-US" sz="2400" smtClean="0">
                <a:solidFill>
                  <a:schemeClr val="bg1"/>
                </a:solidFill>
              </a:rPr>
              <a:t>Warnanya jernih			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en-US" sz="2400" smtClean="0">
                <a:solidFill>
                  <a:schemeClr val="bg1"/>
                </a:solidFill>
              </a:rPr>
              <a:t>Tekstur cair				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en-US" sz="2400" smtClean="0">
                <a:solidFill>
                  <a:schemeClr val="bg1"/>
                </a:solidFill>
              </a:rPr>
              <a:t>Tidak dikentalkan 			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1905000" y="3505200"/>
            <a:ext cx="304800" cy="457200"/>
          </a:xfrm>
          <a:prstGeom prst="curvedLeftArrow">
            <a:avLst>
              <a:gd name="adj1" fmla="val 30000"/>
              <a:gd name="adj2" fmla="val 6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3352800" y="4953000"/>
            <a:ext cx="1143000" cy="762000"/>
          </a:xfrm>
          <a:custGeom>
            <a:avLst/>
            <a:gdLst>
              <a:gd name="T0" fmla="*/ 857250 w 21600"/>
              <a:gd name="T1" fmla="*/ 0 h 21600"/>
              <a:gd name="T2" fmla="*/ 0 w 21600"/>
              <a:gd name="T3" fmla="*/ 381000 h 21600"/>
              <a:gd name="T4" fmla="*/ 857250 w 21600"/>
              <a:gd name="T5" fmla="*/ 762000 h 21600"/>
              <a:gd name="T6" fmla="*/ 1143000 w 21600"/>
              <a:gd name="T7" fmla="*/ 3810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54" name="Picture 17" descr="J031577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0"/>
            <a:ext cx="2133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  <p:bldP spid="10250" grpId="0" animBg="1"/>
      <p:bldP spid="10249" grpId="0" animBg="1"/>
      <p:bldP spid="10245" grpId="0" animBg="1"/>
      <p:bldP spid="10242" grpId="0"/>
      <p:bldP spid="10251" grpId="0" animBg="1"/>
      <p:bldP spid="102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4572000" y="1905000"/>
            <a:ext cx="3886200" cy="3733800"/>
          </a:xfrm>
          <a:prstGeom prst="roundRect">
            <a:avLst>
              <a:gd name="adj" fmla="val 16667"/>
            </a:avLst>
          </a:prstGeom>
          <a:solidFill>
            <a:srgbClr val="F527B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5638800" y="533400"/>
            <a:ext cx="3048000" cy="609600"/>
          </a:xfrm>
          <a:prstGeom prst="flowChartTermina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81000" y="1905000"/>
            <a:ext cx="3886200" cy="3810000"/>
          </a:xfrm>
          <a:prstGeom prst="flowChartAlternateProcess">
            <a:avLst/>
          </a:prstGeom>
          <a:solidFill>
            <a:srgbClr val="F527B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304800" y="457200"/>
            <a:ext cx="2667000" cy="609600"/>
          </a:xfrm>
          <a:prstGeom prst="flowChartTermina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3400"/>
            <a:ext cx="4038600" cy="5668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Broth Bouilion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Merupakan clear Soup yang paling sederhana &amp; tidak menggunakan bahan padatan. kekuatan aroma dihasilkan dari proses simmering meat dan sayuran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609600"/>
            <a:ext cx="4038600" cy="44497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	  Vegetables Soup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Merupakan clear soup yang dibuat dari stock dengan penambahan satu/ lebih sayuran dan kadang-kadang ditambah daging, unggas, ikan.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3124200" y="609600"/>
            <a:ext cx="914400" cy="1219200"/>
          </a:xfrm>
          <a:prstGeom prst="curvedLeftArrow">
            <a:avLst>
              <a:gd name="adj1" fmla="val 26667"/>
              <a:gd name="adj2" fmla="val 53333"/>
              <a:gd name="adj3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4419600" y="609600"/>
            <a:ext cx="990600" cy="1295400"/>
          </a:xfrm>
          <a:prstGeom prst="curvedRightArrow">
            <a:avLst>
              <a:gd name="adj1" fmla="val 26154"/>
              <a:gd name="adj2" fmla="val 52308"/>
              <a:gd name="adj3" fmla="val 33333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8" name="Picture 15" descr="cartwheel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935538"/>
            <a:ext cx="259080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12299" grpId="0" animBg="1"/>
      <p:bldP spid="12297" grpId="0" animBg="1"/>
      <p:bldP spid="12296" grpId="0" animBg="1"/>
      <p:bldP spid="12298" grpId="0" animBg="1"/>
      <p:bldP spid="123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981200" y="304800"/>
            <a:ext cx="4876800" cy="10668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CONSOMME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228600" y="1905000"/>
            <a:ext cx="8382000" cy="44196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9600" cy="5562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smtClean="0"/>
          </a:p>
          <a:p>
            <a:pPr marL="0" indent="0" eaLnBrk="1" hangingPunct="1">
              <a:buFontTx/>
              <a:buNone/>
            </a:pPr>
            <a:endParaRPr lang="en-US" smtClean="0"/>
          </a:p>
          <a:p>
            <a:pPr marL="0" indent="0" eaLnBrk="1" hangingPunct="1">
              <a:buFontTx/>
              <a:buNone/>
            </a:pPr>
            <a:r>
              <a:rPr lang="en-US" smtClean="0"/>
              <a:t>Soup dari Borwn stock yang telah dijernihkan dengan daging cincang tanpa lemakdan putih telur (meat clarification).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3 unsur dasar pembuatan consomme:</a:t>
            </a:r>
          </a:p>
          <a:p>
            <a:pPr marL="0" indent="0" eaLnBrk="1" hangingPunct="1">
              <a:buFontTx/>
              <a:buChar char="-"/>
            </a:pPr>
            <a:r>
              <a:rPr lang="en-US" smtClean="0"/>
              <a:t> Daging cincang	: untuk nutritive</a:t>
            </a:r>
          </a:p>
          <a:p>
            <a:pPr marL="0" indent="0" eaLnBrk="1" hangingPunct="1">
              <a:buFontTx/>
              <a:buChar char="-"/>
            </a:pPr>
            <a:r>
              <a:rPr lang="en-US" smtClean="0"/>
              <a:t> Sayuran			: untuk aromatic</a:t>
            </a:r>
          </a:p>
          <a:p>
            <a:pPr marL="0" indent="0" eaLnBrk="1" hangingPunct="1">
              <a:buFontTx/>
              <a:buChar char="-"/>
            </a:pPr>
            <a:r>
              <a:rPr lang="en-US" smtClean="0"/>
              <a:t> Putih telur		: unsur clarification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66" grpId="0"/>
      <p:bldP spid="112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6"/>
          <p:cNvSpPr>
            <a:spLocks noChangeArrowheads="1"/>
          </p:cNvSpPr>
          <p:nvPr/>
        </p:nvSpPr>
        <p:spPr bwMode="auto">
          <a:xfrm>
            <a:off x="838200" y="304800"/>
            <a:ext cx="6477000" cy="1295400"/>
          </a:xfrm>
          <a:prstGeom prst="wedgeEllipseCallout">
            <a:avLst>
              <a:gd name="adj1" fmla="val -43528"/>
              <a:gd name="adj2" fmla="val 69977"/>
            </a:avLst>
          </a:prstGeom>
          <a:solidFill>
            <a:srgbClr val="F8567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457200" y="4114800"/>
            <a:ext cx="8153400" cy="22860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04800" y="2057400"/>
            <a:ext cx="8305800" cy="1828800"/>
          </a:xfrm>
          <a:prstGeom prst="flowChartAlternateProcess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Variasi Consomme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smtClean="0"/>
              <a:t> 	</a:t>
            </a:r>
          </a:p>
          <a:p>
            <a:pPr marL="0" indent="0" eaLnBrk="1" hangingPunct="1">
              <a:buFontTx/>
              <a:buNone/>
            </a:pPr>
            <a:r>
              <a:rPr lang="en-US" sz="2800" smtClean="0">
                <a:solidFill>
                  <a:schemeClr val="bg1"/>
                </a:solidFill>
              </a:rPr>
              <a:t>- Double Comsomme</a:t>
            </a:r>
          </a:p>
          <a:p>
            <a:pPr marL="114300" lvl="1" indent="0" eaLnBrk="1" hangingPunct="1"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Dibuat menggunakan daging sebanyak 2 x resep dasar dan ditambahkan 125 gr loncang untuk memperbanyak mire poix.</a:t>
            </a:r>
          </a:p>
          <a:p>
            <a:pPr marL="114300" lvl="1" indent="0" eaLnBrk="1" hangingPunct="1">
              <a:buFontTx/>
              <a:buNone/>
            </a:pPr>
            <a:r>
              <a:rPr lang="en-US" sz="2400" smtClean="0"/>
              <a:t>	</a:t>
            </a:r>
          </a:p>
          <a:p>
            <a:pPr marL="114300" lvl="1" indent="0" eaLnBrk="1" hangingPunct="1"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- Cold Consomme</a:t>
            </a:r>
          </a:p>
          <a:p>
            <a:pPr marL="114300" lvl="1" indent="0" eaLnBrk="1" hangingPunct="1"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Dibuat menggunakan daging sebanyak 2 x resep dasar dan ditambahkan 125 gr loncang + bumbu, sehingga rasa cold consomme selalu lebih kuat dan pedas.</a:t>
            </a:r>
          </a:p>
          <a:p>
            <a:pPr marL="114300" lvl="1" indent="0" eaLnBrk="1" hangingPunct="1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114300" lvl="1" indent="0" eaLnBrk="1" hangingPunct="1">
              <a:buFontTx/>
              <a:buNone/>
            </a:pPr>
            <a:endParaRPr lang="en-US" sz="2400" smtClean="0"/>
          </a:p>
        </p:txBody>
      </p:sp>
      <p:pic>
        <p:nvPicPr>
          <p:cNvPr id="9223" name="Picture 7" descr="titi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28600"/>
            <a:ext cx="15525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8"/>
          <p:cNvSpPr>
            <a:spLocks noChangeArrowheads="1"/>
          </p:cNvSpPr>
          <p:nvPr/>
        </p:nvSpPr>
        <p:spPr bwMode="auto">
          <a:xfrm>
            <a:off x="381000" y="990600"/>
            <a:ext cx="7924800" cy="19812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AutoShape 7"/>
          <p:cNvSpPr>
            <a:spLocks noChangeArrowheads="1"/>
          </p:cNvSpPr>
          <p:nvPr/>
        </p:nvSpPr>
        <p:spPr bwMode="auto">
          <a:xfrm>
            <a:off x="381000" y="3200400"/>
            <a:ext cx="8229600" cy="20574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2057400"/>
          </a:xfrm>
        </p:spPr>
        <p:txBody>
          <a:bodyPr/>
          <a:lstStyle/>
          <a:p>
            <a:pPr algn="l" eaLnBrk="1" hangingPunct="1"/>
            <a:r>
              <a:rPr lang="en-US" sz="2800" smtClean="0">
                <a:solidFill>
                  <a:schemeClr val="tx1"/>
                </a:solidFill>
              </a:rPr>
              <a:t>- Chiken consomme</a:t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>Di buat dengan menggunakan tambahan ayam/tulang ayam yangdipanggang dahulu sehingga aroma ayamnya terasa</a:t>
            </a:r>
            <a:r>
              <a:rPr lang="en-US" smtClean="0"/>
              <a:t> </a:t>
            </a:r>
          </a:p>
        </p:txBody>
      </p:sp>
      <p:sp>
        <p:nvSpPr>
          <p:cNvPr id="1024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76600"/>
            <a:ext cx="8001000" cy="2133600"/>
          </a:xfrm>
        </p:spPr>
        <p:txBody>
          <a:bodyPr/>
          <a:lstStyle/>
          <a:p>
            <a:pPr algn="l" eaLnBrk="1" hangingPunct="1">
              <a:buFontTx/>
              <a:buChar char="-"/>
            </a:pPr>
            <a:r>
              <a:rPr lang="en-US" sz="2800" smtClean="0"/>
              <a:t> Game Consomme</a:t>
            </a:r>
          </a:p>
          <a:p>
            <a:pPr algn="l" eaLnBrk="1" hangingPunct="1"/>
            <a:r>
              <a:rPr lang="en-US" sz="2800" smtClean="0"/>
              <a:t>Di buat dengan menggunakan bahan-bahan yang sama dengan consomme hanya ditambah dengan tulang binatang buruan </a:t>
            </a:r>
          </a:p>
        </p:txBody>
      </p:sp>
      <p:pic>
        <p:nvPicPr>
          <p:cNvPr id="10246" name="Picture 10" descr="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5089525"/>
            <a:ext cx="2133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278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SUP</vt:lpstr>
      <vt:lpstr>Slide 3</vt:lpstr>
      <vt:lpstr>Penggolongan sup</vt:lpstr>
      <vt:lpstr>    Sup Jernih</vt:lpstr>
      <vt:lpstr>Slide 6</vt:lpstr>
      <vt:lpstr>CONSOMME</vt:lpstr>
      <vt:lpstr>Variasi Consomme</vt:lpstr>
      <vt:lpstr>- Chiken consomme Di buat dengan menggunakan tambahan ayam/tulang ayam yangdipanggang dahulu sehingga aroma ayamnya terasa </vt:lpstr>
      <vt:lpstr> Cold Jellied Consomme Di buat dengan penambahan gelatin dengan jumlah tertentu sesuai dengan tingkat kekentalan stock yang diinginkan. Gelatin merupakan produk dalam tulang yang tidak berasa dan beraroma</vt:lpstr>
      <vt:lpstr>Consomme Colbert Consomme yang diisi dengan poached egg   Consomme Du Barry Consomme yang diisi bunga kol  Consomme Celestine Consomme yang dihidangkan dengan isian dadar/crep yang dipotong juliene.  </vt:lpstr>
      <vt:lpstr>RESEP DASAR CONSOMME</vt:lpstr>
      <vt:lpstr>  Cara membuat: - cincang daging sapi, iris tipis semua sayuran. - masukkan daging tadi kedalam grinder tambahkan irisan sayuran  - Campurkan putih telur, air dan rempah-rempah, aduk merata dan simpan semalam di refrigerator (meat clarification). - keluarkan meat clarification, letakkan dalam stock pot tuangi dengan kaldu dingin, aduk. - simmer selama 3 jam dan jangan diaduk - saring dan panaskan kembali bila hendak dihidangkan </vt:lpstr>
      <vt:lpstr>Penyajian Sup</vt:lpstr>
      <vt:lpstr> Garnish sup a. Garnish yang ada dalam sup/ yang menjadi bahan isi.ex: sayuran, ayam, udang,dll. b. Garnish yang ditaburkan diatas sup/ sebagai topping.ex: chopped parsley, crouton, cream. c. Garnish yang berupa pelengkap/ disajikan sebagai penyerta.ex: crackers, corn chip, dll</vt:lpstr>
      <vt:lpstr>Kriteria sup cair</vt:lpstr>
      <vt:lpstr>THANK’S YOOO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SOUP </dc:title>
  <dc:creator>UNY</dc:creator>
  <cp:lastModifiedBy>UNY</cp:lastModifiedBy>
  <cp:revision>2</cp:revision>
  <dcterms:created xsi:type="dcterms:W3CDTF">2012-10-28T04:46:34Z</dcterms:created>
  <dcterms:modified xsi:type="dcterms:W3CDTF">2013-11-26T04:20:12Z</dcterms:modified>
</cp:coreProperties>
</file>