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</p:sldMasterIdLst>
  <p:sldIdLst>
    <p:sldId id="256" r:id="rId5"/>
    <p:sldId id="280" r:id="rId6"/>
    <p:sldId id="257" r:id="rId7"/>
    <p:sldId id="263" r:id="rId8"/>
    <p:sldId id="265" r:id="rId9"/>
    <p:sldId id="267" r:id="rId10"/>
    <p:sldId id="269" r:id="rId11"/>
    <p:sldId id="271" r:id="rId12"/>
    <p:sldId id="273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C041EB-9163-4E12-BEDD-2A61A0F1AAA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F5F06A-4B69-45D5-9A4E-EDEC3C270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kom@uny_ac.id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PENGEMBANGAN SUMBERDAYA </a:t>
            </a:r>
            <a:r>
              <a:rPr lang="en-US" dirty="0" smtClean="0"/>
              <a:t>MANUSIA</a:t>
            </a:r>
            <a:br>
              <a:rPr lang="en-US" dirty="0" smtClean="0"/>
            </a:br>
            <a:r>
              <a:rPr lang="en-US" sz="2000" dirty="0" smtClean="0"/>
              <a:t>  (</a:t>
            </a:r>
            <a:r>
              <a:rPr lang="en-US" sz="2000" dirty="0" err="1" smtClean="0"/>
              <a:t>Sumber</a:t>
            </a:r>
            <a:r>
              <a:rPr lang="en-US" sz="2000" dirty="0" smtClean="0"/>
              <a:t>: Prof. </a:t>
            </a:r>
            <a:r>
              <a:rPr lang="en-US" sz="2000" dirty="0" err="1" smtClean="0"/>
              <a:t>slamet</a:t>
            </a:r>
            <a:r>
              <a:rPr lang="en-US" sz="2000" dirty="0" smtClean="0"/>
              <a:t> ph, 2008)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Disampaikan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Kokom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Komariah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kokom@uny_ac.id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/>
              <a:t>KECERDASAN (DAYA) </a:t>
            </a:r>
            <a:r>
              <a:rPr lang="en-US" sz="3000" dirty="0" smtClean="0"/>
              <a:t>YANG </a:t>
            </a:r>
            <a:r>
              <a:rPr lang="en-US" sz="3000" dirty="0"/>
              <a:t>PERLU DIKEMBANGKAN</a:t>
            </a:r>
          </a:p>
        </p:txBody>
      </p:sp>
      <p:sp>
        <p:nvSpPr>
          <p:cNvPr id="266243" name="AutoShape 3"/>
          <p:cNvSpPr>
            <a:spLocks noChangeArrowheads="1"/>
          </p:cNvSpPr>
          <p:nvPr/>
        </p:nvSpPr>
        <p:spPr bwMode="auto">
          <a:xfrm rot="-216289" flipH="1" flipV="1">
            <a:off x="2824163" y="1527175"/>
            <a:ext cx="3733800" cy="38068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7 w 21600"/>
              <a:gd name="T13" fmla="*/ 0 h 21600"/>
              <a:gd name="T14" fmla="*/ 21233 w 21600"/>
              <a:gd name="T15" fmla="*/ 923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514" y="7879"/>
                </a:moveTo>
                <a:cubicBezTo>
                  <a:pt x="6577" y="5955"/>
                  <a:pt x="8601" y="4760"/>
                  <a:pt x="10800" y="4761"/>
                </a:cubicBezTo>
                <a:cubicBezTo>
                  <a:pt x="12998" y="4761"/>
                  <a:pt x="15022" y="5955"/>
                  <a:pt x="16085" y="7879"/>
                </a:cubicBezTo>
                <a:lnTo>
                  <a:pt x="20252" y="5576"/>
                </a:lnTo>
                <a:cubicBezTo>
                  <a:pt x="18351" y="2135"/>
                  <a:pt x="14730" y="-1"/>
                  <a:pt x="10799" y="0"/>
                </a:cubicBezTo>
                <a:cubicBezTo>
                  <a:pt x="6869" y="0"/>
                  <a:pt x="3248" y="2135"/>
                  <a:pt x="1347" y="5576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Souvenir Lt BT" pitchFamily="18" charset="0"/>
            </a:endParaRPr>
          </a:p>
        </p:txBody>
      </p:sp>
      <p:sp>
        <p:nvSpPr>
          <p:cNvPr id="266244" name="AutoShape 4"/>
          <p:cNvSpPr>
            <a:spLocks noChangeArrowheads="1"/>
          </p:cNvSpPr>
          <p:nvPr/>
        </p:nvSpPr>
        <p:spPr bwMode="auto">
          <a:xfrm rot="-7535703" flipH="1" flipV="1">
            <a:off x="2786062" y="1562101"/>
            <a:ext cx="3806825" cy="3733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7 w 21600"/>
              <a:gd name="T13" fmla="*/ 0 h 21600"/>
              <a:gd name="T14" fmla="*/ 21233 w 21600"/>
              <a:gd name="T15" fmla="*/ 923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514" y="7879"/>
                </a:moveTo>
                <a:cubicBezTo>
                  <a:pt x="6577" y="5955"/>
                  <a:pt x="8601" y="4760"/>
                  <a:pt x="10800" y="4761"/>
                </a:cubicBezTo>
                <a:cubicBezTo>
                  <a:pt x="12998" y="4761"/>
                  <a:pt x="15022" y="5955"/>
                  <a:pt x="16085" y="7879"/>
                </a:cubicBezTo>
                <a:lnTo>
                  <a:pt x="20252" y="5576"/>
                </a:lnTo>
                <a:cubicBezTo>
                  <a:pt x="18351" y="2135"/>
                  <a:pt x="14730" y="-1"/>
                  <a:pt x="10799" y="0"/>
                </a:cubicBezTo>
                <a:cubicBezTo>
                  <a:pt x="6869" y="0"/>
                  <a:pt x="3248" y="2135"/>
                  <a:pt x="1347" y="557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Souvenir Lt BT" pitchFamily="18" charset="0"/>
            </a:endParaRPr>
          </a:p>
        </p:txBody>
      </p:sp>
      <p:sp>
        <p:nvSpPr>
          <p:cNvPr id="266245" name="AutoShape 5"/>
          <p:cNvSpPr>
            <a:spLocks noChangeArrowheads="1"/>
          </p:cNvSpPr>
          <p:nvPr/>
        </p:nvSpPr>
        <p:spPr bwMode="auto">
          <a:xfrm rot="7148163" flipH="1" flipV="1">
            <a:off x="2801938" y="1571625"/>
            <a:ext cx="3806825" cy="3698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7 w 21600"/>
              <a:gd name="T13" fmla="*/ 0 h 21600"/>
              <a:gd name="T14" fmla="*/ 21233 w 21600"/>
              <a:gd name="T15" fmla="*/ 923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514" y="7879"/>
                </a:moveTo>
                <a:cubicBezTo>
                  <a:pt x="6577" y="5955"/>
                  <a:pt x="8601" y="4760"/>
                  <a:pt x="10800" y="4761"/>
                </a:cubicBezTo>
                <a:cubicBezTo>
                  <a:pt x="12998" y="4761"/>
                  <a:pt x="15022" y="5955"/>
                  <a:pt x="16085" y="7879"/>
                </a:cubicBezTo>
                <a:lnTo>
                  <a:pt x="20252" y="5576"/>
                </a:lnTo>
                <a:cubicBezTo>
                  <a:pt x="18351" y="2135"/>
                  <a:pt x="14730" y="-1"/>
                  <a:pt x="10799" y="0"/>
                </a:cubicBezTo>
                <a:cubicBezTo>
                  <a:pt x="6869" y="0"/>
                  <a:pt x="3248" y="2135"/>
                  <a:pt x="1347" y="5576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2400" b="0">
              <a:latin typeface="Souvenir Lt BT" pitchFamily="18" charset="0"/>
            </a:endParaRPr>
          </a:p>
        </p:txBody>
      </p:sp>
      <p:sp>
        <p:nvSpPr>
          <p:cNvPr id="266246" name="WordArt 6"/>
          <p:cNvSpPr>
            <a:spLocks noChangeArrowheads="1" noChangeShapeType="1" noTextEdit="1"/>
          </p:cNvSpPr>
          <p:nvPr/>
        </p:nvSpPr>
        <p:spPr bwMode="auto">
          <a:xfrm>
            <a:off x="3881438" y="3167063"/>
            <a:ext cx="154146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Daya</a:t>
            </a:r>
          </a:p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Spiritual</a:t>
            </a:r>
          </a:p>
        </p:txBody>
      </p:sp>
      <p:sp>
        <p:nvSpPr>
          <p:cNvPr id="266247" name="WordArt 7"/>
          <p:cNvSpPr>
            <a:spLocks noChangeArrowheads="1" noChangeShapeType="1" noTextEdit="1"/>
          </p:cNvSpPr>
          <p:nvPr/>
        </p:nvSpPr>
        <p:spPr bwMode="auto">
          <a:xfrm rot="3573333">
            <a:off x="4284662" y="2608263"/>
            <a:ext cx="2409825" cy="1047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90736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Daya Moral</a:t>
            </a:r>
          </a:p>
        </p:txBody>
      </p:sp>
      <p:sp>
        <p:nvSpPr>
          <p:cNvPr id="266248" name="WordArt 8"/>
          <p:cNvSpPr>
            <a:spLocks noChangeArrowheads="1" noChangeShapeType="1" noTextEdit="1"/>
          </p:cNvSpPr>
          <p:nvPr/>
        </p:nvSpPr>
        <p:spPr bwMode="auto">
          <a:xfrm rot="-3525630">
            <a:off x="2713037" y="2557463"/>
            <a:ext cx="2066925" cy="609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471172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Daya Fikir</a:t>
            </a:r>
          </a:p>
        </p:txBody>
      </p:sp>
      <p:sp>
        <p:nvSpPr>
          <p:cNvPr id="266249" name="WordArt 9"/>
          <p:cNvSpPr>
            <a:spLocks noChangeArrowheads="1" noChangeShapeType="1" noTextEdit="1"/>
          </p:cNvSpPr>
          <p:nvPr/>
        </p:nvSpPr>
        <p:spPr bwMode="auto">
          <a:xfrm>
            <a:off x="3822700" y="4419600"/>
            <a:ext cx="1752600" cy="71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Daya Fisik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2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2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2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2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2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2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2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/>
      <p:bldP spid="266243" grpId="0" animBg="1"/>
      <p:bldP spid="266244" grpId="0" animBg="1"/>
      <p:bldP spid="266245" grpId="0" animBg="1"/>
      <p:bldP spid="266246" grpId="0" animBg="1"/>
      <p:bldP spid="266247" grpId="0" animBg="1"/>
      <p:bldP spid="266248" grpId="0" animBg="1"/>
      <p:bldP spid="2662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1447800" y="525462"/>
            <a:ext cx="65532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 dirty="0" smtClean="0">
              <a:solidFill>
                <a:srgbClr val="9900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rgbClr val="990033"/>
                </a:solidFill>
              </a:rPr>
              <a:t>THANK YOU </a:t>
            </a:r>
          </a:p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rgbClr val="990033"/>
                </a:solidFill>
              </a:rPr>
              <a:t> </a:t>
            </a:r>
            <a:endParaRPr lang="en-US" sz="60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»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Pengorbanan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»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Airmata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meRendahkan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»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diCela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Cara </a:t>
            </a:r>
            <a:r>
              <a:rPr lang="en-US" dirty="0" err="1" smtClean="0"/>
              <a:t>Menghargai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»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Tertawa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Mengucap</a:t>
            </a:r>
            <a:r>
              <a:rPr lang="en-US" dirty="0" smtClean="0"/>
              <a:t> </a:t>
            </a:r>
            <a:r>
              <a:rPr lang="en-US" dirty="0" err="1" smtClean="0"/>
              <a:t>Syukur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»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Senyum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»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Anonim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Tahoma" pitchFamily="34" charset="0"/>
              </a:rPr>
              <a:t>TUJUAN PENDIDIKAN/</a:t>
            </a:r>
            <a:br>
              <a:rPr lang="en-US" sz="3200" b="1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3200" b="1" smtClean="0">
                <a:solidFill>
                  <a:srgbClr val="FFFF00"/>
                </a:solidFill>
                <a:latin typeface="Tahoma" pitchFamily="34" charset="0"/>
              </a:rPr>
              <a:t>PENGEMBANGAN MANUSIA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5943600"/>
          </a:xfrm>
        </p:spPr>
        <p:txBody>
          <a:bodyPr/>
          <a:lstStyle/>
          <a:p>
            <a:pPr marL="401638" indent="-401638" algn="just">
              <a:lnSpc>
                <a:spcPct val="80000"/>
              </a:lnSpc>
            </a:pPr>
            <a:r>
              <a:rPr lang="en-US" sz="2900" b="1" smtClean="0">
                <a:latin typeface="Tahoma" pitchFamily="34" charset="0"/>
              </a:rPr>
              <a:t>Pengembangan kualitas dasar dan kualitas instrumental/keilmuan manusia agar yang bersangkutan memiliki pilihan-pilihan hidup yang lebih baik</a:t>
            </a:r>
          </a:p>
          <a:p>
            <a:pPr marL="401638" indent="-401638" algn="just">
              <a:lnSpc>
                <a:spcPct val="80000"/>
              </a:lnSpc>
            </a:pPr>
            <a:r>
              <a:rPr lang="en-US" sz="2900" b="1" smtClean="0">
                <a:latin typeface="Tahoma" pitchFamily="34" charset="0"/>
              </a:rPr>
              <a:t>Kualitas dasar meliputi kecerdasan majemuk yaitu kecerdasan intelektual, spiritual, moral, estetikal, dan kinestetikal. Sedang kualitas instrumental mencakup penguasaan ilmu pengetahuan, teknologi, dan seni</a:t>
            </a:r>
          </a:p>
          <a:p>
            <a:pPr marL="401638" indent="-401638" algn="just">
              <a:lnSpc>
                <a:spcPct val="80000"/>
              </a:lnSpc>
            </a:pPr>
            <a:r>
              <a:rPr lang="en-US" sz="2900" b="1" smtClean="0">
                <a:latin typeface="Tahoma" pitchFamily="34" charset="0"/>
              </a:rPr>
              <a:t>Ilmu/disiplin ilmu dapat dikategorikan menjadi mono-disiplin, multi-disiplin, antar-disiplin, dan lintas-disiplin, baik ilmu lunak serta terapannya maupun ilmu keras serta terapannya yaitu teknologi</a:t>
            </a:r>
          </a:p>
          <a:p>
            <a:pPr marL="401638" indent="-401638">
              <a:lnSpc>
                <a:spcPct val="80000"/>
              </a:lnSpc>
            </a:pPr>
            <a:endParaRPr lang="en-US" sz="2900" b="1" smtClean="0">
              <a:latin typeface="Tahoma" pitchFamily="34" charset="0"/>
            </a:endParaRPr>
          </a:p>
          <a:p>
            <a:pPr marL="401638" indent="-401638">
              <a:lnSpc>
                <a:spcPct val="80000"/>
              </a:lnSpc>
            </a:pPr>
            <a:endParaRPr lang="en-US" sz="2800" b="1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/>
      <p:bldP spid="64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33"/>
                </a:solidFill>
              </a:rPr>
              <a:t>DIMENSI   MANUSIA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1116013" y="205740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Jiwa</a:t>
            </a: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1187450" y="4941888"/>
            <a:ext cx="1800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Raga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3563938" y="1481138"/>
            <a:ext cx="1800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Daya Pikir</a:t>
            </a:r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3563938" y="2711450"/>
            <a:ext cx="1800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Daya Qolbu</a:t>
            </a: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3671888" y="4433888"/>
            <a:ext cx="3563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Keterampilan</a:t>
            </a:r>
          </a:p>
        </p:txBody>
      </p:sp>
      <p:sp>
        <p:nvSpPr>
          <p:cNvPr id="533512" name="Text Box 8"/>
          <p:cNvSpPr txBox="1">
            <a:spLocks noChangeArrowheads="1"/>
          </p:cNvSpPr>
          <p:nvPr/>
        </p:nvSpPr>
        <p:spPr bwMode="auto">
          <a:xfrm>
            <a:off x="3348038" y="5729288"/>
            <a:ext cx="3455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Kesehatan</a:t>
            </a:r>
          </a:p>
        </p:txBody>
      </p:sp>
      <p:sp>
        <p:nvSpPr>
          <p:cNvPr id="533513" name="Line 9"/>
          <p:cNvSpPr>
            <a:spLocks noChangeShapeType="1"/>
          </p:cNvSpPr>
          <p:nvPr/>
        </p:nvSpPr>
        <p:spPr bwMode="auto">
          <a:xfrm flipV="1">
            <a:off x="2555875" y="1917700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3514" name="Line 10"/>
          <p:cNvSpPr>
            <a:spLocks noChangeShapeType="1"/>
          </p:cNvSpPr>
          <p:nvPr/>
        </p:nvSpPr>
        <p:spPr bwMode="auto">
          <a:xfrm>
            <a:off x="2555875" y="2422525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3515" name="Line 11"/>
          <p:cNvSpPr>
            <a:spLocks noChangeShapeType="1"/>
          </p:cNvSpPr>
          <p:nvPr/>
        </p:nvSpPr>
        <p:spPr bwMode="auto">
          <a:xfrm flipV="1">
            <a:off x="2771775" y="47974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3516" name="Line 12"/>
          <p:cNvSpPr>
            <a:spLocks noChangeShapeType="1"/>
          </p:cNvSpPr>
          <p:nvPr/>
        </p:nvSpPr>
        <p:spPr bwMode="auto">
          <a:xfrm>
            <a:off x="2771775" y="5300663"/>
            <a:ext cx="1223963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3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3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3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3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3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6" grpId="0"/>
      <p:bldP spid="533507" grpId="0"/>
      <p:bldP spid="533508" grpId="0"/>
      <p:bldP spid="533509" grpId="0"/>
      <p:bldP spid="533510" grpId="0"/>
      <p:bldP spid="533511" grpId="0"/>
      <p:bldP spid="533512" grpId="0"/>
      <p:bldP spid="533513" grpId="0" animBg="1"/>
      <p:bldP spid="533514" grpId="0" animBg="1"/>
      <p:bldP spid="533515" grpId="0" animBg="1"/>
      <p:bldP spid="5335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"/>
          <p:cNvSpPr txBox="1">
            <a:spLocks noChangeArrowheads="1"/>
          </p:cNvSpPr>
          <p:nvPr/>
        </p:nvSpPr>
        <p:spPr bwMode="auto">
          <a:xfrm>
            <a:off x="2362200" y="22860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990033"/>
                </a:solidFill>
              </a:rPr>
              <a:t>KUALITAS  DASAR</a:t>
            </a: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198563" y="2217738"/>
            <a:ext cx="4038600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Berfikir Analitis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Berfikir Kritis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Berfikir Kreatif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Berfikir Deduktif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Berfikir Induktif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Berfikir Ilmiah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5181600" y="2236788"/>
            <a:ext cx="365760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Berfikir Nalar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Berfikir Lateral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Berfikir Sistem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/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762000" y="1341438"/>
            <a:ext cx="3744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chemeClr val="accent2"/>
                </a:solidFill>
              </a:rPr>
              <a:t>Daya Pikir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3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3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0" grpId="0"/>
      <p:bldP spid="534531" grpId="0"/>
      <p:bldP spid="534532" grpId="0"/>
      <p:bldP spid="5345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1246188" y="909638"/>
            <a:ext cx="7296150" cy="571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endParaRPr lang="en-US"/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b="0"/>
              <a:t>  </a:t>
            </a:r>
            <a:r>
              <a:rPr lang="en-US"/>
              <a:t>Iman &amp; Takwa terhadap Tuhan YME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Rasa kasih sayang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Kesopanan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Toleransi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Kejujuran &amp; kebersihan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Disiplin diri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Harga diri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Tanggung jawab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/>
              <a:t>   Respek</a:t>
            </a:r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609600" y="692150"/>
            <a:ext cx="439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2.  Daya Qolbu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3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4" grpId="0"/>
      <p:bldP spid="5355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Text Box 2"/>
          <p:cNvSpPr txBox="1">
            <a:spLocks noChangeArrowheads="1"/>
          </p:cNvSpPr>
          <p:nvPr/>
        </p:nvSpPr>
        <p:spPr bwMode="auto">
          <a:xfrm>
            <a:off x="1790700" y="236538"/>
            <a:ext cx="5562600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Integritas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Keberanian moral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Kerajinan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Komitmen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Loyalitas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  Seni /estetika</a:t>
            </a:r>
          </a:p>
        </p:txBody>
      </p:sp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1905000" y="4953000"/>
            <a:ext cx="5867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9113" indent="-519113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Kesehatan</a:t>
            </a:r>
          </a:p>
          <a:p>
            <a:pPr marL="519113" indent="-519113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Keterampilan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219200" y="4267200"/>
            <a:ext cx="401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3.  Daya Fisik</a:t>
            </a:r>
            <a:endParaRPr lang="en-US" sz="32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5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3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8" grpId="0"/>
      <p:bldP spid="536579" grpId="0"/>
      <p:bldP spid="536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762000" y="473075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solidFill>
                  <a:srgbClr val="990033"/>
                </a:solidFill>
              </a:rPr>
              <a:t>KUALITAS INSTRUMENTAL</a:t>
            </a:r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9248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Penguasaan Disiplin Ilmu/IPTEK dan seni    serta penelitian dan pengembangan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Kemampuan menggunakan sumberdaya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Kemampuan bekerjasama secara harmonis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Kemampuan menggunakan informasi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Kemampuan menggunakan sistem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Kemampuan mangelola dan memimpin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600"/>
              <a:t>Kemampuan merespon &amp; mengantisipasi </a:t>
            </a:r>
          </a:p>
          <a:p>
            <a:pPr marL="400050" indent="-400050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600"/>
              <a:t>    perubahan</a:t>
            </a:r>
          </a:p>
          <a:p>
            <a:pPr marL="400050" indent="-400050">
              <a:spcBef>
                <a:spcPct val="50000"/>
              </a:spcBef>
              <a:buFont typeface="Wingdings" pitchFamily="2" charset="2"/>
              <a:buChar char="Ø"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2" grpId="0"/>
      <p:bldP spid="5376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1447800" y="525463"/>
            <a:ext cx="6488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990033"/>
                </a:solidFill>
              </a:rPr>
              <a:t>JIWA KEWIRAUSAHAAN</a:t>
            </a:r>
          </a:p>
        </p:txBody>
      </p:sp>
      <p:sp>
        <p:nvSpPr>
          <p:cNvPr id="538627" name="Text Box 3"/>
          <p:cNvSpPr txBox="1">
            <a:spLocks noChangeArrowheads="1"/>
          </p:cNvSpPr>
          <p:nvPr/>
        </p:nvSpPr>
        <p:spPr bwMode="auto">
          <a:xfrm>
            <a:off x="609600" y="1516063"/>
            <a:ext cx="8382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kambing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sumberdaya</a:t>
            </a: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Terbuka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dirty="0" err="1"/>
              <a:t>meningkatkan</a:t>
            </a:r>
            <a:r>
              <a:rPr lang="en-US" dirty="0"/>
              <a:t>/</a:t>
            </a:r>
            <a:r>
              <a:rPr lang="en-US" dirty="0" err="1"/>
              <a:t>mengembangkan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7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,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improvisasi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  <a:p>
            <a:pPr marL="457200" indent="-457200">
              <a:spcBef>
                <a:spcPct val="50000"/>
              </a:spcBef>
              <a:buFontTx/>
              <a:buAutoNum type="arabicPeriod" startAt="8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moral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3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6" grpId="0"/>
      <p:bldP spid="5386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Aspect</vt:lpstr>
      <vt:lpstr>Flow</vt:lpstr>
      <vt:lpstr>Urban</vt:lpstr>
      <vt:lpstr>Theme1</vt:lpstr>
      <vt:lpstr>PENGEMBANGAN SUMBERDAYA MANUSIA   (Sumber: Prof. slamet ph, 2008) </vt:lpstr>
      <vt:lpstr>Slide 2</vt:lpstr>
      <vt:lpstr>TUJUAN PENDIDIKAN/ PENGEMBANGAN MANUSIA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SUMBERDAYA MANUSIA </dc:title>
  <dc:creator>Kokom Komariah, M. Pd.</dc:creator>
  <cp:lastModifiedBy>UNY</cp:lastModifiedBy>
  <cp:revision>14</cp:revision>
  <dcterms:created xsi:type="dcterms:W3CDTF">2009-05-05T17:41:51Z</dcterms:created>
  <dcterms:modified xsi:type="dcterms:W3CDTF">2013-11-26T04:59:31Z</dcterms:modified>
</cp:coreProperties>
</file>