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sldIdLst>
    <p:sldId id="269" r:id="rId2"/>
    <p:sldId id="256" r:id="rId3"/>
    <p:sldId id="258" r:id="rId4"/>
    <p:sldId id="259" r:id="rId5"/>
    <p:sldId id="260" r:id="rId6"/>
    <p:sldId id="264" r:id="rId7"/>
    <p:sldId id="266" r:id="rId8"/>
    <p:sldId id="265" r:id="rId9"/>
    <p:sldId id="267" r:id="rId10"/>
    <p:sldId id="268" r:id="rId11"/>
  </p:sldIdLst>
  <p:sldSz cx="9144000" cy="6858000" type="screen4x3"/>
  <p:notesSz cx="6858000" cy="9144000"/>
  <p:defaultTextStyle>
    <a:defPPr>
      <a:defRPr lang="id-ID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9C076D4-F4FA-4DD4-9EB2-F87DD3924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95066-7676-4F68-AE3D-505DFDEFB98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813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3D27A-1D81-4C38-B973-CFEBA9F27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1B0FD-8A6E-4E0D-9BF1-B270F42CF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2072B-9BCA-42F7-9A54-09CE62827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64E0-D996-4D77-8DB1-D5143FB38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FA175-56E2-4E91-AD91-B4A8E705ED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475A-E60D-43D1-8372-E72B84B2B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96E11-3CBA-46AA-8980-2FB1A82AA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99E21-933D-42BF-ABEC-BE241A47A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709AD-ED47-4A52-95B3-3E8EDF646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4A153-4E6A-400C-A204-6B91CF939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69F3-5078-40CB-85EA-B322D07EB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711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711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3D43FDA1-B13C-4CC2-BD96-5356E54FA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55650" y="1052513"/>
            <a:ext cx="7848600" cy="443230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3000" b="1"/>
              <a:t>Metodologi Penelitian Pendidikan Fisika</a:t>
            </a:r>
          </a:p>
          <a:p>
            <a:pPr algn="ctr">
              <a:spcBef>
                <a:spcPct val="50000"/>
              </a:spcBef>
            </a:pPr>
            <a:endParaRPr kumimoji="1" lang="en-US" sz="2400" b="1"/>
          </a:p>
          <a:p>
            <a:pPr algn="ctr">
              <a:spcBef>
                <a:spcPct val="50000"/>
              </a:spcBef>
            </a:pPr>
            <a:r>
              <a:rPr kumimoji="1" lang="en-US" sz="2400" b="1"/>
              <a:t>S1 Pendidikan Fisika</a:t>
            </a:r>
          </a:p>
          <a:p>
            <a:pPr algn="ctr">
              <a:spcBef>
                <a:spcPct val="50000"/>
              </a:spcBef>
            </a:pPr>
            <a:r>
              <a:rPr kumimoji="1" lang="en-US" sz="2400" b="1"/>
              <a:t>Semester 5</a:t>
            </a:r>
          </a:p>
          <a:p>
            <a:pPr algn="ctr">
              <a:spcBef>
                <a:spcPct val="50000"/>
              </a:spcBef>
            </a:pPr>
            <a:endParaRPr kumimoji="1" lang="en-US" sz="2400" b="1"/>
          </a:p>
          <a:p>
            <a:pPr algn="ctr">
              <a:spcBef>
                <a:spcPct val="50000"/>
              </a:spcBef>
            </a:pPr>
            <a:endParaRPr kumimoji="1" lang="en-US" sz="2400" b="1"/>
          </a:p>
          <a:p>
            <a:pPr algn="ctr">
              <a:spcBef>
                <a:spcPct val="50000"/>
              </a:spcBef>
            </a:pPr>
            <a:r>
              <a:rPr kumimoji="1" lang="en-US" sz="2400" b="1"/>
              <a:t>Dra. Rahayu Dwisiwi SR, M.Pd.</a:t>
            </a:r>
          </a:p>
          <a:p>
            <a:pPr algn="ctr">
              <a:spcBef>
                <a:spcPct val="50000"/>
              </a:spcBef>
            </a:pPr>
            <a:r>
              <a:rPr kumimoji="1" lang="en-US" sz="2400" b="1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63563"/>
            <a:ext cx="4619625" cy="75088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c. Purposive Sampling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Pengambilan sampel disesuaikan dengan tujuan penelitian.</a:t>
            </a:r>
          </a:p>
          <a:p>
            <a:pPr eaLnBrk="1" hangingPunct="1">
              <a:defRPr/>
            </a:pPr>
            <a:r>
              <a:rPr lang="en-US" smtClean="0"/>
              <a:t>Ukuran/jumlah sampel tidak dipersoalkan.</a:t>
            </a:r>
          </a:p>
          <a:p>
            <a:pPr eaLnBrk="1" hangingPunct="1">
              <a:defRPr/>
            </a:pPr>
            <a:r>
              <a:rPr lang="en-US" smtClean="0"/>
              <a:t>Ada pembatasan sampel dg kriteria tertentu yang ditetapkan berdasarkan tujuan penelitian.</a:t>
            </a:r>
          </a:p>
          <a:p>
            <a:pPr eaLnBrk="1" hangingPunct="1">
              <a:defRPr/>
            </a:pPr>
            <a:r>
              <a:rPr lang="en-US" smtClean="0"/>
              <a:t>Pengambilan data secara langsung pada sampel yang memenuhi kriteria tsb.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9388" y="328613"/>
            <a:ext cx="83534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POPULASI DAN SAMPEL PENELITIAN</a:t>
            </a:r>
            <a:endParaRPr lang="id-ID" sz="3200" b="1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1155700"/>
            <a:ext cx="79930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/>
              <a:t>Populasi: keseluruhan subjek penelitian yang dapat 	terdiri dari manusia, benda, hewan, tumbuhan, 	gejala, atau peristiwa sbg. sumber data yang 	memiliki karakteristik tertentu dalam penelitian.</a:t>
            </a:r>
            <a:endParaRPr lang="id-ID" sz="2400" b="1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2997200"/>
            <a:ext cx="82089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2400" b="1"/>
              <a:t>Sampel: sebagian dari populasi yang menjadi sumber 	data yang sesungguhnya dalam suatu penelitian. </a:t>
            </a:r>
            <a:endParaRPr lang="id-ID" sz="24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750" y="4248150"/>
            <a:ext cx="82819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400" b="1"/>
              <a:t>Pengambilan sampel dilakukan untuk:</a:t>
            </a:r>
          </a:p>
          <a:p>
            <a:pPr marL="800100" lvl="1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Mereduksi subjek penelitian.</a:t>
            </a:r>
          </a:p>
          <a:p>
            <a:pPr marL="800100" lvl="1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Menetapkan ruang lingkup berlakunya generalisasi hasil penelitian.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339975" y="333375"/>
            <a:ext cx="4824413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763713" y="404813"/>
            <a:ext cx="6192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UKURAN SAMPEL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55650" y="1484313"/>
            <a:ext cx="7920038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b="1"/>
              <a:t> Tidak ada ketentuan mutlak berapa persen       suatu sampel harus diambil dari populasi.</a:t>
            </a:r>
          </a:p>
          <a:p>
            <a:pPr eaLnBrk="1" hangingPunct="1">
              <a:spcBef>
                <a:spcPct val="50000"/>
              </a:spcBef>
            </a:pPr>
            <a:endParaRPr lang="en-US" sz="2800" b="1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b="1"/>
              <a:t> Menurut Fernandes, jumlah sampel penelitian dapat ditentukan dengan “Tabel Morgan”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979613" y="333375"/>
            <a:ext cx="4824412" cy="7191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411413" y="476250"/>
            <a:ext cx="381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</a:rPr>
              <a:t> </a:t>
            </a: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TEKNIK SAMPLING</a:t>
            </a:r>
            <a:endParaRPr lang="id-ID" sz="2800" b="1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11188" y="1341438"/>
            <a:ext cx="8208962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800" b="1"/>
              <a:t>Teknik Sampling: cara untuk menentukan sampel.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Ketentuan:</a:t>
            </a:r>
          </a:p>
          <a:p>
            <a:pPr marL="800100" lvl="1" indent="-342900" eaLnBrk="1" hangingPunct="1">
              <a:buFont typeface="Wingdings" pitchFamily="2" charset="2"/>
              <a:buChar char="ü"/>
            </a:pPr>
            <a:r>
              <a:rPr lang="en-US" sz="2800"/>
              <a:t>Jumlahnya sesuai dg ukuran sampel yang akan dijadikan sumber data.</a:t>
            </a:r>
          </a:p>
          <a:p>
            <a:pPr marL="800100" lvl="1" indent="-342900" eaLnBrk="1" hangingPunct="1">
              <a:buFont typeface="Wingdings" pitchFamily="2" charset="2"/>
              <a:buChar char="ü"/>
            </a:pPr>
            <a:r>
              <a:rPr lang="en-US" sz="2800"/>
              <a:t>Memperhatikan sifat/karakteristik populasi, agar diperoleh sampel yang representatif.</a:t>
            </a:r>
            <a:endParaRPr lang="id-ID" sz="280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39750" y="4722813"/>
            <a:ext cx="8388350" cy="170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/>
              <a:t>Teknik sampling: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600" b="1"/>
              <a:t>Teknik random</a:t>
            </a:r>
            <a:r>
              <a:rPr lang="en-US" sz="2600"/>
              <a:t>         </a:t>
            </a:r>
            <a:r>
              <a:rPr lang="en-US" sz="2600" b="1"/>
              <a:t>Probability Sampling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600" b="1"/>
              <a:t>Teknik non random        Non Probability Sampling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067175" y="623728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3419475" y="5661025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9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0" grpId="0"/>
      <p:bldP spid="9227" grpId="0" animBg="1"/>
      <p:bldP spid="9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16013" y="1196975"/>
            <a:ext cx="75596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="1"/>
              <a:t>Simple Random Sampling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="1"/>
              <a:t>Stratified Random Sampling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="1"/>
              <a:t> Cluster Random Sampling</a:t>
            </a:r>
            <a:endParaRPr lang="id-ID" sz="2400" b="1"/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900113" y="3284538"/>
            <a:ext cx="712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800" b="1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55650" y="3284538"/>
            <a:ext cx="51117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2.</a:t>
            </a:r>
            <a:r>
              <a:rPr lang="en-US" sz="2800" b="1"/>
              <a:t> </a:t>
            </a:r>
            <a:r>
              <a:rPr lang="en-US" sz="2800" b="1">
                <a:solidFill>
                  <a:schemeClr val="bg1"/>
                </a:solidFill>
              </a:rPr>
              <a:t>Non Probability Sampling: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42988" y="4149725"/>
            <a:ext cx="77057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="1"/>
              <a:t>Accidental Sampling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="1"/>
              <a:t>Quota Sampling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lphaLcPeriod"/>
            </a:pPr>
            <a:r>
              <a:rPr lang="en-US" sz="2400" b="1"/>
              <a:t>Purposive Sampling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1188" y="476250"/>
            <a:ext cx="43211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2800" b="1">
                <a:solidFill>
                  <a:schemeClr val="bg1"/>
                </a:solidFill>
              </a:rPr>
              <a:t>1.</a:t>
            </a:r>
            <a:r>
              <a:rPr lang="en-US" sz="2800" b="1"/>
              <a:t> </a:t>
            </a:r>
            <a:r>
              <a:rPr lang="en-US" sz="2800" b="1">
                <a:solidFill>
                  <a:schemeClr val="bg1"/>
                </a:solidFill>
              </a:rPr>
              <a:t>Probability Sampling: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7" grpId="0" animBg="1"/>
      <p:bldP spid="102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2339975" y="404813"/>
            <a:ext cx="4897438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27088" y="692150"/>
            <a:ext cx="7921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endParaRPr lang="en-US" sz="2800" b="1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00113" y="1844675"/>
            <a:ext cx="76327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/>
              <a:t>Semua individu dalam populasi mempunyai kesempatan yang sama untuk dipilih menjadi anggota sampel penelitian.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2554288" y="692150"/>
            <a:ext cx="4681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</a:rPr>
              <a:t>PROBABILITY SAMPLING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971550" y="3578225"/>
            <a:ext cx="7921625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sz="2800" b="1"/>
              <a:t>Berbagai cara dalam teknik random ini: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800" b="1"/>
              <a:t>Cara Undian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800" b="1"/>
              <a:t>Cara Ordinal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•"/>
            </a:pPr>
            <a:r>
              <a:rPr lang="en-US" sz="2800" b="1"/>
              <a:t>Randomisasi dari Tabel Bilangan Random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4967287" cy="504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a. Simple Random Sampling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79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Pengambilan sampel secara random terhadap subjek sebagai unsur/unit terkecil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68313" y="2060575"/>
            <a:ext cx="7345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</a:rPr>
              <a:t>b. Stratified Random Sampling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898525" y="2565400"/>
            <a:ext cx="756126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Pengambilan sampel secara   bertingkat/                          berjenjang, tidak langsung pada subjek/unit sampling.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95288" y="4149725"/>
            <a:ext cx="7920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/>
              <a:t>c. Cluster Random Sampling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900113" y="4652963"/>
            <a:ext cx="799306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/>
              <a:t>Individu sbg. unit sampling dimasukkan ke dalam kelompok/cluster, dan pengambilan sampel secara random thd kelompok/cluster yang 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479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   Tidak semua individu dalam populasi mempunyai kesempatan yang sama untuk dipilih menjadi anggota sampel penelitian</a:t>
            </a:r>
            <a:r>
              <a:rPr lang="en-US" smtClean="0"/>
              <a:t>.</a:t>
            </a:r>
          </a:p>
        </p:txBody>
      </p:sp>
      <p:sp>
        <p:nvSpPr>
          <p:cNvPr id="19460" name="Oval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 anchorCtr="0"/>
          <a:lstStyle/>
          <a:p>
            <a:pPr algn="l" eaLnBrk="1" hangingPunct="1">
              <a:defRPr/>
            </a:pPr>
            <a:r>
              <a:rPr lang="en-US" sz="2800" b="1" smtClean="0">
                <a:solidFill>
                  <a:schemeClr val="bg1"/>
                </a:solidFill>
              </a:rPr>
              <a:t>NON PROBABILITY SAMPLING</a:t>
            </a: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95288" y="3284538"/>
            <a:ext cx="7777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a. Accidental Sampling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900113" y="4005263"/>
            <a:ext cx="77755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 Jumlah sampel tidak ditetapkan terlebih dulu.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/>
              <a:t> Peneliti langsung mengumpulkan data dari subjek yang kebetulan ditemui sampai jumlahnya diperkirakan cukup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33425"/>
            <a:ext cx="4402138" cy="53498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10199"/>
                  </a:outerShdw>
                </a:effectLst>
              </a:rPr>
              <a:t>b. Quota Sampling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29600" cy="39608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Jumlah populasi tidak diperhitungkan, tetapi dikelompokkan seolah-olah sebagai sub populasi.</a:t>
            </a:r>
          </a:p>
          <a:p>
            <a:pPr eaLnBrk="1" hangingPunct="1">
              <a:defRPr/>
            </a:pPr>
            <a:r>
              <a:rPr lang="en-US" smtClean="0"/>
              <a:t>Sampel dikelompokkan dg memberi jatah/ quota tertentu pada tiap kelompok.</a:t>
            </a:r>
          </a:p>
          <a:p>
            <a:pPr eaLnBrk="1" hangingPunct="1">
              <a:defRPr/>
            </a:pPr>
            <a:r>
              <a:rPr lang="en-US" smtClean="0"/>
              <a:t>Pengambilan data dilakukan seperti cara accidental sampling.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347</TotalTime>
  <Words>371</Words>
  <Application>Microsoft PowerPoint</Application>
  <PresentationFormat>On-screen Show (4:3)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Wingdings</vt:lpstr>
      <vt:lpstr>Orbit</vt:lpstr>
      <vt:lpstr>Slide 1</vt:lpstr>
      <vt:lpstr>Slide 2</vt:lpstr>
      <vt:lpstr>Slide 3</vt:lpstr>
      <vt:lpstr>Slide 4</vt:lpstr>
      <vt:lpstr>Slide 5</vt:lpstr>
      <vt:lpstr>Slide 6</vt:lpstr>
      <vt:lpstr>a. Simple Random Sampling</vt:lpstr>
      <vt:lpstr>NON PROBABILITY SAMPLING </vt:lpstr>
      <vt:lpstr>b. Quota Sampling</vt:lpstr>
      <vt:lpstr>c. Purposive Sampling</vt:lpstr>
    </vt:vector>
  </TitlesOfParts>
  <Company>Nogotirto,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Drs. Suharyanto, M.Pd</dc:creator>
  <cp:lastModifiedBy>User</cp:lastModifiedBy>
  <cp:revision>29</cp:revision>
  <dcterms:created xsi:type="dcterms:W3CDTF">2002-11-20T16:29:43Z</dcterms:created>
  <dcterms:modified xsi:type="dcterms:W3CDTF">2010-12-16T06:15:19Z</dcterms:modified>
</cp:coreProperties>
</file>