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diagrams/layout4.xml" ContentType="application/vnd.openxmlformats-officedocument.drawingml.diagram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56" r:id="rId2"/>
    <p:sldId id="257" r:id="rId3"/>
    <p:sldId id="260" r:id="rId4"/>
    <p:sldId id="258" r:id="rId5"/>
    <p:sldId id="259" r:id="rId6"/>
    <p:sldId id="262" r:id="rId7"/>
    <p:sldId id="261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088" autoAdjust="0"/>
    <p:restoredTop sz="94660"/>
  </p:normalViewPr>
  <p:slideViewPr>
    <p:cSldViewPr>
      <p:cViewPr>
        <p:scale>
          <a:sx n="70" d="100"/>
          <a:sy n="70" d="100"/>
        </p:scale>
        <p:origin x="-118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4_5">
  <dgm:title val=""/>
  <dgm:desc val=""/>
  <dgm:catLst>
    <dgm:cat type="accent4" pri="11500"/>
  </dgm:catLst>
  <dgm:styleLbl name="node0">
    <dgm:fillClrLst meth="cycle">
      <a:schemeClr val="accent4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>
        <a:alpha val="9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>
        <a:alpha val="90000"/>
      </a:schemeClr>
      <a:schemeClr val="accent4">
        <a:alpha val="5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/>
    <dgm:txEffectClrLst/>
  </dgm:styleLbl>
  <dgm:styleLbl name="lnNode1">
    <dgm:fillClrLst>
      <a:schemeClr val="accent4">
        <a:shade val="90000"/>
      </a:schemeClr>
      <a:schemeClr val="accent4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shade val="80000"/>
        <a:alpha val="50000"/>
      </a:schemeClr>
      <a:schemeClr val="accent4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  <a:alpha val="90000"/>
      </a:schemeClr>
      <a:schemeClr val="accent4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fg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bg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sibTrans1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alpha val="90000"/>
        <a:tint val="40000"/>
      </a:schemeClr>
      <a:schemeClr val="accent4">
        <a:alpha val="5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1AB9A3E-7F78-405C-B42F-F86D3E886471}" type="doc">
      <dgm:prSet loTypeId="urn:microsoft.com/office/officeart/2005/8/layout/vProcess5" loCatId="process" qsTypeId="urn:microsoft.com/office/officeart/2005/8/quickstyle/simple2" qsCatId="simple" csTypeId="urn:microsoft.com/office/officeart/2005/8/colors/accent4_5" csCatId="accent4" phldr="1"/>
      <dgm:spPr/>
      <dgm:t>
        <a:bodyPr/>
        <a:lstStyle/>
        <a:p>
          <a:endParaRPr lang="id-ID"/>
        </a:p>
      </dgm:t>
    </dgm:pt>
    <dgm:pt modelId="{0E8F875E-11B6-41BB-8E05-57E16976DE51}">
      <dgm:prSet/>
      <dgm:spPr/>
      <dgm:t>
        <a:bodyPr/>
        <a:lstStyle/>
        <a:p>
          <a:pPr rtl="0"/>
          <a:r>
            <a:rPr lang="id-ID" b="1" smtClean="0">
              <a:latin typeface="Tempus Sans ITC" pitchFamily="82" charset="0"/>
            </a:rPr>
            <a:t>Pengamatan terhadap bintang-bintang</a:t>
          </a:r>
          <a:endParaRPr lang="id-ID" b="1" dirty="0">
            <a:latin typeface="Tempus Sans ITC" pitchFamily="82" charset="0"/>
          </a:endParaRPr>
        </a:p>
      </dgm:t>
    </dgm:pt>
    <dgm:pt modelId="{50F51018-4F6E-4F62-B18C-4A1E06AE7DE3}" type="parTrans" cxnId="{106DCE89-4E46-4634-95F4-4EC025740836}">
      <dgm:prSet/>
      <dgm:spPr/>
      <dgm:t>
        <a:bodyPr/>
        <a:lstStyle/>
        <a:p>
          <a:endParaRPr lang="id-ID"/>
        </a:p>
      </dgm:t>
    </dgm:pt>
    <dgm:pt modelId="{20E25622-65B7-4AE6-881A-6A4D947B9E95}" type="sibTrans" cxnId="{106DCE89-4E46-4634-95F4-4EC025740836}">
      <dgm:prSet/>
      <dgm:spPr/>
      <dgm:t>
        <a:bodyPr/>
        <a:lstStyle/>
        <a:p>
          <a:endParaRPr lang="id-ID"/>
        </a:p>
      </dgm:t>
    </dgm:pt>
    <dgm:pt modelId="{7F579951-E12B-4FF1-A876-D90049CF735E}" type="pres">
      <dgm:prSet presAssocID="{61AB9A3E-7F78-405C-B42F-F86D3E886471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id-ID"/>
        </a:p>
      </dgm:t>
    </dgm:pt>
    <dgm:pt modelId="{04110E1C-6539-4642-95BD-36D63B2BA48B}" type="pres">
      <dgm:prSet presAssocID="{61AB9A3E-7F78-405C-B42F-F86D3E886471}" presName="dummyMaxCanvas" presStyleCnt="0">
        <dgm:presLayoutVars/>
      </dgm:prSet>
      <dgm:spPr/>
      <dgm:t>
        <a:bodyPr/>
        <a:lstStyle/>
        <a:p>
          <a:endParaRPr lang="id-ID"/>
        </a:p>
      </dgm:t>
    </dgm:pt>
    <dgm:pt modelId="{5643994B-EBE3-4462-BE74-93044C6CC83D}" type="pres">
      <dgm:prSet presAssocID="{61AB9A3E-7F78-405C-B42F-F86D3E886471}" presName="OneNode_1" presStyleLbl="node1" presStyleIdx="0" presStyleCnt="1" custScaleY="200000" custLinFactY="87500" custLinFactNeighborX="-6977" custLinFactNeighborY="100000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</dgm:ptLst>
  <dgm:cxnLst>
    <dgm:cxn modelId="{BB2746D7-B47C-45AB-8CC9-FAE89435653E}" type="presOf" srcId="{61AB9A3E-7F78-405C-B42F-F86D3E886471}" destId="{7F579951-E12B-4FF1-A876-D90049CF735E}" srcOrd="0" destOrd="0" presId="urn:microsoft.com/office/officeart/2005/8/layout/vProcess5"/>
    <dgm:cxn modelId="{106DCE89-4E46-4634-95F4-4EC025740836}" srcId="{61AB9A3E-7F78-405C-B42F-F86D3E886471}" destId="{0E8F875E-11B6-41BB-8E05-57E16976DE51}" srcOrd="0" destOrd="0" parTransId="{50F51018-4F6E-4F62-B18C-4A1E06AE7DE3}" sibTransId="{20E25622-65B7-4AE6-881A-6A4D947B9E95}"/>
    <dgm:cxn modelId="{FF7681A8-4C6C-4085-91E7-C773D19BE466}" type="presOf" srcId="{0E8F875E-11B6-41BB-8E05-57E16976DE51}" destId="{5643994B-EBE3-4462-BE74-93044C6CC83D}" srcOrd="0" destOrd="0" presId="urn:microsoft.com/office/officeart/2005/8/layout/vProcess5"/>
    <dgm:cxn modelId="{6FC16991-F513-4EE8-86D5-C9D9B8594B82}" type="presParOf" srcId="{7F579951-E12B-4FF1-A876-D90049CF735E}" destId="{04110E1C-6539-4642-95BD-36D63B2BA48B}" srcOrd="0" destOrd="0" presId="urn:microsoft.com/office/officeart/2005/8/layout/vProcess5"/>
    <dgm:cxn modelId="{3B0ECB78-2178-4C20-AAC5-23E734D8D02E}" type="presParOf" srcId="{7F579951-E12B-4FF1-A876-D90049CF735E}" destId="{5643994B-EBE3-4462-BE74-93044C6CC83D}" srcOrd="1" destOrd="0" presId="urn:microsoft.com/office/officeart/2005/8/layout/vProcess5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54E6FFC-B85E-42F6-99B2-EB7070056735}" type="doc">
      <dgm:prSet loTypeId="urn:microsoft.com/office/officeart/2005/8/layout/vList2" loCatId="list" qsTypeId="urn:microsoft.com/office/officeart/2005/8/quickstyle/simple2" qsCatId="simple" csTypeId="urn:microsoft.com/office/officeart/2005/8/colors/accent2_5" csCatId="accent2"/>
      <dgm:spPr/>
      <dgm:t>
        <a:bodyPr/>
        <a:lstStyle/>
        <a:p>
          <a:endParaRPr lang="id-ID"/>
        </a:p>
      </dgm:t>
    </dgm:pt>
    <dgm:pt modelId="{8F927F05-AABE-4944-98E9-43E7F17EF285}">
      <dgm:prSet custT="1"/>
      <dgm:spPr/>
      <dgm:t>
        <a:bodyPr/>
        <a:lstStyle/>
        <a:p>
          <a:pPr algn="ctr" rtl="0"/>
          <a:r>
            <a:rPr lang="id-ID" sz="3200" b="1" smtClean="0">
              <a:latin typeface="Tempus Sans ITC" pitchFamily="82" charset="0"/>
            </a:rPr>
            <a:t>1728 </a:t>
          </a:r>
          <a:r>
            <a:rPr lang="id-ID" sz="3200" b="1" smtClean="0">
              <a:latin typeface="Tempus Sans ITC" pitchFamily="82" charset="0"/>
              <a:sym typeface="Wingdings"/>
            </a:rPr>
            <a:t></a:t>
          </a:r>
          <a:r>
            <a:rPr lang="id-ID" sz="3200" b="1" smtClean="0">
              <a:latin typeface="Tempus Sans ITC" pitchFamily="82" charset="0"/>
            </a:rPr>
            <a:t> aberasi cahaya</a:t>
          </a:r>
          <a:endParaRPr lang="id-ID" sz="3200" b="1" dirty="0">
            <a:latin typeface="Tempus Sans ITC" pitchFamily="82" charset="0"/>
          </a:endParaRPr>
        </a:p>
      </dgm:t>
    </dgm:pt>
    <dgm:pt modelId="{10694C7A-BA15-434D-8A60-B8F177130C44}" type="parTrans" cxnId="{698474AA-0AC6-49B4-86B5-AFCB92CFA315}">
      <dgm:prSet/>
      <dgm:spPr/>
      <dgm:t>
        <a:bodyPr/>
        <a:lstStyle/>
        <a:p>
          <a:endParaRPr lang="id-ID"/>
        </a:p>
      </dgm:t>
    </dgm:pt>
    <dgm:pt modelId="{AF3CE8F1-F7A1-44C5-96CB-003AA423CF14}" type="sibTrans" cxnId="{698474AA-0AC6-49B4-86B5-AFCB92CFA315}">
      <dgm:prSet/>
      <dgm:spPr/>
      <dgm:t>
        <a:bodyPr/>
        <a:lstStyle/>
        <a:p>
          <a:endParaRPr lang="id-ID"/>
        </a:p>
      </dgm:t>
    </dgm:pt>
    <dgm:pt modelId="{F4C9E6A5-E1F8-4547-8373-8DF0F6C4DF5A}" type="pres">
      <dgm:prSet presAssocID="{754E6FFC-B85E-42F6-99B2-EB707005673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id-ID"/>
        </a:p>
      </dgm:t>
    </dgm:pt>
    <dgm:pt modelId="{C1CFCE9F-75BA-45FC-9240-A14EE3396AEC}" type="pres">
      <dgm:prSet presAssocID="{8F927F05-AABE-4944-98E9-43E7F17EF285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id-ID"/>
        </a:p>
      </dgm:t>
    </dgm:pt>
  </dgm:ptLst>
  <dgm:cxnLst>
    <dgm:cxn modelId="{CB582385-38E8-4675-B752-62408467EA5D}" type="presOf" srcId="{8F927F05-AABE-4944-98E9-43E7F17EF285}" destId="{C1CFCE9F-75BA-45FC-9240-A14EE3396AEC}" srcOrd="0" destOrd="0" presId="urn:microsoft.com/office/officeart/2005/8/layout/vList2"/>
    <dgm:cxn modelId="{698474AA-0AC6-49B4-86B5-AFCB92CFA315}" srcId="{754E6FFC-B85E-42F6-99B2-EB7070056735}" destId="{8F927F05-AABE-4944-98E9-43E7F17EF285}" srcOrd="0" destOrd="0" parTransId="{10694C7A-BA15-434D-8A60-B8F177130C44}" sibTransId="{AF3CE8F1-F7A1-44C5-96CB-003AA423CF14}"/>
    <dgm:cxn modelId="{B8E7D98E-F3CF-45DA-BADE-2FCEB292233D}" type="presOf" srcId="{754E6FFC-B85E-42F6-99B2-EB7070056735}" destId="{F4C9E6A5-E1F8-4547-8373-8DF0F6C4DF5A}" srcOrd="0" destOrd="0" presId="urn:microsoft.com/office/officeart/2005/8/layout/vList2"/>
    <dgm:cxn modelId="{E010B254-2859-4EDE-9825-56CF0F9AEDA8}" type="presParOf" srcId="{F4C9E6A5-E1F8-4547-8373-8DF0F6C4DF5A}" destId="{C1CFCE9F-75BA-45FC-9240-A14EE3396AEC}" srcOrd="0" destOrd="0" presId="urn:microsoft.com/office/officeart/2005/8/layout/vList2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93AF8D6-10D5-4525-8B8D-4ACD1B425C24}" type="doc">
      <dgm:prSet loTypeId="urn:microsoft.com/office/officeart/2005/8/layout/vList2" loCatId="list" qsTypeId="urn:microsoft.com/office/officeart/2005/8/quickstyle/simple2" qsCatId="simple" csTypeId="urn:microsoft.com/office/officeart/2005/8/colors/accent2_5" csCatId="accent2"/>
      <dgm:spPr/>
      <dgm:t>
        <a:bodyPr/>
        <a:lstStyle/>
        <a:p>
          <a:endParaRPr lang="id-ID"/>
        </a:p>
      </dgm:t>
    </dgm:pt>
    <dgm:pt modelId="{142AB3FC-244B-4D91-B6EF-EEC578D488C0}">
      <dgm:prSet/>
      <dgm:spPr/>
      <dgm:t>
        <a:bodyPr/>
        <a:lstStyle/>
        <a:p>
          <a:pPr algn="ctr" rtl="0"/>
          <a:r>
            <a:rPr lang="id-ID" b="1" smtClean="0">
              <a:latin typeface="Tempus Sans ITC" pitchFamily="82" charset="0"/>
            </a:rPr>
            <a:t>1748 </a:t>
          </a:r>
          <a:r>
            <a:rPr lang="id-ID" b="1" smtClean="0">
              <a:latin typeface="Tempus Sans ITC" pitchFamily="82" charset="0"/>
              <a:sym typeface="Wingdings"/>
            </a:rPr>
            <a:t></a:t>
          </a:r>
          <a:r>
            <a:rPr lang="id-ID" b="1" smtClean="0">
              <a:latin typeface="Tempus Sans ITC" pitchFamily="82" charset="0"/>
            </a:rPr>
            <a:t> nutasi poros bumi</a:t>
          </a:r>
          <a:endParaRPr lang="id-ID" b="1" dirty="0">
            <a:latin typeface="Tempus Sans ITC" pitchFamily="82" charset="0"/>
          </a:endParaRPr>
        </a:p>
      </dgm:t>
    </dgm:pt>
    <dgm:pt modelId="{235E60F2-E839-4AA7-A05E-6387C7C9FB81}" type="parTrans" cxnId="{0596B48C-E170-4A2A-9416-A6905426A3D0}">
      <dgm:prSet/>
      <dgm:spPr/>
      <dgm:t>
        <a:bodyPr/>
        <a:lstStyle/>
        <a:p>
          <a:endParaRPr lang="id-ID"/>
        </a:p>
      </dgm:t>
    </dgm:pt>
    <dgm:pt modelId="{80E3FA24-16FB-4812-8601-3B25F3CA1FC9}" type="sibTrans" cxnId="{0596B48C-E170-4A2A-9416-A6905426A3D0}">
      <dgm:prSet/>
      <dgm:spPr/>
      <dgm:t>
        <a:bodyPr/>
        <a:lstStyle/>
        <a:p>
          <a:endParaRPr lang="id-ID"/>
        </a:p>
      </dgm:t>
    </dgm:pt>
    <dgm:pt modelId="{F69E2C1C-D760-4738-9FE8-B2F7F13E9811}" type="pres">
      <dgm:prSet presAssocID="{093AF8D6-10D5-4525-8B8D-4ACD1B425C2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id-ID"/>
        </a:p>
      </dgm:t>
    </dgm:pt>
    <dgm:pt modelId="{C6CB2954-849F-4520-B98E-9764F2E7A423}" type="pres">
      <dgm:prSet presAssocID="{142AB3FC-244B-4D91-B6EF-EEC578D488C0}" presName="parentText" presStyleLbl="node1" presStyleIdx="0" presStyleCnt="1" custLinFactNeighborX="2128" custLinFactNeighborY="11233">
        <dgm:presLayoutVars>
          <dgm:chMax val="0"/>
          <dgm:bulletEnabled val="1"/>
        </dgm:presLayoutVars>
      </dgm:prSet>
      <dgm:spPr/>
      <dgm:t>
        <a:bodyPr/>
        <a:lstStyle/>
        <a:p>
          <a:endParaRPr lang="id-ID"/>
        </a:p>
      </dgm:t>
    </dgm:pt>
  </dgm:ptLst>
  <dgm:cxnLst>
    <dgm:cxn modelId="{F68331B4-CA5A-4CCB-8934-4B7BC9206C95}" type="presOf" srcId="{093AF8D6-10D5-4525-8B8D-4ACD1B425C24}" destId="{F69E2C1C-D760-4738-9FE8-B2F7F13E9811}" srcOrd="0" destOrd="0" presId="urn:microsoft.com/office/officeart/2005/8/layout/vList2"/>
    <dgm:cxn modelId="{0596B48C-E170-4A2A-9416-A6905426A3D0}" srcId="{093AF8D6-10D5-4525-8B8D-4ACD1B425C24}" destId="{142AB3FC-244B-4D91-B6EF-EEC578D488C0}" srcOrd="0" destOrd="0" parTransId="{235E60F2-E839-4AA7-A05E-6387C7C9FB81}" sibTransId="{80E3FA24-16FB-4812-8601-3B25F3CA1FC9}"/>
    <dgm:cxn modelId="{3A424547-C432-4A5D-BA30-90A7E8DB03DF}" type="presOf" srcId="{142AB3FC-244B-4D91-B6EF-EEC578D488C0}" destId="{C6CB2954-849F-4520-B98E-9764F2E7A423}" srcOrd="0" destOrd="0" presId="urn:microsoft.com/office/officeart/2005/8/layout/vList2"/>
    <dgm:cxn modelId="{A410A370-4D20-4742-8E5A-0D2A48929864}" type="presParOf" srcId="{F69E2C1C-D760-4738-9FE8-B2F7F13E9811}" destId="{C6CB2954-849F-4520-B98E-9764F2E7A423}" srcOrd="0" destOrd="0" presId="urn:microsoft.com/office/officeart/2005/8/layout/vList2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9C41145-FB7A-4E67-8E47-9B8FDEA26E2D}" type="doc">
      <dgm:prSet loTypeId="urn:microsoft.com/office/officeart/2005/8/layout/process4" loCatId="list" qsTypeId="urn:microsoft.com/office/officeart/2005/8/quickstyle/simple5" qsCatId="simple" csTypeId="urn:microsoft.com/office/officeart/2005/8/colors/accent4_2" csCatId="accent4" phldr="1"/>
      <dgm:spPr/>
      <dgm:t>
        <a:bodyPr/>
        <a:lstStyle/>
        <a:p>
          <a:endParaRPr lang="id-ID"/>
        </a:p>
      </dgm:t>
    </dgm:pt>
    <dgm:pt modelId="{4DF45E5B-E279-4D09-A1D5-592C04D71F3A}">
      <dgm:prSet phldrT="[Text]"/>
      <dgm:spPr/>
      <dgm:t>
        <a:bodyPr/>
        <a:lstStyle/>
        <a:p>
          <a:r>
            <a:rPr lang="id-ID" b="1" dirty="0" smtClean="0">
              <a:latin typeface="Tempus Sans ITC" pitchFamily="82" charset="0"/>
            </a:rPr>
            <a:t>Mengukur massa bumi </a:t>
          </a:r>
          <a:r>
            <a:rPr lang="id-ID" b="1" dirty="0" smtClean="0">
              <a:latin typeface="Tempus Sans ITC" pitchFamily="82" charset="0"/>
              <a:sym typeface="Wingdings" pitchFamily="2" charset="2"/>
            </a:rPr>
            <a:t> 1774</a:t>
          </a:r>
          <a:endParaRPr lang="id-ID" dirty="0"/>
        </a:p>
      </dgm:t>
    </dgm:pt>
    <dgm:pt modelId="{26389F85-6067-4F78-A893-E6EC3777110F}" type="parTrans" cxnId="{604BECDC-9EC1-4305-9EB6-7DC88F1F8DC1}">
      <dgm:prSet/>
      <dgm:spPr/>
      <dgm:t>
        <a:bodyPr/>
        <a:lstStyle/>
        <a:p>
          <a:endParaRPr lang="id-ID"/>
        </a:p>
      </dgm:t>
    </dgm:pt>
    <dgm:pt modelId="{08FB3DAE-BC4E-4BEA-9564-148B44B59369}" type="sibTrans" cxnId="{604BECDC-9EC1-4305-9EB6-7DC88F1F8DC1}">
      <dgm:prSet/>
      <dgm:spPr/>
      <dgm:t>
        <a:bodyPr/>
        <a:lstStyle/>
        <a:p>
          <a:endParaRPr lang="id-ID"/>
        </a:p>
      </dgm:t>
    </dgm:pt>
    <dgm:pt modelId="{B4FA67BE-A89A-4B00-B2BC-20E6EE79BCAA}">
      <dgm:prSet phldrT="[Text]" custT="1"/>
      <dgm:spPr/>
      <dgm:t>
        <a:bodyPr/>
        <a:lstStyle/>
        <a:p>
          <a:r>
            <a:rPr lang="id-ID" sz="2800" b="1" smtClean="0">
              <a:latin typeface="Tempus Sans ITC" pitchFamily="82" charset="0"/>
            </a:rPr>
            <a:t>Henry Cavendish</a:t>
          </a:r>
          <a:r>
            <a:rPr lang="id-ID" sz="2800" b="1" smtClean="0">
              <a:latin typeface="Tempus Sans ITC" pitchFamily="82" charset="0"/>
              <a:sym typeface="Wingdings" pitchFamily="2" charset="2"/>
            </a:rPr>
            <a:t> 1798</a:t>
          </a:r>
          <a:endParaRPr lang="id-ID" sz="2800" dirty="0"/>
        </a:p>
      </dgm:t>
    </dgm:pt>
    <dgm:pt modelId="{C8CE7F82-CCE4-4550-81EA-584194CDD15E}" type="parTrans" cxnId="{DB49998C-68FD-4371-B20A-BA7DA126425B}">
      <dgm:prSet/>
      <dgm:spPr/>
      <dgm:t>
        <a:bodyPr/>
        <a:lstStyle/>
        <a:p>
          <a:endParaRPr lang="id-ID"/>
        </a:p>
      </dgm:t>
    </dgm:pt>
    <dgm:pt modelId="{E5F626AC-E4F4-430C-B4BA-EE08D87B89A2}" type="sibTrans" cxnId="{DB49998C-68FD-4371-B20A-BA7DA126425B}">
      <dgm:prSet/>
      <dgm:spPr/>
      <dgm:t>
        <a:bodyPr/>
        <a:lstStyle/>
        <a:p>
          <a:endParaRPr lang="id-ID"/>
        </a:p>
      </dgm:t>
    </dgm:pt>
    <dgm:pt modelId="{0D7C787C-8DDE-4197-BF96-8643DAF89618}">
      <dgm:prSet phldrT="[Text]"/>
      <dgm:spPr/>
      <dgm:t>
        <a:bodyPr/>
        <a:lstStyle/>
        <a:p>
          <a:r>
            <a:rPr lang="en-US" dirty="0" err="1" smtClean="0"/>
            <a:t>teori</a:t>
          </a:r>
          <a:r>
            <a:rPr lang="en-US" dirty="0" smtClean="0"/>
            <a:t> </a:t>
          </a:r>
          <a:r>
            <a:rPr lang="en-US" dirty="0" err="1" smtClean="0"/>
            <a:t>gravitasi</a:t>
          </a:r>
          <a:r>
            <a:rPr lang="en-US" dirty="0" smtClean="0"/>
            <a:t> Newton</a:t>
          </a:r>
          <a:endParaRPr lang="id-ID" dirty="0"/>
        </a:p>
      </dgm:t>
    </dgm:pt>
    <dgm:pt modelId="{248110F7-414D-4DB9-BF2C-721B801369A0}" type="parTrans" cxnId="{B11042F3-3EB2-49A4-89DC-6393A05CE782}">
      <dgm:prSet/>
      <dgm:spPr/>
      <dgm:t>
        <a:bodyPr/>
        <a:lstStyle/>
        <a:p>
          <a:endParaRPr lang="id-ID"/>
        </a:p>
      </dgm:t>
    </dgm:pt>
    <dgm:pt modelId="{FE0677B3-CC10-4F86-9DBF-90438E495104}" type="sibTrans" cxnId="{B11042F3-3EB2-49A4-89DC-6393A05CE782}">
      <dgm:prSet/>
      <dgm:spPr/>
      <dgm:t>
        <a:bodyPr/>
        <a:lstStyle/>
        <a:p>
          <a:endParaRPr lang="id-ID"/>
        </a:p>
      </dgm:t>
    </dgm:pt>
    <dgm:pt modelId="{EAC0D4BF-3A05-433C-BBF4-C5A07732866B}">
      <dgm:prSet phldrT="[Text]"/>
      <dgm:spPr/>
      <dgm:t>
        <a:bodyPr/>
        <a:lstStyle/>
        <a:p>
          <a:r>
            <a:rPr lang="en-US" dirty="0" smtClean="0"/>
            <a:t>G = 6,672 x 10</a:t>
          </a:r>
          <a:r>
            <a:rPr lang="en-US" baseline="30000" dirty="0" smtClean="0"/>
            <a:t>-11</a:t>
          </a:r>
          <a:r>
            <a:rPr lang="en-US" dirty="0" smtClean="0"/>
            <a:t> Nm</a:t>
          </a:r>
          <a:r>
            <a:rPr lang="en-US" baseline="30000" dirty="0" smtClean="0"/>
            <a:t>2</a:t>
          </a:r>
          <a:r>
            <a:rPr lang="en-US" dirty="0" smtClean="0"/>
            <a:t>/kg</a:t>
          </a:r>
          <a:r>
            <a:rPr lang="en-US" baseline="30000" dirty="0" smtClean="0"/>
            <a:t>2</a:t>
          </a:r>
          <a:r>
            <a:rPr lang="en-US" dirty="0" smtClean="0"/>
            <a:t>.</a:t>
          </a:r>
          <a:endParaRPr lang="id-ID" dirty="0"/>
        </a:p>
      </dgm:t>
    </dgm:pt>
    <dgm:pt modelId="{38C23B9F-A189-43F7-98D0-9981CB9520FD}" type="parTrans" cxnId="{FAEDF25C-20C7-4FC9-99AE-31C6A346E4EC}">
      <dgm:prSet/>
      <dgm:spPr/>
      <dgm:t>
        <a:bodyPr/>
        <a:lstStyle/>
        <a:p>
          <a:endParaRPr lang="id-ID"/>
        </a:p>
      </dgm:t>
    </dgm:pt>
    <dgm:pt modelId="{42D1DF8F-2E3C-4212-A6B4-0B2CBAF357AD}" type="sibTrans" cxnId="{FAEDF25C-20C7-4FC9-99AE-31C6A346E4EC}">
      <dgm:prSet/>
      <dgm:spPr/>
      <dgm:t>
        <a:bodyPr/>
        <a:lstStyle/>
        <a:p>
          <a:endParaRPr lang="id-ID"/>
        </a:p>
      </dgm:t>
    </dgm:pt>
    <dgm:pt modelId="{2860B767-7019-4CDC-A221-B6530EEA55D1}" type="pres">
      <dgm:prSet presAssocID="{F9C41145-FB7A-4E67-8E47-9B8FDEA26E2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id-ID"/>
        </a:p>
      </dgm:t>
    </dgm:pt>
    <dgm:pt modelId="{9BBF4848-50C4-4651-9B8A-7EE8282BFE4F}" type="pres">
      <dgm:prSet presAssocID="{B4FA67BE-A89A-4B00-B2BC-20E6EE79BCAA}" presName="boxAndChildren" presStyleCnt="0"/>
      <dgm:spPr/>
      <dgm:t>
        <a:bodyPr/>
        <a:lstStyle/>
        <a:p>
          <a:endParaRPr lang="id-ID"/>
        </a:p>
      </dgm:t>
    </dgm:pt>
    <dgm:pt modelId="{8D6D6A78-4364-4885-97EA-FE9398825885}" type="pres">
      <dgm:prSet presAssocID="{B4FA67BE-A89A-4B00-B2BC-20E6EE79BCAA}" presName="parentTextBox" presStyleLbl="node1" presStyleIdx="0" presStyleCnt="2"/>
      <dgm:spPr/>
      <dgm:t>
        <a:bodyPr/>
        <a:lstStyle/>
        <a:p>
          <a:endParaRPr lang="id-ID"/>
        </a:p>
      </dgm:t>
    </dgm:pt>
    <dgm:pt modelId="{1D65E6F2-4AC5-482E-991B-607FE69814D1}" type="pres">
      <dgm:prSet presAssocID="{B4FA67BE-A89A-4B00-B2BC-20E6EE79BCAA}" presName="entireBox" presStyleLbl="node1" presStyleIdx="0" presStyleCnt="2"/>
      <dgm:spPr/>
      <dgm:t>
        <a:bodyPr/>
        <a:lstStyle/>
        <a:p>
          <a:endParaRPr lang="id-ID"/>
        </a:p>
      </dgm:t>
    </dgm:pt>
    <dgm:pt modelId="{0185D27D-623D-45A7-BBDC-E0E3196DA5BA}" type="pres">
      <dgm:prSet presAssocID="{B4FA67BE-A89A-4B00-B2BC-20E6EE79BCAA}" presName="descendantBox" presStyleCnt="0"/>
      <dgm:spPr/>
      <dgm:t>
        <a:bodyPr/>
        <a:lstStyle/>
        <a:p>
          <a:endParaRPr lang="id-ID"/>
        </a:p>
      </dgm:t>
    </dgm:pt>
    <dgm:pt modelId="{A50D9BAA-54F2-4F93-9119-B383A88F7435}" type="pres">
      <dgm:prSet presAssocID="{0D7C787C-8DDE-4197-BF96-8643DAF89618}" presName="childTextBox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3A14DD51-67EB-407D-AE91-23203723F0AA}" type="pres">
      <dgm:prSet presAssocID="{EAC0D4BF-3A05-433C-BBF4-C5A07732866B}" presName="childTextBox" presStyleLbl="f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67A8EFE8-AF18-43A2-9521-A7B6C6564D93}" type="pres">
      <dgm:prSet presAssocID="{08FB3DAE-BC4E-4BEA-9564-148B44B59369}" presName="sp" presStyleCnt="0"/>
      <dgm:spPr/>
      <dgm:t>
        <a:bodyPr/>
        <a:lstStyle/>
        <a:p>
          <a:endParaRPr lang="id-ID"/>
        </a:p>
      </dgm:t>
    </dgm:pt>
    <dgm:pt modelId="{105428E5-BF48-4E90-8BC4-72534C981838}" type="pres">
      <dgm:prSet presAssocID="{4DF45E5B-E279-4D09-A1D5-592C04D71F3A}" presName="arrowAndChildren" presStyleCnt="0"/>
      <dgm:spPr/>
      <dgm:t>
        <a:bodyPr/>
        <a:lstStyle/>
        <a:p>
          <a:endParaRPr lang="id-ID"/>
        </a:p>
      </dgm:t>
    </dgm:pt>
    <dgm:pt modelId="{B3CFFE7A-DE78-47D0-B231-72DF34BDC5B1}" type="pres">
      <dgm:prSet presAssocID="{4DF45E5B-E279-4D09-A1D5-592C04D71F3A}" presName="parentTextArrow" presStyleLbl="node1" presStyleIdx="1" presStyleCnt="2" custLinFactNeighborY="-39406"/>
      <dgm:spPr/>
      <dgm:t>
        <a:bodyPr/>
        <a:lstStyle/>
        <a:p>
          <a:endParaRPr lang="id-ID"/>
        </a:p>
      </dgm:t>
    </dgm:pt>
  </dgm:ptLst>
  <dgm:cxnLst>
    <dgm:cxn modelId="{B09D05C3-D34C-402E-B5F9-065B483FCFFE}" type="presOf" srcId="{0D7C787C-8DDE-4197-BF96-8643DAF89618}" destId="{A50D9BAA-54F2-4F93-9119-B383A88F7435}" srcOrd="0" destOrd="0" presId="urn:microsoft.com/office/officeart/2005/8/layout/process4"/>
    <dgm:cxn modelId="{B11042F3-3EB2-49A4-89DC-6393A05CE782}" srcId="{B4FA67BE-A89A-4B00-B2BC-20E6EE79BCAA}" destId="{0D7C787C-8DDE-4197-BF96-8643DAF89618}" srcOrd="0" destOrd="0" parTransId="{248110F7-414D-4DB9-BF2C-721B801369A0}" sibTransId="{FE0677B3-CC10-4F86-9DBF-90438E495104}"/>
    <dgm:cxn modelId="{604BECDC-9EC1-4305-9EB6-7DC88F1F8DC1}" srcId="{F9C41145-FB7A-4E67-8E47-9B8FDEA26E2D}" destId="{4DF45E5B-E279-4D09-A1D5-592C04D71F3A}" srcOrd="0" destOrd="0" parTransId="{26389F85-6067-4F78-A893-E6EC3777110F}" sibTransId="{08FB3DAE-BC4E-4BEA-9564-148B44B59369}"/>
    <dgm:cxn modelId="{2A0144E3-6C66-4F81-ADCA-573958F2890A}" type="presOf" srcId="{F9C41145-FB7A-4E67-8E47-9B8FDEA26E2D}" destId="{2860B767-7019-4CDC-A221-B6530EEA55D1}" srcOrd="0" destOrd="0" presId="urn:microsoft.com/office/officeart/2005/8/layout/process4"/>
    <dgm:cxn modelId="{D2DBF664-A7DC-4456-A878-C629073A2BDC}" type="presOf" srcId="{4DF45E5B-E279-4D09-A1D5-592C04D71F3A}" destId="{B3CFFE7A-DE78-47D0-B231-72DF34BDC5B1}" srcOrd="0" destOrd="0" presId="urn:microsoft.com/office/officeart/2005/8/layout/process4"/>
    <dgm:cxn modelId="{DB49998C-68FD-4371-B20A-BA7DA126425B}" srcId="{F9C41145-FB7A-4E67-8E47-9B8FDEA26E2D}" destId="{B4FA67BE-A89A-4B00-B2BC-20E6EE79BCAA}" srcOrd="1" destOrd="0" parTransId="{C8CE7F82-CCE4-4550-81EA-584194CDD15E}" sibTransId="{E5F626AC-E4F4-430C-B4BA-EE08D87B89A2}"/>
    <dgm:cxn modelId="{FAEDF25C-20C7-4FC9-99AE-31C6A346E4EC}" srcId="{B4FA67BE-A89A-4B00-B2BC-20E6EE79BCAA}" destId="{EAC0D4BF-3A05-433C-BBF4-C5A07732866B}" srcOrd="1" destOrd="0" parTransId="{38C23B9F-A189-43F7-98D0-9981CB9520FD}" sibTransId="{42D1DF8F-2E3C-4212-A6B4-0B2CBAF357AD}"/>
    <dgm:cxn modelId="{92E333E6-09D5-4B60-8C81-8F3504401FA7}" type="presOf" srcId="{B4FA67BE-A89A-4B00-B2BC-20E6EE79BCAA}" destId="{8D6D6A78-4364-4885-97EA-FE9398825885}" srcOrd="0" destOrd="0" presId="urn:microsoft.com/office/officeart/2005/8/layout/process4"/>
    <dgm:cxn modelId="{2EB6459B-DD1C-4557-83DB-89CBA9DA9D9A}" type="presOf" srcId="{EAC0D4BF-3A05-433C-BBF4-C5A07732866B}" destId="{3A14DD51-67EB-407D-AE91-23203723F0AA}" srcOrd="0" destOrd="0" presId="urn:microsoft.com/office/officeart/2005/8/layout/process4"/>
    <dgm:cxn modelId="{1C1F72D1-1313-41EF-A4F0-FE14EDADF06B}" type="presOf" srcId="{B4FA67BE-A89A-4B00-B2BC-20E6EE79BCAA}" destId="{1D65E6F2-4AC5-482E-991B-607FE69814D1}" srcOrd="1" destOrd="0" presId="urn:microsoft.com/office/officeart/2005/8/layout/process4"/>
    <dgm:cxn modelId="{616B7CCD-82CF-4855-9FBF-1515C4D6BA2A}" type="presParOf" srcId="{2860B767-7019-4CDC-A221-B6530EEA55D1}" destId="{9BBF4848-50C4-4651-9B8A-7EE8282BFE4F}" srcOrd="0" destOrd="0" presId="urn:microsoft.com/office/officeart/2005/8/layout/process4"/>
    <dgm:cxn modelId="{757955F0-B649-4DDD-86AE-6D5EF30599C9}" type="presParOf" srcId="{9BBF4848-50C4-4651-9B8A-7EE8282BFE4F}" destId="{8D6D6A78-4364-4885-97EA-FE9398825885}" srcOrd="0" destOrd="0" presId="urn:microsoft.com/office/officeart/2005/8/layout/process4"/>
    <dgm:cxn modelId="{AE27260A-2C2C-453C-9EB8-BE27A30A253D}" type="presParOf" srcId="{9BBF4848-50C4-4651-9B8A-7EE8282BFE4F}" destId="{1D65E6F2-4AC5-482E-991B-607FE69814D1}" srcOrd="1" destOrd="0" presId="urn:microsoft.com/office/officeart/2005/8/layout/process4"/>
    <dgm:cxn modelId="{22ACB5DA-CB64-41DB-B729-7A073D47E7FB}" type="presParOf" srcId="{9BBF4848-50C4-4651-9B8A-7EE8282BFE4F}" destId="{0185D27D-623D-45A7-BBDC-E0E3196DA5BA}" srcOrd="2" destOrd="0" presId="urn:microsoft.com/office/officeart/2005/8/layout/process4"/>
    <dgm:cxn modelId="{BBDC5F7D-A0EE-42D9-9025-A521F27D87D8}" type="presParOf" srcId="{0185D27D-623D-45A7-BBDC-E0E3196DA5BA}" destId="{A50D9BAA-54F2-4F93-9119-B383A88F7435}" srcOrd="0" destOrd="0" presId="urn:microsoft.com/office/officeart/2005/8/layout/process4"/>
    <dgm:cxn modelId="{964AC9BF-A8CB-4071-866F-5F7BCC07669D}" type="presParOf" srcId="{0185D27D-623D-45A7-BBDC-E0E3196DA5BA}" destId="{3A14DD51-67EB-407D-AE91-23203723F0AA}" srcOrd="1" destOrd="0" presId="urn:microsoft.com/office/officeart/2005/8/layout/process4"/>
    <dgm:cxn modelId="{C4F3FC7B-2B9B-43F6-8502-A2CFFA1ADA2F}" type="presParOf" srcId="{2860B767-7019-4CDC-A221-B6530EEA55D1}" destId="{67A8EFE8-AF18-43A2-9521-A7B6C6564D93}" srcOrd="1" destOrd="0" presId="urn:microsoft.com/office/officeart/2005/8/layout/process4"/>
    <dgm:cxn modelId="{4FD8C40D-2B29-474E-8DA7-B55261C8038F}" type="presParOf" srcId="{2860B767-7019-4CDC-A221-B6530EEA55D1}" destId="{105428E5-BF48-4E90-8BC4-72534C981838}" srcOrd="2" destOrd="0" presId="urn:microsoft.com/office/officeart/2005/8/layout/process4"/>
    <dgm:cxn modelId="{D1A07E13-8C23-4E30-9F60-A36CC3EEC9F6}" type="presParOf" srcId="{105428E5-BF48-4E90-8BC4-72534C981838}" destId="{B3CFFE7A-DE78-47D0-B231-72DF34BDC5B1}" srcOrd="0" destOrd="0" presId="urn:microsoft.com/office/officeart/2005/8/layout/process4"/>
  </dgm:cxnLst>
  <dgm:bg/>
  <dgm:whole/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42865823-6BEF-4DB1-A4BB-1C26679DE6A4}" type="doc">
      <dgm:prSet loTypeId="urn:microsoft.com/office/officeart/2005/8/layout/list1" loCatId="list" qsTypeId="urn:microsoft.com/office/officeart/2005/8/quickstyle/simple1" qsCatId="simple" csTypeId="urn:microsoft.com/office/officeart/2005/8/colors/accent2_5" csCatId="accent2" phldr="1"/>
      <dgm:spPr/>
      <dgm:t>
        <a:bodyPr/>
        <a:lstStyle/>
        <a:p>
          <a:endParaRPr lang="id-ID"/>
        </a:p>
      </dgm:t>
    </dgm:pt>
    <dgm:pt modelId="{CF38B04B-F99F-4CD7-A585-312CF6D1E71B}">
      <dgm:prSet phldrT="[Text]"/>
      <dgm:spPr/>
      <dgm:t>
        <a:bodyPr/>
        <a:lstStyle/>
        <a:p>
          <a:r>
            <a:rPr lang="id-ID" dirty="0" smtClean="0">
              <a:solidFill>
                <a:schemeClr val="tx1"/>
              </a:solidFill>
            </a:rPr>
            <a:t>menguraikan teori Copernican </a:t>
          </a:r>
          <a:r>
            <a:rPr lang="id-ID" dirty="0" smtClean="0">
              <a:solidFill>
                <a:schemeClr val="tx1"/>
              </a:solidFill>
              <a:sym typeface="Wingdings" pitchFamily="2" charset="2"/>
            </a:rPr>
            <a:t></a:t>
          </a:r>
          <a:r>
            <a:rPr lang="id-ID" dirty="0" smtClean="0">
              <a:solidFill>
                <a:schemeClr val="tx1"/>
              </a:solidFill>
            </a:rPr>
            <a:t> 1576</a:t>
          </a:r>
          <a:endParaRPr lang="id-ID" dirty="0">
            <a:solidFill>
              <a:schemeClr val="tx1"/>
            </a:solidFill>
          </a:endParaRPr>
        </a:p>
      </dgm:t>
    </dgm:pt>
    <dgm:pt modelId="{79A793BD-B662-4FD8-A978-44BEC729EE1D}" type="parTrans" cxnId="{BD463576-3369-44A9-ABE4-8EDD8735F9F1}">
      <dgm:prSet/>
      <dgm:spPr/>
      <dgm:t>
        <a:bodyPr/>
        <a:lstStyle/>
        <a:p>
          <a:endParaRPr lang="id-ID"/>
        </a:p>
      </dgm:t>
    </dgm:pt>
    <dgm:pt modelId="{066B4B2D-A2EB-429B-BD44-4EC38F3E82AA}" type="sibTrans" cxnId="{BD463576-3369-44A9-ABE4-8EDD8735F9F1}">
      <dgm:prSet/>
      <dgm:spPr/>
      <dgm:t>
        <a:bodyPr/>
        <a:lstStyle/>
        <a:p>
          <a:endParaRPr lang="id-ID"/>
        </a:p>
      </dgm:t>
    </dgm:pt>
    <dgm:pt modelId="{69E4B309-3E18-492E-AB2B-EBE61698878C}" type="pres">
      <dgm:prSet presAssocID="{42865823-6BEF-4DB1-A4BB-1C26679DE6A4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id-ID"/>
        </a:p>
      </dgm:t>
    </dgm:pt>
    <dgm:pt modelId="{B48071B8-617E-4648-812E-B645CDE3960A}" type="pres">
      <dgm:prSet presAssocID="{CF38B04B-F99F-4CD7-A585-312CF6D1E71B}" presName="parentLin" presStyleCnt="0"/>
      <dgm:spPr/>
      <dgm:t>
        <a:bodyPr/>
        <a:lstStyle/>
        <a:p>
          <a:endParaRPr lang="id-ID"/>
        </a:p>
      </dgm:t>
    </dgm:pt>
    <dgm:pt modelId="{D0C731A2-6D6F-4F2E-B32B-0315B2C9D8C4}" type="pres">
      <dgm:prSet presAssocID="{CF38B04B-F99F-4CD7-A585-312CF6D1E71B}" presName="parentLeftMargin" presStyleLbl="node1" presStyleIdx="0" presStyleCnt="1"/>
      <dgm:spPr/>
      <dgm:t>
        <a:bodyPr/>
        <a:lstStyle/>
        <a:p>
          <a:endParaRPr lang="id-ID"/>
        </a:p>
      </dgm:t>
    </dgm:pt>
    <dgm:pt modelId="{A907149F-95D4-47E8-97E9-8E4BB825AC55}" type="pres">
      <dgm:prSet presAssocID="{CF38B04B-F99F-4CD7-A585-312CF6D1E71B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4A7D7C46-56A7-4EC9-AD9F-6EF70A7E7E58}" type="pres">
      <dgm:prSet presAssocID="{CF38B04B-F99F-4CD7-A585-312CF6D1E71B}" presName="negativeSpace" presStyleCnt="0"/>
      <dgm:spPr/>
      <dgm:t>
        <a:bodyPr/>
        <a:lstStyle/>
        <a:p>
          <a:endParaRPr lang="id-ID"/>
        </a:p>
      </dgm:t>
    </dgm:pt>
    <dgm:pt modelId="{B14D8FE2-6E4D-479F-94C4-06532F5C8F0B}" type="pres">
      <dgm:prSet presAssocID="{CF38B04B-F99F-4CD7-A585-312CF6D1E71B}" presName="childText" presStyleLbl="conFgAcc1" presStyleIdx="0" presStyleCnt="1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</dgm:ptLst>
  <dgm:cxnLst>
    <dgm:cxn modelId="{6D173CA5-A93D-4DDB-B22E-913801035890}" type="presOf" srcId="{CF38B04B-F99F-4CD7-A585-312CF6D1E71B}" destId="{A907149F-95D4-47E8-97E9-8E4BB825AC55}" srcOrd="1" destOrd="0" presId="urn:microsoft.com/office/officeart/2005/8/layout/list1"/>
    <dgm:cxn modelId="{19236E28-172F-423B-9CB2-BC23025CA60F}" type="presOf" srcId="{CF38B04B-F99F-4CD7-A585-312CF6D1E71B}" destId="{D0C731A2-6D6F-4F2E-B32B-0315B2C9D8C4}" srcOrd="0" destOrd="0" presId="urn:microsoft.com/office/officeart/2005/8/layout/list1"/>
    <dgm:cxn modelId="{BD463576-3369-44A9-ABE4-8EDD8735F9F1}" srcId="{42865823-6BEF-4DB1-A4BB-1C26679DE6A4}" destId="{CF38B04B-F99F-4CD7-A585-312CF6D1E71B}" srcOrd="0" destOrd="0" parTransId="{79A793BD-B662-4FD8-A978-44BEC729EE1D}" sibTransId="{066B4B2D-A2EB-429B-BD44-4EC38F3E82AA}"/>
    <dgm:cxn modelId="{5EC517B5-2986-4701-832D-B701C3D57F00}" type="presOf" srcId="{42865823-6BEF-4DB1-A4BB-1C26679DE6A4}" destId="{69E4B309-3E18-492E-AB2B-EBE61698878C}" srcOrd="0" destOrd="0" presId="urn:microsoft.com/office/officeart/2005/8/layout/list1"/>
    <dgm:cxn modelId="{C7FC2981-1B12-4AD2-8D51-D68CF7726042}" type="presParOf" srcId="{69E4B309-3E18-492E-AB2B-EBE61698878C}" destId="{B48071B8-617E-4648-812E-B645CDE3960A}" srcOrd="0" destOrd="0" presId="urn:microsoft.com/office/officeart/2005/8/layout/list1"/>
    <dgm:cxn modelId="{885B2BAA-7EEE-4EE5-B814-C5D2DD17B66D}" type="presParOf" srcId="{B48071B8-617E-4648-812E-B645CDE3960A}" destId="{D0C731A2-6D6F-4F2E-B32B-0315B2C9D8C4}" srcOrd="0" destOrd="0" presId="urn:microsoft.com/office/officeart/2005/8/layout/list1"/>
    <dgm:cxn modelId="{4DE6A4B2-016E-4C1D-B489-306A676E3E89}" type="presParOf" srcId="{B48071B8-617E-4648-812E-B645CDE3960A}" destId="{A907149F-95D4-47E8-97E9-8E4BB825AC55}" srcOrd="1" destOrd="0" presId="urn:microsoft.com/office/officeart/2005/8/layout/list1"/>
    <dgm:cxn modelId="{1CFC7743-29D4-49D8-B60B-80AB6BFD01EB}" type="presParOf" srcId="{69E4B309-3E18-492E-AB2B-EBE61698878C}" destId="{4A7D7C46-56A7-4EC9-AD9F-6EF70A7E7E58}" srcOrd="1" destOrd="0" presId="urn:microsoft.com/office/officeart/2005/8/layout/list1"/>
    <dgm:cxn modelId="{6ED2402D-9A73-433D-8D27-5D0521F868CC}" type="presParOf" srcId="{69E4B309-3E18-492E-AB2B-EBE61698878C}" destId="{B14D8FE2-6E4D-479F-94C4-06532F5C8F0B}" srcOrd="2" destOrd="0" presId="urn:microsoft.com/office/officeart/2005/8/layout/list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FCFF03-94B6-4EC8-8308-98B345854BA1}" type="datetimeFigureOut">
              <a:rPr lang="id-ID" smtClean="0"/>
              <a:pPr/>
              <a:t>18/09/2013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14521F-F36D-4A10-ACEB-CC09236BF86A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4FCDEC-94CD-454C-B340-7DA0C9B69977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4FCDEC-94CD-454C-B340-7DA0C9B69977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4FCDEC-94CD-454C-B340-7DA0C9B69977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4FCDEC-94CD-454C-B340-7DA0C9B69977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4FCDEC-94CD-454C-B340-7DA0C9B69977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4FCDEC-94CD-454C-B340-7DA0C9B69977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4FCDEC-94CD-454C-B340-7DA0C9B69977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4FCDEC-94CD-454C-B340-7DA0C9B69977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4FCDEC-94CD-454C-B340-7DA0C9B69977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87D4C-83F7-4831-92B5-7BD613F64EB8}" type="datetimeFigureOut">
              <a:rPr lang="en-US" smtClean="0"/>
              <a:pPr/>
              <a:t>9/18/2013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8B5F0-EC11-4F62-9595-4EB18F81C1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87D4C-83F7-4831-92B5-7BD613F64EB8}" type="datetimeFigureOut">
              <a:rPr lang="en-US" smtClean="0"/>
              <a:pPr/>
              <a:t>9/18/2013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8B5F0-EC11-4F62-9595-4EB18F81C1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87D4C-83F7-4831-92B5-7BD613F64EB8}" type="datetimeFigureOut">
              <a:rPr lang="en-US" smtClean="0"/>
              <a:pPr/>
              <a:t>9/18/2013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8B5F0-EC11-4F62-9595-4EB18F81C1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87D4C-83F7-4831-92B5-7BD613F64EB8}" type="datetimeFigureOut">
              <a:rPr lang="en-US" smtClean="0"/>
              <a:pPr/>
              <a:t>9/18/2013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8B5F0-EC11-4F62-9595-4EB18F81C1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87D4C-83F7-4831-92B5-7BD613F64EB8}" type="datetimeFigureOut">
              <a:rPr lang="en-US" smtClean="0"/>
              <a:pPr/>
              <a:t>9/18/2013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8B5F0-EC11-4F62-9595-4EB18F81C1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87D4C-83F7-4831-92B5-7BD613F64EB8}" type="datetimeFigureOut">
              <a:rPr lang="en-US" smtClean="0"/>
              <a:pPr/>
              <a:t>9/18/2013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8B5F0-EC11-4F62-9595-4EB18F81C1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87D4C-83F7-4831-92B5-7BD613F64EB8}" type="datetimeFigureOut">
              <a:rPr lang="en-US" smtClean="0"/>
              <a:pPr/>
              <a:t>9/18/2013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8B5F0-EC11-4F62-9595-4EB18F81C1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87D4C-83F7-4831-92B5-7BD613F64EB8}" type="datetimeFigureOut">
              <a:rPr lang="en-US" smtClean="0"/>
              <a:pPr/>
              <a:t>9/18/2013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8B5F0-EC11-4F62-9595-4EB18F81C1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87D4C-83F7-4831-92B5-7BD613F64EB8}" type="datetimeFigureOut">
              <a:rPr lang="en-US" smtClean="0"/>
              <a:pPr/>
              <a:t>9/18/2013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8B5F0-EC11-4F62-9595-4EB18F81C1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87D4C-83F7-4831-92B5-7BD613F64EB8}" type="datetimeFigureOut">
              <a:rPr lang="en-US" smtClean="0"/>
              <a:pPr/>
              <a:t>9/18/2013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8B5F0-EC11-4F62-9595-4EB18F81C1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87D4C-83F7-4831-92B5-7BD613F64EB8}" type="datetimeFigureOut">
              <a:rPr lang="en-US" smtClean="0"/>
              <a:pPr/>
              <a:t>9/18/2013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8B5F0-EC11-4F62-9595-4EB18F81C1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C87D4C-83F7-4831-92B5-7BD613F64EB8}" type="datetimeFigureOut">
              <a:rPr lang="en-US" smtClean="0"/>
              <a:pPr/>
              <a:t>9/18/2013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E8B5F0-EC11-4F62-9595-4EB18F81C1F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2.xml"/><Relationship Id="rId13" Type="http://schemas.openxmlformats.org/officeDocument/2006/relationships/diagramColors" Target="../diagrams/colors3.xml"/><Relationship Id="rId3" Type="http://schemas.openxmlformats.org/officeDocument/2006/relationships/diagramLayout" Target="../diagrams/layout1.xml"/><Relationship Id="rId7" Type="http://schemas.openxmlformats.org/officeDocument/2006/relationships/diagramLayout" Target="../diagrams/layout2.xml"/><Relationship Id="rId12" Type="http://schemas.openxmlformats.org/officeDocument/2006/relationships/diagramQuickStyle" Target="../diagrams/quickStyle3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openxmlformats.org/officeDocument/2006/relationships/diagramData" Target="../diagrams/data2.xml"/><Relationship Id="rId11" Type="http://schemas.openxmlformats.org/officeDocument/2006/relationships/diagramLayout" Target="../diagrams/layout3.xml"/><Relationship Id="rId5" Type="http://schemas.openxmlformats.org/officeDocument/2006/relationships/diagramColors" Target="../diagrams/colors1.xml"/><Relationship Id="rId10" Type="http://schemas.openxmlformats.org/officeDocument/2006/relationships/diagramData" Target="../diagrams/data3.xml"/><Relationship Id="rId4" Type="http://schemas.openxmlformats.org/officeDocument/2006/relationships/diagramQuickStyle" Target="../diagrams/quickStyle1.xml"/><Relationship Id="rId9" Type="http://schemas.openxmlformats.org/officeDocument/2006/relationships/diagramColors" Target="../diagrams/colors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 rot="20836245">
            <a:off x="685800" y="1676400"/>
            <a:ext cx="7696200" cy="243840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latin typeface="Britannic Bold" pitchFamily="34" charset="0"/>
              </a:rPr>
              <a:t>Astronomi</a:t>
            </a:r>
            <a:r>
              <a:rPr lang="en-US" sz="4000" dirty="0" smtClean="0">
                <a:latin typeface="Britannic Bold" pitchFamily="34" charset="0"/>
              </a:rPr>
              <a:t> </a:t>
            </a:r>
            <a:r>
              <a:rPr lang="en-US" sz="4000" dirty="0" err="1" smtClean="0">
                <a:latin typeface="Britannic Bold" pitchFamily="34" charset="0"/>
              </a:rPr>
              <a:t>dan</a:t>
            </a:r>
            <a:r>
              <a:rPr lang="en-US" sz="4000" dirty="0" smtClean="0">
                <a:latin typeface="Britannic Bold" pitchFamily="34" charset="0"/>
              </a:rPr>
              <a:t> </a:t>
            </a:r>
            <a:r>
              <a:rPr lang="en-US" sz="4000" dirty="0" err="1" smtClean="0">
                <a:latin typeface="Britannic Bold" pitchFamily="34" charset="0"/>
              </a:rPr>
              <a:t>Filsafat</a:t>
            </a:r>
            <a:r>
              <a:rPr lang="en-US" sz="4000" dirty="0" smtClean="0">
                <a:latin typeface="Britannic Bold" pitchFamily="34" charset="0"/>
              </a:rPr>
              <a:t> Newton</a:t>
            </a:r>
          </a:p>
          <a:p>
            <a:pPr algn="ctr"/>
            <a:r>
              <a:rPr lang="en-US" sz="4000" dirty="0" err="1" smtClean="0">
                <a:latin typeface="Britannic Bold" pitchFamily="34" charset="0"/>
              </a:rPr>
              <a:t>di</a:t>
            </a:r>
            <a:r>
              <a:rPr lang="en-US" sz="4000" dirty="0" smtClean="0">
                <a:latin typeface="Britannic Bold" pitchFamily="34" charset="0"/>
              </a:rPr>
              <a:t> Abad XVIII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2"/>
            </a:pPr>
            <a:r>
              <a:rPr lang="en-US" dirty="0" smtClean="0">
                <a:latin typeface="Britannic Bold" pitchFamily="34" charset="0"/>
              </a:rPr>
              <a:t>Jean le </a:t>
            </a:r>
            <a:r>
              <a:rPr lang="en-US" dirty="0" err="1" smtClean="0">
                <a:latin typeface="Britannic Bold" pitchFamily="34" charset="0"/>
              </a:rPr>
              <a:t>Rond</a:t>
            </a:r>
            <a:r>
              <a:rPr lang="en-US" dirty="0" smtClean="0">
                <a:latin typeface="Britannic Bold" pitchFamily="34" charset="0"/>
              </a:rPr>
              <a:t> </a:t>
            </a:r>
            <a:r>
              <a:rPr lang="en-US" dirty="0" err="1" smtClean="0">
                <a:latin typeface="Britannic Bold" pitchFamily="34" charset="0"/>
              </a:rPr>
              <a:t>d'Alembert</a:t>
            </a:r>
            <a:r>
              <a:rPr lang="en-US" dirty="0" smtClean="0">
                <a:latin typeface="Britannic Bold" pitchFamily="34" charset="0"/>
              </a:rPr>
              <a:t> </a:t>
            </a:r>
          </a:p>
          <a:p>
            <a:pPr marL="514350" indent="-514350">
              <a:buFont typeface="+mj-lt"/>
              <a:buAutoNum type="arabicPeriod" startAt="2"/>
            </a:pPr>
            <a:r>
              <a:rPr lang="en-US" dirty="0" smtClean="0">
                <a:latin typeface="Britannic Bold" pitchFamily="34" charset="0"/>
              </a:rPr>
              <a:t>Daniel Bernoulli (1700-1782), John Bernoulli (1710-1790) </a:t>
            </a:r>
            <a:r>
              <a:rPr lang="en-US" dirty="0" err="1" smtClean="0">
                <a:latin typeface="Britannic Bold" pitchFamily="34" charset="0"/>
              </a:rPr>
              <a:t>dan</a:t>
            </a:r>
            <a:r>
              <a:rPr lang="en-US" dirty="0" smtClean="0">
                <a:latin typeface="Britannic Bold" pitchFamily="34" charset="0"/>
              </a:rPr>
              <a:t> Leonard Euler (1707-1783)</a:t>
            </a:r>
          </a:p>
          <a:p>
            <a:pPr marL="1033463" indent="-514350" algn="just">
              <a:buNone/>
            </a:pPr>
            <a:r>
              <a:rPr lang="en-US" dirty="0" smtClean="0">
                <a:latin typeface="Britannic Bold" pitchFamily="34" charset="0"/>
                <a:sym typeface="Wingdings" pitchFamily="2" charset="2"/>
              </a:rPr>
              <a:t> </a:t>
            </a:r>
            <a:r>
              <a:rPr lang="en-US" dirty="0" smtClean="0">
                <a:latin typeface="Centaur" pitchFamily="18" charset="0"/>
              </a:rPr>
              <a:t>yang </a:t>
            </a:r>
            <a:r>
              <a:rPr lang="en-US" dirty="0" err="1" smtClean="0">
                <a:latin typeface="Centaur" pitchFamily="18" charset="0"/>
              </a:rPr>
              <a:t>lebih</a:t>
            </a:r>
            <a:r>
              <a:rPr lang="en-US" dirty="0" smtClean="0">
                <a:latin typeface="Centaur" pitchFamily="18" charset="0"/>
              </a:rPr>
              <a:t> </a:t>
            </a:r>
            <a:r>
              <a:rPr lang="en-US" dirty="0" err="1" smtClean="0">
                <a:latin typeface="Centaur" pitchFamily="18" charset="0"/>
              </a:rPr>
              <a:t>terutama</a:t>
            </a:r>
            <a:r>
              <a:rPr lang="en-US" dirty="0" smtClean="0">
                <a:latin typeface="Centaur" pitchFamily="18" charset="0"/>
              </a:rPr>
              <a:t> </a:t>
            </a:r>
            <a:r>
              <a:rPr lang="en-US" dirty="0" err="1" smtClean="0">
                <a:latin typeface="Centaur" pitchFamily="18" charset="0"/>
              </a:rPr>
              <a:t>mengembangkan</a:t>
            </a:r>
            <a:r>
              <a:rPr lang="en-US" dirty="0" smtClean="0">
                <a:latin typeface="Centaur" pitchFamily="18" charset="0"/>
              </a:rPr>
              <a:t> </a:t>
            </a:r>
            <a:r>
              <a:rPr lang="en-US" dirty="0" err="1" smtClean="0">
                <a:latin typeface="Centaur" pitchFamily="18" charset="0"/>
              </a:rPr>
              <a:t>kalkulus</a:t>
            </a:r>
            <a:r>
              <a:rPr lang="en-US" dirty="0" smtClean="0">
                <a:latin typeface="Centaur" pitchFamily="18" charset="0"/>
              </a:rPr>
              <a:t>, yang </a:t>
            </a:r>
            <a:r>
              <a:rPr lang="en-US" dirty="0" err="1" smtClean="0">
                <a:latin typeface="Centaur" pitchFamily="18" charset="0"/>
              </a:rPr>
              <a:t>ditemukan</a:t>
            </a:r>
            <a:r>
              <a:rPr lang="en-US" dirty="0" smtClean="0">
                <a:latin typeface="Centaur" pitchFamily="18" charset="0"/>
              </a:rPr>
              <a:t> </a:t>
            </a:r>
            <a:r>
              <a:rPr lang="en-US" dirty="0" err="1" smtClean="0">
                <a:latin typeface="Centaur" pitchFamily="18" charset="0"/>
              </a:rPr>
              <a:t>oleh</a:t>
            </a:r>
            <a:r>
              <a:rPr lang="en-US" dirty="0" smtClean="0">
                <a:latin typeface="Centaur" pitchFamily="18" charset="0"/>
              </a:rPr>
              <a:t> Newton </a:t>
            </a:r>
            <a:r>
              <a:rPr lang="en-US" dirty="0" err="1" smtClean="0">
                <a:latin typeface="Centaur" pitchFamily="18" charset="0"/>
              </a:rPr>
              <a:t>dan</a:t>
            </a:r>
            <a:r>
              <a:rPr lang="en-US" dirty="0" smtClean="0">
                <a:latin typeface="Centaur" pitchFamily="18" charset="0"/>
              </a:rPr>
              <a:t> Leibniz, </a:t>
            </a:r>
            <a:r>
              <a:rPr lang="en-US" dirty="0" err="1" smtClean="0">
                <a:latin typeface="Centaur" pitchFamily="18" charset="0"/>
              </a:rPr>
              <a:t>dan</a:t>
            </a:r>
            <a:r>
              <a:rPr lang="en-US" dirty="0" smtClean="0">
                <a:latin typeface="Centaur" pitchFamily="18" charset="0"/>
              </a:rPr>
              <a:t> </a:t>
            </a:r>
            <a:r>
              <a:rPr lang="en-US" dirty="0" err="1" smtClean="0">
                <a:latin typeface="Centaur" pitchFamily="18" charset="0"/>
              </a:rPr>
              <a:t>menerapkannya</a:t>
            </a:r>
            <a:r>
              <a:rPr lang="en-US" dirty="0" smtClean="0">
                <a:latin typeface="Centaur" pitchFamily="18" charset="0"/>
              </a:rPr>
              <a:t> </a:t>
            </a:r>
            <a:r>
              <a:rPr lang="en-US" dirty="0" err="1" smtClean="0">
                <a:latin typeface="Centaur" pitchFamily="18" charset="0"/>
              </a:rPr>
              <a:t>dalam</a:t>
            </a:r>
            <a:r>
              <a:rPr lang="en-US" dirty="0" smtClean="0">
                <a:latin typeface="Centaur" pitchFamily="18" charset="0"/>
              </a:rPr>
              <a:t> </a:t>
            </a:r>
            <a:r>
              <a:rPr lang="en-US" dirty="0" err="1" smtClean="0">
                <a:latin typeface="Centaur" pitchFamily="18" charset="0"/>
              </a:rPr>
              <a:t>analisis</a:t>
            </a:r>
            <a:r>
              <a:rPr lang="en-US" dirty="0" smtClean="0">
                <a:latin typeface="Centaur" pitchFamily="18" charset="0"/>
              </a:rPr>
              <a:t> </a:t>
            </a:r>
            <a:r>
              <a:rPr lang="en-US" dirty="0" err="1" smtClean="0">
                <a:latin typeface="Centaur" pitchFamily="18" charset="0"/>
              </a:rPr>
              <a:t>astronomi</a:t>
            </a:r>
            <a:r>
              <a:rPr lang="en-US" dirty="0" smtClean="0">
                <a:latin typeface="Centaur" pitchFamily="18" charset="0"/>
              </a:rPr>
              <a:t> </a:t>
            </a:r>
            <a:r>
              <a:rPr lang="en-US" dirty="0" err="1" smtClean="0">
                <a:latin typeface="Centaur" pitchFamily="18" charset="0"/>
              </a:rPr>
              <a:t>menggunakan</a:t>
            </a:r>
            <a:r>
              <a:rPr lang="en-US" dirty="0" smtClean="0">
                <a:latin typeface="Centaur" pitchFamily="18" charset="0"/>
              </a:rPr>
              <a:t>  </a:t>
            </a:r>
            <a:r>
              <a:rPr lang="en-US" dirty="0" err="1" smtClean="0">
                <a:latin typeface="Centaur" pitchFamily="18" charset="0"/>
              </a:rPr>
              <a:t>teori</a:t>
            </a:r>
            <a:r>
              <a:rPr lang="en-US" dirty="0" smtClean="0">
                <a:latin typeface="Centaur" pitchFamily="18" charset="0"/>
              </a:rPr>
              <a:t> Newton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126163"/>
          </a:xfrm>
        </p:spPr>
        <p:txBody>
          <a:bodyPr/>
          <a:lstStyle/>
          <a:p>
            <a:pPr algn="ctr">
              <a:buNone/>
            </a:pPr>
            <a:r>
              <a:rPr lang="en-US" dirty="0">
                <a:latin typeface="Bodoni MT" pitchFamily="18" charset="0"/>
              </a:rPr>
              <a:t>Para </a:t>
            </a:r>
            <a:r>
              <a:rPr lang="en-US" dirty="0" err="1">
                <a:latin typeface="Bodoni MT" pitchFamily="18" charset="0"/>
              </a:rPr>
              <a:t>penerus</a:t>
            </a:r>
            <a:r>
              <a:rPr lang="en-US" dirty="0">
                <a:latin typeface="Bodoni MT" pitchFamily="18" charset="0"/>
              </a:rPr>
              <a:t> </a:t>
            </a:r>
            <a:r>
              <a:rPr lang="en-US" dirty="0" err="1">
                <a:latin typeface="Bodoni MT" pitchFamily="18" charset="0"/>
              </a:rPr>
              <a:t>Clairault</a:t>
            </a:r>
            <a:r>
              <a:rPr lang="en-US" dirty="0">
                <a:latin typeface="Bodoni MT" pitchFamily="18" charset="0"/>
              </a:rPr>
              <a:t> </a:t>
            </a:r>
            <a:r>
              <a:rPr lang="en-US" dirty="0" err="1">
                <a:latin typeface="Bodoni MT" pitchFamily="18" charset="0"/>
              </a:rPr>
              <a:t>dan</a:t>
            </a:r>
            <a:r>
              <a:rPr lang="en-US" dirty="0">
                <a:latin typeface="Bodoni MT" pitchFamily="18" charset="0"/>
              </a:rPr>
              <a:t> </a:t>
            </a:r>
            <a:r>
              <a:rPr lang="en-US" dirty="0" err="1">
                <a:latin typeface="Bodoni MT" pitchFamily="18" charset="0"/>
              </a:rPr>
              <a:t>D'Alembert</a:t>
            </a:r>
            <a:r>
              <a:rPr lang="en-US" dirty="0">
                <a:latin typeface="Bodoni MT" pitchFamily="18" charset="0"/>
              </a:rPr>
              <a:t> </a:t>
            </a:r>
            <a:r>
              <a:rPr lang="en-US" dirty="0" err="1" smtClean="0">
                <a:latin typeface="Bodoni MT" pitchFamily="18" charset="0"/>
              </a:rPr>
              <a:t>yaitu</a:t>
            </a:r>
            <a:r>
              <a:rPr lang="en-US" dirty="0" smtClean="0">
                <a:latin typeface="Bodoni MT" pitchFamily="18" charset="0"/>
              </a:rPr>
              <a:t> :</a:t>
            </a:r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AutoNum type="arabicPeriod"/>
            </a:pPr>
            <a:endParaRPr lang="en-US" dirty="0" smtClean="0"/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None/>
            </a:pPr>
            <a:endParaRPr lang="en-US" dirty="0" smtClean="0"/>
          </a:p>
        </p:txBody>
      </p:sp>
      <p:sp>
        <p:nvSpPr>
          <p:cNvPr id="4" name="Folded Corner 3"/>
          <p:cNvSpPr/>
          <p:nvPr/>
        </p:nvSpPr>
        <p:spPr>
          <a:xfrm>
            <a:off x="1981200" y="838200"/>
            <a:ext cx="2590800" cy="1143000"/>
          </a:xfrm>
          <a:prstGeom prst="foldedCorner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Andalus" pitchFamily="18" charset="-78"/>
                <a:cs typeface="Andalus" pitchFamily="18" charset="-78"/>
              </a:rPr>
              <a:t>Lagrange (1736-1823)</a:t>
            </a:r>
          </a:p>
        </p:txBody>
      </p:sp>
      <p:sp>
        <p:nvSpPr>
          <p:cNvPr id="5" name="Folded Corner 4"/>
          <p:cNvSpPr/>
          <p:nvPr/>
        </p:nvSpPr>
        <p:spPr>
          <a:xfrm>
            <a:off x="4800600" y="838200"/>
            <a:ext cx="2667000" cy="1143000"/>
          </a:xfrm>
          <a:prstGeom prst="foldedCorner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Laplace</a:t>
            </a:r>
          </a:p>
          <a:p>
            <a:pPr algn="ctr"/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 (1749-1827)</a:t>
            </a:r>
            <a:endParaRPr lang="en-US" sz="2800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7" name="Notched Right Arrow 6"/>
          <p:cNvSpPr/>
          <p:nvPr/>
        </p:nvSpPr>
        <p:spPr>
          <a:xfrm rot="5400000">
            <a:off x="4191000" y="1752600"/>
            <a:ext cx="876300" cy="1562100"/>
          </a:xfrm>
          <a:prstGeom prst="notchedRightArrow">
            <a:avLst/>
          </a:prstGeom>
          <a:solidFill>
            <a:srgbClr val="7030A0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olded Corner 8"/>
          <p:cNvSpPr/>
          <p:nvPr/>
        </p:nvSpPr>
        <p:spPr>
          <a:xfrm>
            <a:off x="914400" y="3048000"/>
            <a:ext cx="7696200" cy="1219200"/>
          </a:xfrm>
          <a:prstGeom prst="foldedCorner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latin typeface="Centaur" pitchFamily="18" charset="0"/>
                <a:cs typeface="Andalus" pitchFamily="18" charset="-78"/>
              </a:rPr>
              <a:t>melakukan</a:t>
            </a:r>
            <a:r>
              <a:rPr lang="en-US" sz="2800" b="1" dirty="0" smtClean="0">
                <a:latin typeface="Centaur" pitchFamily="18" charset="0"/>
                <a:cs typeface="Andalus" pitchFamily="18" charset="-78"/>
              </a:rPr>
              <a:t> </a:t>
            </a:r>
            <a:r>
              <a:rPr lang="en-US" sz="2800" b="1" dirty="0" err="1" smtClean="0">
                <a:latin typeface="Centaur" pitchFamily="18" charset="0"/>
                <a:cs typeface="Andalus" pitchFamily="18" charset="-78"/>
              </a:rPr>
              <a:t>analisis</a:t>
            </a:r>
            <a:r>
              <a:rPr lang="en-US" sz="2800" b="1" dirty="0" smtClean="0">
                <a:latin typeface="Centaur" pitchFamily="18" charset="0"/>
                <a:cs typeface="Andalus" pitchFamily="18" charset="-78"/>
              </a:rPr>
              <a:t> </a:t>
            </a:r>
            <a:r>
              <a:rPr lang="en-US" sz="2800" b="1" dirty="0" err="1" smtClean="0">
                <a:latin typeface="Centaur" pitchFamily="18" charset="0"/>
                <a:cs typeface="Andalus" pitchFamily="18" charset="-78"/>
              </a:rPr>
              <a:t>terhadap</a:t>
            </a:r>
            <a:r>
              <a:rPr lang="en-US" sz="2800" b="1" dirty="0" smtClean="0">
                <a:latin typeface="Centaur" pitchFamily="18" charset="0"/>
                <a:cs typeface="Andalus" pitchFamily="18" charset="-78"/>
              </a:rPr>
              <a:t> </a:t>
            </a:r>
            <a:r>
              <a:rPr lang="en-US" sz="2800" b="1" dirty="0" err="1" smtClean="0">
                <a:latin typeface="Centaur" pitchFamily="18" charset="0"/>
                <a:cs typeface="Andalus" pitchFamily="18" charset="-78"/>
              </a:rPr>
              <a:t>teori</a:t>
            </a:r>
            <a:r>
              <a:rPr lang="en-US" sz="2800" b="1" dirty="0" smtClean="0">
                <a:latin typeface="Centaur" pitchFamily="18" charset="0"/>
                <a:cs typeface="Andalus" pitchFamily="18" charset="-78"/>
              </a:rPr>
              <a:t> Newtonian </a:t>
            </a:r>
            <a:r>
              <a:rPr lang="en-US" sz="2800" b="1" dirty="0" err="1" smtClean="0">
                <a:latin typeface="Centaur" pitchFamily="18" charset="0"/>
                <a:cs typeface="Andalus" pitchFamily="18" charset="-78"/>
              </a:rPr>
              <a:t>tentang</a:t>
            </a:r>
            <a:r>
              <a:rPr lang="en-US" sz="2800" b="1" dirty="0" smtClean="0">
                <a:latin typeface="Centaur" pitchFamily="18" charset="0"/>
                <a:cs typeface="Andalus" pitchFamily="18" charset="-78"/>
              </a:rPr>
              <a:t> </a:t>
            </a:r>
            <a:r>
              <a:rPr lang="en-US" sz="2800" b="1" dirty="0" err="1" smtClean="0">
                <a:latin typeface="Centaur" pitchFamily="18" charset="0"/>
                <a:cs typeface="Andalus" pitchFamily="18" charset="-78"/>
              </a:rPr>
              <a:t>tata</a:t>
            </a:r>
            <a:r>
              <a:rPr lang="en-US" sz="2800" b="1" dirty="0" smtClean="0">
                <a:latin typeface="Centaur" pitchFamily="18" charset="0"/>
                <a:cs typeface="Andalus" pitchFamily="18" charset="-78"/>
              </a:rPr>
              <a:t> </a:t>
            </a:r>
            <a:r>
              <a:rPr lang="en-US" sz="2800" b="1" dirty="0" err="1" smtClean="0">
                <a:latin typeface="Centaur" pitchFamily="18" charset="0"/>
                <a:cs typeface="Andalus" pitchFamily="18" charset="-78"/>
              </a:rPr>
              <a:t>surya</a:t>
            </a:r>
            <a:r>
              <a:rPr lang="en-US" sz="2800" b="1" dirty="0" smtClean="0">
                <a:latin typeface="Centaur" pitchFamily="18" charset="0"/>
                <a:cs typeface="Andalus" pitchFamily="18" charset="-78"/>
              </a:rPr>
              <a:t> yang </a:t>
            </a:r>
            <a:r>
              <a:rPr lang="en-US" sz="2800" b="1" dirty="0" err="1" smtClean="0">
                <a:latin typeface="Centaur" pitchFamily="18" charset="0"/>
                <a:cs typeface="Andalus" pitchFamily="18" charset="-78"/>
              </a:rPr>
              <a:t>lebih</a:t>
            </a:r>
            <a:r>
              <a:rPr lang="en-US" sz="2800" b="1" dirty="0" smtClean="0">
                <a:latin typeface="Centaur" pitchFamily="18" charset="0"/>
                <a:cs typeface="Andalus" pitchFamily="18" charset="-78"/>
              </a:rPr>
              <a:t> </a:t>
            </a:r>
            <a:r>
              <a:rPr lang="en-US" sz="2800" b="1" dirty="0" err="1" smtClean="0">
                <a:latin typeface="Centaur" pitchFamily="18" charset="0"/>
                <a:cs typeface="Andalus" pitchFamily="18" charset="-78"/>
              </a:rPr>
              <a:t>mendetail</a:t>
            </a:r>
            <a:endParaRPr lang="en-US" sz="2800" b="1" dirty="0" smtClean="0">
              <a:latin typeface="Centaur" pitchFamily="18" charset="0"/>
              <a:cs typeface="Andalus" pitchFamily="18" charset="-78"/>
            </a:endParaRPr>
          </a:p>
        </p:txBody>
      </p:sp>
      <p:sp>
        <p:nvSpPr>
          <p:cNvPr id="10" name="Down Arrow 9"/>
          <p:cNvSpPr/>
          <p:nvPr/>
        </p:nvSpPr>
        <p:spPr>
          <a:xfrm>
            <a:off x="4495800" y="4419600"/>
            <a:ext cx="457200" cy="609600"/>
          </a:xfrm>
          <a:prstGeom prst="downArrow">
            <a:avLst/>
          </a:prstGeom>
          <a:solidFill>
            <a:srgbClr val="7030A0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olded Corner 10"/>
          <p:cNvSpPr/>
          <p:nvPr/>
        </p:nvSpPr>
        <p:spPr>
          <a:xfrm>
            <a:off x="914400" y="5181600"/>
            <a:ext cx="7772400" cy="1447800"/>
          </a:xfrm>
          <a:prstGeom prst="foldedCorner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err="1">
                <a:latin typeface="Centaur" pitchFamily="18" charset="0"/>
              </a:rPr>
              <a:t>Hasil</a:t>
            </a:r>
            <a:r>
              <a:rPr lang="en-US" sz="2800" dirty="0">
                <a:latin typeface="Centaur" pitchFamily="18" charset="0"/>
              </a:rPr>
              <a:t> </a:t>
            </a:r>
            <a:r>
              <a:rPr lang="en-US" sz="2800" dirty="0" err="1" smtClean="0">
                <a:latin typeface="Centaur" pitchFamily="18" charset="0"/>
              </a:rPr>
              <a:t>utama</a:t>
            </a:r>
            <a:r>
              <a:rPr lang="en-US" sz="2800" dirty="0" smtClean="0">
                <a:latin typeface="Centaur" pitchFamily="18" charset="0"/>
              </a:rPr>
              <a:t> : </a:t>
            </a:r>
            <a:r>
              <a:rPr lang="en-US" sz="2800" dirty="0" err="1" smtClean="0">
                <a:latin typeface="Centaur" pitchFamily="18" charset="0"/>
              </a:rPr>
              <a:t>menunjukkan</a:t>
            </a:r>
            <a:r>
              <a:rPr lang="en-US" sz="2800" dirty="0" smtClean="0">
                <a:latin typeface="Centaur" pitchFamily="18" charset="0"/>
              </a:rPr>
              <a:t> </a:t>
            </a:r>
            <a:r>
              <a:rPr lang="en-US" sz="2800" dirty="0" err="1">
                <a:latin typeface="Centaur" pitchFamily="18" charset="0"/>
              </a:rPr>
              <a:t>bahwa</a:t>
            </a:r>
            <a:r>
              <a:rPr lang="en-US" sz="2800" dirty="0">
                <a:latin typeface="Centaur" pitchFamily="18" charset="0"/>
              </a:rPr>
              <a:t> </a:t>
            </a:r>
            <a:r>
              <a:rPr lang="en-US" sz="2800" dirty="0" err="1">
                <a:latin typeface="Centaur" pitchFamily="18" charset="0"/>
              </a:rPr>
              <a:t>sistem</a:t>
            </a:r>
            <a:r>
              <a:rPr lang="en-US" sz="2800" dirty="0">
                <a:latin typeface="Centaur" pitchFamily="18" charset="0"/>
              </a:rPr>
              <a:t> </a:t>
            </a:r>
            <a:r>
              <a:rPr lang="en-US" sz="2800" dirty="0" err="1">
                <a:latin typeface="Centaur" pitchFamily="18" charset="0"/>
              </a:rPr>
              <a:t>tata</a:t>
            </a:r>
            <a:r>
              <a:rPr lang="en-US" sz="2800" dirty="0">
                <a:latin typeface="Centaur" pitchFamily="18" charset="0"/>
              </a:rPr>
              <a:t> </a:t>
            </a:r>
            <a:r>
              <a:rPr lang="en-US" sz="2800" dirty="0" err="1">
                <a:latin typeface="Centaur" pitchFamily="18" charset="0"/>
              </a:rPr>
              <a:t>surya</a:t>
            </a:r>
            <a:r>
              <a:rPr lang="en-US" sz="2800" dirty="0">
                <a:latin typeface="Centaur" pitchFamily="18" charset="0"/>
              </a:rPr>
              <a:t> </a:t>
            </a:r>
            <a:r>
              <a:rPr lang="en-US" sz="2800" dirty="0" err="1">
                <a:latin typeface="Centaur" pitchFamily="18" charset="0"/>
              </a:rPr>
              <a:t>merupakan</a:t>
            </a:r>
            <a:r>
              <a:rPr lang="en-US" sz="2800" dirty="0">
                <a:latin typeface="Centaur" pitchFamily="18" charset="0"/>
              </a:rPr>
              <a:t> </a:t>
            </a:r>
            <a:r>
              <a:rPr lang="en-US" sz="2800" dirty="0" err="1">
                <a:latin typeface="Centaur" pitchFamily="18" charset="0"/>
              </a:rPr>
              <a:t>sebuah</a:t>
            </a:r>
            <a:r>
              <a:rPr lang="en-US" sz="2800" dirty="0">
                <a:latin typeface="Centaur" pitchFamily="18" charset="0"/>
              </a:rPr>
              <a:t> </a:t>
            </a:r>
            <a:r>
              <a:rPr lang="en-US" sz="2800" dirty="0" err="1">
                <a:latin typeface="Centaur" pitchFamily="18" charset="0"/>
              </a:rPr>
              <a:t>mekanisme</a:t>
            </a:r>
            <a:r>
              <a:rPr lang="en-US" sz="2800" dirty="0">
                <a:latin typeface="Centaur" pitchFamily="18" charset="0"/>
              </a:rPr>
              <a:t> </a:t>
            </a:r>
            <a:r>
              <a:rPr lang="en-US" sz="2800" dirty="0" err="1">
                <a:latin typeface="Centaur" pitchFamily="18" charset="0"/>
              </a:rPr>
              <a:t>pengaturan</a:t>
            </a:r>
            <a:r>
              <a:rPr lang="en-US" sz="2800" dirty="0">
                <a:latin typeface="Centaur" pitchFamily="18" charset="0"/>
              </a:rPr>
              <a:t> </a:t>
            </a:r>
            <a:r>
              <a:rPr lang="en-US" sz="2800" dirty="0" err="1">
                <a:latin typeface="Centaur" pitchFamily="18" charset="0"/>
              </a:rPr>
              <a:t>diri</a:t>
            </a:r>
            <a:r>
              <a:rPr lang="en-US" sz="2800" dirty="0">
                <a:latin typeface="Centaur" pitchFamily="18" charset="0"/>
              </a:rPr>
              <a:t> </a:t>
            </a:r>
            <a:r>
              <a:rPr lang="en-US" sz="2800" dirty="0" err="1">
                <a:latin typeface="Centaur" pitchFamily="18" charset="0"/>
              </a:rPr>
              <a:t>sendiri</a:t>
            </a:r>
            <a:r>
              <a:rPr lang="en-US" sz="2800" dirty="0">
                <a:latin typeface="Centaur" pitchFamily="18" charset="0"/>
              </a:rPr>
              <a:t> yang </a:t>
            </a:r>
            <a:r>
              <a:rPr lang="en-US" sz="2800" dirty="0" err="1" smtClean="0">
                <a:latin typeface="Centaur" pitchFamily="18" charset="0"/>
              </a:rPr>
              <a:t>sempurna</a:t>
            </a:r>
            <a:endParaRPr lang="en-US" sz="2800" dirty="0" smtClean="0">
              <a:latin typeface="Centaur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7" grpId="0" animBg="1"/>
      <p:bldP spid="9" grpId="0" animBg="1"/>
      <p:bldP spid="10" grpId="0" animBg="1"/>
      <p:bldP spid="1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err="1" smtClean="0">
                <a:latin typeface="Aharoni" pitchFamily="2" charset="-79"/>
                <a:cs typeface="Aharoni" pitchFamily="2" charset="-79"/>
              </a:rPr>
              <a:t>Teori-teori</a:t>
            </a:r>
            <a:r>
              <a:rPr lang="en-US" dirty="0" smtClean="0">
                <a:latin typeface="Aharoni" pitchFamily="2" charset="-79"/>
                <a:cs typeface="Aharoni" pitchFamily="2" charset="-79"/>
              </a:rPr>
              <a:t> Newton </a:t>
            </a:r>
            <a:r>
              <a:rPr lang="en-US" dirty="0" err="1" smtClean="0">
                <a:latin typeface="Aharoni" pitchFamily="2" charset="-79"/>
                <a:cs typeface="Aharoni" pitchFamily="2" charset="-79"/>
              </a:rPr>
              <a:t>yg</a:t>
            </a:r>
            <a:r>
              <a:rPr lang="en-US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 smtClean="0">
                <a:latin typeface="Aharoni" pitchFamily="2" charset="-79"/>
                <a:cs typeface="Aharoni" pitchFamily="2" charset="-79"/>
              </a:rPr>
              <a:t>berhubungan</a:t>
            </a:r>
            <a:r>
              <a:rPr lang="en-US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 smtClean="0">
                <a:latin typeface="Aharoni" pitchFamily="2" charset="-79"/>
                <a:cs typeface="Aharoni" pitchFamily="2" charset="-79"/>
              </a:rPr>
              <a:t>dengan</a:t>
            </a:r>
            <a:r>
              <a:rPr lang="en-US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 smtClean="0">
                <a:latin typeface="Aharoni" pitchFamily="2" charset="-79"/>
                <a:cs typeface="Aharoni" pitchFamily="2" charset="-79"/>
              </a:rPr>
              <a:t>tata</a:t>
            </a:r>
            <a:r>
              <a:rPr lang="en-US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 smtClean="0">
                <a:latin typeface="Aharoni" pitchFamily="2" charset="-79"/>
                <a:cs typeface="Aharoni" pitchFamily="2" charset="-79"/>
              </a:rPr>
              <a:t>surya</a:t>
            </a:r>
            <a:r>
              <a:rPr lang="en-US" dirty="0" smtClean="0">
                <a:latin typeface="Aharoni" pitchFamily="2" charset="-79"/>
                <a:cs typeface="Aharoni" pitchFamily="2" charset="-79"/>
              </a:rPr>
              <a:t> :</a:t>
            </a:r>
          </a:p>
          <a:p>
            <a:pPr marL="0" indent="0">
              <a:buNone/>
            </a:pPr>
            <a:endParaRPr lang="en-US" dirty="0" smtClean="0">
              <a:latin typeface="Aharoni" pitchFamily="2" charset="-79"/>
              <a:cs typeface="Aharoni" pitchFamily="2" charset="-79"/>
            </a:endParaRPr>
          </a:p>
          <a:p>
            <a:pPr marL="625475" indent="-625475" algn="just">
              <a:buFont typeface="Wingdings" pitchFamily="2" charset="2"/>
              <a:buChar char="q"/>
            </a:pPr>
            <a:r>
              <a:rPr lang="en-US" dirty="0" smtClean="0">
                <a:latin typeface="Centaur" pitchFamily="18" charset="0"/>
              </a:rPr>
              <a:t>Newton </a:t>
            </a:r>
            <a:r>
              <a:rPr lang="en-US" dirty="0" err="1">
                <a:latin typeface="Centaur" pitchFamily="18" charset="0"/>
              </a:rPr>
              <a:t>telah</a:t>
            </a:r>
            <a:r>
              <a:rPr lang="en-US" dirty="0">
                <a:latin typeface="Centaur" pitchFamily="18" charset="0"/>
              </a:rPr>
              <a:t> </a:t>
            </a:r>
            <a:r>
              <a:rPr lang="en-US" dirty="0" err="1">
                <a:latin typeface="Centaur" pitchFamily="18" charset="0"/>
              </a:rPr>
              <a:t>mengamati</a:t>
            </a:r>
            <a:r>
              <a:rPr lang="en-US" dirty="0">
                <a:latin typeface="Centaur" pitchFamily="18" charset="0"/>
              </a:rPr>
              <a:t> </a:t>
            </a:r>
            <a:r>
              <a:rPr lang="en-US" dirty="0" err="1">
                <a:latin typeface="Centaur" pitchFamily="18" charset="0"/>
              </a:rPr>
              <a:t>keanehan</a:t>
            </a:r>
            <a:r>
              <a:rPr lang="en-US" dirty="0">
                <a:latin typeface="Centaur" pitchFamily="18" charset="0"/>
              </a:rPr>
              <a:t> </a:t>
            </a:r>
            <a:r>
              <a:rPr lang="en-US" dirty="0" err="1">
                <a:latin typeface="Centaur" pitchFamily="18" charset="0"/>
              </a:rPr>
              <a:t>dalam</a:t>
            </a:r>
            <a:r>
              <a:rPr lang="en-US" dirty="0">
                <a:latin typeface="Centaur" pitchFamily="18" charset="0"/>
              </a:rPr>
              <a:t> </a:t>
            </a:r>
            <a:r>
              <a:rPr lang="en-US" dirty="0" err="1">
                <a:latin typeface="Centaur" pitchFamily="18" charset="0"/>
              </a:rPr>
              <a:t>pergerakan</a:t>
            </a:r>
            <a:r>
              <a:rPr lang="en-US" dirty="0">
                <a:latin typeface="Centaur" pitchFamily="18" charset="0"/>
              </a:rPr>
              <a:t> </a:t>
            </a:r>
            <a:r>
              <a:rPr lang="en-US" dirty="0" err="1">
                <a:latin typeface="Centaur" pitchFamily="18" charset="0"/>
              </a:rPr>
              <a:t>Saturnus</a:t>
            </a:r>
            <a:r>
              <a:rPr lang="en-US" dirty="0">
                <a:latin typeface="Centaur" pitchFamily="18" charset="0"/>
              </a:rPr>
              <a:t> </a:t>
            </a:r>
            <a:r>
              <a:rPr lang="en-US" dirty="0" err="1">
                <a:latin typeface="Centaur" pitchFamily="18" charset="0"/>
              </a:rPr>
              <a:t>dan</a:t>
            </a:r>
            <a:r>
              <a:rPr lang="en-US" dirty="0">
                <a:latin typeface="Centaur" pitchFamily="18" charset="0"/>
              </a:rPr>
              <a:t> Jupiter, yang </a:t>
            </a:r>
            <a:r>
              <a:rPr lang="en-US" dirty="0" err="1">
                <a:latin typeface="Centaur" pitchFamily="18" charset="0"/>
              </a:rPr>
              <a:t>tidak</a:t>
            </a:r>
            <a:r>
              <a:rPr lang="en-US" dirty="0">
                <a:latin typeface="Centaur" pitchFamily="18" charset="0"/>
              </a:rPr>
              <a:t> </a:t>
            </a:r>
            <a:r>
              <a:rPr lang="en-US" dirty="0" err="1">
                <a:latin typeface="Centaur" pitchFamily="18" charset="0"/>
              </a:rPr>
              <a:t>bisa</a:t>
            </a:r>
            <a:r>
              <a:rPr lang="en-US" dirty="0">
                <a:latin typeface="Centaur" pitchFamily="18" charset="0"/>
              </a:rPr>
              <a:t> </a:t>
            </a:r>
            <a:r>
              <a:rPr lang="en-US" dirty="0" err="1">
                <a:latin typeface="Centaur" pitchFamily="18" charset="0"/>
              </a:rPr>
              <a:t>ia</a:t>
            </a:r>
            <a:r>
              <a:rPr lang="en-US" dirty="0">
                <a:latin typeface="Centaur" pitchFamily="18" charset="0"/>
              </a:rPr>
              <a:t> </a:t>
            </a:r>
            <a:r>
              <a:rPr lang="en-US" dirty="0" err="1">
                <a:latin typeface="Centaur" pitchFamily="18" charset="0"/>
              </a:rPr>
              <a:t>jelaskan</a:t>
            </a:r>
            <a:r>
              <a:rPr lang="en-US" dirty="0">
                <a:latin typeface="Centaur" pitchFamily="18" charset="0"/>
              </a:rPr>
              <a:t> </a:t>
            </a:r>
            <a:r>
              <a:rPr lang="en-US" dirty="0" err="1" smtClean="0">
                <a:latin typeface="Centaur" pitchFamily="18" charset="0"/>
              </a:rPr>
              <a:t>sepenuhnya</a:t>
            </a:r>
            <a:endParaRPr lang="en-US" dirty="0" smtClean="0">
              <a:latin typeface="Centaur" pitchFamily="18" charset="0"/>
            </a:endParaRPr>
          </a:p>
          <a:p>
            <a:pPr marL="625475" indent="-625475" algn="just">
              <a:buNone/>
            </a:pPr>
            <a:endParaRPr lang="en-US" dirty="0" smtClean="0">
              <a:latin typeface="Centaur" pitchFamily="18" charset="0"/>
            </a:endParaRPr>
          </a:p>
          <a:p>
            <a:pPr marL="625475" indent="-625475" algn="just">
              <a:buFont typeface="Wingdings" pitchFamily="2" charset="2"/>
              <a:buChar char="q"/>
            </a:pPr>
            <a:r>
              <a:rPr lang="en-US" dirty="0" err="1" smtClean="0">
                <a:latin typeface="Centaur" pitchFamily="18" charset="0"/>
              </a:rPr>
              <a:t>Kemudian</a:t>
            </a:r>
            <a:r>
              <a:rPr lang="en-US" dirty="0" smtClean="0">
                <a:latin typeface="Centaur" pitchFamily="18" charset="0"/>
              </a:rPr>
              <a:t> </a:t>
            </a:r>
            <a:r>
              <a:rPr lang="en-US" dirty="0" err="1">
                <a:latin typeface="Centaur" pitchFamily="18" charset="0"/>
              </a:rPr>
              <a:t>ia</a:t>
            </a:r>
            <a:r>
              <a:rPr lang="en-US" dirty="0">
                <a:latin typeface="Centaur" pitchFamily="18" charset="0"/>
              </a:rPr>
              <a:t> </a:t>
            </a:r>
            <a:r>
              <a:rPr lang="en-US" dirty="0" err="1">
                <a:latin typeface="Centaur" pitchFamily="18" charset="0"/>
              </a:rPr>
              <a:t>menunjukkan</a:t>
            </a:r>
            <a:r>
              <a:rPr lang="en-US" dirty="0">
                <a:latin typeface="Centaur" pitchFamily="18" charset="0"/>
              </a:rPr>
              <a:t> </a:t>
            </a:r>
            <a:r>
              <a:rPr lang="en-US" dirty="0" err="1">
                <a:latin typeface="Centaur" pitchFamily="18" charset="0"/>
              </a:rPr>
              <a:t>bahwa</a:t>
            </a:r>
            <a:r>
              <a:rPr lang="en-US" dirty="0">
                <a:latin typeface="Centaur" pitchFamily="18" charset="0"/>
              </a:rPr>
              <a:t> </a:t>
            </a:r>
            <a:r>
              <a:rPr lang="en-US" dirty="0" err="1">
                <a:latin typeface="Centaur" pitchFamily="18" charset="0"/>
              </a:rPr>
              <a:t>variasi</a:t>
            </a:r>
            <a:r>
              <a:rPr lang="en-US" dirty="0">
                <a:latin typeface="Centaur" pitchFamily="18" charset="0"/>
              </a:rPr>
              <a:t> </a:t>
            </a:r>
            <a:r>
              <a:rPr lang="en-US" dirty="0" err="1">
                <a:latin typeface="Centaur" pitchFamily="18" charset="0"/>
              </a:rPr>
              <a:t>besar</a:t>
            </a:r>
            <a:r>
              <a:rPr lang="en-US" dirty="0">
                <a:latin typeface="Centaur" pitchFamily="18" charset="0"/>
              </a:rPr>
              <a:t> </a:t>
            </a:r>
            <a:r>
              <a:rPr lang="en-US" dirty="0" err="1">
                <a:latin typeface="Centaur" pitchFamily="18" charset="0"/>
              </a:rPr>
              <a:t>dalam</a:t>
            </a:r>
            <a:r>
              <a:rPr lang="en-US" dirty="0">
                <a:latin typeface="Centaur" pitchFamily="18" charset="0"/>
              </a:rPr>
              <a:t> </a:t>
            </a:r>
            <a:r>
              <a:rPr lang="en-US" dirty="0" err="1">
                <a:latin typeface="Centaur" pitchFamily="18" charset="0"/>
              </a:rPr>
              <a:t>kecepatan</a:t>
            </a:r>
            <a:r>
              <a:rPr lang="en-US" dirty="0">
                <a:latin typeface="Centaur" pitchFamily="18" charset="0"/>
              </a:rPr>
              <a:t> planet-planet, Jupiter </a:t>
            </a:r>
            <a:r>
              <a:rPr lang="en-US" dirty="0" err="1">
                <a:latin typeface="Centaur" pitchFamily="18" charset="0"/>
              </a:rPr>
              <a:t>dan</a:t>
            </a:r>
            <a:r>
              <a:rPr lang="en-US" dirty="0">
                <a:latin typeface="Centaur" pitchFamily="18" charset="0"/>
              </a:rPr>
              <a:t> </a:t>
            </a:r>
            <a:r>
              <a:rPr lang="en-US" dirty="0" err="1">
                <a:latin typeface="Centaur" pitchFamily="18" charset="0"/>
              </a:rPr>
              <a:t>Saturnus</a:t>
            </a:r>
            <a:r>
              <a:rPr lang="en-US" dirty="0">
                <a:latin typeface="Centaur" pitchFamily="18" charset="0"/>
              </a:rPr>
              <a:t>, </a:t>
            </a:r>
            <a:r>
              <a:rPr lang="en-US" dirty="0" err="1">
                <a:latin typeface="Centaur" pitchFamily="18" charset="0"/>
              </a:rPr>
              <a:t>adalah</a:t>
            </a:r>
            <a:r>
              <a:rPr lang="en-US" dirty="0">
                <a:latin typeface="Centaur" pitchFamily="18" charset="0"/>
              </a:rPr>
              <a:t> </a:t>
            </a:r>
            <a:r>
              <a:rPr lang="en-US" dirty="0" err="1">
                <a:latin typeface="Centaur" pitchFamily="18" charset="0"/>
              </a:rPr>
              <a:t>hasil</a:t>
            </a:r>
            <a:r>
              <a:rPr lang="en-US" dirty="0">
                <a:latin typeface="Centaur" pitchFamily="18" charset="0"/>
              </a:rPr>
              <a:t> </a:t>
            </a:r>
            <a:r>
              <a:rPr lang="en-US" dirty="0" err="1">
                <a:latin typeface="Centaur" pitchFamily="18" charset="0"/>
              </a:rPr>
              <a:t>dari</a:t>
            </a:r>
            <a:r>
              <a:rPr lang="en-US" dirty="0">
                <a:latin typeface="Centaur" pitchFamily="18" charset="0"/>
              </a:rPr>
              <a:t> </a:t>
            </a:r>
            <a:r>
              <a:rPr lang="en-US" dirty="0" err="1">
                <a:latin typeface="Centaur" pitchFamily="18" charset="0"/>
              </a:rPr>
              <a:t>interaksi</a:t>
            </a:r>
            <a:r>
              <a:rPr lang="en-US" dirty="0">
                <a:latin typeface="Centaur" pitchFamily="18" charset="0"/>
              </a:rPr>
              <a:t> </a:t>
            </a:r>
            <a:r>
              <a:rPr lang="en-US" dirty="0" err="1">
                <a:latin typeface="Centaur" pitchFamily="18" charset="0"/>
              </a:rPr>
              <a:t>gravitasi</a:t>
            </a:r>
            <a:r>
              <a:rPr lang="en-US" dirty="0">
                <a:latin typeface="Centaur" pitchFamily="18" charset="0"/>
              </a:rPr>
              <a:t> yang </a:t>
            </a:r>
            <a:r>
              <a:rPr lang="en-US" dirty="0" err="1">
                <a:latin typeface="Centaur" pitchFamily="18" charset="0"/>
              </a:rPr>
              <a:t>mereka</a:t>
            </a:r>
            <a:r>
              <a:rPr lang="en-US" dirty="0">
                <a:latin typeface="Centaur" pitchFamily="18" charset="0"/>
              </a:rPr>
              <a:t> </a:t>
            </a:r>
            <a:r>
              <a:rPr lang="en-US" dirty="0" err="1">
                <a:latin typeface="Centaur" pitchFamily="18" charset="0"/>
              </a:rPr>
              <a:t>miliki</a:t>
            </a:r>
            <a:r>
              <a:rPr lang="en-US" dirty="0" smtClean="0">
                <a:latin typeface="Centaur" pitchFamily="18" charset="0"/>
              </a:rPr>
              <a:t>.</a:t>
            </a:r>
            <a:endParaRPr lang="en-US" dirty="0">
              <a:latin typeface="Centaur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>
            <a:normAutofit/>
          </a:bodyPr>
          <a:lstStyle/>
          <a:p>
            <a:r>
              <a:rPr lang="en-US" dirty="0" err="1" smtClean="0">
                <a:latin typeface="Aharoni" pitchFamily="2" charset="-79"/>
                <a:cs typeface="Aharoni" pitchFamily="2" charset="-79"/>
              </a:rPr>
              <a:t>Teori-Teori</a:t>
            </a:r>
            <a:r>
              <a:rPr lang="en-US" dirty="0" smtClean="0">
                <a:latin typeface="Aharoni" pitchFamily="2" charset="-79"/>
                <a:cs typeface="Aharoni" pitchFamily="2" charset="-79"/>
              </a:rPr>
              <a:t> Laplace</a:t>
            </a:r>
            <a:endParaRPr lang="en-US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43200"/>
            <a:ext cx="8229600" cy="3382963"/>
          </a:xfrm>
        </p:spPr>
        <p:txBody>
          <a:bodyPr>
            <a:normAutofit/>
          </a:bodyPr>
          <a:lstStyle/>
          <a:p>
            <a:pPr marL="514350" lvl="0" indent="-514350">
              <a:buAutoNum type="arabicPeriod"/>
            </a:pPr>
            <a:endParaRPr lang="en-US" dirty="0" smtClean="0"/>
          </a:p>
          <a:p>
            <a:pPr marL="514350" lvl="0" indent="-514350">
              <a:buAutoNum type="arabicPeriod"/>
            </a:pPr>
            <a:endParaRPr lang="en-US" dirty="0" smtClean="0"/>
          </a:p>
          <a:p>
            <a:pPr marL="514350" lvl="0" indent="-514350">
              <a:buAutoNum type="arabicPeriod"/>
            </a:pPr>
            <a:endParaRPr lang="en-US" dirty="0"/>
          </a:p>
        </p:txBody>
      </p:sp>
      <p:sp>
        <p:nvSpPr>
          <p:cNvPr id="6" name="Folded Corner 5"/>
          <p:cNvSpPr/>
          <p:nvPr/>
        </p:nvSpPr>
        <p:spPr>
          <a:xfrm>
            <a:off x="762000" y="990600"/>
            <a:ext cx="8001000" cy="2590800"/>
          </a:xfrm>
          <a:prstGeom prst="foldedCorner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288925" lvl="0" indent="-288925">
              <a:buFont typeface="Arial" pitchFamily="34" charset="0"/>
              <a:buChar char="•"/>
            </a:pPr>
            <a:endParaRPr lang="en-US" sz="2700" dirty="0" smtClean="0">
              <a:solidFill>
                <a:schemeClr val="tx1"/>
              </a:solidFill>
              <a:latin typeface="Centaur" pitchFamily="18" charset="0"/>
            </a:endParaRPr>
          </a:p>
          <a:p>
            <a:pPr marL="288925" lvl="0" indent="-288925">
              <a:buFont typeface="Arial" pitchFamily="34" charset="0"/>
              <a:buChar char="•"/>
            </a:pPr>
            <a:r>
              <a:rPr lang="en-US" sz="2700" dirty="0" err="1" smtClean="0">
                <a:solidFill>
                  <a:schemeClr val="tx1"/>
                </a:solidFill>
                <a:latin typeface="Centaur" pitchFamily="18" charset="0"/>
              </a:rPr>
              <a:t>Semua</a:t>
            </a:r>
            <a:r>
              <a:rPr lang="en-US" sz="2700" dirty="0" smtClean="0">
                <a:solidFill>
                  <a:schemeClr val="tx1"/>
                </a:solidFill>
                <a:latin typeface="Centaur" pitchFamily="18" charset="0"/>
              </a:rPr>
              <a:t> planet </a:t>
            </a:r>
            <a:r>
              <a:rPr lang="en-US" sz="2700" dirty="0" err="1" smtClean="0">
                <a:solidFill>
                  <a:schemeClr val="tx1"/>
                </a:solidFill>
                <a:latin typeface="Centaur" pitchFamily="18" charset="0"/>
              </a:rPr>
              <a:t>berputar</a:t>
            </a:r>
            <a:r>
              <a:rPr lang="en-US" sz="2700" dirty="0" smtClean="0">
                <a:solidFill>
                  <a:schemeClr val="tx1"/>
                </a:solidFill>
                <a:latin typeface="Centaur" pitchFamily="18" charset="0"/>
              </a:rPr>
              <a:t> </a:t>
            </a:r>
            <a:r>
              <a:rPr lang="en-US" sz="2700" dirty="0" err="1" smtClean="0">
                <a:solidFill>
                  <a:schemeClr val="tx1"/>
                </a:solidFill>
                <a:latin typeface="Centaur" pitchFamily="18" charset="0"/>
              </a:rPr>
              <a:t>dalam</a:t>
            </a:r>
            <a:r>
              <a:rPr lang="en-US" sz="2700" dirty="0" smtClean="0">
                <a:solidFill>
                  <a:schemeClr val="tx1"/>
                </a:solidFill>
                <a:latin typeface="Centaur" pitchFamily="18" charset="0"/>
              </a:rPr>
              <a:t> </a:t>
            </a:r>
            <a:r>
              <a:rPr lang="en-US" sz="2700" dirty="0" err="1" smtClean="0">
                <a:solidFill>
                  <a:schemeClr val="tx1"/>
                </a:solidFill>
                <a:latin typeface="Centaur" pitchFamily="18" charset="0"/>
              </a:rPr>
              <a:t>arah</a:t>
            </a:r>
            <a:r>
              <a:rPr lang="en-US" sz="2700" dirty="0" smtClean="0">
                <a:solidFill>
                  <a:schemeClr val="tx1"/>
                </a:solidFill>
                <a:latin typeface="Centaur" pitchFamily="18" charset="0"/>
              </a:rPr>
              <a:t> yang </a:t>
            </a:r>
            <a:r>
              <a:rPr lang="en-US" sz="2700" dirty="0" err="1" smtClean="0">
                <a:solidFill>
                  <a:schemeClr val="tx1"/>
                </a:solidFill>
                <a:latin typeface="Centaur" pitchFamily="18" charset="0"/>
              </a:rPr>
              <a:t>sama</a:t>
            </a:r>
            <a:r>
              <a:rPr lang="en-US" sz="2700" dirty="0" smtClean="0">
                <a:solidFill>
                  <a:schemeClr val="tx1"/>
                </a:solidFill>
                <a:latin typeface="Centaur" pitchFamily="18" charset="0"/>
              </a:rPr>
              <a:t> </a:t>
            </a:r>
            <a:r>
              <a:rPr lang="en-US" sz="2700" dirty="0" err="1" smtClean="0">
                <a:solidFill>
                  <a:schemeClr val="tx1"/>
                </a:solidFill>
                <a:latin typeface="Centaur" pitchFamily="18" charset="0"/>
              </a:rPr>
              <a:t>mengelilingi</a:t>
            </a:r>
            <a:r>
              <a:rPr lang="en-US" sz="2700" dirty="0" smtClean="0">
                <a:solidFill>
                  <a:schemeClr val="tx1"/>
                </a:solidFill>
                <a:latin typeface="Centaur" pitchFamily="18" charset="0"/>
              </a:rPr>
              <a:t> </a:t>
            </a:r>
            <a:r>
              <a:rPr lang="en-US" sz="2700" dirty="0" err="1" smtClean="0">
                <a:solidFill>
                  <a:schemeClr val="tx1"/>
                </a:solidFill>
                <a:latin typeface="Centaur" pitchFamily="18" charset="0"/>
              </a:rPr>
              <a:t>matahari</a:t>
            </a:r>
            <a:r>
              <a:rPr lang="en-US" sz="2700" dirty="0" smtClean="0">
                <a:solidFill>
                  <a:schemeClr val="tx1"/>
                </a:solidFill>
                <a:latin typeface="Centaur" pitchFamily="18" charset="0"/>
              </a:rPr>
              <a:t> </a:t>
            </a:r>
            <a:r>
              <a:rPr lang="en-US" sz="2700" dirty="0" err="1" smtClean="0">
                <a:solidFill>
                  <a:schemeClr val="tx1"/>
                </a:solidFill>
                <a:latin typeface="Centaur" pitchFamily="18" charset="0"/>
              </a:rPr>
              <a:t>dalam</a:t>
            </a:r>
            <a:r>
              <a:rPr lang="en-US" sz="2700" dirty="0" smtClean="0">
                <a:solidFill>
                  <a:schemeClr val="tx1"/>
                </a:solidFill>
                <a:latin typeface="Centaur" pitchFamily="18" charset="0"/>
              </a:rPr>
              <a:t> orbit yang </a:t>
            </a:r>
            <a:r>
              <a:rPr lang="en-US" sz="2700" dirty="0" err="1" smtClean="0">
                <a:solidFill>
                  <a:schemeClr val="tx1"/>
                </a:solidFill>
                <a:latin typeface="Centaur" pitchFamily="18" charset="0"/>
              </a:rPr>
              <a:t>kurang</a:t>
            </a:r>
            <a:r>
              <a:rPr lang="en-US" sz="2700" dirty="0" smtClean="0">
                <a:solidFill>
                  <a:schemeClr val="tx1"/>
                </a:solidFill>
                <a:latin typeface="Centaur" pitchFamily="18" charset="0"/>
              </a:rPr>
              <a:t> </a:t>
            </a:r>
            <a:r>
              <a:rPr lang="en-US" sz="2700" dirty="0" err="1" smtClean="0">
                <a:solidFill>
                  <a:schemeClr val="tx1"/>
                </a:solidFill>
                <a:latin typeface="Centaur" pitchFamily="18" charset="0"/>
              </a:rPr>
              <a:t>lebih</a:t>
            </a:r>
            <a:r>
              <a:rPr lang="en-US" sz="2700" dirty="0" smtClean="0">
                <a:solidFill>
                  <a:schemeClr val="tx1"/>
                </a:solidFill>
                <a:latin typeface="Centaur" pitchFamily="18" charset="0"/>
              </a:rPr>
              <a:t> </a:t>
            </a:r>
            <a:r>
              <a:rPr lang="en-US" sz="2700" dirty="0" err="1" smtClean="0">
                <a:solidFill>
                  <a:schemeClr val="tx1"/>
                </a:solidFill>
                <a:latin typeface="Centaur" pitchFamily="18" charset="0"/>
              </a:rPr>
              <a:t>terletak</a:t>
            </a:r>
            <a:r>
              <a:rPr lang="en-US" sz="2700" dirty="0" smtClean="0">
                <a:solidFill>
                  <a:schemeClr val="tx1"/>
                </a:solidFill>
                <a:latin typeface="Centaur" pitchFamily="18" charset="0"/>
              </a:rPr>
              <a:t> </a:t>
            </a:r>
            <a:r>
              <a:rPr lang="en-US" sz="2700" dirty="0" err="1" smtClean="0">
                <a:solidFill>
                  <a:schemeClr val="tx1"/>
                </a:solidFill>
                <a:latin typeface="Centaur" pitchFamily="18" charset="0"/>
              </a:rPr>
              <a:t>pada</a:t>
            </a:r>
            <a:r>
              <a:rPr lang="en-US" sz="2700" dirty="0" smtClean="0">
                <a:solidFill>
                  <a:schemeClr val="tx1"/>
                </a:solidFill>
                <a:latin typeface="Centaur" pitchFamily="18" charset="0"/>
              </a:rPr>
              <a:t> </a:t>
            </a:r>
            <a:r>
              <a:rPr lang="en-US" sz="2700" dirty="0" err="1" smtClean="0">
                <a:solidFill>
                  <a:schemeClr val="tx1"/>
                </a:solidFill>
                <a:latin typeface="Centaur" pitchFamily="18" charset="0"/>
              </a:rPr>
              <a:t>bidang</a:t>
            </a:r>
            <a:r>
              <a:rPr lang="en-US" sz="2700" dirty="0" smtClean="0">
                <a:solidFill>
                  <a:schemeClr val="tx1"/>
                </a:solidFill>
                <a:latin typeface="Centaur" pitchFamily="18" charset="0"/>
              </a:rPr>
              <a:t> yang </a:t>
            </a:r>
            <a:r>
              <a:rPr lang="en-US" sz="2700" dirty="0" err="1" smtClean="0">
                <a:solidFill>
                  <a:schemeClr val="tx1"/>
                </a:solidFill>
                <a:latin typeface="Centaur" pitchFamily="18" charset="0"/>
              </a:rPr>
              <a:t>sama</a:t>
            </a:r>
            <a:r>
              <a:rPr lang="en-US" sz="2700" dirty="0" smtClean="0">
                <a:solidFill>
                  <a:schemeClr val="tx1"/>
                </a:solidFill>
                <a:latin typeface="Centaur" pitchFamily="18" charset="0"/>
              </a:rPr>
              <a:t>.</a:t>
            </a:r>
          </a:p>
          <a:p>
            <a:pPr marL="288925" lvl="0" indent="-288925">
              <a:buFont typeface="Arial" pitchFamily="34" charset="0"/>
              <a:buChar char="•"/>
            </a:pPr>
            <a:r>
              <a:rPr lang="en-US" sz="2700" dirty="0" smtClean="0">
                <a:solidFill>
                  <a:schemeClr val="tx1"/>
                </a:solidFill>
                <a:latin typeface="Centaur" pitchFamily="18" charset="0"/>
              </a:rPr>
              <a:t> </a:t>
            </a:r>
            <a:r>
              <a:rPr lang="en-US" sz="2700" dirty="0" err="1" smtClean="0">
                <a:solidFill>
                  <a:schemeClr val="tx1"/>
                </a:solidFill>
                <a:latin typeface="Centaur" pitchFamily="18" charset="0"/>
              </a:rPr>
              <a:t>Semua</a:t>
            </a:r>
            <a:r>
              <a:rPr lang="en-US" sz="2700" dirty="0" smtClean="0">
                <a:solidFill>
                  <a:schemeClr val="tx1"/>
                </a:solidFill>
                <a:latin typeface="Centaur" pitchFamily="18" charset="0"/>
              </a:rPr>
              <a:t> planet </a:t>
            </a:r>
            <a:r>
              <a:rPr lang="en-US" sz="2700" dirty="0" err="1" smtClean="0">
                <a:solidFill>
                  <a:schemeClr val="tx1"/>
                </a:solidFill>
                <a:latin typeface="Centaur" pitchFamily="18" charset="0"/>
              </a:rPr>
              <a:t>berputar</a:t>
            </a:r>
            <a:r>
              <a:rPr lang="en-US" sz="2700" dirty="0" smtClean="0">
                <a:solidFill>
                  <a:schemeClr val="tx1"/>
                </a:solidFill>
                <a:latin typeface="Centaur" pitchFamily="18" charset="0"/>
              </a:rPr>
              <a:t> </a:t>
            </a:r>
            <a:r>
              <a:rPr lang="en-US" sz="2700" dirty="0" err="1" smtClean="0">
                <a:solidFill>
                  <a:schemeClr val="tx1"/>
                </a:solidFill>
                <a:latin typeface="Centaur" pitchFamily="18" charset="0"/>
              </a:rPr>
              <a:t>dalam</a:t>
            </a:r>
            <a:r>
              <a:rPr lang="en-US" sz="2700" dirty="0" smtClean="0">
                <a:solidFill>
                  <a:schemeClr val="tx1"/>
                </a:solidFill>
                <a:latin typeface="Centaur" pitchFamily="18" charset="0"/>
              </a:rPr>
              <a:t> </a:t>
            </a:r>
            <a:r>
              <a:rPr lang="en-US" sz="2700" dirty="0" err="1" smtClean="0">
                <a:solidFill>
                  <a:schemeClr val="tx1"/>
                </a:solidFill>
                <a:latin typeface="Centaur" pitchFamily="18" charset="0"/>
              </a:rPr>
              <a:t>arah</a:t>
            </a:r>
            <a:r>
              <a:rPr lang="en-US" sz="2700" dirty="0" smtClean="0">
                <a:solidFill>
                  <a:schemeClr val="tx1"/>
                </a:solidFill>
                <a:latin typeface="Centaur" pitchFamily="18" charset="0"/>
              </a:rPr>
              <a:t> yang </a:t>
            </a:r>
            <a:r>
              <a:rPr lang="en-US" sz="2700" dirty="0" err="1" smtClean="0">
                <a:solidFill>
                  <a:schemeClr val="tx1"/>
                </a:solidFill>
                <a:latin typeface="Centaur" pitchFamily="18" charset="0"/>
              </a:rPr>
              <a:t>sama</a:t>
            </a:r>
            <a:r>
              <a:rPr lang="en-US" sz="2700" dirty="0" smtClean="0">
                <a:solidFill>
                  <a:schemeClr val="tx1"/>
                </a:solidFill>
                <a:latin typeface="Centaur" pitchFamily="18" charset="0"/>
              </a:rPr>
              <a:t> </a:t>
            </a:r>
            <a:r>
              <a:rPr lang="en-US" sz="2700" dirty="0" err="1" smtClean="0">
                <a:solidFill>
                  <a:schemeClr val="tx1"/>
                </a:solidFill>
                <a:latin typeface="Centaur" pitchFamily="18" charset="0"/>
              </a:rPr>
              <a:t>mengelilingi</a:t>
            </a:r>
            <a:r>
              <a:rPr lang="en-US" sz="2700" dirty="0" smtClean="0">
                <a:solidFill>
                  <a:schemeClr val="tx1"/>
                </a:solidFill>
                <a:latin typeface="Centaur" pitchFamily="18" charset="0"/>
              </a:rPr>
              <a:t> </a:t>
            </a:r>
            <a:r>
              <a:rPr lang="en-US" sz="2700" dirty="0" err="1" smtClean="0">
                <a:solidFill>
                  <a:schemeClr val="tx1"/>
                </a:solidFill>
                <a:latin typeface="Centaur" pitchFamily="18" charset="0"/>
              </a:rPr>
              <a:t>matahari</a:t>
            </a:r>
            <a:r>
              <a:rPr lang="en-US" sz="2700" dirty="0" smtClean="0">
                <a:solidFill>
                  <a:schemeClr val="tx1"/>
                </a:solidFill>
                <a:latin typeface="Centaur" pitchFamily="18" charset="0"/>
              </a:rPr>
              <a:t> </a:t>
            </a:r>
            <a:r>
              <a:rPr lang="en-US" sz="2700" dirty="0" err="1" smtClean="0">
                <a:solidFill>
                  <a:schemeClr val="tx1"/>
                </a:solidFill>
                <a:latin typeface="Centaur" pitchFamily="18" charset="0"/>
              </a:rPr>
              <a:t>dalam</a:t>
            </a:r>
            <a:r>
              <a:rPr lang="en-US" sz="2700" dirty="0" smtClean="0">
                <a:solidFill>
                  <a:schemeClr val="tx1"/>
                </a:solidFill>
                <a:latin typeface="Centaur" pitchFamily="18" charset="0"/>
              </a:rPr>
              <a:t> orbit yang </a:t>
            </a:r>
            <a:r>
              <a:rPr lang="en-US" sz="2700" dirty="0" err="1" smtClean="0">
                <a:solidFill>
                  <a:schemeClr val="tx1"/>
                </a:solidFill>
                <a:latin typeface="Centaur" pitchFamily="18" charset="0"/>
              </a:rPr>
              <a:t>kurang</a:t>
            </a:r>
            <a:r>
              <a:rPr lang="en-US" sz="2700" dirty="0" smtClean="0">
                <a:solidFill>
                  <a:schemeClr val="tx1"/>
                </a:solidFill>
                <a:latin typeface="Centaur" pitchFamily="18" charset="0"/>
              </a:rPr>
              <a:t> </a:t>
            </a:r>
            <a:r>
              <a:rPr lang="en-US" sz="2700" dirty="0" err="1" smtClean="0">
                <a:solidFill>
                  <a:schemeClr val="tx1"/>
                </a:solidFill>
                <a:latin typeface="Centaur" pitchFamily="18" charset="0"/>
              </a:rPr>
              <a:t>lebih</a:t>
            </a:r>
            <a:r>
              <a:rPr lang="en-US" sz="2700" dirty="0" smtClean="0">
                <a:solidFill>
                  <a:schemeClr val="tx1"/>
                </a:solidFill>
                <a:latin typeface="Centaur" pitchFamily="18" charset="0"/>
              </a:rPr>
              <a:t> </a:t>
            </a:r>
            <a:r>
              <a:rPr lang="en-US" sz="2700" dirty="0" err="1" smtClean="0">
                <a:solidFill>
                  <a:schemeClr val="tx1"/>
                </a:solidFill>
                <a:latin typeface="Centaur" pitchFamily="18" charset="0"/>
              </a:rPr>
              <a:t>terletak</a:t>
            </a:r>
            <a:r>
              <a:rPr lang="en-US" sz="2700" dirty="0" smtClean="0">
                <a:solidFill>
                  <a:schemeClr val="tx1"/>
                </a:solidFill>
                <a:latin typeface="Centaur" pitchFamily="18" charset="0"/>
              </a:rPr>
              <a:t> </a:t>
            </a:r>
            <a:r>
              <a:rPr lang="en-US" sz="2700" dirty="0" err="1" smtClean="0">
                <a:solidFill>
                  <a:schemeClr val="tx1"/>
                </a:solidFill>
                <a:latin typeface="Centaur" pitchFamily="18" charset="0"/>
              </a:rPr>
              <a:t>pada</a:t>
            </a:r>
            <a:r>
              <a:rPr lang="en-US" sz="2700" dirty="0" smtClean="0">
                <a:solidFill>
                  <a:schemeClr val="tx1"/>
                </a:solidFill>
                <a:latin typeface="Centaur" pitchFamily="18" charset="0"/>
              </a:rPr>
              <a:t> </a:t>
            </a:r>
            <a:r>
              <a:rPr lang="en-US" sz="2700" dirty="0" err="1" smtClean="0">
                <a:solidFill>
                  <a:schemeClr val="tx1"/>
                </a:solidFill>
                <a:latin typeface="Centaur" pitchFamily="18" charset="0"/>
              </a:rPr>
              <a:t>bidang</a:t>
            </a:r>
            <a:r>
              <a:rPr lang="en-US" sz="2700" dirty="0" smtClean="0">
                <a:solidFill>
                  <a:schemeClr val="tx1"/>
                </a:solidFill>
                <a:latin typeface="Centaur" pitchFamily="18" charset="0"/>
              </a:rPr>
              <a:t> yang </a:t>
            </a:r>
            <a:r>
              <a:rPr lang="en-US" sz="2700" dirty="0" err="1" smtClean="0">
                <a:solidFill>
                  <a:schemeClr val="tx1"/>
                </a:solidFill>
                <a:latin typeface="Centaur" pitchFamily="18" charset="0"/>
              </a:rPr>
              <a:t>sama</a:t>
            </a:r>
            <a:r>
              <a:rPr lang="en-US" sz="2700" dirty="0" smtClean="0">
                <a:solidFill>
                  <a:schemeClr val="tx1"/>
                </a:solidFill>
                <a:latin typeface="Centaur" pitchFamily="18" charset="0"/>
              </a:rPr>
              <a:t>.</a:t>
            </a:r>
          </a:p>
        </p:txBody>
      </p:sp>
      <p:sp>
        <p:nvSpPr>
          <p:cNvPr id="7" name="Folded Corner 6"/>
          <p:cNvSpPr/>
          <p:nvPr/>
        </p:nvSpPr>
        <p:spPr>
          <a:xfrm>
            <a:off x="762000" y="3810000"/>
            <a:ext cx="8001000" cy="2438400"/>
          </a:xfrm>
          <a:prstGeom prst="foldedCorner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288925" indent="-288925">
              <a:buFont typeface="Arial" pitchFamily="34" charset="0"/>
              <a:buChar char="•"/>
            </a:pPr>
            <a:r>
              <a:rPr lang="en-US" sz="2400" dirty="0" err="1" smtClean="0">
                <a:solidFill>
                  <a:schemeClr val="tx1"/>
                </a:solidFill>
                <a:latin typeface="Andalus" pitchFamily="18" charset="-78"/>
                <a:cs typeface="Andalus" pitchFamily="18" charset="-78"/>
              </a:rPr>
              <a:t>Selain</a:t>
            </a:r>
            <a:r>
              <a:rPr lang="en-US" sz="2400" dirty="0" smtClean="0">
                <a:solidFill>
                  <a:schemeClr val="tx1"/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ndalus" pitchFamily="18" charset="-78"/>
                <a:cs typeface="Andalus" pitchFamily="18" charset="-78"/>
              </a:rPr>
              <a:t>itu</a:t>
            </a:r>
            <a:r>
              <a:rPr lang="en-US" sz="2400" dirty="0" smtClean="0">
                <a:solidFill>
                  <a:schemeClr val="tx1"/>
                </a:solidFill>
                <a:latin typeface="Andalus" pitchFamily="18" charset="-78"/>
                <a:cs typeface="Andalus" pitchFamily="18" charset="-78"/>
              </a:rPr>
              <a:t>, </a:t>
            </a:r>
            <a:r>
              <a:rPr lang="en-US" sz="2400" dirty="0" err="1" smtClean="0">
                <a:solidFill>
                  <a:schemeClr val="tx1"/>
                </a:solidFill>
                <a:latin typeface="Andalus" pitchFamily="18" charset="-78"/>
                <a:cs typeface="Andalus" pitchFamily="18" charset="-78"/>
              </a:rPr>
              <a:t>perputaran</a:t>
            </a:r>
            <a:r>
              <a:rPr lang="en-US" sz="2400" dirty="0" smtClean="0">
                <a:solidFill>
                  <a:schemeClr val="tx1"/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ndalus" pitchFamily="18" charset="-78"/>
                <a:cs typeface="Andalus" pitchFamily="18" charset="-78"/>
              </a:rPr>
              <a:t>matahari</a:t>
            </a:r>
            <a:r>
              <a:rPr lang="en-US" sz="2400" dirty="0" smtClean="0">
                <a:solidFill>
                  <a:schemeClr val="tx1"/>
                </a:solidFill>
                <a:latin typeface="Andalus" pitchFamily="18" charset="-78"/>
                <a:cs typeface="Andalus" pitchFamily="18" charset="-78"/>
              </a:rPr>
              <a:t>, </a:t>
            </a:r>
            <a:r>
              <a:rPr lang="en-US" sz="2400" dirty="0" err="1" smtClean="0">
                <a:solidFill>
                  <a:schemeClr val="tx1"/>
                </a:solidFill>
                <a:latin typeface="Andalus" pitchFamily="18" charset="-78"/>
                <a:cs typeface="Andalus" pitchFamily="18" charset="-78"/>
              </a:rPr>
              <a:t>tujuh</a:t>
            </a:r>
            <a:r>
              <a:rPr lang="en-US" sz="2400" dirty="0" smtClean="0">
                <a:solidFill>
                  <a:schemeClr val="tx1"/>
                </a:solidFill>
                <a:latin typeface="Andalus" pitchFamily="18" charset="-78"/>
                <a:cs typeface="Andalus" pitchFamily="18" charset="-78"/>
              </a:rPr>
              <a:t> planet, </a:t>
            </a:r>
            <a:r>
              <a:rPr lang="en-US" sz="2400" dirty="0" err="1" smtClean="0">
                <a:solidFill>
                  <a:schemeClr val="tx1"/>
                </a:solidFill>
                <a:latin typeface="Andalus" pitchFamily="18" charset="-78"/>
                <a:cs typeface="Andalus" pitchFamily="18" charset="-78"/>
              </a:rPr>
              <a:t>dan</a:t>
            </a:r>
            <a:r>
              <a:rPr lang="en-US" sz="2400" dirty="0" smtClean="0">
                <a:solidFill>
                  <a:schemeClr val="tx1"/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ndalus" pitchFamily="18" charset="-78"/>
                <a:cs typeface="Andalus" pitchFamily="18" charset="-78"/>
              </a:rPr>
              <a:t>keempat</a:t>
            </a:r>
            <a:r>
              <a:rPr lang="en-US" sz="2400" dirty="0" smtClean="0">
                <a:solidFill>
                  <a:schemeClr val="tx1"/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ndalus" pitchFamily="18" charset="-78"/>
                <a:cs typeface="Andalus" pitchFamily="18" charset="-78"/>
              </a:rPr>
              <a:t>belas</a:t>
            </a:r>
            <a:r>
              <a:rPr lang="en-US" sz="2400" dirty="0" smtClean="0">
                <a:solidFill>
                  <a:schemeClr val="tx1"/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ndalus" pitchFamily="18" charset="-78"/>
                <a:cs typeface="Andalus" pitchFamily="18" charset="-78"/>
              </a:rPr>
              <a:t>satelitnya</a:t>
            </a:r>
            <a:r>
              <a:rPr lang="en-US" sz="2400" dirty="0" smtClean="0">
                <a:solidFill>
                  <a:schemeClr val="tx1"/>
                </a:solidFill>
                <a:latin typeface="Andalus" pitchFamily="18" charset="-78"/>
                <a:cs typeface="Andalus" pitchFamily="18" charset="-78"/>
              </a:rPr>
              <a:t>, </a:t>
            </a:r>
            <a:r>
              <a:rPr lang="en-US" sz="2400" dirty="0" err="1" smtClean="0">
                <a:solidFill>
                  <a:schemeClr val="tx1"/>
                </a:solidFill>
                <a:latin typeface="Andalus" pitchFamily="18" charset="-78"/>
                <a:cs typeface="Andalus" pitchFamily="18" charset="-78"/>
              </a:rPr>
              <a:t>semua</a:t>
            </a:r>
            <a:r>
              <a:rPr lang="en-US" sz="2400" dirty="0" smtClean="0">
                <a:solidFill>
                  <a:schemeClr val="tx1"/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ndalus" pitchFamily="18" charset="-78"/>
                <a:cs typeface="Andalus" pitchFamily="18" charset="-78"/>
              </a:rPr>
              <a:t>dalam</a:t>
            </a:r>
            <a:r>
              <a:rPr lang="en-US" sz="2400" dirty="0" smtClean="0">
                <a:solidFill>
                  <a:schemeClr val="tx1"/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ndalus" pitchFamily="18" charset="-78"/>
                <a:cs typeface="Andalus" pitchFamily="18" charset="-78"/>
              </a:rPr>
              <a:t>arah</a:t>
            </a:r>
            <a:r>
              <a:rPr lang="en-US" sz="2400" dirty="0" smtClean="0">
                <a:solidFill>
                  <a:schemeClr val="tx1"/>
                </a:solidFill>
                <a:latin typeface="Andalus" pitchFamily="18" charset="-78"/>
                <a:cs typeface="Andalus" pitchFamily="18" charset="-78"/>
              </a:rPr>
              <a:t> yang </a:t>
            </a:r>
            <a:r>
              <a:rPr lang="en-US" sz="2400" dirty="0" err="1" smtClean="0">
                <a:solidFill>
                  <a:schemeClr val="tx1"/>
                </a:solidFill>
                <a:latin typeface="Andalus" pitchFamily="18" charset="-78"/>
                <a:cs typeface="Andalus" pitchFamily="18" charset="-78"/>
              </a:rPr>
              <a:t>sama</a:t>
            </a:r>
            <a:r>
              <a:rPr lang="en-US" sz="2400" dirty="0" smtClean="0">
                <a:solidFill>
                  <a:schemeClr val="tx1"/>
                </a:solidFill>
                <a:latin typeface="Andalus" pitchFamily="18" charset="-78"/>
                <a:cs typeface="Andalus" pitchFamily="18" charset="-78"/>
              </a:rPr>
              <a:t>, </a:t>
            </a:r>
            <a:r>
              <a:rPr lang="en-US" sz="2400" dirty="0" err="1" smtClean="0">
                <a:solidFill>
                  <a:schemeClr val="tx1"/>
                </a:solidFill>
                <a:latin typeface="Andalus" pitchFamily="18" charset="-78"/>
                <a:cs typeface="Andalus" pitchFamily="18" charset="-78"/>
              </a:rPr>
              <a:t>dan</a:t>
            </a:r>
            <a:r>
              <a:rPr lang="en-US" sz="2400" dirty="0" smtClean="0">
                <a:solidFill>
                  <a:schemeClr val="tx1"/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ndalus" pitchFamily="18" charset="-78"/>
                <a:cs typeface="Andalus" pitchFamily="18" charset="-78"/>
              </a:rPr>
              <a:t>letaknya</a:t>
            </a:r>
            <a:r>
              <a:rPr lang="en-US" sz="2400" dirty="0" smtClean="0">
                <a:solidFill>
                  <a:schemeClr val="tx1"/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ndalus" pitchFamily="18" charset="-78"/>
                <a:cs typeface="Andalus" pitchFamily="18" charset="-78"/>
              </a:rPr>
              <a:t>saling</a:t>
            </a:r>
            <a:r>
              <a:rPr lang="en-US" sz="2400" dirty="0" smtClean="0">
                <a:solidFill>
                  <a:schemeClr val="tx1"/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ndalus" pitchFamily="18" charset="-78"/>
                <a:cs typeface="Andalus" pitchFamily="18" charset="-78"/>
              </a:rPr>
              <a:t>berdekatan</a:t>
            </a:r>
            <a:r>
              <a:rPr lang="en-US" sz="2400" dirty="0" smtClean="0">
                <a:solidFill>
                  <a:schemeClr val="tx1"/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ndalus" pitchFamily="18" charset="-78"/>
                <a:cs typeface="Andalus" pitchFamily="18" charset="-78"/>
              </a:rPr>
              <a:t>dibandingkan</a:t>
            </a:r>
            <a:r>
              <a:rPr lang="en-US" sz="2400" dirty="0" smtClean="0">
                <a:solidFill>
                  <a:schemeClr val="tx1"/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ndalus" pitchFamily="18" charset="-78"/>
                <a:cs typeface="Andalus" pitchFamily="18" charset="-78"/>
              </a:rPr>
              <a:t>dengan</a:t>
            </a:r>
            <a:r>
              <a:rPr lang="en-US" sz="2400" dirty="0" smtClean="0">
                <a:solidFill>
                  <a:schemeClr val="tx1"/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ndalus" pitchFamily="18" charset="-78"/>
                <a:cs typeface="Andalus" pitchFamily="18" charset="-78"/>
              </a:rPr>
              <a:t>jarak</a:t>
            </a:r>
            <a:r>
              <a:rPr lang="en-US" sz="2400" dirty="0" smtClean="0">
                <a:solidFill>
                  <a:schemeClr val="tx1"/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ndalus" pitchFamily="18" charset="-78"/>
                <a:cs typeface="Andalus" pitchFamily="18" charset="-78"/>
              </a:rPr>
              <a:t>mereka</a:t>
            </a:r>
            <a:r>
              <a:rPr lang="en-US" sz="2400" dirty="0" smtClean="0">
                <a:solidFill>
                  <a:schemeClr val="tx1"/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ndalus" pitchFamily="18" charset="-78"/>
                <a:cs typeface="Andalus" pitchFamily="18" charset="-78"/>
              </a:rPr>
              <a:t>dari</a:t>
            </a:r>
            <a:r>
              <a:rPr lang="en-US" sz="2400" dirty="0" smtClean="0">
                <a:solidFill>
                  <a:schemeClr val="tx1"/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ndalus" pitchFamily="18" charset="-78"/>
                <a:cs typeface="Andalus" pitchFamily="18" charset="-78"/>
              </a:rPr>
              <a:t>bintang-bintang</a:t>
            </a:r>
            <a:r>
              <a:rPr lang="en-US" sz="2400" dirty="0" smtClean="0">
                <a:solidFill>
                  <a:schemeClr val="tx1"/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ndalus" pitchFamily="18" charset="-78"/>
                <a:cs typeface="Andalus" pitchFamily="18" charset="-78"/>
              </a:rPr>
              <a:t>terdekat</a:t>
            </a:r>
            <a:r>
              <a:rPr lang="en-US" sz="2400" dirty="0" smtClean="0">
                <a:solidFill>
                  <a:schemeClr val="tx1"/>
                </a:solidFill>
                <a:latin typeface="Andalus" pitchFamily="18" charset="-78"/>
                <a:cs typeface="Andalus" pitchFamily="18" charset="-78"/>
              </a:rPr>
              <a:t>.</a:t>
            </a:r>
          </a:p>
        </p:txBody>
      </p:sp>
      <p:sp>
        <p:nvSpPr>
          <p:cNvPr id="8" name="Curved Right Arrow 7"/>
          <p:cNvSpPr/>
          <p:nvPr/>
        </p:nvSpPr>
        <p:spPr>
          <a:xfrm>
            <a:off x="152400" y="2209800"/>
            <a:ext cx="533400" cy="2514600"/>
          </a:xfrm>
          <a:prstGeom prst="curvedRightArrow">
            <a:avLst/>
          </a:prstGeom>
          <a:solidFill>
            <a:srgbClr val="7030A0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animBg="1"/>
      <p:bldP spid="7" grpId="0" animBg="1"/>
      <p:bldP spid="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304800"/>
            <a:ext cx="2819400" cy="457200"/>
          </a:xfrm>
        </p:spPr>
        <p:txBody>
          <a:bodyPr>
            <a:normAutofit/>
          </a:bodyPr>
          <a:lstStyle/>
          <a:p>
            <a:r>
              <a:rPr lang="en-US" sz="2400" dirty="0" err="1" smtClean="0">
                <a:latin typeface="Lucida Calligraphy" pitchFamily="66" charset="0"/>
              </a:rPr>
              <a:t>lanjutan</a:t>
            </a:r>
            <a:r>
              <a:rPr lang="en-US" sz="2400" dirty="0" smtClean="0">
                <a:latin typeface="Lucida Calligraphy" pitchFamily="66" charset="0"/>
              </a:rPr>
              <a:t>...</a:t>
            </a:r>
            <a:endParaRPr lang="en-US" sz="2400" dirty="0">
              <a:latin typeface="Lucida Calligraphy" pitchFamily="66" charset="0"/>
            </a:endParaRPr>
          </a:p>
        </p:txBody>
      </p:sp>
      <p:sp>
        <p:nvSpPr>
          <p:cNvPr id="4" name="Folded Corner 3"/>
          <p:cNvSpPr/>
          <p:nvPr/>
        </p:nvSpPr>
        <p:spPr>
          <a:xfrm>
            <a:off x="1295400" y="1066800"/>
            <a:ext cx="7620000" cy="2514600"/>
          </a:xfrm>
          <a:prstGeom prst="foldedCorner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err="1" smtClean="0">
                <a:latin typeface="Centaur" pitchFamily="18" charset="0"/>
              </a:rPr>
              <a:t>Pandangan</a:t>
            </a:r>
            <a:r>
              <a:rPr lang="en-US" sz="2800" dirty="0" smtClean="0">
                <a:latin typeface="Centaur" pitchFamily="18" charset="0"/>
              </a:rPr>
              <a:t> Laplace </a:t>
            </a:r>
            <a:r>
              <a:rPr lang="en-US" sz="2800" dirty="0" err="1" smtClean="0">
                <a:latin typeface="Centaur" pitchFamily="18" charset="0"/>
              </a:rPr>
              <a:t>menyatakan</a:t>
            </a:r>
            <a:r>
              <a:rPr lang="en-US" sz="2800" dirty="0" smtClean="0">
                <a:latin typeface="Centaur" pitchFamily="18" charset="0"/>
              </a:rPr>
              <a:t> </a:t>
            </a:r>
            <a:r>
              <a:rPr lang="en-US" sz="2800" dirty="0" err="1" smtClean="0">
                <a:latin typeface="Centaur" pitchFamily="18" charset="0"/>
              </a:rPr>
              <a:t>bahwa</a:t>
            </a:r>
            <a:r>
              <a:rPr lang="en-US" sz="2800" dirty="0" smtClean="0">
                <a:latin typeface="Centaur" pitchFamily="18" charset="0"/>
              </a:rPr>
              <a:t> </a:t>
            </a:r>
            <a:r>
              <a:rPr lang="en-US" sz="2800" dirty="0" err="1" smtClean="0">
                <a:latin typeface="Centaur" pitchFamily="18" charset="0"/>
              </a:rPr>
              <a:t>sebuah</a:t>
            </a:r>
            <a:r>
              <a:rPr lang="en-US" sz="2800" dirty="0" smtClean="0">
                <a:latin typeface="Centaur" pitchFamily="18" charset="0"/>
              </a:rPr>
              <a:t> </a:t>
            </a:r>
            <a:r>
              <a:rPr lang="en-US" sz="2800" dirty="0" err="1" smtClean="0">
                <a:latin typeface="Centaur" pitchFamily="18" charset="0"/>
              </a:rPr>
              <a:t>susunan</a:t>
            </a:r>
            <a:r>
              <a:rPr lang="en-US" sz="2800" dirty="0" smtClean="0">
                <a:latin typeface="Centaur" pitchFamily="18" charset="0"/>
              </a:rPr>
              <a:t> </a:t>
            </a:r>
            <a:r>
              <a:rPr lang="en-US" sz="2800" dirty="0" err="1" smtClean="0">
                <a:latin typeface="Centaur" pitchFamily="18" charset="0"/>
              </a:rPr>
              <a:t>tubuh</a:t>
            </a:r>
            <a:r>
              <a:rPr lang="en-US" sz="2800" dirty="0" smtClean="0">
                <a:latin typeface="Centaur" pitchFamily="18" charset="0"/>
              </a:rPr>
              <a:t> </a:t>
            </a:r>
            <a:r>
              <a:rPr lang="en-US" sz="2800" dirty="0" err="1" smtClean="0">
                <a:latin typeface="Centaur" pitchFamily="18" charset="0"/>
              </a:rPr>
              <a:t>di</a:t>
            </a:r>
            <a:r>
              <a:rPr lang="en-US" sz="2800" dirty="0" smtClean="0">
                <a:latin typeface="Centaur" pitchFamily="18" charset="0"/>
              </a:rPr>
              <a:t> </a:t>
            </a:r>
            <a:r>
              <a:rPr lang="en-US" sz="2800" dirty="0" err="1" smtClean="0">
                <a:latin typeface="Centaur" pitchFamily="18" charset="0"/>
              </a:rPr>
              <a:t>tata</a:t>
            </a:r>
            <a:r>
              <a:rPr lang="en-US" sz="2800" dirty="0" smtClean="0">
                <a:latin typeface="Centaur" pitchFamily="18" charset="0"/>
              </a:rPr>
              <a:t> </a:t>
            </a:r>
            <a:r>
              <a:rPr lang="en-US" sz="2800" dirty="0" err="1" smtClean="0">
                <a:latin typeface="Centaur" pitchFamily="18" charset="0"/>
              </a:rPr>
              <a:t>surya</a:t>
            </a:r>
            <a:r>
              <a:rPr lang="en-US" sz="2800" dirty="0" smtClean="0">
                <a:latin typeface="Centaur" pitchFamily="18" charset="0"/>
              </a:rPr>
              <a:t> </a:t>
            </a:r>
            <a:r>
              <a:rPr lang="en-US" sz="2800" dirty="0" err="1" smtClean="0">
                <a:latin typeface="Centaur" pitchFamily="18" charset="0"/>
              </a:rPr>
              <a:t>tidak</a:t>
            </a:r>
            <a:r>
              <a:rPr lang="en-US" sz="2800" dirty="0" smtClean="0">
                <a:latin typeface="Centaur" pitchFamily="18" charset="0"/>
              </a:rPr>
              <a:t> </a:t>
            </a:r>
            <a:r>
              <a:rPr lang="en-US" sz="2800" dirty="0" err="1" smtClean="0">
                <a:latin typeface="Centaur" pitchFamily="18" charset="0"/>
              </a:rPr>
              <a:t>mungkin</a:t>
            </a:r>
            <a:r>
              <a:rPr lang="en-US" sz="2800" dirty="0" smtClean="0">
                <a:latin typeface="Centaur" pitchFamily="18" charset="0"/>
              </a:rPr>
              <a:t> </a:t>
            </a:r>
            <a:r>
              <a:rPr lang="en-US" sz="2800" dirty="0" err="1" smtClean="0">
                <a:latin typeface="Centaur" pitchFamily="18" charset="0"/>
              </a:rPr>
              <a:t>muncul</a:t>
            </a:r>
            <a:r>
              <a:rPr lang="en-US" sz="2800" dirty="0" smtClean="0">
                <a:latin typeface="Centaur" pitchFamily="18" charset="0"/>
              </a:rPr>
              <a:t> </a:t>
            </a:r>
            <a:r>
              <a:rPr lang="en-US" sz="2800" dirty="0" err="1" smtClean="0">
                <a:latin typeface="Centaur" pitchFamily="18" charset="0"/>
              </a:rPr>
              <a:t>secara</a:t>
            </a:r>
            <a:r>
              <a:rPr lang="en-US" sz="2800" dirty="0" smtClean="0">
                <a:latin typeface="Centaur" pitchFamily="18" charset="0"/>
              </a:rPr>
              <a:t> </a:t>
            </a:r>
            <a:r>
              <a:rPr lang="en-US" sz="2800" dirty="0" err="1" smtClean="0">
                <a:latin typeface="Centaur" pitchFamily="18" charset="0"/>
              </a:rPr>
              <a:t>kebetulan</a:t>
            </a:r>
            <a:r>
              <a:rPr lang="en-US" sz="2800" dirty="0" smtClean="0">
                <a:latin typeface="Centaur" pitchFamily="18" charset="0"/>
              </a:rPr>
              <a:t>, </a:t>
            </a:r>
            <a:r>
              <a:rPr lang="en-US" sz="2800" dirty="0" err="1" smtClean="0">
                <a:latin typeface="Centaur" pitchFamily="18" charset="0"/>
              </a:rPr>
              <a:t>dan</a:t>
            </a:r>
            <a:r>
              <a:rPr lang="en-US" sz="2800" dirty="0" smtClean="0">
                <a:latin typeface="Centaur" pitchFamily="18" charset="0"/>
              </a:rPr>
              <a:t> </a:t>
            </a:r>
            <a:r>
              <a:rPr lang="en-US" sz="2800" dirty="0" err="1" smtClean="0">
                <a:latin typeface="Centaur" pitchFamily="18" charset="0"/>
              </a:rPr>
              <a:t>ia</a:t>
            </a:r>
            <a:r>
              <a:rPr lang="en-US" sz="2800" dirty="0" smtClean="0">
                <a:latin typeface="Centaur" pitchFamily="18" charset="0"/>
              </a:rPr>
              <a:t> </a:t>
            </a:r>
            <a:r>
              <a:rPr lang="en-US" sz="2800" dirty="0" err="1" smtClean="0">
                <a:latin typeface="Centaur" pitchFamily="18" charset="0"/>
              </a:rPr>
              <a:t>berusaha</a:t>
            </a:r>
            <a:r>
              <a:rPr lang="en-US" sz="2800" dirty="0" smtClean="0">
                <a:latin typeface="Centaur" pitchFamily="18" charset="0"/>
              </a:rPr>
              <a:t> </a:t>
            </a:r>
            <a:r>
              <a:rPr lang="en-US" sz="2800" dirty="0" err="1" smtClean="0">
                <a:latin typeface="Centaur" pitchFamily="18" charset="0"/>
              </a:rPr>
              <a:t>untuk</a:t>
            </a:r>
            <a:r>
              <a:rPr lang="en-US" sz="2800" dirty="0" smtClean="0">
                <a:latin typeface="Centaur" pitchFamily="18" charset="0"/>
              </a:rPr>
              <a:t> </a:t>
            </a:r>
            <a:r>
              <a:rPr lang="en-US" sz="2800" dirty="0" err="1" smtClean="0">
                <a:latin typeface="Centaur" pitchFamily="18" charset="0"/>
              </a:rPr>
              <a:t>menjelaskan</a:t>
            </a:r>
            <a:r>
              <a:rPr lang="en-US" sz="2800" dirty="0" smtClean="0">
                <a:latin typeface="Centaur" pitchFamily="18" charset="0"/>
              </a:rPr>
              <a:t> </a:t>
            </a:r>
            <a:r>
              <a:rPr lang="en-US" sz="2800" dirty="0" err="1" smtClean="0">
                <a:latin typeface="Centaur" pitchFamily="18" charset="0"/>
              </a:rPr>
              <a:t>dengan</a:t>
            </a:r>
            <a:r>
              <a:rPr lang="en-US" sz="2800" dirty="0" smtClean="0">
                <a:latin typeface="Centaur" pitchFamily="18" charset="0"/>
              </a:rPr>
              <a:t> </a:t>
            </a:r>
            <a:r>
              <a:rPr lang="en-US" sz="2800" dirty="0" err="1" smtClean="0">
                <a:latin typeface="Centaur" pitchFamily="18" charset="0"/>
              </a:rPr>
              <a:t>asumsi</a:t>
            </a:r>
            <a:r>
              <a:rPr lang="en-US" sz="2800" dirty="0" smtClean="0">
                <a:latin typeface="Centaur" pitchFamily="18" charset="0"/>
              </a:rPr>
              <a:t> </a:t>
            </a:r>
            <a:r>
              <a:rPr lang="en-US" sz="2800" dirty="0" err="1" smtClean="0">
                <a:latin typeface="Centaur" pitchFamily="18" charset="0"/>
              </a:rPr>
              <a:t>bahwa</a:t>
            </a:r>
            <a:r>
              <a:rPr lang="en-US" sz="2800" dirty="0" smtClean="0">
                <a:latin typeface="Centaur" pitchFamily="18" charset="0"/>
              </a:rPr>
              <a:t> </a:t>
            </a:r>
            <a:r>
              <a:rPr lang="en-US" sz="2800" dirty="0" err="1" smtClean="0">
                <a:latin typeface="Centaur" pitchFamily="18" charset="0"/>
              </a:rPr>
              <a:t>matahari</a:t>
            </a:r>
            <a:r>
              <a:rPr lang="en-US" sz="2800" dirty="0" smtClean="0">
                <a:latin typeface="Centaur" pitchFamily="18" charset="0"/>
              </a:rPr>
              <a:t>, planet, </a:t>
            </a:r>
            <a:r>
              <a:rPr lang="en-US" sz="2800" dirty="0" err="1" smtClean="0">
                <a:latin typeface="Centaur" pitchFamily="18" charset="0"/>
              </a:rPr>
              <a:t>dan</a:t>
            </a:r>
            <a:r>
              <a:rPr lang="en-US" sz="2800" dirty="0" smtClean="0">
                <a:latin typeface="Centaur" pitchFamily="18" charset="0"/>
              </a:rPr>
              <a:t> </a:t>
            </a:r>
            <a:r>
              <a:rPr lang="en-US" sz="2800" dirty="0" err="1" smtClean="0">
                <a:latin typeface="Centaur" pitchFamily="18" charset="0"/>
              </a:rPr>
              <a:t>satelitnya</a:t>
            </a:r>
            <a:r>
              <a:rPr lang="en-US" sz="2800" dirty="0" smtClean="0">
                <a:latin typeface="Centaur" pitchFamily="18" charset="0"/>
              </a:rPr>
              <a:t> </a:t>
            </a:r>
            <a:r>
              <a:rPr lang="en-US" sz="2800" dirty="0" err="1" smtClean="0">
                <a:latin typeface="Centaur" pitchFamily="18" charset="0"/>
              </a:rPr>
              <a:t>semuanya</a:t>
            </a:r>
            <a:r>
              <a:rPr lang="en-US" sz="2800" dirty="0" smtClean="0">
                <a:latin typeface="Centaur" pitchFamily="18" charset="0"/>
              </a:rPr>
              <a:t> </a:t>
            </a:r>
            <a:r>
              <a:rPr lang="en-US" sz="2800" dirty="0" err="1" smtClean="0">
                <a:latin typeface="Centaur" pitchFamily="18" charset="0"/>
              </a:rPr>
              <a:t>berasal</a:t>
            </a:r>
            <a:r>
              <a:rPr lang="en-US" sz="2800" dirty="0" smtClean="0">
                <a:latin typeface="Centaur" pitchFamily="18" charset="0"/>
              </a:rPr>
              <a:t> </a:t>
            </a:r>
            <a:r>
              <a:rPr lang="en-US" sz="2800" dirty="0" err="1" smtClean="0">
                <a:latin typeface="Centaur" pitchFamily="18" charset="0"/>
              </a:rPr>
              <a:t>dari</a:t>
            </a:r>
            <a:r>
              <a:rPr lang="en-US" sz="2800" dirty="0" smtClean="0">
                <a:latin typeface="Centaur" pitchFamily="18" charset="0"/>
              </a:rPr>
              <a:t> </a:t>
            </a:r>
            <a:r>
              <a:rPr lang="en-US" sz="2800" dirty="0" err="1" smtClean="0">
                <a:latin typeface="Centaur" pitchFamily="18" charset="0"/>
              </a:rPr>
              <a:t>massa</a:t>
            </a:r>
            <a:r>
              <a:rPr lang="en-US" sz="2800" dirty="0" smtClean="0">
                <a:latin typeface="Centaur" pitchFamily="18" charset="0"/>
              </a:rPr>
              <a:t> primordial gas (gas yang </a:t>
            </a:r>
            <a:r>
              <a:rPr lang="en-US" sz="2800" dirty="0" err="1" smtClean="0">
                <a:latin typeface="Centaur" pitchFamily="18" charset="0"/>
              </a:rPr>
              <a:t>mula-mula</a:t>
            </a:r>
            <a:r>
              <a:rPr lang="en-US" sz="2800" dirty="0" smtClean="0">
                <a:latin typeface="Centaur" pitchFamily="18" charset="0"/>
              </a:rPr>
              <a:t>)</a:t>
            </a:r>
            <a:endParaRPr lang="en-US" sz="2800" dirty="0">
              <a:latin typeface="Centaur" pitchFamily="18" charset="0"/>
            </a:endParaRPr>
          </a:p>
        </p:txBody>
      </p:sp>
      <p:sp>
        <p:nvSpPr>
          <p:cNvPr id="8" name="Folded Corner 7"/>
          <p:cNvSpPr/>
          <p:nvPr/>
        </p:nvSpPr>
        <p:spPr>
          <a:xfrm>
            <a:off x="1371600" y="3810000"/>
            <a:ext cx="7543800" cy="990600"/>
          </a:xfrm>
          <a:prstGeom prst="foldedCorner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400" dirty="0" err="1" smtClean="0">
                <a:latin typeface="Centaur" pitchFamily="18" charset="0"/>
              </a:rPr>
              <a:t>Bagi</a:t>
            </a:r>
            <a:r>
              <a:rPr lang="en-US" sz="2400" dirty="0" smtClean="0">
                <a:latin typeface="Centaur" pitchFamily="18" charset="0"/>
              </a:rPr>
              <a:t> Laplace, </a:t>
            </a:r>
            <a:r>
              <a:rPr lang="en-US" sz="2400" dirty="0" err="1" smtClean="0">
                <a:latin typeface="Centaur" pitchFamily="18" charset="0"/>
              </a:rPr>
              <a:t>dan</a:t>
            </a:r>
            <a:r>
              <a:rPr lang="en-US" sz="2400" dirty="0" smtClean="0">
                <a:latin typeface="Centaur" pitchFamily="18" charset="0"/>
              </a:rPr>
              <a:t> </a:t>
            </a:r>
            <a:r>
              <a:rPr lang="en-US" sz="2400" dirty="0" err="1" smtClean="0">
                <a:latin typeface="Centaur" pitchFamily="18" charset="0"/>
              </a:rPr>
              <a:t>bagi</a:t>
            </a:r>
            <a:r>
              <a:rPr lang="en-US" sz="2400" dirty="0" smtClean="0">
                <a:latin typeface="Centaur" pitchFamily="18" charset="0"/>
              </a:rPr>
              <a:t> </a:t>
            </a:r>
            <a:r>
              <a:rPr lang="en-US" sz="2400" dirty="0" err="1" smtClean="0">
                <a:latin typeface="Centaur" pitchFamily="18" charset="0"/>
              </a:rPr>
              <a:t>ilmuwan</a:t>
            </a:r>
            <a:r>
              <a:rPr lang="en-US" sz="2400" dirty="0" smtClean="0">
                <a:latin typeface="Centaur" pitchFamily="18" charset="0"/>
              </a:rPr>
              <a:t> </a:t>
            </a:r>
            <a:r>
              <a:rPr lang="en-US" sz="2400" dirty="0" err="1" smtClean="0">
                <a:latin typeface="Centaur" pitchFamily="18" charset="0"/>
              </a:rPr>
              <a:t>pada</a:t>
            </a:r>
            <a:r>
              <a:rPr lang="en-US" sz="2400" dirty="0" smtClean="0">
                <a:latin typeface="Centaur" pitchFamily="18" charset="0"/>
              </a:rPr>
              <a:t> </a:t>
            </a:r>
            <a:r>
              <a:rPr lang="en-US" sz="2400" dirty="0" err="1" smtClean="0">
                <a:latin typeface="Centaur" pitchFamily="18" charset="0"/>
              </a:rPr>
              <a:t>umumnya</a:t>
            </a:r>
            <a:r>
              <a:rPr lang="en-US" sz="2400" dirty="0" smtClean="0">
                <a:latin typeface="Centaur" pitchFamily="18" charset="0"/>
              </a:rPr>
              <a:t>, </a:t>
            </a:r>
            <a:r>
              <a:rPr lang="en-US" sz="2400" dirty="0" err="1" smtClean="0">
                <a:latin typeface="Centaur" pitchFamily="18" charset="0"/>
              </a:rPr>
              <a:t>karyanya</a:t>
            </a:r>
            <a:r>
              <a:rPr lang="en-US" sz="2400" dirty="0" smtClean="0">
                <a:latin typeface="Centaur" pitchFamily="18" charset="0"/>
              </a:rPr>
              <a:t> </a:t>
            </a:r>
            <a:r>
              <a:rPr lang="en-US" sz="2400" dirty="0" err="1" smtClean="0">
                <a:latin typeface="Centaur" pitchFamily="18" charset="0"/>
              </a:rPr>
              <a:t>tentang</a:t>
            </a:r>
            <a:r>
              <a:rPr lang="en-US" sz="2400" dirty="0" smtClean="0">
                <a:latin typeface="Centaur" pitchFamily="18" charset="0"/>
              </a:rPr>
              <a:t> </a:t>
            </a:r>
            <a:r>
              <a:rPr lang="en-US" sz="2400" dirty="0" err="1" smtClean="0">
                <a:latin typeface="Centaur" pitchFamily="18" charset="0"/>
              </a:rPr>
              <a:t>keseimbangan</a:t>
            </a:r>
            <a:r>
              <a:rPr lang="en-US" sz="2400" dirty="0" smtClean="0">
                <a:latin typeface="Centaur" pitchFamily="18" charset="0"/>
              </a:rPr>
              <a:t> </a:t>
            </a:r>
            <a:r>
              <a:rPr lang="en-US" sz="2400" dirty="0" err="1" smtClean="0">
                <a:latin typeface="Centaur" pitchFamily="18" charset="0"/>
              </a:rPr>
              <a:t>dalam</a:t>
            </a:r>
            <a:r>
              <a:rPr lang="en-US" sz="2400" dirty="0" smtClean="0">
                <a:latin typeface="Centaur" pitchFamily="18" charset="0"/>
              </a:rPr>
              <a:t> </a:t>
            </a:r>
            <a:r>
              <a:rPr lang="en-US" sz="2400" dirty="0" err="1" smtClean="0">
                <a:latin typeface="Centaur" pitchFamily="18" charset="0"/>
              </a:rPr>
              <a:t>tata</a:t>
            </a:r>
            <a:r>
              <a:rPr lang="en-US" sz="2400" dirty="0" smtClean="0">
                <a:latin typeface="Centaur" pitchFamily="18" charset="0"/>
              </a:rPr>
              <a:t> </a:t>
            </a:r>
            <a:r>
              <a:rPr lang="en-US" sz="2400" dirty="0" err="1" smtClean="0">
                <a:latin typeface="Centaur" pitchFamily="18" charset="0"/>
              </a:rPr>
              <a:t>surya</a:t>
            </a:r>
            <a:r>
              <a:rPr lang="en-US" sz="2400" dirty="0" smtClean="0">
                <a:latin typeface="Centaur" pitchFamily="18" charset="0"/>
              </a:rPr>
              <a:t> </a:t>
            </a:r>
            <a:r>
              <a:rPr lang="en-US" sz="2400" dirty="0" err="1" smtClean="0">
                <a:latin typeface="Centaur" pitchFamily="18" charset="0"/>
              </a:rPr>
              <a:t>adalah</a:t>
            </a:r>
            <a:r>
              <a:rPr lang="en-US" sz="2400" dirty="0" smtClean="0">
                <a:latin typeface="Centaur" pitchFamily="18" charset="0"/>
              </a:rPr>
              <a:t> </a:t>
            </a:r>
            <a:r>
              <a:rPr lang="en-US" sz="2400" dirty="0" err="1" smtClean="0">
                <a:latin typeface="Centaur" pitchFamily="18" charset="0"/>
              </a:rPr>
              <a:t>lebih</a:t>
            </a:r>
            <a:r>
              <a:rPr lang="en-US" sz="2400" dirty="0" smtClean="0">
                <a:latin typeface="Centaur" pitchFamily="18" charset="0"/>
              </a:rPr>
              <a:t> </a:t>
            </a:r>
            <a:r>
              <a:rPr lang="en-US" sz="2400" dirty="0" err="1" smtClean="0">
                <a:latin typeface="Centaur" pitchFamily="18" charset="0"/>
              </a:rPr>
              <a:t>penting</a:t>
            </a:r>
            <a:r>
              <a:rPr lang="en-US" sz="2400" dirty="0" smtClean="0">
                <a:latin typeface="Centaur" pitchFamily="18" charset="0"/>
              </a:rPr>
              <a:t>. </a:t>
            </a:r>
          </a:p>
        </p:txBody>
      </p:sp>
      <p:sp>
        <p:nvSpPr>
          <p:cNvPr id="9" name="Folded Corner 8"/>
          <p:cNvSpPr/>
          <p:nvPr/>
        </p:nvSpPr>
        <p:spPr>
          <a:xfrm>
            <a:off x="1371600" y="5181600"/>
            <a:ext cx="7543800" cy="1371600"/>
          </a:xfrm>
          <a:prstGeom prst="foldedCorner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en-US" sz="2400" dirty="0" err="1" smtClean="0">
                <a:latin typeface="Centaur" pitchFamily="18" charset="0"/>
              </a:rPr>
              <a:t>Hukum</a:t>
            </a:r>
            <a:r>
              <a:rPr lang="en-US" sz="2400" dirty="0" smtClean="0">
                <a:latin typeface="Centaur" pitchFamily="18" charset="0"/>
              </a:rPr>
              <a:t> </a:t>
            </a:r>
            <a:r>
              <a:rPr lang="en-US" sz="2400" dirty="0" err="1" smtClean="0">
                <a:latin typeface="Centaur" pitchFamily="18" charset="0"/>
              </a:rPr>
              <a:t>kuadrat</a:t>
            </a:r>
            <a:r>
              <a:rPr lang="en-US" sz="2400" dirty="0" smtClean="0">
                <a:latin typeface="Centaur" pitchFamily="18" charset="0"/>
              </a:rPr>
              <a:t> </a:t>
            </a:r>
            <a:r>
              <a:rPr lang="en-US" sz="2400" dirty="0" err="1" smtClean="0">
                <a:latin typeface="Centaur" pitchFamily="18" charset="0"/>
              </a:rPr>
              <a:t>terbalik</a:t>
            </a:r>
            <a:r>
              <a:rPr lang="en-US" sz="2400" dirty="0" smtClean="0">
                <a:latin typeface="Centaur" pitchFamily="18" charset="0"/>
              </a:rPr>
              <a:t> Newton </a:t>
            </a:r>
            <a:r>
              <a:rPr lang="en-US" sz="2400" dirty="0" err="1" smtClean="0">
                <a:latin typeface="Centaur" pitchFamily="18" charset="0"/>
              </a:rPr>
              <a:t>tentang</a:t>
            </a:r>
            <a:r>
              <a:rPr lang="en-US" sz="2400" dirty="0" smtClean="0">
                <a:latin typeface="Centaur" pitchFamily="18" charset="0"/>
              </a:rPr>
              <a:t> </a:t>
            </a:r>
            <a:r>
              <a:rPr lang="en-US" sz="2400" dirty="0" err="1" smtClean="0">
                <a:latin typeface="Centaur" pitchFamily="18" charset="0"/>
              </a:rPr>
              <a:t>variasi</a:t>
            </a:r>
            <a:r>
              <a:rPr lang="en-US" sz="2400" dirty="0" smtClean="0">
                <a:latin typeface="Centaur" pitchFamily="18" charset="0"/>
              </a:rPr>
              <a:t> </a:t>
            </a:r>
            <a:r>
              <a:rPr lang="en-US" sz="2400" dirty="0" err="1" smtClean="0">
                <a:latin typeface="Centaur" pitchFamily="18" charset="0"/>
              </a:rPr>
              <a:t>gaya</a:t>
            </a:r>
            <a:r>
              <a:rPr lang="en-US" sz="2400" dirty="0" smtClean="0">
                <a:latin typeface="Centaur" pitchFamily="18" charset="0"/>
              </a:rPr>
              <a:t> </a:t>
            </a:r>
            <a:r>
              <a:rPr lang="en-US" sz="2400" dirty="0" err="1" smtClean="0">
                <a:latin typeface="Centaur" pitchFamily="18" charset="0"/>
              </a:rPr>
              <a:t>gravitasi</a:t>
            </a:r>
            <a:r>
              <a:rPr lang="en-US" sz="2400" dirty="0" smtClean="0">
                <a:latin typeface="Centaur" pitchFamily="18" charset="0"/>
              </a:rPr>
              <a:t> </a:t>
            </a:r>
            <a:r>
              <a:rPr lang="en-US" sz="2400" dirty="0" err="1" smtClean="0">
                <a:latin typeface="Centaur" pitchFamily="18" charset="0"/>
              </a:rPr>
              <a:t>dengan</a:t>
            </a:r>
            <a:r>
              <a:rPr lang="en-US" sz="2400" dirty="0" smtClean="0">
                <a:latin typeface="Centaur" pitchFamily="18" charset="0"/>
              </a:rPr>
              <a:t> </a:t>
            </a:r>
            <a:r>
              <a:rPr lang="en-US" sz="2400" dirty="0" err="1" smtClean="0">
                <a:latin typeface="Centaur" pitchFamily="18" charset="0"/>
              </a:rPr>
              <a:t>jarak</a:t>
            </a:r>
            <a:r>
              <a:rPr lang="en-US" sz="2400" dirty="0" smtClean="0">
                <a:latin typeface="Centaur" pitchFamily="18" charset="0"/>
              </a:rPr>
              <a:t> </a:t>
            </a:r>
            <a:r>
              <a:rPr lang="en-US" sz="2400" dirty="0" err="1" smtClean="0">
                <a:latin typeface="Centaur" pitchFamily="18" charset="0"/>
              </a:rPr>
              <a:t>harus</a:t>
            </a:r>
            <a:r>
              <a:rPr lang="en-US" sz="2400" dirty="0" smtClean="0">
                <a:latin typeface="Centaur" pitchFamily="18" charset="0"/>
              </a:rPr>
              <a:t> </a:t>
            </a:r>
            <a:r>
              <a:rPr lang="en-US" sz="2400" dirty="0" err="1" smtClean="0">
                <a:latin typeface="Centaur" pitchFamily="18" charset="0"/>
              </a:rPr>
              <a:t>dianggap</a:t>
            </a:r>
            <a:r>
              <a:rPr lang="en-US" sz="2400" dirty="0" smtClean="0">
                <a:latin typeface="Centaur" pitchFamily="18" charset="0"/>
              </a:rPr>
              <a:t> </a:t>
            </a:r>
            <a:r>
              <a:rPr lang="en-US" sz="2400" dirty="0" err="1" smtClean="0">
                <a:latin typeface="Centaur" pitchFamily="18" charset="0"/>
              </a:rPr>
              <a:t>sebagai</a:t>
            </a:r>
            <a:r>
              <a:rPr lang="en-US" sz="2400" dirty="0" smtClean="0">
                <a:latin typeface="Centaur" pitchFamily="18" charset="0"/>
              </a:rPr>
              <a:t> </a:t>
            </a:r>
            <a:r>
              <a:rPr lang="en-US" sz="2400" dirty="0" err="1" smtClean="0">
                <a:latin typeface="Centaur" pitchFamily="18" charset="0"/>
              </a:rPr>
              <a:t>hukum</a:t>
            </a:r>
            <a:r>
              <a:rPr lang="en-US" sz="2400" dirty="0" smtClean="0">
                <a:latin typeface="Centaur" pitchFamily="18" charset="0"/>
              </a:rPr>
              <a:t> </a:t>
            </a:r>
            <a:r>
              <a:rPr lang="en-US" sz="2400" dirty="0" err="1" smtClean="0">
                <a:latin typeface="Centaur" pitchFamily="18" charset="0"/>
              </a:rPr>
              <a:t>dasar</a:t>
            </a:r>
            <a:r>
              <a:rPr lang="en-US" sz="2400" dirty="0" smtClean="0">
                <a:latin typeface="Centaur" pitchFamily="18" charset="0"/>
              </a:rPr>
              <a:t> </a:t>
            </a:r>
            <a:r>
              <a:rPr lang="en-US" sz="2400" dirty="0" err="1" smtClean="0">
                <a:latin typeface="Centaur" pitchFamily="18" charset="0"/>
              </a:rPr>
              <a:t>alam</a:t>
            </a:r>
            <a:r>
              <a:rPr lang="en-US" sz="2400" dirty="0" smtClean="0">
                <a:latin typeface="Centaur" pitchFamily="18" charset="0"/>
              </a:rPr>
              <a:t> </a:t>
            </a:r>
            <a:r>
              <a:rPr lang="en-US" sz="2400" dirty="0" err="1" smtClean="0">
                <a:latin typeface="Centaur" pitchFamily="18" charset="0"/>
              </a:rPr>
              <a:t>semesta</a:t>
            </a:r>
            <a:r>
              <a:rPr lang="en-US" sz="2400" dirty="0" smtClean="0">
                <a:latin typeface="Centaur" pitchFamily="18" charset="0"/>
              </a:rPr>
              <a:t> </a:t>
            </a:r>
            <a:r>
              <a:rPr lang="en-US" sz="2400" dirty="0" err="1" smtClean="0">
                <a:latin typeface="Centaur" pitchFamily="18" charset="0"/>
              </a:rPr>
              <a:t>dan</a:t>
            </a:r>
            <a:r>
              <a:rPr lang="en-US" sz="2400" dirty="0" smtClean="0">
                <a:latin typeface="Centaur" pitchFamily="18" charset="0"/>
              </a:rPr>
              <a:t> </a:t>
            </a:r>
            <a:r>
              <a:rPr lang="en-US" sz="2400" dirty="0" err="1" smtClean="0">
                <a:latin typeface="Centaur" pitchFamily="18" charset="0"/>
              </a:rPr>
              <a:t>pola</a:t>
            </a:r>
            <a:r>
              <a:rPr lang="en-US" sz="2400" dirty="0" smtClean="0">
                <a:latin typeface="Centaur" pitchFamily="18" charset="0"/>
              </a:rPr>
              <a:t> </a:t>
            </a:r>
            <a:r>
              <a:rPr lang="en-US" sz="2400" dirty="0" err="1" smtClean="0">
                <a:latin typeface="Centaur" pitchFamily="18" charset="0"/>
              </a:rPr>
              <a:t>dasar</a:t>
            </a:r>
            <a:r>
              <a:rPr lang="en-US" sz="2400" dirty="0" smtClean="0">
                <a:latin typeface="Centaur" pitchFamily="18" charset="0"/>
              </a:rPr>
              <a:t> </a:t>
            </a:r>
            <a:r>
              <a:rPr lang="en-US" sz="2400" dirty="0" err="1" smtClean="0">
                <a:latin typeface="Centaur" pitchFamily="18" charset="0"/>
              </a:rPr>
              <a:t>hukum</a:t>
            </a:r>
            <a:r>
              <a:rPr lang="en-US" sz="2400" dirty="0" smtClean="0">
                <a:latin typeface="Centaur" pitchFamily="18" charset="0"/>
              </a:rPr>
              <a:t> </a:t>
            </a:r>
            <a:r>
              <a:rPr lang="en-US" sz="2400" dirty="0" err="1" smtClean="0">
                <a:latin typeface="Centaur" pitchFamily="18" charset="0"/>
              </a:rPr>
              <a:t>lainnya</a:t>
            </a:r>
            <a:r>
              <a:rPr lang="en-US" sz="2400" dirty="0" smtClean="0">
                <a:latin typeface="Centaur" pitchFamily="18" charset="0"/>
              </a:rPr>
              <a:t>. </a:t>
            </a:r>
          </a:p>
        </p:txBody>
      </p:sp>
      <p:sp>
        <p:nvSpPr>
          <p:cNvPr id="10" name="Curved Right Arrow 9"/>
          <p:cNvSpPr/>
          <p:nvPr/>
        </p:nvSpPr>
        <p:spPr>
          <a:xfrm>
            <a:off x="609600" y="2286000"/>
            <a:ext cx="609600" cy="2057400"/>
          </a:xfrm>
          <a:prstGeom prst="curvedRightArrow">
            <a:avLst/>
          </a:prstGeom>
          <a:solidFill>
            <a:srgbClr val="7030A0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Curved Right Arrow 10"/>
          <p:cNvSpPr/>
          <p:nvPr/>
        </p:nvSpPr>
        <p:spPr>
          <a:xfrm>
            <a:off x="685800" y="4495800"/>
            <a:ext cx="609600" cy="1371600"/>
          </a:xfrm>
          <a:prstGeom prst="curvedRightArrow">
            <a:avLst/>
          </a:prstGeom>
          <a:solidFill>
            <a:srgbClr val="7030A0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ded Corner 3"/>
          <p:cNvSpPr/>
          <p:nvPr/>
        </p:nvSpPr>
        <p:spPr>
          <a:xfrm>
            <a:off x="1295400" y="914400"/>
            <a:ext cx="7543800" cy="2133600"/>
          </a:xfrm>
          <a:prstGeom prst="foldedCorner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en-US" sz="2600" dirty="0" err="1" smtClean="0">
                <a:latin typeface="Centaur" pitchFamily="18" charset="0"/>
              </a:rPr>
              <a:t>Intensitas</a:t>
            </a:r>
            <a:r>
              <a:rPr lang="en-US" sz="2600" dirty="0" smtClean="0">
                <a:latin typeface="Centaur" pitchFamily="18" charset="0"/>
              </a:rPr>
              <a:t> </a:t>
            </a:r>
            <a:r>
              <a:rPr lang="en-US" sz="2600" dirty="0" err="1" smtClean="0">
                <a:latin typeface="Centaur" pitchFamily="18" charset="0"/>
              </a:rPr>
              <a:t>cahaya</a:t>
            </a:r>
            <a:r>
              <a:rPr lang="en-US" sz="2600" dirty="0" smtClean="0">
                <a:latin typeface="Centaur" pitchFamily="18" charset="0"/>
              </a:rPr>
              <a:t> </a:t>
            </a:r>
            <a:r>
              <a:rPr lang="en-US" sz="2600" dirty="0" err="1" smtClean="0">
                <a:latin typeface="Centaur" pitchFamily="18" charset="0"/>
              </a:rPr>
              <a:t>dan</a:t>
            </a:r>
            <a:r>
              <a:rPr lang="en-US" sz="2600" dirty="0" smtClean="0">
                <a:latin typeface="Centaur" pitchFamily="18" charset="0"/>
              </a:rPr>
              <a:t> </a:t>
            </a:r>
            <a:r>
              <a:rPr lang="en-US" sz="2600" dirty="0" err="1" smtClean="0">
                <a:latin typeface="Centaur" pitchFamily="18" charset="0"/>
              </a:rPr>
              <a:t>panas</a:t>
            </a:r>
            <a:r>
              <a:rPr lang="en-US" sz="2600" dirty="0" smtClean="0">
                <a:latin typeface="Centaur" pitchFamily="18" charset="0"/>
              </a:rPr>
              <a:t> </a:t>
            </a:r>
            <a:r>
              <a:rPr lang="en-US" sz="2600" dirty="0" err="1" smtClean="0">
                <a:latin typeface="Centaur" pitchFamily="18" charset="0"/>
              </a:rPr>
              <a:t>pancaran</a:t>
            </a:r>
            <a:r>
              <a:rPr lang="en-US" sz="2600" dirty="0" smtClean="0">
                <a:latin typeface="Centaur" pitchFamily="18" charset="0"/>
              </a:rPr>
              <a:t> </a:t>
            </a:r>
            <a:r>
              <a:rPr lang="en-US" sz="2600" dirty="0" err="1" smtClean="0">
                <a:latin typeface="Centaur" pitchFamily="18" charset="0"/>
              </a:rPr>
              <a:t>terlihat</a:t>
            </a:r>
            <a:r>
              <a:rPr lang="en-US" sz="2600" dirty="0" smtClean="0">
                <a:latin typeface="Centaur" pitchFamily="18" charset="0"/>
              </a:rPr>
              <a:t> </a:t>
            </a:r>
            <a:r>
              <a:rPr lang="en-US" sz="2600" dirty="0" err="1" smtClean="0">
                <a:latin typeface="Centaur" pitchFamily="18" charset="0"/>
              </a:rPr>
              <a:t>berbanding</a:t>
            </a:r>
            <a:r>
              <a:rPr lang="en-US" sz="2600" dirty="0" smtClean="0">
                <a:latin typeface="Centaur" pitchFamily="18" charset="0"/>
              </a:rPr>
              <a:t> </a:t>
            </a:r>
            <a:r>
              <a:rPr lang="en-US" sz="2600" dirty="0" err="1" smtClean="0">
                <a:latin typeface="Centaur" pitchFamily="18" charset="0"/>
              </a:rPr>
              <a:t>terbalik</a:t>
            </a:r>
            <a:r>
              <a:rPr lang="en-US" sz="2600" dirty="0" smtClean="0">
                <a:latin typeface="Centaur" pitchFamily="18" charset="0"/>
              </a:rPr>
              <a:t> </a:t>
            </a:r>
            <a:r>
              <a:rPr lang="en-US" sz="2600" dirty="0" err="1" smtClean="0">
                <a:latin typeface="Centaur" pitchFamily="18" charset="0"/>
              </a:rPr>
              <a:t>dengan</a:t>
            </a:r>
            <a:r>
              <a:rPr lang="en-US" sz="2600" dirty="0" smtClean="0">
                <a:latin typeface="Centaur" pitchFamily="18" charset="0"/>
              </a:rPr>
              <a:t> </a:t>
            </a:r>
            <a:r>
              <a:rPr lang="en-US" sz="2600" dirty="0" err="1" smtClean="0">
                <a:latin typeface="Centaur" pitchFamily="18" charset="0"/>
              </a:rPr>
              <a:t>kuadrat</a:t>
            </a:r>
            <a:r>
              <a:rPr lang="en-US" sz="2600" dirty="0" smtClean="0">
                <a:latin typeface="Centaur" pitchFamily="18" charset="0"/>
              </a:rPr>
              <a:t> </a:t>
            </a:r>
            <a:r>
              <a:rPr lang="en-US" sz="2600" dirty="0" err="1" smtClean="0">
                <a:latin typeface="Centaur" pitchFamily="18" charset="0"/>
              </a:rPr>
              <a:t>jarak</a:t>
            </a:r>
            <a:r>
              <a:rPr lang="en-US" sz="2600" dirty="0" smtClean="0">
                <a:latin typeface="Centaur" pitchFamily="18" charset="0"/>
              </a:rPr>
              <a:t> </a:t>
            </a:r>
            <a:r>
              <a:rPr lang="en-US" sz="2600" dirty="0" err="1" smtClean="0">
                <a:latin typeface="Centaur" pitchFamily="18" charset="0"/>
              </a:rPr>
              <a:t>dari</a:t>
            </a:r>
            <a:r>
              <a:rPr lang="en-US" sz="2600" dirty="0" smtClean="0">
                <a:latin typeface="Centaur" pitchFamily="18" charset="0"/>
              </a:rPr>
              <a:t> </a:t>
            </a:r>
            <a:r>
              <a:rPr lang="en-US" sz="2600" dirty="0" err="1" smtClean="0">
                <a:latin typeface="Centaur" pitchFamily="18" charset="0"/>
              </a:rPr>
              <a:t>sumber</a:t>
            </a:r>
            <a:r>
              <a:rPr lang="en-US" sz="2600" dirty="0" smtClean="0">
                <a:latin typeface="Centaur" pitchFamily="18" charset="0"/>
              </a:rPr>
              <a:t>, </a:t>
            </a:r>
            <a:r>
              <a:rPr lang="en-US" sz="2600" dirty="0" err="1" smtClean="0">
                <a:latin typeface="Centaur" pitchFamily="18" charset="0"/>
              </a:rPr>
              <a:t>dan</a:t>
            </a:r>
            <a:r>
              <a:rPr lang="en-US" sz="2600" dirty="0" smtClean="0">
                <a:latin typeface="Centaur" pitchFamily="18" charset="0"/>
              </a:rPr>
              <a:t> </a:t>
            </a:r>
            <a:r>
              <a:rPr lang="en-US" sz="2600" dirty="0" err="1" smtClean="0">
                <a:latin typeface="Centaur" pitchFamily="18" charset="0"/>
              </a:rPr>
              <a:t>menjelang</a:t>
            </a:r>
            <a:r>
              <a:rPr lang="en-US" sz="2600" dirty="0" smtClean="0">
                <a:latin typeface="Centaur" pitchFamily="18" charset="0"/>
              </a:rPr>
              <a:t> </a:t>
            </a:r>
            <a:r>
              <a:rPr lang="en-US" sz="2600" dirty="0" err="1" smtClean="0">
                <a:latin typeface="Centaur" pitchFamily="18" charset="0"/>
              </a:rPr>
              <a:t>akhir</a:t>
            </a:r>
            <a:r>
              <a:rPr lang="en-US" sz="2600" dirty="0" smtClean="0">
                <a:latin typeface="Centaur" pitchFamily="18" charset="0"/>
              </a:rPr>
              <a:t> </a:t>
            </a:r>
            <a:r>
              <a:rPr lang="en-US" sz="2600" dirty="0" err="1" smtClean="0">
                <a:latin typeface="Centaur" pitchFamily="18" charset="0"/>
              </a:rPr>
              <a:t>abad</a:t>
            </a:r>
            <a:r>
              <a:rPr lang="en-US" sz="2600" dirty="0" smtClean="0">
                <a:latin typeface="Centaur" pitchFamily="18" charset="0"/>
              </a:rPr>
              <a:t> </a:t>
            </a:r>
            <a:r>
              <a:rPr lang="en-US" sz="2600" dirty="0" err="1" smtClean="0">
                <a:latin typeface="Centaur" pitchFamily="18" charset="0"/>
              </a:rPr>
              <a:t>kedelapan</a:t>
            </a:r>
            <a:r>
              <a:rPr lang="en-US" sz="2600" dirty="0" smtClean="0">
                <a:latin typeface="Centaur" pitchFamily="18" charset="0"/>
              </a:rPr>
              <a:t> </a:t>
            </a:r>
            <a:r>
              <a:rPr lang="en-US" sz="2600" dirty="0" err="1" smtClean="0">
                <a:latin typeface="Centaur" pitchFamily="18" charset="0"/>
              </a:rPr>
              <a:t>belas</a:t>
            </a:r>
            <a:r>
              <a:rPr lang="en-US" sz="2600" dirty="0" smtClean="0">
                <a:latin typeface="Centaur" pitchFamily="18" charset="0"/>
              </a:rPr>
              <a:t> </a:t>
            </a:r>
            <a:r>
              <a:rPr lang="en-US" sz="2600" dirty="0" err="1" smtClean="0">
                <a:latin typeface="Centaur" pitchFamily="18" charset="0"/>
              </a:rPr>
              <a:t>ditemukan</a:t>
            </a:r>
            <a:r>
              <a:rPr lang="en-US" sz="2600" dirty="0" smtClean="0">
                <a:latin typeface="Centaur" pitchFamily="18" charset="0"/>
              </a:rPr>
              <a:t> </a:t>
            </a:r>
            <a:r>
              <a:rPr lang="en-US" sz="2600" dirty="0" err="1" smtClean="0">
                <a:latin typeface="Centaur" pitchFamily="18" charset="0"/>
              </a:rPr>
              <a:t>bahwa</a:t>
            </a:r>
            <a:r>
              <a:rPr lang="en-US" sz="2600" dirty="0" smtClean="0">
                <a:latin typeface="Centaur" pitchFamily="18" charset="0"/>
              </a:rPr>
              <a:t> </a:t>
            </a:r>
            <a:r>
              <a:rPr lang="en-US" sz="2600" dirty="0" err="1" smtClean="0">
                <a:latin typeface="Centaur" pitchFamily="18" charset="0"/>
              </a:rPr>
              <a:t>daya</a:t>
            </a:r>
            <a:r>
              <a:rPr lang="en-US" sz="2600" dirty="0" smtClean="0">
                <a:latin typeface="Centaur" pitchFamily="18" charset="0"/>
              </a:rPr>
              <a:t> </a:t>
            </a:r>
            <a:r>
              <a:rPr lang="en-US" sz="2600" dirty="0" err="1" smtClean="0">
                <a:latin typeface="Centaur" pitchFamily="18" charset="0"/>
              </a:rPr>
              <a:t>tarik</a:t>
            </a:r>
            <a:r>
              <a:rPr lang="en-US" sz="2600" dirty="0" smtClean="0">
                <a:latin typeface="Centaur" pitchFamily="18" charset="0"/>
              </a:rPr>
              <a:t> </a:t>
            </a:r>
            <a:r>
              <a:rPr lang="en-US" sz="2600" dirty="0" err="1" smtClean="0">
                <a:latin typeface="Centaur" pitchFamily="18" charset="0"/>
              </a:rPr>
              <a:t>dan</a:t>
            </a:r>
            <a:r>
              <a:rPr lang="en-US" sz="2600" dirty="0" smtClean="0">
                <a:latin typeface="Centaur" pitchFamily="18" charset="0"/>
              </a:rPr>
              <a:t> </a:t>
            </a:r>
            <a:r>
              <a:rPr lang="en-US" sz="2600" dirty="0" err="1" smtClean="0">
                <a:latin typeface="Centaur" pitchFamily="18" charset="0"/>
              </a:rPr>
              <a:t>tolak</a:t>
            </a:r>
            <a:r>
              <a:rPr lang="en-US" sz="2600" dirty="0" smtClean="0">
                <a:latin typeface="Centaur" pitchFamily="18" charset="0"/>
              </a:rPr>
              <a:t> </a:t>
            </a:r>
            <a:r>
              <a:rPr lang="en-US" sz="2600" dirty="0" err="1" smtClean="0">
                <a:latin typeface="Centaur" pitchFamily="18" charset="0"/>
              </a:rPr>
              <a:t>magnetik</a:t>
            </a:r>
            <a:r>
              <a:rPr lang="en-US" sz="2600" dirty="0" smtClean="0">
                <a:latin typeface="Centaur" pitchFamily="18" charset="0"/>
              </a:rPr>
              <a:t> </a:t>
            </a:r>
            <a:r>
              <a:rPr lang="en-US" sz="2600" dirty="0" err="1" smtClean="0">
                <a:latin typeface="Centaur" pitchFamily="18" charset="0"/>
              </a:rPr>
              <a:t>dan</a:t>
            </a:r>
            <a:r>
              <a:rPr lang="en-US" sz="2600" dirty="0" smtClean="0">
                <a:latin typeface="Centaur" pitchFamily="18" charset="0"/>
              </a:rPr>
              <a:t> </a:t>
            </a:r>
            <a:r>
              <a:rPr lang="en-US" sz="2600" dirty="0" err="1" smtClean="0">
                <a:latin typeface="Centaur" pitchFamily="18" charset="0"/>
              </a:rPr>
              <a:t>listrik</a:t>
            </a:r>
            <a:r>
              <a:rPr lang="en-US" sz="2600" dirty="0" smtClean="0">
                <a:latin typeface="Centaur" pitchFamily="18" charset="0"/>
              </a:rPr>
              <a:t> </a:t>
            </a:r>
            <a:r>
              <a:rPr lang="en-US" sz="2600" dirty="0" err="1" smtClean="0">
                <a:latin typeface="Centaur" pitchFamily="18" charset="0"/>
              </a:rPr>
              <a:t>mematuhi</a:t>
            </a:r>
            <a:r>
              <a:rPr lang="en-US" sz="2600" dirty="0" smtClean="0">
                <a:latin typeface="Centaur" pitchFamily="18" charset="0"/>
              </a:rPr>
              <a:t> </a:t>
            </a:r>
            <a:r>
              <a:rPr lang="en-US" sz="2600" dirty="0" err="1" smtClean="0">
                <a:latin typeface="Centaur" pitchFamily="18" charset="0"/>
              </a:rPr>
              <a:t>hukum</a:t>
            </a:r>
            <a:r>
              <a:rPr lang="en-US" sz="2600" dirty="0" smtClean="0">
                <a:latin typeface="Centaur" pitchFamily="18" charset="0"/>
              </a:rPr>
              <a:t> </a:t>
            </a:r>
            <a:r>
              <a:rPr lang="en-US" sz="2600" dirty="0" err="1" smtClean="0">
                <a:latin typeface="Centaur" pitchFamily="18" charset="0"/>
              </a:rPr>
              <a:t>kuadrat</a:t>
            </a:r>
            <a:r>
              <a:rPr lang="en-US" sz="2600" dirty="0" smtClean="0">
                <a:latin typeface="Centaur" pitchFamily="18" charset="0"/>
              </a:rPr>
              <a:t> </a:t>
            </a:r>
            <a:r>
              <a:rPr lang="en-US" sz="2600" dirty="0" err="1" smtClean="0">
                <a:latin typeface="Centaur" pitchFamily="18" charset="0"/>
              </a:rPr>
              <a:t>terbalik</a:t>
            </a:r>
            <a:r>
              <a:rPr lang="en-US" sz="2600" dirty="0" smtClean="0">
                <a:latin typeface="Centaur" pitchFamily="18" charset="0"/>
              </a:rPr>
              <a:t>. </a:t>
            </a:r>
          </a:p>
        </p:txBody>
      </p:sp>
      <p:sp>
        <p:nvSpPr>
          <p:cNvPr id="6" name="Rectangle 5"/>
          <p:cNvSpPr/>
          <p:nvPr/>
        </p:nvSpPr>
        <p:spPr>
          <a:xfrm>
            <a:off x="6934200" y="304800"/>
            <a:ext cx="1905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err="1" smtClean="0">
                <a:latin typeface="Lucida Calligraphy" pitchFamily="66" charset="0"/>
              </a:rPr>
              <a:t>lanjutan</a:t>
            </a:r>
            <a:r>
              <a:rPr lang="en-US" sz="2400" dirty="0" smtClean="0">
                <a:latin typeface="Lucida Calligraphy" pitchFamily="66" charset="0"/>
              </a:rPr>
              <a:t>...</a:t>
            </a:r>
            <a:endParaRPr lang="en-US" sz="2400" dirty="0"/>
          </a:p>
        </p:txBody>
      </p:sp>
      <p:sp>
        <p:nvSpPr>
          <p:cNvPr id="7" name="Folded Corner 6"/>
          <p:cNvSpPr/>
          <p:nvPr/>
        </p:nvSpPr>
        <p:spPr>
          <a:xfrm>
            <a:off x="1295400" y="3352800"/>
            <a:ext cx="7543800" cy="1447800"/>
          </a:xfrm>
          <a:prstGeom prst="foldedCorner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en-US" sz="2600" dirty="0" err="1" smtClean="0">
                <a:latin typeface="Centaur" pitchFamily="18" charset="0"/>
              </a:rPr>
              <a:t>Berdasarkan</a:t>
            </a:r>
            <a:r>
              <a:rPr lang="en-US" sz="2600" dirty="0" smtClean="0">
                <a:latin typeface="Centaur" pitchFamily="18" charset="0"/>
              </a:rPr>
              <a:t> </a:t>
            </a:r>
            <a:r>
              <a:rPr lang="en-US" sz="2600" dirty="0" err="1" smtClean="0">
                <a:latin typeface="Centaur" pitchFamily="18" charset="0"/>
              </a:rPr>
              <a:t>hukum</a:t>
            </a:r>
            <a:r>
              <a:rPr lang="en-US" sz="2600" dirty="0" smtClean="0">
                <a:latin typeface="Centaur" pitchFamily="18" charset="0"/>
              </a:rPr>
              <a:t> </a:t>
            </a:r>
            <a:r>
              <a:rPr lang="en-US" sz="2600" dirty="0" err="1" smtClean="0">
                <a:latin typeface="Centaur" pitchFamily="18" charset="0"/>
              </a:rPr>
              <a:t>kuadrat</a:t>
            </a:r>
            <a:r>
              <a:rPr lang="en-US" sz="2600" dirty="0" smtClean="0">
                <a:latin typeface="Centaur" pitchFamily="18" charset="0"/>
              </a:rPr>
              <a:t> </a:t>
            </a:r>
            <a:r>
              <a:rPr lang="en-US" sz="2600" dirty="0" err="1" smtClean="0">
                <a:latin typeface="Centaur" pitchFamily="18" charset="0"/>
              </a:rPr>
              <a:t>terbalik</a:t>
            </a:r>
            <a:r>
              <a:rPr lang="en-US" sz="2600" dirty="0" smtClean="0">
                <a:latin typeface="Centaur" pitchFamily="18" charset="0"/>
              </a:rPr>
              <a:t> </a:t>
            </a:r>
            <a:r>
              <a:rPr lang="en-US" sz="2600" dirty="0" err="1" smtClean="0">
                <a:latin typeface="Centaur" pitchFamily="18" charset="0"/>
              </a:rPr>
              <a:t>gaya</a:t>
            </a:r>
            <a:r>
              <a:rPr lang="en-US" sz="2600" dirty="0" smtClean="0">
                <a:latin typeface="Centaur" pitchFamily="18" charset="0"/>
              </a:rPr>
              <a:t>, Laplace </a:t>
            </a:r>
            <a:r>
              <a:rPr lang="en-US" sz="2600" dirty="0" err="1" smtClean="0">
                <a:latin typeface="Centaur" pitchFamily="18" charset="0"/>
              </a:rPr>
              <a:t>menyatakan</a:t>
            </a:r>
            <a:r>
              <a:rPr lang="en-US" sz="2600" dirty="0" smtClean="0">
                <a:latin typeface="Centaur" pitchFamily="18" charset="0"/>
              </a:rPr>
              <a:t> </a:t>
            </a:r>
            <a:r>
              <a:rPr lang="en-US" sz="2600" dirty="0" err="1" smtClean="0">
                <a:latin typeface="Centaur" pitchFamily="18" charset="0"/>
              </a:rPr>
              <a:t>bahwa</a:t>
            </a:r>
            <a:r>
              <a:rPr lang="en-US" sz="2600" dirty="0" smtClean="0">
                <a:latin typeface="Centaur" pitchFamily="18" charset="0"/>
              </a:rPr>
              <a:t> </a:t>
            </a:r>
            <a:r>
              <a:rPr lang="en-US" sz="2600" dirty="0" err="1" smtClean="0">
                <a:latin typeface="Centaur" pitchFamily="18" charset="0"/>
              </a:rPr>
              <a:t>dari</a:t>
            </a:r>
            <a:r>
              <a:rPr lang="en-US" sz="2600" dirty="0" smtClean="0">
                <a:latin typeface="Centaur" pitchFamily="18" charset="0"/>
              </a:rPr>
              <a:t> </a:t>
            </a:r>
            <a:r>
              <a:rPr lang="en-US" sz="2600" dirty="0" err="1" smtClean="0">
                <a:latin typeface="Centaur" pitchFamily="18" charset="0"/>
              </a:rPr>
              <a:t>semua</a:t>
            </a:r>
            <a:r>
              <a:rPr lang="en-US" sz="2600" dirty="0" smtClean="0">
                <a:latin typeface="Centaur" pitchFamily="18" charset="0"/>
              </a:rPr>
              <a:t> </a:t>
            </a:r>
            <a:r>
              <a:rPr lang="en-US" sz="2600" dirty="0" err="1" smtClean="0">
                <a:latin typeface="Centaur" pitchFamily="18" charset="0"/>
              </a:rPr>
              <a:t>pancaran</a:t>
            </a:r>
            <a:r>
              <a:rPr lang="en-US" sz="2600" dirty="0" smtClean="0">
                <a:latin typeface="Centaur" pitchFamily="18" charset="0"/>
              </a:rPr>
              <a:t> </a:t>
            </a:r>
            <a:r>
              <a:rPr lang="en-US" sz="2600" dirty="0" err="1" smtClean="0">
                <a:latin typeface="Centaur" pitchFamily="18" charset="0"/>
              </a:rPr>
              <a:t>berasal</a:t>
            </a:r>
            <a:r>
              <a:rPr lang="en-US" sz="2600" dirty="0" smtClean="0">
                <a:latin typeface="Centaur" pitchFamily="18" charset="0"/>
              </a:rPr>
              <a:t> </a:t>
            </a:r>
            <a:r>
              <a:rPr lang="en-US" sz="2600" dirty="0" err="1" smtClean="0">
                <a:latin typeface="Centaur" pitchFamily="18" charset="0"/>
              </a:rPr>
              <a:t>dari</a:t>
            </a:r>
            <a:r>
              <a:rPr lang="en-US" sz="2600" dirty="0" smtClean="0">
                <a:latin typeface="Centaur" pitchFamily="18" charset="0"/>
              </a:rPr>
              <a:t> </a:t>
            </a:r>
            <a:r>
              <a:rPr lang="en-US" sz="2600" dirty="0" err="1" smtClean="0">
                <a:latin typeface="Centaur" pitchFamily="18" charset="0"/>
              </a:rPr>
              <a:t>pusat</a:t>
            </a:r>
            <a:r>
              <a:rPr lang="en-US" sz="2600" dirty="0" smtClean="0">
                <a:latin typeface="Centaur" pitchFamily="18" charset="0"/>
              </a:rPr>
              <a:t> </a:t>
            </a:r>
            <a:r>
              <a:rPr lang="en-US" sz="2600" dirty="0" err="1" smtClean="0">
                <a:latin typeface="Centaur" pitchFamily="18" charset="0"/>
              </a:rPr>
              <a:t>cahaya</a:t>
            </a:r>
            <a:r>
              <a:rPr lang="en-US" sz="2600" dirty="0" smtClean="0">
                <a:latin typeface="Centaur" pitchFamily="18" charset="0"/>
              </a:rPr>
              <a:t> </a:t>
            </a:r>
            <a:r>
              <a:rPr lang="en-US" sz="2600" dirty="0" err="1" smtClean="0">
                <a:latin typeface="Centaur" pitchFamily="18" charset="0"/>
              </a:rPr>
              <a:t>itu</a:t>
            </a:r>
            <a:r>
              <a:rPr lang="en-US" sz="2600" dirty="0" smtClean="0">
                <a:latin typeface="Centaur" pitchFamily="18" charset="0"/>
              </a:rPr>
              <a:t>.</a:t>
            </a:r>
          </a:p>
        </p:txBody>
      </p:sp>
      <p:sp>
        <p:nvSpPr>
          <p:cNvPr id="8" name="Folded Corner 7"/>
          <p:cNvSpPr/>
          <p:nvPr/>
        </p:nvSpPr>
        <p:spPr>
          <a:xfrm>
            <a:off x="1371600" y="5181600"/>
            <a:ext cx="7543800" cy="1447800"/>
          </a:xfrm>
          <a:prstGeom prst="foldedCorner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en-US" sz="2600" dirty="0" err="1" smtClean="0">
                <a:latin typeface="Centaur" pitchFamily="18" charset="0"/>
              </a:rPr>
              <a:t>Memang</a:t>
            </a:r>
            <a:r>
              <a:rPr lang="en-US" sz="2600" dirty="0" smtClean="0">
                <a:latin typeface="Centaur" pitchFamily="18" charset="0"/>
              </a:rPr>
              <a:t> Laplace </a:t>
            </a:r>
            <a:r>
              <a:rPr lang="en-US" sz="2600" dirty="0" err="1" smtClean="0">
                <a:latin typeface="Centaur" pitchFamily="18" charset="0"/>
              </a:rPr>
              <a:t>sendiri</a:t>
            </a:r>
            <a:r>
              <a:rPr lang="en-US" sz="2600" dirty="0" smtClean="0">
                <a:latin typeface="Centaur" pitchFamily="18" charset="0"/>
              </a:rPr>
              <a:t> </a:t>
            </a:r>
            <a:r>
              <a:rPr lang="en-US" sz="2600" dirty="0" err="1" smtClean="0">
                <a:latin typeface="Centaur" pitchFamily="18" charset="0"/>
              </a:rPr>
              <a:t>menyatakan</a:t>
            </a:r>
            <a:r>
              <a:rPr lang="en-US" sz="2600" dirty="0" smtClean="0">
                <a:latin typeface="Centaur" pitchFamily="18" charset="0"/>
              </a:rPr>
              <a:t> </a:t>
            </a:r>
            <a:r>
              <a:rPr lang="en-US" sz="2600" dirty="0" err="1" smtClean="0">
                <a:latin typeface="Centaur" pitchFamily="18" charset="0"/>
              </a:rPr>
              <a:t>bahwa</a:t>
            </a:r>
            <a:r>
              <a:rPr lang="en-US" sz="2600" dirty="0" smtClean="0">
                <a:latin typeface="Centaur" pitchFamily="18" charset="0"/>
              </a:rPr>
              <a:t> </a:t>
            </a:r>
            <a:r>
              <a:rPr lang="en-US" sz="2600" dirty="0" err="1" smtClean="0">
                <a:latin typeface="Centaur" pitchFamily="18" charset="0"/>
              </a:rPr>
              <a:t>masalah</a:t>
            </a:r>
            <a:r>
              <a:rPr lang="en-US" sz="2600" dirty="0" smtClean="0">
                <a:latin typeface="Centaur" pitchFamily="18" charset="0"/>
              </a:rPr>
              <a:t> </a:t>
            </a:r>
            <a:r>
              <a:rPr lang="en-US" sz="2600" dirty="0" err="1" smtClean="0">
                <a:latin typeface="Centaur" pitchFamily="18" charset="0"/>
              </a:rPr>
              <a:t>astronomi</a:t>
            </a:r>
            <a:r>
              <a:rPr lang="en-US" sz="2600" dirty="0" smtClean="0">
                <a:latin typeface="Centaur" pitchFamily="18" charset="0"/>
              </a:rPr>
              <a:t> </a:t>
            </a:r>
            <a:r>
              <a:rPr lang="en-US" sz="2600" dirty="0" err="1" smtClean="0">
                <a:latin typeface="Centaur" pitchFamily="18" charset="0"/>
              </a:rPr>
              <a:t>harus</a:t>
            </a:r>
            <a:r>
              <a:rPr lang="en-US" sz="2600" dirty="0" smtClean="0">
                <a:latin typeface="Centaur" pitchFamily="18" charset="0"/>
              </a:rPr>
              <a:t> </a:t>
            </a:r>
            <a:r>
              <a:rPr lang="en-US" sz="2600" dirty="0" err="1" smtClean="0">
                <a:latin typeface="Centaur" pitchFamily="18" charset="0"/>
              </a:rPr>
              <a:t>dianggap</a:t>
            </a:r>
            <a:r>
              <a:rPr lang="en-US" sz="2600" dirty="0" smtClean="0">
                <a:latin typeface="Centaur" pitchFamily="18" charset="0"/>
              </a:rPr>
              <a:t> '</a:t>
            </a:r>
            <a:r>
              <a:rPr lang="en-US" sz="2600" dirty="0" err="1" smtClean="0">
                <a:latin typeface="Centaur" pitchFamily="18" charset="0"/>
              </a:rPr>
              <a:t>sebagai</a:t>
            </a:r>
            <a:r>
              <a:rPr lang="en-US" sz="2600" dirty="0" smtClean="0">
                <a:latin typeface="Centaur" pitchFamily="18" charset="0"/>
              </a:rPr>
              <a:t> </a:t>
            </a:r>
            <a:r>
              <a:rPr lang="en-US" sz="2600" dirty="0" err="1" smtClean="0">
                <a:latin typeface="Centaur" pitchFamily="18" charset="0"/>
              </a:rPr>
              <a:t>masalah</a:t>
            </a:r>
            <a:r>
              <a:rPr lang="en-US" sz="2600" dirty="0" smtClean="0">
                <a:latin typeface="Centaur" pitchFamily="18" charset="0"/>
              </a:rPr>
              <a:t> </a:t>
            </a:r>
            <a:r>
              <a:rPr lang="en-US" sz="2600" dirty="0" err="1" smtClean="0">
                <a:latin typeface="Centaur" pitchFamily="18" charset="0"/>
              </a:rPr>
              <a:t>besar</a:t>
            </a:r>
            <a:r>
              <a:rPr lang="en-US" sz="2600" dirty="0" smtClean="0">
                <a:latin typeface="Centaur" pitchFamily="18" charset="0"/>
              </a:rPr>
              <a:t> </a:t>
            </a:r>
            <a:r>
              <a:rPr lang="en-US" sz="2600" dirty="0" err="1" smtClean="0">
                <a:latin typeface="Centaur" pitchFamily="18" charset="0"/>
              </a:rPr>
              <a:t>mekanika</a:t>
            </a:r>
            <a:r>
              <a:rPr lang="en-US" sz="2600" dirty="0" smtClean="0">
                <a:latin typeface="Centaur" pitchFamily="18" charset="0"/>
              </a:rPr>
              <a:t>.</a:t>
            </a:r>
          </a:p>
        </p:txBody>
      </p:sp>
      <p:sp>
        <p:nvSpPr>
          <p:cNvPr id="9" name="Curved Right Arrow 8"/>
          <p:cNvSpPr/>
          <p:nvPr/>
        </p:nvSpPr>
        <p:spPr>
          <a:xfrm>
            <a:off x="457200" y="1752600"/>
            <a:ext cx="685800" cy="2438400"/>
          </a:xfrm>
          <a:prstGeom prst="curvedRightArrow">
            <a:avLst/>
          </a:prstGeom>
          <a:solidFill>
            <a:srgbClr val="7030A0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Curved Right Arrow 9"/>
          <p:cNvSpPr/>
          <p:nvPr/>
        </p:nvSpPr>
        <p:spPr>
          <a:xfrm>
            <a:off x="457200" y="4343400"/>
            <a:ext cx="762000" cy="1905000"/>
          </a:xfrm>
          <a:prstGeom prst="curvedRightArrow">
            <a:avLst/>
          </a:prstGeom>
          <a:solidFill>
            <a:srgbClr val="7030A0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/>
      <p:bldP spid="7" grpId="0" animBg="1"/>
      <p:bldP spid="8" grpId="0" animBg="1"/>
      <p:bldP spid="9" grpId="0" animBg="1"/>
      <p:bldP spid="10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ded Corner 3"/>
          <p:cNvSpPr/>
          <p:nvPr/>
        </p:nvSpPr>
        <p:spPr>
          <a:xfrm>
            <a:off x="381000" y="228600"/>
            <a:ext cx="8458200" cy="2362200"/>
          </a:xfrm>
          <a:prstGeom prst="foldedCorner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3200" dirty="0" smtClean="0">
                <a:latin typeface="Centaur" pitchFamily="18" charset="0"/>
              </a:rPr>
              <a:t>Dari </a:t>
            </a:r>
            <a:r>
              <a:rPr lang="en-US" sz="3200" dirty="0" err="1" smtClean="0">
                <a:latin typeface="Centaur" pitchFamily="18" charset="0"/>
              </a:rPr>
              <a:t>abad</a:t>
            </a:r>
            <a:r>
              <a:rPr lang="en-US" sz="3200" dirty="0" smtClean="0">
                <a:latin typeface="Centaur" pitchFamily="18" charset="0"/>
              </a:rPr>
              <a:t> </a:t>
            </a:r>
            <a:r>
              <a:rPr lang="en-US" sz="3200" dirty="0" err="1" smtClean="0">
                <a:latin typeface="Centaur" pitchFamily="18" charset="0"/>
              </a:rPr>
              <a:t>ketujuh</a:t>
            </a:r>
            <a:r>
              <a:rPr lang="en-US" sz="3200" dirty="0" smtClean="0">
                <a:latin typeface="Centaur" pitchFamily="18" charset="0"/>
              </a:rPr>
              <a:t> </a:t>
            </a:r>
            <a:r>
              <a:rPr lang="en-US" sz="3200" dirty="0" err="1" smtClean="0">
                <a:latin typeface="Centaur" pitchFamily="18" charset="0"/>
              </a:rPr>
              <a:t>belas</a:t>
            </a:r>
            <a:r>
              <a:rPr lang="en-US" sz="3200" dirty="0" smtClean="0">
                <a:latin typeface="Centaur" pitchFamily="18" charset="0"/>
              </a:rPr>
              <a:t> </a:t>
            </a:r>
            <a:r>
              <a:rPr lang="en-US" sz="3200" dirty="0" err="1" smtClean="0">
                <a:latin typeface="Centaur" pitchFamily="18" charset="0"/>
              </a:rPr>
              <a:t>telah</a:t>
            </a:r>
            <a:r>
              <a:rPr lang="en-US" sz="3200" dirty="0" smtClean="0">
                <a:latin typeface="Centaur" pitchFamily="18" charset="0"/>
              </a:rPr>
              <a:t> </a:t>
            </a:r>
            <a:r>
              <a:rPr lang="en-US" sz="3200" dirty="0" err="1" smtClean="0">
                <a:latin typeface="Centaur" pitchFamily="18" charset="0"/>
              </a:rPr>
              <a:t>dikenal</a:t>
            </a:r>
            <a:r>
              <a:rPr lang="en-US" sz="3200" dirty="0" smtClean="0">
                <a:latin typeface="Centaur" pitchFamily="18" charset="0"/>
              </a:rPr>
              <a:t> </a:t>
            </a:r>
            <a:r>
              <a:rPr lang="en-US" sz="3200" dirty="0" err="1" smtClean="0">
                <a:latin typeface="Centaur" pitchFamily="18" charset="0"/>
              </a:rPr>
              <a:t>dalam</a:t>
            </a:r>
            <a:r>
              <a:rPr lang="en-US" sz="3200" dirty="0" smtClean="0">
                <a:latin typeface="Centaur" pitchFamily="18" charset="0"/>
              </a:rPr>
              <a:t> </a:t>
            </a:r>
            <a:r>
              <a:rPr lang="en-US" sz="3200" dirty="0" err="1" smtClean="0">
                <a:latin typeface="Centaur" pitchFamily="18" charset="0"/>
              </a:rPr>
              <a:t>astronomi</a:t>
            </a:r>
            <a:r>
              <a:rPr lang="en-US" sz="3200" dirty="0" smtClean="0">
                <a:latin typeface="Centaur" pitchFamily="18" charset="0"/>
              </a:rPr>
              <a:t> </a:t>
            </a:r>
            <a:r>
              <a:rPr lang="en-US" sz="3200" dirty="0" err="1" smtClean="0">
                <a:latin typeface="Centaur" pitchFamily="18" charset="0"/>
              </a:rPr>
              <a:t>bahwa</a:t>
            </a:r>
            <a:r>
              <a:rPr lang="en-US" sz="3200" dirty="0" smtClean="0">
                <a:latin typeface="Centaur" pitchFamily="18" charset="0"/>
              </a:rPr>
              <a:t> </a:t>
            </a:r>
            <a:r>
              <a:rPr lang="en-US" sz="3200" dirty="0" err="1" smtClean="0">
                <a:latin typeface="Centaur" pitchFamily="18" charset="0"/>
              </a:rPr>
              <a:t>pengamatan</a:t>
            </a:r>
            <a:r>
              <a:rPr lang="en-US" sz="3200" dirty="0" smtClean="0">
                <a:latin typeface="Centaur" pitchFamily="18" charset="0"/>
              </a:rPr>
              <a:t> </a:t>
            </a:r>
            <a:r>
              <a:rPr lang="en-US" sz="3200" dirty="0" err="1" smtClean="0">
                <a:latin typeface="Centaur" pitchFamily="18" charset="0"/>
              </a:rPr>
              <a:t>dari</a:t>
            </a:r>
            <a:r>
              <a:rPr lang="en-US" sz="3200" dirty="0" smtClean="0">
                <a:latin typeface="Centaur" pitchFamily="18" charset="0"/>
              </a:rPr>
              <a:t> </a:t>
            </a:r>
            <a:r>
              <a:rPr lang="en-US" sz="3200" dirty="0" err="1" smtClean="0">
                <a:latin typeface="Centaur" pitchFamily="18" charset="0"/>
              </a:rPr>
              <a:t>objek</a:t>
            </a:r>
            <a:r>
              <a:rPr lang="en-US" sz="3200" dirty="0" smtClean="0">
                <a:latin typeface="Centaur" pitchFamily="18" charset="0"/>
              </a:rPr>
              <a:t> yang </a:t>
            </a:r>
            <a:r>
              <a:rPr lang="en-US" sz="3200" dirty="0" err="1" smtClean="0">
                <a:latin typeface="Centaur" pitchFamily="18" charset="0"/>
              </a:rPr>
              <a:t>sama</a:t>
            </a:r>
            <a:r>
              <a:rPr lang="en-US" sz="3200" dirty="0" smtClean="0">
                <a:latin typeface="Centaur" pitchFamily="18" charset="0"/>
              </a:rPr>
              <a:t> </a:t>
            </a:r>
            <a:r>
              <a:rPr lang="en-US" sz="3200" dirty="0" err="1" smtClean="0">
                <a:latin typeface="Centaur" pitchFamily="18" charset="0"/>
              </a:rPr>
              <a:t>oleh</a:t>
            </a:r>
            <a:r>
              <a:rPr lang="en-US" sz="3200" dirty="0" smtClean="0">
                <a:latin typeface="Centaur" pitchFamily="18" charset="0"/>
              </a:rPr>
              <a:t> </a:t>
            </a:r>
            <a:r>
              <a:rPr lang="en-US" sz="3200" dirty="0" err="1" smtClean="0">
                <a:latin typeface="Centaur" pitchFamily="18" charset="0"/>
              </a:rPr>
              <a:t>pengamat</a:t>
            </a:r>
            <a:r>
              <a:rPr lang="en-US" sz="3200" dirty="0" smtClean="0">
                <a:latin typeface="Centaur" pitchFamily="18" charset="0"/>
              </a:rPr>
              <a:t> yang </a:t>
            </a:r>
            <a:r>
              <a:rPr lang="en-US" sz="3200" dirty="0" err="1" smtClean="0">
                <a:latin typeface="Centaur" pitchFamily="18" charset="0"/>
              </a:rPr>
              <a:t>berbeda</a:t>
            </a:r>
            <a:r>
              <a:rPr lang="en-US" sz="3200" dirty="0" smtClean="0">
                <a:latin typeface="Centaur" pitchFamily="18" charset="0"/>
              </a:rPr>
              <a:t> </a:t>
            </a:r>
            <a:r>
              <a:rPr lang="en-US" sz="3200" dirty="0" err="1" smtClean="0">
                <a:latin typeface="Centaur" pitchFamily="18" charset="0"/>
              </a:rPr>
              <a:t>sering</a:t>
            </a:r>
            <a:r>
              <a:rPr lang="en-US" sz="3200" dirty="0" smtClean="0">
                <a:latin typeface="Centaur" pitchFamily="18" charset="0"/>
              </a:rPr>
              <a:t> </a:t>
            </a:r>
            <a:r>
              <a:rPr lang="en-US" sz="3200" dirty="0" err="1" smtClean="0">
                <a:latin typeface="Centaur" pitchFamily="18" charset="0"/>
              </a:rPr>
              <a:t>memberikan</a:t>
            </a:r>
            <a:r>
              <a:rPr lang="en-US" sz="3200" dirty="0" smtClean="0">
                <a:latin typeface="Centaur" pitchFamily="18" charset="0"/>
              </a:rPr>
              <a:t> </a:t>
            </a:r>
            <a:r>
              <a:rPr lang="en-US" sz="3200" dirty="0" err="1" smtClean="0">
                <a:latin typeface="Centaur" pitchFamily="18" charset="0"/>
              </a:rPr>
              <a:t>hasil</a:t>
            </a:r>
            <a:r>
              <a:rPr lang="en-US" sz="3200" dirty="0" smtClean="0">
                <a:latin typeface="Centaur" pitchFamily="18" charset="0"/>
              </a:rPr>
              <a:t> yang </a:t>
            </a:r>
            <a:r>
              <a:rPr lang="en-US" sz="3200" dirty="0" err="1" smtClean="0">
                <a:latin typeface="Centaur" pitchFamily="18" charset="0"/>
              </a:rPr>
              <a:t>sedikit</a:t>
            </a:r>
            <a:r>
              <a:rPr lang="en-US" sz="3200" dirty="0" smtClean="0">
                <a:latin typeface="Centaur" pitchFamily="18" charset="0"/>
              </a:rPr>
              <a:t> </a:t>
            </a:r>
            <a:r>
              <a:rPr lang="en-US" sz="3200" dirty="0" err="1" smtClean="0">
                <a:latin typeface="Centaur" pitchFamily="18" charset="0"/>
              </a:rPr>
              <a:t>berbeda</a:t>
            </a:r>
            <a:r>
              <a:rPr lang="en-US" sz="3200" dirty="0" smtClean="0">
                <a:latin typeface="Centaur" pitchFamily="18" charset="0"/>
              </a:rPr>
              <a:t>.</a:t>
            </a:r>
          </a:p>
        </p:txBody>
      </p:sp>
      <p:sp>
        <p:nvSpPr>
          <p:cNvPr id="5" name="Folded Corner 4"/>
          <p:cNvSpPr/>
          <p:nvPr/>
        </p:nvSpPr>
        <p:spPr>
          <a:xfrm>
            <a:off x="381000" y="3200400"/>
            <a:ext cx="8382000" cy="3048000"/>
          </a:xfrm>
          <a:prstGeom prst="foldedCorner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endParaRPr lang="en-US" sz="3200" dirty="0" smtClean="0">
              <a:latin typeface="Centaur" pitchFamily="18" charset="0"/>
            </a:endParaRPr>
          </a:p>
          <a:p>
            <a:pPr lvl="0" algn="just"/>
            <a:endParaRPr lang="en-US" sz="3200" dirty="0" smtClean="0">
              <a:latin typeface="Centaur" pitchFamily="18" charset="0"/>
            </a:endParaRPr>
          </a:p>
          <a:p>
            <a:pPr algn="just"/>
            <a:r>
              <a:rPr lang="en-US" sz="3200" dirty="0" err="1" smtClean="0">
                <a:latin typeface="Centaur" pitchFamily="18" charset="0"/>
              </a:rPr>
              <a:t>Pada</a:t>
            </a:r>
            <a:r>
              <a:rPr lang="en-US" sz="3200" dirty="0" smtClean="0">
                <a:latin typeface="Centaur" pitchFamily="18" charset="0"/>
              </a:rPr>
              <a:t> </a:t>
            </a:r>
            <a:r>
              <a:rPr lang="en-US" sz="3200" dirty="0" err="1" smtClean="0">
                <a:latin typeface="Centaur" pitchFamily="18" charset="0"/>
              </a:rPr>
              <a:t>akhir</a:t>
            </a:r>
            <a:r>
              <a:rPr lang="en-US" sz="3200" dirty="0" smtClean="0">
                <a:latin typeface="Centaur" pitchFamily="18" charset="0"/>
              </a:rPr>
              <a:t> </a:t>
            </a:r>
            <a:r>
              <a:rPr lang="en-US" sz="3200" dirty="0" err="1" smtClean="0">
                <a:latin typeface="Centaur" pitchFamily="18" charset="0"/>
              </a:rPr>
              <a:t>abad</a:t>
            </a:r>
            <a:r>
              <a:rPr lang="en-US" sz="3200" dirty="0" smtClean="0">
                <a:latin typeface="Centaur" pitchFamily="18" charset="0"/>
              </a:rPr>
              <a:t> </a:t>
            </a:r>
            <a:r>
              <a:rPr lang="en-US" sz="3200" dirty="0" err="1" smtClean="0">
                <a:latin typeface="Centaur" pitchFamily="18" charset="0"/>
              </a:rPr>
              <a:t>kedelapan</a:t>
            </a:r>
            <a:r>
              <a:rPr lang="en-US" sz="3200" dirty="0" smtClean="0">
                <a:latin typeface="Centaur" pitchFamily="18" charset="0"/>
              </a:rPr>
              <a:t> </a:t>
            </a:r>
            <a:r>
              <a:rPr lang="en-US" sz="3200" dirty="0" err="1" smtClean="0">
                <a:latin typeface="Centaur" pitchFamily="18" charset="0"/>
              </a:rPr>
              <a:t>belas</a:t>
            </a:r>
            <a:r>
              <a:rPr lang="en-US" sz="3200" dirty="0" smtClean="0">
                <a:latin typeface="Centaur" pitchFamily="18" charset="0"/>
              </a:rPr>
              <a:t> </a:t>
            </a:r>
            <a:r>
              <a:rPr lang="en-US" sz="3200" dirty="0" err="1" smtClean="0">
                <a:latin typeface="Centaur" pitchFamily="18" charset="0"/>
              </a:rPr>
              <a:t>hal</a:t>
            </a:r>
            <a:r>
              <a:rPr lang="en-US" sz="3200" dirty="0" smtClean="0">
                <a:latin typeface="Centaur" pitchFamily="18" charset="0"/>
              </a:rPr>
              <a:t> </a:t>
            </a:r>
            <a:r>
              <a:rPr lang="en-US" sz="3200" dirty="0" err="1" smtClean="0">
                <a:latin typeface="Centaur" pitchFamily="18" charset="0"/>
              </a:rPr>
              <a:t>itu</a:t>
            </a:r>
            <a:r>
              <a:rPr lang="en-US" sz="3200" dirty="0" smtClean="0">
                <a:latin typeface="Centaur" pitchFamily="18" charset="0"/>
              </a:rPr>
              <a:t> </a:t>
            </a:r>
            <a:r>
              <a:rPr lang="en-US" sz="3200" dirty="0" err="1" smtClean="0">
                <a:latin typeface="Centaur" pitchFamily="18" charset="0"/>
              </a:rPr>
              <a:t>dihargai</a:t>
            </a:r>
            <a:r>
              <a:rPr lang="en-US" sz="3200" dirty="0" smtClean="0">
                <a:latin typeface="Centaur" pitchFamily="18" charset="0"/>
              </a:rPr>
              <a:t> </a:t>
            </a:r>
            <a:r>
              <a:rPr lang="en-US" sz="3200" dirty="0" err="1" smtClean="0">
                <a:latin typeface="Centaur" pitchFamily="18" charset="0"/>
              </a:rPr>
              <a:t>bahwa</a:t>
            </a:r>
            <a:r>
              <a:rPr lang="en-US" sz="3200" dirty="0" smtClean="0">
                <a:latin typeface="Centaur" pitchFamily="18" charset="0"/>
              </a:rPr>
              <a:t> </a:t>
            </a:r>
            <a:r>
              <a:rPr lang="en-US" sz="3200" dirty="0" err="1" smtClean="0">
                <a:latin typeface="Centaur" pitchFamily="18" charset="0"/>
              </a:rPr>
              <a:t>pengamat</a:t>
            </a:r>
            <a:r>
              <a:rPr lang="en-US" sz="3200" dirty="0" smtClean="0">
                <a:latin typeface="Centaur" pitchFamily="18" charset="0"/>
              </a:rPr>
              <a:t> </a:t>
            </a:r>
            <a:r>
              <a:rPr lang="en-US" sz="3200" dirty="0" err="1" smtClean="0">
                <a:latin typeface="Centaur" pitchFamily="18" charset="0"/>
              </a:rPr>
              <a:t>serta</a:t>
            </a:r>
            <a:r>
              <a:rPr lang="en-US" sz="3200" dirty="0" smtClean="0">
                <a:latin typeface="Centaur" pitchFamily="18" charset="0"/>
              </a:rPr>
              <a:t> </a:t>
            </a:r>
            <a:r>
              <a:rPr lang="en-US" sz="3200" dirty="0" err="1" smtClean="0">
                <a:latin typeface="Centaur" pitchFamily="18" charset="0"/>
              </a:rPr>
              <a:t>instrumen</a:t>
            </a:r>
            <a:r>
              <a:rPr lang="en-US" sz="3200" dirty="0" smtClean="0">
                <a:latin typeface="Centaur" pitchFamily="18" charset="0"/>
              </a:rPr>
              <a:t> </a:t>
            </a:r>
            <a:r>
              <a:rPr lang="en-US" sz="3200" dirty="0" err="1" smtClean="0">
                <a:latin typeface="Centaur" pitchFamily="18" charset="0"/>
              </a:rPr>
              <a:t>memiliki</a:t>
            </a:r>
            <a:r>
              <a:rPr lang="en-US" sz="3200" dirty="0" smtClean="0">
                <a:latin typeface="Centaur" pitchFamily="18" charset="0"/>
              </a:rPr>
              <a:t> </a:t>
            </a:r>
            <a:r>
              <a:rPr lang="en-US" sz="3200" dirty="0" err="1" smtClean="0">
                <a:latin typeface="Centaur" pitchFamily="18" charset="0"/>
              </a:rPr>
              <a:t>kesalahannya</a:t>
            </a:r>
            <a:r>
              <a:rPr lang="en-US" sz="3200" dirty="0" smtClean="0">
                <a:latin typeface="Centaur" pitchFamily="18" charset="0"/>
              </a:rPr>
              <a:t> </a:t>
            </a:r>
            <a:r>
              <a:rPr lang="en-US" sz="3200" dirty="0" err="1" smtClean="0">
                <a:latin typeface="Centaur" pitchFamily="18" charset="0"/>
              </a:rPr>
              <a:t>sendiri-sendiri</a:t>
            </a:r>
            <a:r>
              <a:rPr lang="en-US" sz="3200" dirty="0" smtClean="0">
                <a:latin typeface="Centaur" pitchFamily="18" charset="0"/>
              </a:rPr>
              <a:t>, </a:t>
            </a:r>
            <a:r>
              <a:rPr lang="en-US" sz="3200" dirty="0" err="1" smtClean="0">
                <a:latin typeface="Centaur" pitchFamily="18" charset="0"/>
              </a:rPr>
              <a:t>dan</a:t>
            </a:r>
            <a:r>
              <a:rPr lang="en-US" sz="3200" dirty="0" smtClean="0">
                <a:latin typeface="Centaur" pitchFamily="18" charset="0"/>
              </a:rPr>
              <a:t> </a:t>
            </a:r>
            <a:r>
              <a:rPr lang="en-US" sz="3200" dirty="0" err="1" smtClean="0">
                <a:latin typeface="Centaur" pitchFamily="18" charset="0"/>
              </a:rPr>
              <a:t>teknik</a:t>
            </a:r>
            <a:r>
              <a:rPr lang="en-US" sz="3200" dirty="0" smtClean="0">
                <a:latin typeface="Centaur" pitchFamily="18" charset="0"/>
              </a:rPr>
              <a:t> yang </a:t>
            </a:r>
            <a:r>
              <a:rPr lang="en-US" sz="3200" dirty="0" err="1" smtClean="0">
                <a:latin typeface="Centaur" pitchFamily="18" charset="0"/>
              </a:rPr>
              <a:t>dirancang</a:t>
            </a:r>
            <a:r>
              <a:rPr lang="en-US" sz="3200" dirty="0" smtClean="0">
                <a:latin typeface="Centaur" pitchFamily="18" charset="0"/>
              </a:rPr>
              <a:t> </a:t>
            </a:r>
            <a:r>
              <a:rPr lang="en-US" sz="3200" dirty="0" err="1" smtClean="0">
                <a:latin typeface="Centaur" pitchFamily="18" charset="0"/>
              </a:rPr>
              <a:t>untuk</a:t>
            </a:r>
            <a:r>
              <a:rPr lang="en-US" sz="3200" dirty="0" smtClean="0">
                <a:latin typeface="Centaur" pitchFamily="18" charset="0"/>
              </a:rPr>
              <a:t> </a:t>
            </a:r>
            <a:r>
              <a:rPr lang="en-US" sz="3200" dirty="0" err="1" smtClean="0">
                <a:latin typeface="Centaur" pitchFamily="18" charset="0"/>
              </a:rPr>
              <a:t>mendapatkan</a:t>
            </a:r>
            <a:r>
              <a:rPr lang="en-US" sz="3200" dirty="0" smtClean="0">
                <a:latin typeface="Centaur" pitchFamily="18" charset="0"/>
              </a:rPr>
              <a:t> </a:t>
            </a:r>
            <a:r>
              <a:rPr lang="en-US" sz="3200" dirty="0" err="1" smtClean="0">
                <a:latin typeface="Centaur" pitchFamily="18" charset="0"/>
              </a:rPr>
              <a:t>pengukuran</a:t>
            </a:r>
            <a:r>
              <a:rPr lang="en-US" sz="3200" dirty="0" smtClean="0">
                <a:latin typeface="Centaur" pitchFamily="18" charset="0"/>
              </a:rPr>
              <a:t> yang paling </a:t>
            </a:r>
            <a:r>
              <a:rPr lang="en-US" sz="3200" dirty="0" err="1" smtClean="0">
                <a:latin typeface="Centaur" pitchFamily="18" charset="0"/>
              </a:rPr>
              <a:t>akurat</a:t>
            </a:r>
            <a:r>
              <a:rPr lang="en-US" sz="3200" dirty="0" smtClean="0">
                <a:latin typeface="Centaur" pitchFamily="18" charset="0"/>
              </a:rPr>
              <a:t> </a:t>
            </a:r>
            <a:r>
              <a:rPr lang="en-US" sz="3200" dirty="0" err="1" smtClean="0">
                <a:latin typeface="Centaur" pitchFamily="18" charset="0"/>
              </a:rPr>
              <a:t>adalah</a:t>
            </a:r>
            <a:r>
              <a:rPr lang="en-US" sz="3200" dirty="0" smtClean="0">
                <a:latin typeface="Centaur" pitchFamily="18" charset="0"/>
              </a:rPr>
              <a:t> </a:t>
            </a:r>
            <a:r>
              <a:rPr lang="en-US" sz="3200" dirty="0" err="1" smtClean="0">
                <a:latin typeface="Centaur" pitchFamily="18" charset="0"/>
              </a:rPr>
              <a:t>dengan</a:t>
            </a:r>
            <a:r>
              <a:rPr lang="en-US" sz="3200" dirty="0" smtClean="0">
                <a:latin typeface="Centaur" pitchFamily="18" charset="0"/>
              </a:rPr>
              <a:t> rata-rata </a:t>
            </a:r>
            <a:r>
              <a:rPr lang="en-US" sz="3200" dirty="0" err="1" smtClean="0">
                <a:latin typeface="Centaur" pitchFamily="18" charset="0"/>
              </a:rPr>
              <a:t>beberapa</a:t>
            </a:r>
            <a:r>
              <a:rPr lang="en-US" sz="3200" dirty="0" smtClean="0">
                <a:latin typeface="Centaur" pitchFamily="18" charset="0"/>
              </a:rPr>
              <a:t> </a:t>
            </a:r>
            <a:r>
              <a:rPr lang="en-US" sz="3200" dirty="0" err="1" smtClean="0">
                <a:latin typeface="Centaur" pitchFamily="18" charset="0"/>
              </a:rPr>
              <a:t>pengamatan</a:t>
            </a:r>
            <a:r>
              <a:rPr lang="en-US" sz="3200" dirty="0" smtClean="0">
                <a:latin typeface="Centaur" pitchFamily="18" charset="0"/>
              </a:rPr>
              <a:t>.</a:t>
            </a:r>
          </a:p>
          <a:p>
            <a:pPr algn="just"/>
            <a:endParaRPr lang="en-US" sz="3200" dirty="0" smtClean="0">
              <a:latin typeface="Centaur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ded Corner 3"/>
          <p:cNvSpPr/>
          <p:nvPr/>
        </p:nvSpPr>
        <p:spPr>
          <a:xfrm>
            <a:off x="457200" y="1371600"/>
            <a:ext cx="8382000" cy="2590800"/>
          </a:xfrm>
          <a:prstGeom prst="foldedCorner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3200" dirty="0" err="1" smtClean="0">
                <a:latin typeface="Centaur" pitchFamily="18" charset="0"/>
              </a:rPr>
              <a:t>Metode</a:t>
            </a:r>
            <a:r>
              <a:rPr lang="en-US" sz="3200" dirty="0" smtClean="0">
                <a:latin typeface="Centaur" pitchFamily="18" charset="0"/>
              </a:rPr>
              <a:t> yang paling </a:t>
            </a:r>
            <a:r>
              <a:rPr lang="en-US" sz="3200" dirty="0" err="1" smtClean="0">
                <a:latin typeface="Centaur" pitchFamily="18" charset="0"/>
              </a:rPr>
              <a:t>penting</a:t>
            </a:r>
            <a:r>
              <a:rPr lang="en-US" sz="3200" dirty="0" smtClean="0">
                <a:latin typeface="Centaur" pitchFamily="18" charset="0"/>
              </a:rPr>
              <a:t> </a:t>
            </a:r>
            <a:r>
              <a:rPr lang="en-US" sz="3200" dirty="0" err="1" smtClean="0">
                <a:latin typeface="Centaur" pitchFamily="18" charset="0"/>
              </a:rPr>
              <a:t>adalah</a:t>
            </a:r>
            <a:r>
              <a:rPr lang="en-US" sz="3200" dirty="0" smtClean="0">
                <a:latin typeface="Centaur" pitchFamily="18" charset="0"/>
              </a:rPr>
              <a:t> </a:t>
            </a:r>
            <a:r>
              <a:rPr lang="en-US" sz="3200" dirty="0" err="1" smtClean="0">
                <a:latin typeface="Centaur" pitchFamily="18" charset="0"/>
              </a:rPr>
              <a:t>tentang</a:t>
            </a:r>
            <a:r>
              <a:rPr lang="en-US" sz="3200" dirty="0" smtClean="0">
                <a:latin typeface="Centaur" pitchFamily="18" charset="0"/>
              </a:rPr>
              <a:t> </a:t>
            </a:r>
            <a:r>
              <a:rPr lang="en-US" sz="3200" dirty="0" err="1" smtClean="0">
                <a:latin typeface="Centaur" pitchFamily="18" charset="0"/>
              </a:rPr>
              <a:t>kuadrat</a:t>
            </a:r>
            <a:r>
              <a:rPr lang="en-US" sz="3200" dirty="0" smtClean="0">
                <a:latin typeface="Centaur" pitchFamily="18" charset="0"/>
              </a:rPr>
              <a:t> </a:t>
            </a:r>
            <a:r>
              <a:rPr lang="en-US" sz="3200" dirty="0" err="1" smtClean="0">
                <a:latin typeface="Centaur" pitchFamily="18" charset="0"/>
              </a:rPr>
              <a:t>terkecil</a:t>
            </a:r>
            <a:r>
              <a:rPr lang="en-US" sz="3200" dirty="0" smtClean="0">
                <a:latin typeface="Centaur" pitchFamily="18" charset="0"/>
              </a:rPr>
              <a:t> yang </a:t>
            </a:r>
            <a:r>
              <a:rPr lang="en-US" sz="3200" dirty="0" err="1" smtClean="0">
                <a:latin typeface="Centaur" pitchFamily="18" charset="0"/>
              </a:rPr>
              <a:t>dikembangkan</a:t>
            </a:r>
            <a:r>
              <a:rPr lang="en-US" sz="3200" dirty="0" smtClean="0">
                <a:latin typeface="Centaur" pitchFamily="18" charset="0"/>
              </a:rPr>
              <a:t> </a:t>
            </a:r>
            <a:r>
              <a:rPr lang="en-US" sz="3200" dirty="0" err="1" smtClean="0">
                <a:latin typeface="Centaur" pitchFamily="18" charset="0"/>
              </a:rPr>
              <a:t>oleh</a:t>
            </a:r>
            <a:r>
              <a:rPr lang="en-US" sz="3200" dirty="0" smtClean="0">
                <a:latin typeface="Centaur" pitchFamily="18" charset="0"/>
              </a:rPr>
              <a:t> Legendre (1752-1833) </a:t>
            </a:r>
            <a:r>
              <a:rPr lang="en-US" sz="3200" dirty="0" err="1" smtClean="0">
                <a:latin typeface="Centaur" pitchFamily="18" charset="0"/>
              </a:rPr>
              <a:t>pada</a:t>
            </a:r>
            <a:r>
              <a:rPr lang="en-US" sz="3200" dirty="0" smtClean="0">
                <a:latin typeface="Centaur" pitchFamily="18" charset="0"/>
              </a:rPr>
              <a:t> </a:t>
            </a:r>
            <a:r>
              <a:rPr lang="en-US" sz="3200" dirty="0" err="1" smtClean="0">
                <a:latin typeface="Centaur" pitchFamily="18" charset="0"/>
              </a:rPr>
              <a:t>tahun</a:t>
            </a:r>
            <a:r>
              <a:rPr lang="en-US" sz="3200" dirty="0" smtClean="0">
                <a:latin typeface="Centaur" pitchFamily="18" charset="0"/>
              </a:rPr>
              <a:t> 1806, </a:t>
            </a:r>
            <a:r>
              <a:rPr lang="en-US" sz="3200" dirty="0" err="1" smtClean="0">
                <a:latin typeface="Centaur" pitchFamily="18" charset="0"/>
              </a:rPr>
              <a:t>dan</a:t>
            </a:r>
            <a:r>
              <a:rPr lang="en-US" sz="3200" dirty="0" smtClean="0">
                <a:latin typeface="Centaur" pitchFamily="18" charset="0"/>
              </a:rPr>
              <a:t> Gauss (1777-1855) </a:t>
            </a:r>
            <a:r>
              <a:rPr lang="en-US" sz="3200" dirty="0" err="1" smtClean="0">
                <a:latin typeface="Centaur" pitchFamily="18" charset="0"/>
              </a:rPr>
              <a:t>pada</a:t>
            </a:r>
            <a:r>
              <a:rPr lang="en-US" sz="3200" dirty="0" smtClean="0">
                <a:latin typeface="Centaur" pitchFamily="18" charset="0"/>
              </a:rPr>
              <a:t> </a:t>
            </a:r>
            <a:r>
              <a:rPr lang="en-US" sz="3200" dirty="0" err="1" smtClean="0">
                <a:latin typeface="Centaur" pitchFamily="18" charset="0"/>
              </a:rPr>
              <a:t>tahun</a:t>
            </a:r>
            <a:r>
              <a:rPr lang="en-US" sz="3200" dirty="0" smtClean="0">
                <a:latin typeface="Centaur" pitchFamily="18" charset="0"/>
              </a:rPr>
              <a:t> 1809.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057400" y="1066800"/>
            <a:ext cx="4800600" cy="121920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sz="3200" dirty="0" smtClean="0">
                <a:latin typeface="Showcard Gothic" pitchFamily="82" charset="0"/>
              </a:rPr>
              <a:t>James Bradley</a:t>
            </a:r>
          </a:p>
          <a:p>
            <a:pPr algn="ctr"/>
            <a:r>
              <a:rPr lang="id-ID" sz="3200" dirty="0" smtClean="0">
                <a:latin typeface="Showcard Gothic" pitchFamily="82" charset="0"/>
              </a:rPr>
              <a:t>1692-1762</a:t>
            </a:r>
            <a:endParaRPr lang="id-ID" sz="3200" dirty="0">
              <a:latin typeface="Showcard Gothic" pitchFamily="82" charset="0"/>
            </a:endParaRPr>
          </a:p>
        </p:txBody>
      </p:sp>
      <p:graphicFrame>
        <p:nvGraphicFramePr>
          <p:cNvPr id="8" name="Diagram 7"/>
          <p:cNvGraphicFramePr/>
          <p:nvPr/>
        </p:nvGraphicFramePr>
        <p:xfrm>
          <a:off x="1295400" y="3048000"/>
          <a:ext cx="6553200" cy="1219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9" name="Diagram 8"/>
          <p:cNvGraphicFramePr/>
          <p:nvPr/>
        </p:nvGraphicFramePr>
        <p:xfrm>
          <a:off x="685800" y="4724400"/>
          <a:ext cx="3276600" cy="1219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p:graphicFrame>
        <p:nvGraphicFramePr>
          <p:cNvPr id="10" name="Diagram 9"/>
          <p:cNvGraphicFramePr/>
          <p:nvPr/>
        </p:nvGraphicFramePr>
        <p:xfrm>
          <a:off x="4648200" y="4648200"/>
          <a:ext cx="3581400" cy="1219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0" r:lo="rId11" r:qs="rId12" r:cs="rId13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4" dur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Graphic spid="8" grpId="0">
        <p:bldAsOne/>
      </p:bldGraphic>
      <p:bldGraphic spid="9" grpId="0">
        <p:bldAsOne/>
      </p:bldGraphic>
      <p:bldGraphic spid="10" grpId="0">
        <p:bldAsOne/>
      </p:bldGraphic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457200" y="2743200"/>
          <a:ext cx="8229600" cy="25447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Rounded Rectangle 3"/>
          <p:cNvSpPr/>
          <p:nvPr/>
        </p:nvSpPr>
        <p:spPr>
          <a:xfrm>
            <a:off x="990600" y="457200"/>
            <a:ext cx="3657600" cy="121920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sz="3200" dirty="0" smtClean="0">
                <a:latin typeface="Showcard Gothic" pitchFamily="82" charset="0"/>
              </a:rPr>
              <a:t>Nevil Maskelyne</a:t>
            </a:r>
            <a:endParaRPr lang="id-ID" sz="3200" dirty="0">
              <a:latin typeface="Showcard Gothic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AsOne/>
      </p:bldGraphic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018674" y="1251284"/>
            <a:ext cx="6019800" cy="806116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chemeClr val="tx1"/>
                </a:solidFill>
                <a:latin typeface="Berlin Sans FB" pitchFamily="34" charset="0"/>
              </a:rPr>
              <a:t>Publikasi</a:t>
            </a:r>
            <a:r>
              <a:rPr lang="en-US" sz="2800" dirty="0" smtClean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Berlin Sans FB" pitchFamily="34" charset="0"/>
              </a:rPr>
              <a:t>penemuan</a:t>
            </a:r>
            <a:r>
              <a:rPr lang="en-US" sz="2800" dirty="0" smtClean="0">
                <a:solidFill>
                  <a:schemeClr val="tx1"/>
                </a:solidFill>
                <a:latin typeface="Berlin Sans FB" pitchFamily="34" charset="0"/>
              </a:rPr>
              <a:t> Newton (1687)</a:t>
            </a:r>
            <a:endParaRPr lang="en-US" sz="2800" dirty="0">
              <a:solidFill>
                <a:schemeClr val="tx1"/>
              </a:solidFill>
              <a:latin typeface="Berlin Sans FB" pitchFamily="34" charset="0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 fontScale="90000"/>
          </a:bodyPr>
          <a:lstStyle/>
          <a:p>
            <a:pPr algn="l"/>
            <a:r>
              <a:rPr lang="en-US" sz="4800" b="1" dirty="0" err="1" smtClean="0">
                <a:solidFill>
                  <a:srgbClr val="002060"/>
                </a:solidFill>
                <a:latin typeface="Blackadder ITC" pitchFamily="82" charset="0"/>
              </a:rPr>
              <a:t>Pengantar</a:t>
            </a:r>
            <a:endParaRPr lang="en-US" sz="4800" b="1" dirty="0">
              <a:solidFill>
                <a:srgbClr val="002060"/>
              </a:solidFill>
              <a:latin typeface="Blackadder ITC" pitchFamily="82" charset="0"/>
            </a:endParaRPr>
          </a:p>
        </p:txBody>
      </p:sp>
      <p:sp>
        <p:nvSpPr>
          <p:cNvPr id="8" name="Curved Right Arrow 7"/>
          <p:cNvSpPr/>
          <p:nvPr/>
        </p:nvSpPr>
        <p:spPr>
          <a:xfrm rot="20413888">
            <a:off x="236130" y="1755425"/>
            <a:ext cx="732854" cy="1524000"/>
          </a:xfrm>
          <a:prstGeom prst="curvedRightArrow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1600200" y="2438400"/>
            <a:ext cx="7010400" cy="76200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chemeClr val="tx1"/>
                </a:solidFill>
                <a:latin typeface="Berlin Sans FB" pitchFamily="34" charset="0"/>
              </a:rPr>
              <a:t>Perkembangan</a:t>
            </a:r>
            <a:r>
              <a:rPr lang="en-US" sz="2800" dirty="0" smtClean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Berlin Sans FB" pitchFamily="34" charset="0"/>
              </a:rPr>
              <a:t>Teori</a:t>
            </a:r>
            <a:r>
              <a:rPr lang="en-US" sz="2800" dirty="0" smtClean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Berlin Sans FB" pitchFamily="34" charset="0"/>
              </a:rPr>
              <a:t>Gravitasi</a:t>
            </a:r>
            <a:r>
              <a:rPr lang="en-US" sz="2800" dirty="0" smtClean="0">
                <a:solidFill>
                  <a:schemeClr val="tx1"/>
                </a:solidFill>
                <a:latin typeface="Berlin Sans FB" pitchFamily="34" charset="0"/>
              </a:rPr>
              <a:t> Newton</a:t>
            </a:r>
            <a:endParaRPr lang="en-US" sz="2800" dirty="0">
              <a:solidFill>
                <a:schemeClr val="tx1"/>
              </a:solidFill>
              <a:latin typeface="Berlin Sans FB" pitchFamily="34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3505200" y="5715000"/>
            <a:ext cx="5105400" cy="83820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Berlin Sans FB" pitchFamily="34" charset="0"/>
              </a:rPr>
              <a:t>Edinburgh </a:t>
            </a:r>
            <a:r>
              <a:rPr lang="en-US" sz="2800" dirty="0" smtClean="0">
                <a:solidFill>
                  <a:schemeClr val="tx1"/>
                </a:solidFill>
                <a:latin typeface="Berlin Sans FB" pitchFamily="34" charset="0"/>
                <a:sym typeface="Wingdings" pitchFamily="2" charset="2"/>
              </a:rPr>
              <a:t> David Gregory</a:t>
            </a:r>
            <a:endParaRPr lang="en-US" sz="2800" dirty="0">
              <a:solidFill>
                <a:schemeClr val="tx1"/>
              </a:solidFill>
              <a:latin typeface="Berlin Sans FB" pitchFamily="34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3505200" y="4648200"/>
            <a:ext cx="5105400" cy="83820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Berlin Sans FB" pitchFamily="34" charset="0"/>
              </a:rPr>
              <a:t>Cambridge </a:t>
            </a:r>
            <a:r>
              <a:rPr lang="en-US" sz="2800" dirty="0" smtClean="0">
                <a:solidFill>
                  <a:schemeClr val="tx1"/>
                </a:solidFill>
                <a:latin typeface="Berlin Sans FB" pitchFamily="34" charset="0"/>
                <a:sym typeface="Wingdings" pitchFamily="2" charset="2"/>
              </a:rPr>
              <a:t> William </a:t>
            </a:r>
            <a:r>
              <a:rPr lang="en-US" sz="2800" dirty="0" err="1" smtClean="0">
                <a:solidFill>
                  <a:schemeClr val="tx1"/>
                </a:solidFill>
                <a:latin typeface="Berlin Sans FB" pitchFamily="34" charset="0"/>
                <a:sym typeface="Wingdings" pitchFamily="2" charset="2"/>
              </a:rPr>
              <a:t>Whiston</a:t>
            </a:r>
            <a:r>
              <a:rPr lang="en-US" sz="2800" dirty="0" smtClean="0">
                <a:solidFill>
                  <a:schemeClr val="tx1"/>
                </a:solidFill>
                <a:latin typeface="Berlin Sans FB" pitchFamily="34" charset="0"/>
                <a:sym typeface="Wingdings" pitchFamily="2" charset="2"/>
              </a:rPr>
              <a:t> </a:t>
            </a:r>
            <a:endParaRPr lang="en-US" sz="2800" dirty="0">
              <a:solidFill>
                <a:schemeClr val="tx1"/>
              </a:solidFill>
              <a:latin typeface="Berlin Sans FB" pitchFamily="34" charset="0"/>
            </a:endParaRPr>
          </a:p>
        </p:txBody>
      </p:sp>
      <p:sp>
        <p:nvSpPr>
          <p:cNvPr id="12" name="Striped Right Arrow 11"/>
          <p:cNvSpPr/>
          <p:nvPr/>
        </p:nvSpPr>
        <p:spPr>
          <a:xfrm>
            <a:off x="685800" y="4724400"/>
            <a:ext cx="2743200" cy="1752600"/>
          </a:xfrm>
          <a:prstGeom prst="stripedRightArrow">
            <a:avLst/>
          </a:prstGeom>
          <a:solidFill>
            <a:schemeClr val="accent4">
              <a:lumMod val="60000"/>
              <a:lumOff val="40000"/>
            </a:schemeClr>
          </a:solidFill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chemeClr val="tx1"/>
                </a:solidFill>
              </a:rPr>
              <a:t>Inggris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990600" y="3505200"/>
            <a:ext cx="7620000" cy="83820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Berlin Sans FB" pitchFamily="34" charset="0"/>
              </a:rPr>
              <a:t>Edmund Halley (</a:t>
            </a:r>
            <a:r>
              <a:rPr lang="id-ID" sz="2800" dirty="0" smtClean="0">
                <a:solidFill>
                  <a:schemeClr val="tx1"/>
                </a:solidFill>
                <a:latin typeface="Berlin Sans FB" pitchFamily="34" charset="0"/>
              </a:rPr>
              <a:t>1656-1742</a:t>
            </a:r>
            <a:r>
              <a:rPr lang="en-US" sz="2800" dirty="0" smtClean="0">
                <a:solidFill>
                  <a:schemeClr val="tx1"/>
                </a:solidFill>
                <a:latin typeface="Berlin Sans FB" pitchFamily="34" charset="0"/>
              </a:rPr>
              <a:t>)</a:t>
            </a:r>
            <a:r>
              <a:rPr lang="en-US" sz="2800" dirty="0" smtClean="0">
                <a:solidFill>
                  <a:schemeClr val="tx1"/>
                </a:solidFill>
                <a:latin typeface="Berlin Sans FB" pitchFamily="34" charset="0"/>
                <a:sym typeface="Wingdings" pitchFamily="2" charset="2"/>
              </a:rPr>
              <a:t></a:t>
            </a:r>
            <a:r>
              <a:rPr lang="en-US" sz="2800" dirty="0" err="1" smtClean="0">
                <a:solidFill>
                  <a:schemeClr val="tx1"/>
                </a:solidFill>
                <a:latin typeface="Berlin Sans FB" pitchFamily="34" charset="0"/>
                <a:sym typeface="Wingdings" pitchFamily="2" charset="2"/>
              </a:rPr>
              <a:t>kasus</a:t>
            </a:r>
            <a:r>
              <a:rPr lang="en-US" sz="2800" dirty="0" smtClean="0">
                <a:solidFill>
                  <a:schemeClr val="tx1"/>
                </a:solidFill>
                <a:latin typeface="Berlin Sans FB" pitchFamily="34" charset="0"/>
                <a:sym typeface="Wingdings" pitchFamily="2" charset="2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Berlin Sans FB" pitchFamily="34" charset="0"/>
                <a:sym typeface="Wingdings" pitchFamily="2" charset="2"/>
              </a:rPr>
              <a:t>komet</a:t>
            </a:r>
            <a:r>
              <a:rPr lang="en-US" sz="2800" dirty="0" smtClean="0">
                <a:solidFill>
                  <a:schemeClr val="tx1"/>
                </a:solidFill>
                <a:latin typeface="Berlin Sans FB" pitchFamily="34" charset="0"/>
                <a:sym typeface="Wingdings" pitchFamily="2" charset="2"/>
              </a:rPr>
              <a:t> Halley</a:t>
            </a:r>
            <a:endParaRPr lang="en-US" sz="2800" dirty="0">
              <a:solidFill>
                <a:schemeClr val="tx1"/>
              </a:solidFill>
              <a:latin typeface="Berlin Sans FB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Rounded Rectangle 3"/>
          <p:cNvSpPr/>
          <p:nvPr/>
        </p:nvSpPr>
        <p:spPr>
          <a:xfrm>
            <a:off x="990600" y="457200"/>
            <a:ext cx="3657600" cy="121920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sz="3200" dirty="0" smtClean="0"/>
              <a:t>Thomas Digges</a:t>
            </a:r>
            <a:endParaRPr lang="id-ID" sz="3200" dirty="0">
              <a:latin typeface="Showcard Gothic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  <p:bldP spid="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lded Corner 4"/>
          <p:cNvSpPr/>
          <p:nvPr/>
        </p:nvSpPr>
        <p:spPr>
          <a:xfrm>
            <a:off x="1066800" y="152400"/>
            <a:ext cx="6172200" cy="2819400"/>
          </a:xfrm>
          <a:prstGeom prst="foldedCorner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 sz="2400" dirty="0" smtClean="0">
              <a:solidFill>
                <a:schemeClr val="tx1"/>
              </a:solidFill>
              <a:latin typeface="Tempus Sans ITC" pitchFamily="82" charset="0"/>
            </a:endParaRPr>
          </a:p>
          <a:p>
            <a:pPr algn="ctr"/>
            <a:endParaRPr lang="id-ID" sz="2400" dirty="0" smtClean="0">
              <a:solidFill>
                <a:schemeClr val="tx1"/>
              </a:solidFill>
              <a:latin typeface="Tempus Sans ITC" pitchFamily="82" charset="0"/>
            </a:endParaRPr>
          </a:p>
          <a:p>
            <a:pPr algn="ctr"/>
            <a:r>
              <a:rPr lang="id-ID" sz="2400" dirty="0" smtClean="0">
                <a:solidFill>
                  <a:schemeClr val="tx1"/>
                </a:solidFill>
                <a:latin typeface="Tempus Sans ITC" pitchFamily="82" charset="0"/>
              </a:rPr>
              <a:t>Jika planet-planet bergerak mengitari matahari terbentuk sebuah sistem, maka tampaknya bintang-bintang yang tersebar di seluruh ruang bisa membentuk sistem atau serangkaian sistem. </a:t>
            </a:r>
          </a:p>
          <a:p>
            <a:pPr algn="ctr"/>
            <a:endParaRPr lang="id-ID" sz="2400" dirty="0">
              <a:solidFill>
                <a:schemeClr val="tx1"/>
              </a:solidFill>
              <a:latin typeface="Tempus Sans ITC" pitchFamily="82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2438400" y="3352800"/>
            <a:ext cx="3657600" cy="121920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sz="3200" dirty="0" smtClean="0"/>
              <a:t>Thomas Wright </a:t>
            </a:r>
            <a:r>
              <a:rPr lang="id-ID" sz="3200" dirty="0" smtClean="0">
                <a:sym typeface="Wingdings" pitchFamily="2" charset="2"/>
              </a:rPr>
              <a:t>1750</a:t>
            </a:r>
            <a:endParaRPr lang="id-ID" sz="3200" dirty="0">
              <a:latin typeface="Showcard Gothic" pitchFamily="82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609600" y="4724400"/>
            <a:ext cx="7848600" cy="182880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sz="2400" b="1" dirty="0" smtClean="0">
                <a:latin typeface="Tempus Sans ITC" pitchFamily="82" charset="0"/>
              </a:rPr>
              <a:t>matahari dan bintang-bintang dari Bima Sakti membentuk sebuah sistem sidereal raksasa, semua bergerak mengelilingi pusat</a:t>
            </a:r>
            <a:endParaRPr lang="id-ID" sz="2400" b="1" dirty="0">
              <a:latin typeface="Tempus Sans ITC" pitchFamily="82" charset="0"/>
            </a:endParaRPr>
          </a:p>
        </p:txBody>
      </p:sp>
      <p:sp>
        <p:nvSpPr>
          <p:cNvPr id="8" name="Down Arrow 7"/>
          <p:cNvSpPr/>
          <p:nvPr/>
        </p:nvSpPr>
        <p:spPr>
          <a:xfrm>
            <a:off x="3810000" y="2819400"/>
            <a:ext cx="609600" cy="533400"/>
          </a:xfrm>
          <a:prstGeom prst="down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9" name="Down Arrow 8"/>
          <p:cNvSpPr/>
          <p:nvPr/>
        </p:nvSpPr>
        <p:spPr>
          <a:xfrm>
            <a:off x="3810000" y="4495800"/>
            <a:ext cx="609600" cy="533400"/>
          </a:xfrm>
          <a:prstGeom prst="down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838200" y="304800"/>
            <a:ext cx="3657600" cy="121920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sz="3200" dirty="0" smtClean="0"/>
              <a:t>Immanuel Kant </a:t>
            </a:r>
            <a:r>
              <a:rPr lang="id-ID" sz="3200" dirty="0" smtClean="0">
                <a:sym typeface="Wingdings" pitchFamily="2" charset="2"/>
              </a:rPr>
              <a:t> 1755</a:t>
            </a:r>
            <a:endParaRPr lang="id-ID" sz="3200" dirty="0"/>
          </a:p>
        </p:txBody>
      </p:sp>
      <p:sp>
        <p:nvSpPr>
          <p:cNvPr id="6" name="Folded Corner 5"/>
          <p:cNvSpPr/>
          <p:nvPr/>
        </p:nvSpPr>
        <p:spPr>
          <a:xfrm>
            <a:off x="2209800" y="1752600"/>
            <a:ext cx="6172200" cy="2819400"/>
          </a:xfrm>
          <a:prstGeom prst="foldedCorner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sz="2400" dirty="0" smtClean="0">
                <a:latin typeface="Tempus Sans ITC" pitchFamily="82" charset="0"/>
              </a:rPr>
              <a:t>nebula adalah sistem bintang besar seperti Bima Sakti dan semua sistem sidereal di alam semesta mungkin bergerak mengelilingi pusat umum dan menyusun sistem yang lebih besar. </a:t>
            </a:r>
            <a:endParaRPr lang="id-ID" sz="2400" dirty="0">
              <a:solidFill>
                <a:schemeClr val="tx1"/>
              </a:solidFill>
              <a:latin typeface="Tempus Sans ITC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04800" y="304800"/>
            <a:ext cx="3657600" cy="121920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sz="3200" dirty="0" smtClean="0"/>
              <a:t>William Herschel</a:t>
            </a:r>
            <a:endParaRPr lang="id-ID" sz="3200" dirty="0"/>
          </a:p>
        </p:txBody>
      </p:sp>
      <p:sp>
        <p:nvSpPr>
          <p:cNvPr id="5" name="Rounded Rectangle 4"/>
          <p:cNvSpPr/>
          <p:nvPr/>
        </p:nvSpPr>
        <p:spPr>
          <a:xfrm>
            <a:off x="457200" y="1864056"/>
            <a:ext cx="7772400" cy="144780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sz="3000" dirty="0" smtClean="0">
                <a:latin typeface="Tempus Sans ITC" pitchFamily="82" charset="0"/>
              </a:rPr>
              <a:t>mempelajari gerakan dan distribusi bintang-bintang di ruang angkasa</a:t>
            </a:r>
            <a:endParaRPr lang="id-ID" sz="3000" dirty="0">
              <a:latin typeface="Tempus Sans ITC" pitchFamily="82" charset="0"/>
            </a:endParaRPr>
          </a:p>
        </p:txBody>
      </p:sp>
      <p:sp>
        <p:nvSpPr>
          <p:cNvPr id="6" name="Down Arrow 5"/>
          <p:cNvSpPr/>
          <p:nvPr/>
        </p:nvSpPr>
        <p:spPr>
          <a:xfrm>
            <a:off x="2362200" y="1295400"/>
            <a:ext cx="609600" cy="533400"/>
          </a:xfrm>
          <a:prstGeom prst="down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7" name="Rounded Rectangle 6"/>
          <p:cNvSpPr/>
          <p:nvPr/>
        </p:nvSpPr>
        <p:spPr>
          <a:xfrm>
            <a:off x="533400" y="3828192"/>
            <a:ext cx="7772400" cy="91440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buNone/>
            </a:pPr>
            <a:r>
              <a:rPr lang="id-ID" sz="3200" dirty="0" smtClean="0">
                <a:latin typeface="Tempus Sans ITC" pitchFamily="82" charset="0"/>
              </a:rPr>
              <a:t>Menemukan Uranus pada tahun 1781</a:t>
            </a:r>
            <a:endParaRPr lang="id-ID" sz="3200" dirty="0">
              <a:latin typeface="Tempus Sans ITC" pitchFamily="82" charset="0"/>
            </a:endParaRPr>
          </a:p>
        </p:txBody>
      </p:sp>
      <p:sp>
        <p:nvSpPr>
          <p:cNvPr id="8" name="Down Arrow 7"/>
          <p:cNvSpPr/>
          <p:nvPr/>
        </p:nvSpPr>
        <p:spPr>
          <a:xfrm>
            <a:off x="3581400" y="3192440"/>
            <a:ext cx="609600" cy="533400"/>
          </a:xfrm>
          <a:prstGeom prst="down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9" name="Down Arrow 8"/>
          <p:cNvSpPr/>
          <p:nvPr/>
        </p:nvSpPr>
        <p:spPr>
          <a:xfrm>
            <a:off x="4433248" y="4551520"/>
            <a:ext cx="609600" cy="533400"/>
          </a:xfrm>
          <a:prstGeom prst="down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0" name="Rounded Rectangle 9"/>
          <p:cNvSpPr/>
          <p:nvPr/>
        </p:nvSpPr>
        <p:spPr>
          <a:xfrm>
            <a:off x="457200" y="5117904"/>
            <a:ext cx="8077200" cy="114300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sz="2800" dirty="0" smtClean="0">
                <a:latin typeface="Tempus Sans ITC" pitchFamily="82" charset="0"/>
              </a:rPr>
              <a:t>1783 </a:t>
            </a:r>
            <a:r>
              <a:rPr lang="id-ID" sz="2800" dirty="0" smtClean="0">
                <a:latin typeface="Tempus Sans ITC" pitchFamily="82" charset="0"/>
                <a:sym typeface="Wingdings" pitchFamily="2" charset="2"/>
              </a:rPr>
              <a:t> </a:t>
            </a:r>
            <a:r>
              <a:rPr lang="id-ID" sz="2800" dirty="0" smtClean="0">
                <a:latin typeface="Tempus Sans ITC" pitchFamily="82" charset="0"/>
              </a:rPr>
              <a:t>kecerahan instrinsik dari semua bintang sama</a:t>
            </a:r>
            <a:endParaRPr lang="id-ID" sz="2800" dirty="0">
              <a:latin typeface="Tempus Sans ITC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pPr algn="l"/>
            <a:r>
              <a:rPr lang="en-US" b="1" dirty="0" err="1" smtClean="0">
                <a:latin typeface="Blackadder ITC" pitchFamily="82" charset="0"/>
              </a:rPr>
              <a:t>Teori</a:t>
            </a:r>
            <a:r>
              <a:rPr lang="en-US" b="1" dirty="0" smtClean="0">
                <a:latin typeface="Blackadder ITC" pitchFamily="82" charset="0"/>
              </a:rPr>
              <a:t> -</a:t>
            </a:r>
            <a:r>
              <a:rPr lang="en-US" b="1" dirty="0" err="1" smtClean="0">
                <a:latin typeface="Blackadder ITC" pitchFamily="82" charset="0"/>
              </a:rPr>
              <a:t>Teori</a:t>
            </a:r>
            <a:endParaRPr lang="en-US" b="1" dirty="0">
              <a:latin typeface="Blackadder ITC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181600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en-US" sz="2800" dirty="0" err="1" smtClean="0"/>
              <a:t>Edmun</a:t>
            </a:r>
            <a:r>
              <a:rPr lang="en-US" sz="2800" dirty="0" smtClean="0"/>
              <a:t> Halley (1694)</a:t>
            </a:r>
          </a:p>
          <a:p>
            <a:pPr algn="just">
              <a:buNone/>
            </a:pPr>
            <a:r>
              <a:rPr lang="en-US" sz="2800" dirty="0"/>
              <a:t>	</a:t>
            </a:r>
            <a:r>
              <a:rPr lang="en-US" sz="2800" dirty="0" err="1" smtClean="0"/>
              <a:t>Suatu</a:t>
            </a:r>
            <a:r>
              <a:rPr lang="en-US" sz="2800" dirty="0" smtClean="0"/>
              <a:t> </a:t>
            </a:r>
            <a:r>
              <a:rPr lang="en-US" sz="2800" dirty="0" err="1" smtClean="0"/>
              <a:t>tubuh</a:t>
            </a:r>
            <a:r>
              <a:rPr lang="en-US" sz="2800" dirty="0" smtClean="0"/>
              <a:t> (</a:t>
            </a:r>
            <a:r>
              <a:rPr lang="en-US" sz="2800" dirty="0" err="1" smtClean="0"/>
              <a:t>komet</a:t>
            </a:r>
            <a:r>
              <a:rPr lang="en-US" sz="2800" dirty="0" smtClean="0"/>
              <a:t> Halley) </a:t>
            </a:r>
            <a:r>
              <a:rPr lang="en-US" sz="2800" dirty="0" err="1" smtClean="0"/>
              <a:t>suatu</a:t>
            </a:r>
            <a:r>
              <a:rPr lang="en-US" sz="2800" dirty="0" smtClean="0"/>
              <a:t> </a:t>
            </a:r>
            <a:r>
              <a:rPr lang="en-US" sz="2800" dirty="0" err="1" smtClean="0"/>
              <a:t>saat</a:t>
            </a:r>
            <a:r>
              <a:rPr lang="en-US" sz="2800" dirty="0" smtClean="0"/>
              <a:t> </a:t>
            </a:r>
            <a:r>
              <a:rPr lang="en-US" sz="2800" dirty="0" err="1" smtClean="0"/>
              <a:t>akan</a:t>
            </a:r>
            <a:r>
              <a:rPr lang="en-US" sz="2800" dirty="0" smtClean="0"/>
              <a:t> </a:t>
            </a:r>
            <a:r>
              <a:rPr lang="en-US" sz="2800" dirty="0" err="1" smtClean="0"/>
              <a:t>bergerak</a:t>
            </a:r>
            <a:r>
              <a:rPr lang="en-US" sz="2800" dirty="0" smtClean="0"/>
              <a:t> </a:t>
            </a:r>
            <a:r>
              <a:rPr lang="en-US" sz="2800" dirty="0" err="1" smtClean="0"/>
              <a:t>mendekati</a:t>
            </a:r>
            <a:r>
              <a:rPr lang="en-US" sz="2800" dirty="0" smtClean="0"/>
              <a:t> </a:t>
            </a:r>
            <a:r>
              <a:rPr lang="en-US" sz="2800" dirty="0" err="1" smtClean="0"/>
              <a:t>bumi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menimbulkan</a:t>
            </a:r>
            <a:r>
              <a:rPr lang="en-US" sz="2800" dirty="0" smtClean="0"/>
              <a:t> </a:t>
            </a:r>
            <a:r>
              <a:rPr lang="en-US" sz="2800" dirty="0" err="1" smtClean="0"/>
              <a:t>gelombang</a:t>
            </a:r>
            <a:r>
              <a:rPr lang="en-US" sz="2800" dirty="0" smtClean="0"/>
              <a:t> </a:t>
            </a:r>
            <a:r>
              <a:rPr lang="en-US" sz="2800" dirty="0" err="1" smtClean="0"/>
              <a:t>pasang</a:t>
            </a:r>
            <a:r>
              <a:rPr lang="en-US" sz="2800" dirty="0" smtClean="0"/>
              <a:t> </a:t>
            </a:r>
            <a:r>
              <a:rPr lang="en-US" sz="2800" dirty="0" err="1" smtClean="0"/>
              <a:t>besar</a:t>
            </a:r>
            <a:r>
              <a:rPr lang="en-US" sz="2800" dirty="0" smtClean="0"/>
              <a:t> yang </a:t>
            </a:r>
            <a:r>
              <a:rPr lang="en-US" sz="2800" dirty="0" err="1" smtClean="0"/>
              <a:t>merupakan</a:t>
            </a:r>
            <a:r>
              <a:rPr lang="en-US" sz="2800" dirty="0" smtClean="0"/>
              <a:t> </a:t>
            </a:r>
            <a:r>
              <a:rPr lang="en-US" sz="2800" dirty="0" err="1" smtClean="0"/>
              <a:t>banjir</a:t>
            </a:r>
            <a:r>
              <a:rPr lang="en-US" sz="2800" dirty="0" smtClean="0"/>
              <a:t> </a:t>
            </a:r>
            <a:r>
              <a:rPr lang="en-US" sz="2800" dirty="0" err="1" smtClean="0"/>
              <a:t>Nuh</a:t>
            </a:r>
            <a:r>
              <a:rPr lang="en-US" sz="2800" dirty="0" smtClean="0"/>
              <a:t>.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800" dirty="0" err="1" smtClean="0"/>
              <a:t>Whiston</a:t>
            </a:r>
            <a:r>
              <a:rPr lang="en-US" sz="2800" dirty="0" smtClean="0"/>
              <a:t> (1696)</a:t>
            </a:r>
          </a:p>
          <a:p>
            <a:pPr algn="just">
              <a:buNone/>
            </a:pPr>
            <a:r>
              <a:rPr lang="en-US" sz="2800" dirty="0"/>
              <a:t>	</a:t>
            </a:r>
            <a:r>
              <a:rPr lang="en-US" sz="2800" dirty="0" err="1" smtClean="0"/>
              <a:t>Ia</a:t>
            </a:r>
            <a:r>
              <a:rPr lang="en-US" sz="2800" dirty="0" smtClean="0"/>
              <a:t> </a:t>
            </a:r>
            <a:r>
              <a:rPr lang="en-US" sz="2800" dirty="0" err="1" smtClean="0"/>
              <a:t>mengajukan</a:t>
            </a:r>
            <a:r>
              <a:rPr lang="en-US" sz="2800" dirty="0" smtClean="0"/>
              <a:t> </a:t>
            </a:r>
            <a:r>
              <a:rPr lang="en-US" sz="2800" dirty="0" err="1" smtClean="0"/>
              <a:t>teori</a:t>
            </a:r>
            <a:r>
              <a:rPr lang="en-US" sz="2800" dirty="0" smtClean="0"/>
              <a:t> yang </a:t>
            </a:r>
            <a:r>
              <a:rPr lang="en-US" sz="2800" dirty="0" err="1" smtClean="0"/>
              <a:t>sama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dianggap</a:t>
            </a:r>
            <a:r>
              <a:rPr lang="en-US" sz="2800" dirty="0" smtClean="0"/>
              <a:t> </a:t>
            </a:r>
            <a:r>
              <a:rPr lang="en-US" sz="2800" dirty="0" err="1" smtClean="0"/>
              <a:t>murtad</a:t>
            </a:r>
            <a:r>
              <a:rPr lang="en-US" sz="2800" dirty="0" smtClean="0"/>
              <a:t> </a:t>
            </a:r>
            <a:r>
              <a:rPr lang="en-US" sz="2800" dirty="0" err="1" smtClean="0"/>
              <a:t>serta</a:t>
            </a:r>
            <a:r>
              <a:rPr lang="en-US" sz="2800" dirty="0" smtClean="0"/>
              <a:t> </a:t>
            </a:r>
            <a:r>
              <a:rPr lang="en-US" sz="2800" dirty="0" err="1" smtClean="0"/>
              <a:t>dihapus</a:t>
            </a:r>
            <a:r>
              <a:rPr lang="en-US" sz="2800" dirty="0" smtClean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 </a:t>
            </a:r>
            <a:r>
              <a:rPr lang="en-US" sz="2800" dirty="0" err="1" smtClean="0"/>
              <a:t>kursi</a:t>
            </a:r>
            <a:r>
              <a:rPr lang="en-US" sz="2800" dirty="0" smtClean="0"/>
              <a:t> </a:t>
            </a:r>
            <a:r>
              <a:rPr lang="en-US" sz="2800" dirty="0" err="1" smtClean="0"/>
              <a:t>pemerintahan</a:t>
            </a:r>
            <a:r>
              <a:rPr lang="en-US" sz="2800" dirty="0" smtClean="0"/>
              <a:t>(1701).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800" dirty="0" err="1" smtClean="0"/>
              <a:t>Uskup</a:t>
            </a:r>
            <a:r>
              <a:rPr lang="en-US" sz="2800" dirty="0" smtClean="0"/>
              <a:t> Berkeley (1734)</a:t>
            </a:r>
          </a:p>
          <a:p>
            <a:pPr algn="just">
              <a:buNone/>
            </a:pPr>
            <a:r>
              <a:rPr lang="en-US" sz="2800" dirty="0"/>
              <a:t>	</a:t>
            </a:r>
            <a:r>
              <a:rPr lang="en-US" sz="2800" dirty="0" err="1"/>
              <a:t>M</a:t>
            </a:r>
            <a:r>
              <a:rPr lang="en-US" sz="2800" dirty="0" err="1" smtClean="0"/>
              <a:t>emecahkan</a:t>
            </a:r>
            <a:r>
              <a:rPr lang="en-US" sz="2800" dirty="0" smtClean="0"/>
              <a:t> </a:t>
            </a:r>
            <a:r>
              <a:rPr lang="en-US" sz="2800" dirty="0" err="1" smtClean="0"/>
              <a:t>kalkulus</a:t>
            </a:r>
            <a:r>
              <a:rPr lang="en-US" sz="2800" dirty="0" smtClean="0"/>
              <a:t> </a:t>
            </a:r>
            <a:r>
              <a:rPr lang="en-US" sz="2800" dirty="0" err="1" smtClean="0"/>
              <a:t>diferensial</a:t>
            </a:r>
            <a:r>
              <a:rPr lang="en-US" sz="2800" dirty="0" smtClean="0"/>
              <a:t> yang </a:t>
            </a:r>
            <a:r>
              <a:rPr lang="en-US" sz="2800" dirty="0" err="1" smtClean="0"/>
              <a:t>ditemukan</a:t>
            </a:r>
            <a:r>
              <a:rPr lang="en-US" sz="2800" dirty="0" smtClean="0"/>
              <a:t> Newton.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pPr algn="l"/>
            <a:r>
              <a:rPr lang="en-US" b="1" dirty="0" err="1" smtClean="0">
                <a:latin typeface="Blackadder ITC" pitchFamily="82" charset="0"/>
              </a:rPr>
              <a:t>Penerimaan</a:t>
            </a:r>
            <a:r>
              <a:rPr lang="en-US" b="1" dirty="0" smtClean="0">
                <a:latin typeface="Blackadder ITC" pitchFamily="82" charset="0"/>
              </a:rPr>
              <a:t> </a:t>
            </a:r>
            <a:r>
              <a:rPr lang="en-US" b="1" dirty="0" err="1" smtClean="0">
                <a:latin typeface="Blackadder ITC" pitchFamily="82" charset="0"/>
              </a:rPr>
              <a:t>Penemuan</a:t>
            </a:r>
            <a:r>
              <a:rPr lang="en-US" b="1" dirty="0" smtClean="0">
                <a:latin typeface="Blackadder ITC" pitchFamily="82" charset="0"/>
              </a:rPr>
              <a:t> Newton</a:t>
            </a:r>
            <a:endParaRPr lang="en-US" b="1" dirty="0">
              <a:latin typeface="Blackadder ITC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q"/>
            </a:pPr>
            <a:r>
              <a:rPr lang="en-US" sz="2800" dirty="0" smtClean="0"/>
              <a:t>Paris Academy of Science </a:t>
            </a:r>
            <a:r>
              <a:rPr lang="en-US" sz="2800" dirty="0" err="1" smtClean="0"/>
              <a:t>cukup</a:t>
            </a:r>
            <a:r>
              <a:rPr lang="en-US" sz="2800" dirty="0" smtClean="0"/>
              <a:t> </a:t>
            </a:r>
            <a:r>
              <a:rPr lang="en-US" sz="2800" dirty="0" err="1" smtClean="0"/>
              <a:t>lambat</a:t>
            </a:r>
            <a:r>
              <a:rPr lang="en-US" sz="2800" dirty="0" smtClean="0"/>
              <a:t>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penerimaan</a:t>
            </a:r>
            <a:r>
              <a:rPr lang="en-US" sz="2800" dirty="0" smtClean="0"/>
              <a:t> </a:t>
            </a:r>
            <a:r>
              <a:rPr lang="en-US" sz="2800" dirty="0" err="1" smtClean="0"/>
              <a:t>teori</a:t>
            </a:r>
            <a:r>
              <a:rPr lang="en-US" sz="2800" dirty="0" smtClean="0"/>
              <a:t> Newton </a:t>
            </a:r>
            <a:r>
              <a:rPr lang="en-US" sz="2800" dirty="0" err="1" smtClean="0"/>
              <a:t>serta</a:t>
            </a:r>
            <a:r>
              <a:rPr lang="en-US" sz="2800" dirty="0" smtClean="0"/>
              <a:t> </a:t>
            </a:r>
            <a:r>
              <a:rPr lang="en-US" sz="2800" dirty="0" err="1" smtClean="0"/>
              <a:t>teori</a:t>
            </a:r>
            <a:r>
              <a:rPr lang="en-US" sz="2800" dirty="0" smtClean="0"/>
              <a:t> Descartes.</a:t>
            </a:r>
          </a:p>
          <a:p>
            <a:pPr algn="just">
              <a:buFont typeface="Wingdings" pitchFamily="2" charset="2"/>
              <a:buChar char="q"/>
            </a:pPr>
            <a:r>
              <a:rPr lang="en-US" sz="2800" dirty="0" err="1" smtClean="0"/>
              <a:t>Reorganisasi</a:t>
            </a:r>
            <a:r>
              <a:rPr lang="en-US" sz="2800" dirty="0" smtClean="0"/>
              <a:t> </a:t>
            </a:r>
            <a:r>
              <a:rPr lang="en-US" sz="2800" dirty="0" err="1" smtClean="0"/>
              <a:t>Akademi</a:t>
            </a:r>
            <a:r>
              <a:rPr lang="en-US" sz="2800" dirty="0" smtClean="0"/>
              <a:t> (1699) </a:t>
            </a:r>
            <a:r>
              <a:rPr lang="en-US" sz="2800" dirty="0" smtClean="0">
                <a:sym typeface="Wingdings" pitchFamily="2" charset="2"/>
              </a:rPr>
              <a:t></a:t>
            </a:r>
            <a:r>
              <a:rPr lang="en-US" sz="2800" dirty="0" err="1" smtClean="0">
                <a:sym typeface="Wingdings" pitchFamily="2" charset="2"/>
              </a:rPr>
              <a:t>penerimaan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teori</a:t>
            </a:r>
            <a:r>
              <a:rPr lang="en-US" sz="2800" dirty="0" smtClean="0">
                <a:sym typeface="Wingdings" pitchFamily="2" charset="2"/>
              </a:rPr>
              <a:t> Descartes </a:t>
            </a:r>
            <a:r>
              <a:rPr lang="en-US" sz="2800" dirty="0" err="1" smtClean="0">
                <a:sym typeface="Wingdings" pitchFamily="2" charset="2"/>
              </a:rPr>
              <a:t>cukup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dominan</a:t>
            </a:r>
            <a:r>
              <a:rPr lang="en-US" sz="2800" dirty="0" smtClean="0">
                <a:sym typeface="Wingdings" pitchFamily="2" charset="2"/>
              </a:rPr>
              <a:t>. </a:t>
            </a:r>
            <a:r>
              <a:rPr lang="en-US" sz="2800" dirty="0" err="1" smtClean="0">
                <a:sym typeface="Wingdings" pitchFamily="2" charset="2"/>
              </a:rPr>
              <a:t>Selain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itu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juga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terjadi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pada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teori</a:t>
            </a:r>
            <a:r>
              <a:rPr lang="en-US" sz="2800" dirty="0" smtClean="0">
                <a:sym typeface="Wingdings" pitchFamily="2" charset="2"/>
              </a:rPr>
              <a:t> Newtonian (1734) </a:t>
            </a:r>
            <a:r>
              <a:rPr lang="en-US" sz="2800" dirty="0" err="1" smtClean="0">
                <a:sym typeface="Wingdings" pitchFamily="2" charset="2"/>
              </a:rPr>
              <a:t>serta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Karya</a:t>
            </a:r>
            <a:r>
              <a:rPr lang="en-US" sz="2800" dirty="0" smtClean="0">
                <a:sym typeface="Wingdings" pitchFamily="2" charset="2"/>
              </a:rPr>
              <a:t> Cartesian (1740) yang </a:t>
            </a:r>
            <a:r>
              <a:rPr lang="en-US" sz="2800" dirty="0" err="1" smtClean="0">
                <a:sym typeface="Wingdings" pitchFamily="2" charset="2"/>
              </a:rPr>
              <a:t>diberikan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hadiah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oleh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Akademi</a:t>
            </a:r>
            <a:r>
              <a:rPr lang="en-US" sz="2800" dirty="0" smtClean="0">
                <a:sym typeface="Wingdings" pitchFamily="2" charset="2"/>
              </a:rPr>
              <a:t>.</a:t>
            </a:r>
            <a:endParaRPr lang="en-US" sz="2800" dirty="0" smtClean="0"/>
          </a:p>
          <a:p>
            <a:pPr algn="just">
              <a:buFont typeface="Wingdings" pitchFamily="2" charset="2"/>
              <a:buChar char="q"/>
            </a:pPr>
            <a:r>
              <a:rPr lang="en-US" sz="2800" dirty="0" smtClean="0"/>
              <a:t>Hal </a:t>
            </a:r>
            <a:r>
              <a:rPr lang="en-US" sz="2800" dirty="0" err="1" smtClean="0"/>
              <a:t>ini</a:t>
            </a:r>
            <a:r>
              <a:rPr lang="en-US" sz="2800" dirty="0" smtClean="0"/>
              <a:t> </a:t>
            </a:r>
            <a:r>
              <a:rPr lang="en-US" sz="2800" dirty="0" err="1" smtClean="0"/>
              <a:t>merupakan</a:t>
            </a:r>
            <a:r>
              <a:rPr lang="en-US" sz="2800" dirty="0" smtClean="0"/>
              <a:t> </a:t>
            </a:r>
            <a:r>
              <a:rPr lang="en-US" sz="2800" dirty="0" err="1" smtClean="0"/>
              <a:t>awal</a:t>
            </a:r>
            <a:r>
              <a:rPr lang="en-US" sz="2800" dirty="0" smtClean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 </a:t>
            </a:r>
            <a:r>
              <a:rPr lang="en-US" sz="2800" dirty="0" err="1" smtClean="0"/>
              <a:t>kecenderungan</a:t>
            </a:r>
            <a:r>
              <a:rPr lang="en-US" sz="2800" dirty="0" smtClean="0"/>
              <a:t> </a:t>
            </a:r>
            <a:r>
              <a:rPr lang="en-US" sz="2800" dirty="0" err="1" smtClean="0"/>
              <a:t>akan</a:t>
            </a:r>
            <a:r>
              <a:rPr lang="en-US" sz="2800" dirty="0" smtClean="0"/>
              <a:t> </a:t>
            </a:r>
            <a:r>
              <a:rPr lang="en-US" sz="2800" dirty="0" err="1" smtClean="0"/>
              <a:t>filsafat</a:t>
            </a:r>
            <a:r>
              <a:rPr lang="en-US" sz="2800" dirty="0" smtClean="0"/>
              <a:t> </a:t>
            </a:r>
            <a:r>
              <a:rPr lang="en-US" sz="2800" dirty="0" err="1" smtClean="0"/>
              <a:t>mekanis</a:t>
            </a:r>
            <a:r>
              <a:rPr lang="en-US" sz="2800" dirty="0" smtClean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 </a:t>
            </a:r>
            <a:r>
              <a:rPr lang="en-US" sz="2800" dirty="0" err="1" smtClean="0"/>
              <a:t>dunia</a:t>
            </a:r>
            <a:r>
              <a:rPr lang="en-US" sz="2800" dirty="0" smtClean="0"/>
              <a:t> </a:t>
            </a:r>
            <a:r>
              <a:rPr lang="en-US" sz="2800" dirty="0" err="1" smtClean="0"/>
              <a:t>fisik</a:t>
            </a:r>
            <a:r>
              <a:rPr lang="en-US" sz="2800" dirty="0" smtClean="0"/>
              <a:t>.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pPr algn="l"/>
            <a:r>
              <a:rPr lang="en-US" b="1" dirty="0" err="1" smtClean="0">
                <a:latin typeface="Blackadder ITC" pitchFamily="82" charset="0"/>
              </a:rPr>
              <a:t>Filsafat</a:t>
            </a:r>
            <a:r>
              <a:rPr lang="en-US" b="1" dirty="0" smtClean="0">
                <a:latin typeface="Blackadder ITC" pitchFamily="82" charset="0"/>
              </a:rPr>
              <a:t> Newton </a:t>
            </a:r>
            <a:r>
              <a:rPr lang="en-US" b="1" dirty="0" err="1" smtClean="0">
                <a:latin typeface="Blackadder ITC" pitchFamily="82" charset="0"/>
              </a:rPr>
              <a:t>hingga</a:t>
            </a:r>
            <a:r>
              <a:rPr lang="en-US" b="1" dirty="0" smtClean="0">
                <a:latin typeface="Blackadder ITC" pitchFamily="82" charset="0"/>
              </a:rPr>
              <a:t> </a:t>
            </a:r>
            <a:r>
              <a:rPr lang="en-US" b="1" dirty="0" err="1" smtClean="0">
                <a:latin typeface="Blackadder ITC" pitchFamily="82" charset="0"/>
              </a:rPr>
              <a:t>di</a:t>
            </a:r>
            <a:r>
              <a:rPr lang="en-US" b="1" dirty="0" smtClean="0">
                <a:latin typeface="Blackadder ITC" pitchFamily="82" charset="0"/>
              </a:rPr>
              <a:t> </a:t>
            </a:r>
            <a:r>
              <a:rPr lang="en-US" b="1" dirty="0" err="1" smtClean="0">
                <a:latin typeface="Blackadder ITC" pitchFamily="82" charset="0"/>
              </a:rPr>
              <a:t>Perancis</a:t>
            </a:r>
            <a:endParaRPr lang="en-US" b="1" dirty="0">
              <a:latin typeface="Blackadder ITC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8229600" cy="4953000"/>
          </a:xfrm>
        </p:spPr>
        <p:txBody>
          <a:bodyPr>
            <a:normAutofit fontScale="85000" lnSpcReduction="10000"/>
          </a:bodyPr>
          <a:lstStyle/>
          <a:p>
            <a:pPr algn="just">
              <a:buNone/>
            </a:pPr>
            <a:r>
              <a:rPr lang="en-US" dirty="0" smtClean="0"/>
              <a:t>	</a:t>
            </a:r>
            <a:r>
              <a:rPr lang="en-US" dirty="0" err="1" smtClean="0"/>
              <a:t>Filsafat</a:t>
            </a:r>
            <a:r>
              <a:rPr lang="en-US" dirty="0" smtClean="0"/>
              <a:t> Newton </a:t>
            </a:r>
            <a:r>
              <a:rPr lang="en-US" dirty="0" err="1" smtClean="0"/>
              <a:t>dipopulerkan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Perancis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Fontenelle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dilanjutkan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Voltaire (</a:t>
            </a:r>
            <a:r>
              <a:rPr lang="id-ID" dirty="0" smtClean="0"/>
              <a:t>1694-1778</a:t>
            </a:r>
            <a:r>
              <a:rPr lang="en-US" dirty="0" smtClean="0"/>
              <a:t>). </a:t>
            </a:r>
            <a:r>
              <a:rPr lang="en-US" dirty="0" err="1" smtClean="0"/>
              <a:t>Selama</a:t>
            </a:r>
            <a:r>
              <a:rPr lang="en-US" dirty="0" smtClean="0"/>
              <a:t> </a:t>
            </a:r>
            <a:r>
              <a:rPr lang="en-US" dirty="0" err="1" smtClean="0"/>
              <a:t>periode</a:t>
            </a:r>
            <a:r>
              <a:rPr lang="en-US" dirty="0" smtClean="0"/>
              <a:t> </a:t>
            </a:r>
            <a:r>
              <a:rPr lang="id-ID" dirty="0" smtClean="0"/>
              <a:t>1726-1729</a:t>
            </a:r>
            <a:r>
              <a:rPr lang="en-US" dirty="0" smtClean="0"/>
              <a:t>, Voltaire </a:t>
            </a:r>
            <a:r>
              <a:rPr lang="en-US" dirty="0" err="1" smtClean="0"/>
              <a:t>tinggal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Inggris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mempelajari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pemikiran</a:t>
            </a:r>
            <a:r>
              <a:rPr lang="en-US" dirty="0" smtClean="0"/>
              <a:t>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lembaga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Inggris</a:t>
            </a:r>
            <a:r>
              <a:rPr lang="en-US" dirty="0" smtClean="0"/>
              <a:t>.</a:t>
            </a:r>
            <a:r>
              <a:rPr lang="id-ID" dirty="0" smtClean="0"/>
              <a:t> Setelah kembali ke Perancis, Voltaire </a:t>
            </a:r>
            <a:r>
              <a:rPr lang="en-US" dirty="0" err="1" smtClean="0"/>
              <a:t>menerbitkan</a:t>
            </a:r>
            <a:r>
              <a:rPr lang="en-US" dirty="0" smtClean="0"/>
              <a:t> </a:t>
            </a:r>
            <a:r>
              <a:rPr lang="en-US" i="1" dirty="0" smtClean="0"/>
              <a:t>Letters on the English</a:t>
            </a:r>
            <a:r>
              <a:rPr lang="id-ID" dirty="0" smtClean="0"/>
              <a:t> pada </a:t>
            </a:r>
            <a:r>
              <a:rPr lang="en-US" dirty="0" err="1" smtClean="0"/>
              <a:t>tahun</a:t>
            </a:r>
            <a:r>
              <a:rPr lang="en-US" dirty="0" smtClean="0"/>
              <a:t> </a:t>
            </a:r>
            <a:r>
              <a:rPr lang="id-ID" dirty="0" smtClean="0"/>
              <a:t>1734</a:t>
            </a:r>
            <a:r>
              <a:rPr lang="en-US" dirty="0" smtClean="0"/>
              <a:t>.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terbitannya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, </a:t>
            </a:r>
            <a:r>
              <a:rPr lang="en-US" dirty="0" err="1" smtClean="0"/>
              <a:t>ia</a:t>
            </a:r>
            <a:r>
              <a:rPr lang="en-US" dirty="0" smtClean="0"/>
              <a:t> </a:t>
            </a:r>
            <a:r>
              <a:rPr lang="en-US" dirty="0" err="1" smtClean="0"/>
              <a:t>membandingkan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Inggris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Perancis</a:t>
            </a:r>
            <a:r>
              <a:rPr lang="en-US" dirty="0" smtClean="0"/>
              <a:t> yang </a:t>
            </a:r>
            <a:r>
              <a:rPr lang="en-US" dirty="0" err="1" smtClean="0"/>
              <a:t>mengatakan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id-ID" dirty="0" smtClean="0"/>
              <a:t>baik dibandingkan dengan sistem Cartesian. Voltaire </a:t>
            </a:r>
            <a:r>
              <a:rPr lang="en-US" dirty="0" err="1" smtClean="0"/>
              <a:t>memuji</a:t>
            </a:r>
            <a:r>
              <a:rPr lang="en-US" dirty="0" smtClean="0"/>
              <a:t> </a:t>
            </a:r>
            <a:r>
              <a:rPr lang="id-ID" dirty="0" smtClean="0"/>
              <a:t>dari semua Inggris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mengkritik</a:t>
            </a:r>
            <a:r>
              <a:rPr lang="id-ID" dirty="0" smtClean="0"/>
              <a:t> pemikiran Perancis dan lembaga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akhirnya</a:t>
            </a:r>
            <a:r>
              <a:rPr lang="en-US" dirty="0" smtClean="0"/>
              <a:t> </a:t>
            </a:r>
            <a:r>
              <a:rPr lang="en-US" i="1" dirty="0" smtClean="0"/>
              <a:t>Letters on the English</a:t>
            </a:r>
            <a:r>
              <a:rPr lang="id-ID" dirty="0" smtClean="0"/>
              <a:t> dikutuk dan dibakar</a:t>
            </a:r>
            <a:r>
              <a:rPr lang="en-US" dirty="0" smtClean="0"/>
              <a:t>.</a:t>
            </a:r>
          </a:p>
          <a:p>
            <a:pPr algn="just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ded Corner 3"/>
          <p:cNvSpPr/>
          <p:nvPr/>
        </p:nvSpPr>
        <p:spPr>
          <a:xfrm>
            <a:off x="609600" y="1295400"/>
            <a:ext cx="7848600" cy="4800600"/>
          </a:xfrm>
          <a:prstGeom prst="foldedCorner">
            <a:avLst/>
          </a:prstGeom>
          <a:gradFill flip="none" rotWithShape="1">
            <a:gsLst>
              <a:gs pos="0">
                <a:schemeClr val="accent4">
                  <a:lumMod val="40000"/>
                  <a:lumOff val="60000"/>
                  <a:shade val="30000"/>
                  <a:satMod val="115000"/>
                </a:schemeClr>
              </a:gs>
              <a:gs pos="50000">
                <a:schemeClr val="accent4">
                  <a:lumMod val="40000"/>
                  <a:lumOff val="60000"/>
                  <a:shade val="67500"/>
                  <a:satMod val="115000"/>
                </a:schemeClr>
              </a:gs>
              <a:gs pos="100000">
                <a:schemeClr val="accent4">
                  <a:lumMod val="40000"/>
                  <a:lumOff val="60000"/>
                  <a:shade val="100000"/>
                  <a:satMod val="115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77850" indent="-577850">
              <a:buBlip>
                <a:blip r:embed="rId2"/>
              </a:buBlip>
            </a:pPr>
            <a:endParaRPr lang="en-US" sz="2800" dirty="0" smtClean="0">
              <a:solidFill>
                <a:schemeClr val="tx1"/>
              </a:solidFill>
              <a:latin typeface="Bookman Old Style" pitchFamily="18" charset="0"/>
            </a:endParaRPr>
          </a:p>
          <a:p>
            <a:pPr marL="577850" indent="-577850">
              <a:buBlip>
                <a:blip r:embed="rId2"/>
              </a:buBlip>
            </a:pPr>
            <a:r>
              <a:rPr lang="en-US" sz="2800" dirty="0" smtClean="0">
                <a:solidFill>
                  <a:schemeClr val="tx1"/>
                </a:solidFill>
                <a:latin typeface="Bookman Old Style" pitchFamily="18" charset="0"/>
              </a:rPr>
              <a:t> Gaya </a:t>
            </a:r>
            <a:r>
              <a:rPr lang="en-US" sz="2800" dirty="0" err="1" smtClean="0">
                <a:solidFill>
                  <a:schemeClr val="tx1"/>
                </a:solidFill>
                <a:latin typeface="Bookman Old Style" pitchFamily="18" charset="0"/>
              </a:rPr>
              <a:t>gravitasi</a:t>
            </a:r>
            <a:r>
              <a:rPr lang="en-US" sz="2800" dirty="0" smtClean="0">
                <a:solidFill>
                  <a:schemeClr val="tx1"/>
                </a:solidFill>
                <a:latin typeface="Bookman Old Style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Bookman Old Style" pitchFamily="18" charset="0"/>
              </a:rPr>
              <a:t>di</a:t>
            </a:r>
            <a:r>
              <a:rPr lang="en-US" sz="2800" dirty="0" smtClean="0">
                <a:solidFill>
                  <a:schemeClr val="tx1"/>
                </a:solidFill>
                <a:latin typeface="Bookman Old Style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Bookman Old Style" pitchFamily="18" charset="0"/>
              </a:rPr>
              <a:t>ekuator</a:t>
            </a:r>
            <a:r>
              <a:rPr lang="en-US" sz="2800" dirty="0" smtClean="0">
                <a:solidFill>
                  <a:schemeClr val="tx1"/>
                </a:solidFill>
                <a:latin typeface="Bookman Old Style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Bookman Old Style" pitchFamily="18" charset="0"/>
              </a:rPr>
              <a:t>lebih</a:t>
            </a:r>
            <a:r>
              <a:rPr lang="en-US" sz="2800" dirty="0" smtClean="0">
                <a:solidFill>
                  <a:schemeClr val="tx1"/>
                </a:solidFill>
                <a:latin typeface="Bookman Old Style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Bookman Old Style" pitchFamily="18" charset="0"/>
              </a:rPr>
              <a:t>kecil</a:t>
            </a:r>
            <a:r>
              <a:rPr lang="en-US" sz="2800" dirty="0" smtClean="0">
                <a:solidFill>
                  <a:schemeClr val="tx1"/>
                </a:solidFill>
                <a:latin typeface="Bookman Old Style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Bookman Old Style" pitchFamily="18" charset="0"/>
              </a:rPr>
              <a:t>daripada</a:t>
            </a:r>
            <a:r>
              <a:rPr lang="en-US" sz="2800" dirty="0" smtClean="0">
                <a:solidFill>
                  <a:schemeClr val="tx1"/>
                </a:solidFill>
                <a:latin typeface="Bookman Old Style" pitchFamily="18" charset="0"/>
              </a:rPr>
              <a:t>  </a:t>
            </a:r>
            <a:r>
              <a:rPr lang="en-US" sz="2800" dirty="0" err="1" smtClean="0">
                <a:solidFill>
                  <a:schemeClr val="tx1"/>
                </a:solidFill>
                <a:latin typeface="Bookman Old Style" pitchFamily="18" charset="0"/>
              </a:rPr>
              <a:t>di</a:t>
            </a:r>
            <a:r>
              <a:rPr lang="en-US" sz="2800" dirty="0" smtClean="0">
                <a:solidFill>
                  <a:schemeClr val="tx1"/>
                </a:solidFill>
                <a:latin typeface="Bookman Old Style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Bookman Old Style" pitchFamily="18" charset="0"/>
              </a:rPr>
              <a:t>dekat</a:t>
            </a:r>
            <a:r>
              <a:rPr lang="en-US" sz="2800" dirty="0" smtClean="0">
                <a:solidFill>
                  <a:schemeClr val="tx1"/>
                </a:solidFill>
                <a:latin typeface="Bookman Old Style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Bookman Old Style" pitchFamily="18" charset="0"/>
              </a:rPr>
              <a:t>kutub</a:t>
            </a:r>
            <a:r>
              <a:rPr lang="en-US" sz="2800" dirty="0" smtClean="0">
                <a:solidFill>
                  <a:schemeClr val="tx1"/>
                </a:solidFill>
                <a:latin typeface="Bookman Old Style" pitchFamily="18" charset="0"/>
              </a:rPr>
              <a:t>. </a:t>
            </a:r>
          </a:p>
          <a:p>
            <a:pPr marL="577850" indent="-577850"/>
            <a:endParaRPr lang="en-US" sz="2800" dirty="0" smtClean="0">
              <a:solidFill>
                <a:schemeClr val="tx1"/>
              </a:solidFill>
              <a:latin typeface="Bookman Old Style" pitchFamily="18" charset="0"/>
            </a:endParaRPr>
          </a:p>
          <a:p>
            <a:pPr marL="625475" indent="-625475">
              <a:buBlip>
                <a:blip r:embed="rId2"/>
              </a:buBlip>
            </a:pPr>
            <a:r>
              <a:rPr lang="en-US" sz="2800" dirty="0">
                <a:solidFill>
                  <a:schemeClr val="tx1"/>
                </a:solidFill>
                <a:latin typeface="Bookman Old Style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Bookman Old Style" pitchFamily="18" charset="0"/>
              </a:rPr>
              <a:t>Bumi</a:t>
            </a:r>
            <a:r>
              <a:rPr lang="en-US" sz="2800" dirty="0" smtClean="0">
                <a:solidFill>
                  <a:schemeClr val="tx1"/>
                </a:solidFill>
                <a:latin typeface="Bookman Old Style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Bookman Old Style" pitchFamily="18" charset="0"/>
              </a:rPr>
              <a:t>adalah</a:t>
            </a:r>
            <a:r>
              <a:rPr lang="en-US" sz="2800" dirty="0" smtClean="0">
                <a:solidFill>
                  <a:schemeClr val="tx1"/>
                </a:solidFill>
                <a:latin typeface="Bookman Old Style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Bookman Old Style" pitchFamily="18" charset="0"/>
              </a:rPr>
              <a:t>bulat</a:t>
            </a:r>
            <a:r>
              <a:rPr lang="en-US" sz="2800" dirty="0" smtClean="0">
                <a:solidFill>
                  <a:schemeClr val="tx1"/>
                </a:solidFill>
                <a:latin typeface="Bookman Old Style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Bookman Old Style" pitchFamily="18" charset="0"/>
              </a:rPr>
              <a:t>pepat</a:t>
            </a:r>
            <a:r>
              <a:rPr lang="en-US" sz="2800" dirty="0" smtClean="0">
                <a:solidFill>
                  <a:schemeClr val="tx1"/>
                </a:solidFill>
                <a:latin typeface="Bookman Old Style" pitchFamily="18" charset="0"/>
              </a:rPr>
              <a:t>, rata </a:t>
            </a:r>
            <a:r>
              <a:rPr lang="en-US" sz="2800" dirty="0" err="1" smtClean="0">
                <a:solidFill>
                  <a:schemeClr val="tx1"/>
                </a:solidFill>
                <a:latin typeface="Bookman Old Style" pitchFamily="18" charset="0"/>
              </a:rPr>
              <a:t>di</a:t>
            </a:r>
            <a:r>
              <a:rPr lang="en-US" sz="2800" dirty="0" smtClean="0">
                <a:solidFill>
                  <a:schemeClr val="tx1"/>
                </a:solidFill>
                <a:latin typeface="Bookman Old Style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Bookman Old Style" pitchFamily="18" charset="0"/>
              </a:rPr>
              <a:t>kutub</a:t>
            </a:r>
            <a:r>
              <a:rPr lang="en-US" sz="2800" dirty="0" smtClean="0">
                <a:solidFill>
                  <a:schemeClr val="tx1"/>
                </a:solidFill>
                <a:latin typeface="Bookman Old Style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Bookman Old Style" pitchFamily="18" charset="0"/>
              </a:rPr>
              <a:t>dan</a:t>
            </a:r>
            <a:r>
              <a:rPr lang="en-US" sz="2800" dirty="0" smtClean="0">
                <a:solidFill>
                  <a:schemeClr val="tx1"/>
                </a:solidFill>
                <a:latin typeface="Bookman Old Style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Bookman Old Style" pitchFamily="18" charset="0"/>
              </a:rPr>
              <a:t>menggembung</a:t>
            </a:r>
            <a:r>
              <a:rPr lang="en-US" sz="2800" dirty="0" smtClean="0">
                <a:solidFill>
                  <a:schemeClr val="tx1"/>
                </a:solidFill>
                <a:latin typeface="Bookman Old Style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Bookman Old Style" pitchFamily="18" charset="0"/>
              </a:rPr>
              <a:t>di</a:t>
            </a:r>
            <a:r>
              <a:rPr lang="en-US" sz="2800" dirty="0" smtClean="0">
                <a:solidFill>
                  <a:schemeClr val="tx1"/>
                </a:solidFill>
                <a:latin typeface="Bookman Old Style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Bookman Old Style" pitchFamily="18" charset="0"/>
              </a:rPr>
              <a:t>katulistiwa</a:t>
            </a:r>
            <a:r>
              <a:rPr lang="en-US" sz="2800" dirty="0" smtClean="0">
                <a:solidFill>
                  <a:schemeClr val="tx1"/>
                </a:solidFill>
                <a:latin typeface="Bookman Old Style" pitchFamily="18" charset="0"/>
              </a:rPr>
              <a:t>. </a:t>
            </a:r>
          </a:p>
          <a:p>
            <a:pPr marL="625475" indent="-625475"/>
            <a:endParaRPr lang="en-US" sz="2800" dirty="0" smtClean="0">
              <a:solidFill>
                <a:schemeClr val="tx1"/>
              </a:solidFill>
              <a:latin typeface="Bookman Old Style" pitchFamily="18" charset="0"/>
            </a:endParaRPr>
          </a:p>
          <a:p>
            <a:pPr marL="625475" indent="-625475">
              <a:buBlip>
                <a:blip r:embed="rId2"/>
              </a:buBlip>
            </a:pPr>
            <a:r>
              <a:rPr lang="en-US" sz="2800" dirty="0">
                <a:solidFill>
                  <a:schemeClr val="tx1"/>
                </a:solidFill>
                <a:latin typeface="Bookman Old Style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Bookman Old Style" pitchFamily="18" charset="0"/>
              </a:rPr>
              <a:t>Bentuk</a:t>
            </a:r>
            <a:r>
              <a:rPr lang="en-US" sz="2800" dirty="0" smtClean="0">
                <a:solidFill>
                  <a:schemeClr val="tx1"/>
                </a:solidFill>
                <a:latin typeface="Bookman Old Style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Bookman Old Style" pitchFamily="18" charset="0"/>
              </a:rPr>
              <a:t>tersebut</a:t>
            </a:r>
            <a:r>
              <a:rPr lang="en-US" sz="2800" dirty="0" smtClean="0">
                <a:solidFill>
                  <a:schemeClr val="tx1"/>
                </a:solidFill>
                <a:latin typeface="Bookman Old Style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Bookman Old Style" pitchFamily="18" charset="0"/>
              </a:rPr>
              <a:t>dihasilkan</a:t>
            </a:r>
            <a:r>
              <a:rPr lang="en-US" sz="2800" dirty="0" smtClean="0">
                <a:solidFill>
                  <a:schemeClr val="tx1"/>
                </a:solidFill>
                <a:latin typeface="Bookman Old Style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Bookman Old Style" pitchFamily="18" charset="0"/>
              </a:rPr>
              <a:t>dari</a:t>
            </a:r>
            <a:r>
              <a:rPr lang="en-US" sz="2800" dirty="0" smtClean="0">
                <a:solidFill>
                  <a:schemeClr val="tx1"/>
                </a:solidFill>
                <a:latin typeface="Bookman Old Style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Bookman Old Style" pitchFamily="18" charset="0"/>
              </a:rPr>
              <a:t>rotasi</a:t>
            </a:r>
            <a:r>
              <a:rPr lang="en-US" sz="2800" dirty="0" smtClean="0">
                <a:solidFill>
                  <a:schemeClr val="tx1"/>
                </a:solidFill>
                <a:latin typeface="Bookman Old Style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Bookman Old Style" pitchFamily="18" charset="0"/>
              </a:rPr>
              <a:t>bumi</a:t>
            </a:r>
            <a:r>
              <a:rPr lang="en-US" sz="2800" dirty="0" smtClean="0">
                <a:solidFill>
                  <a:schemeClr val="tx1"/>
                </a:solidFill>
                <a:latin typeface="Bookman Old Style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Bookman Old Style" pitchFamily="18" charset="0"/>
              </a:rPr>
              <a:t>pada</a:t>
            </a:r>
            <a:r>
              <a:rPr lang="en-US" sz="2800" dirty="0" smtClean="0">
                <a:solidFill>
                  <a:schemeClr val="tx1"/>
                </a:solidFill>
                <a:latin typeface="Bookman Old Style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Bookman Old Style" pitchFamily="18" charset="0"/>
              </a:rPr>
              <a:t>porosnya</a:t>
            </a:r>
            <a:r>
              <a:rPr lang="en-US" sz="2800" dirty="0" smtClean="0">
                <a:solidFill>
                  <a:schemeClr val="tx1"/>
                </a:solidFill>
                <a:latin typeface="Bookman Old Style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Bookman Old Style" pitchFamily="18" charset="0"/>
              </a:rPr>
              <a:t>ketika</a:t>
            </a:r>
            <a:r>
              <a:rPr lang="en-US" sz="2800" dirty="0" smtClean="0">
                <a:solidFill>
                  <a:schemeClr val="tx1"/>
                </a:solidFill>
                <a:latin typeface="Bookman Old Style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Bookman Old Style" pitchFamily="18" charset="0"/>
              </a:rPr>
              <a:t>dalam</a:t>
            </a:r>
            <a:r>
              <a:rPr lang="en-US" sz="2800" dirty="0" smtClean="0">
                <a:solidFill>
                  <a:schemeClr val="tx1"/>
                </a:solidFill>
                <a:latin typeface="Bookman Old Style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Bookman Old Style" pitchFamily="18" charset="0"/>
              </a:rPr>
              <a:t>kondisi</a:t>
            </a:r>
            <a:r>
              <a:rPr lang="en-US" sz="2800" dirty="0" smtClean="0">
                <a:solidFill>
                  <a:schemeClr val="tx1"/>
                </a:solidFill>
                <a:latin typeface="Bookman Old Style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Bookman Old Style" pitchFamily="18" charset="0"/>
              </a:rPr>
              <a:t>plastis</a:t>
            </a:r>
            <a:r>
              <a:rPr lang="en-US" sz="2800" dirty="0" smtClean="0">
                <a:solidFill>
                  <a:schemeClr val="tx1"/>
                </a:solidFill>
                <a:latin typeface="Bookman Old Style" pitchFamily="18" charset="0"/>
              </a:rPr>
              <a:t>.</a:t>
            </a:r>
            <a:endParaRPr lang="en-US" sz="2800" dirty="0">
              <a:solidFill>
                <a:schemeClr val="tx1"/>
              </a:solidFill>
              <a:latin typeface="Bookman Old Style" pitchFamily="18" charset="0"/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err="1" smtClean="0">
                <a:latin typeface="Blackadder ITC" pitchFamily="82" charset="0"/>
              </a:rPr>
              <a:t>Teori</a:t>
            </a:r>
            <a:r>
              <a:rPr lang="en-US" b="1" dirty="0" smtClean="0">
                <a:latin typeface="Blackadder ITC" pitchFamily="82" charset="0"/>
              </a:rPr>
              <a:t> Newton</a:t>
            </a:r>
            <a:endParaRPr lang="en-US" b="1" dirty="0">
              <a:latin typeface="Blackadder ITC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pPr algn="l"/>
            <a:r>
              <a:rPr lang="en-US" b="1" dirty="0" err="1" smtClean="0">
                <a:latin typeface="Blackadder ITC" pitchFamily="82" charset="0"/>
              </a:rPr>
              <a:t>Penentangan</a:t>
            </a:r>
            <a:r>
              <a:rPr lang="en-US" b="1" dirty="0" smtClean="0">
                <a:latin typeface="Blackadder ITC" pitchFamily="82" charset="0"/>
              </a:rPr>
              <a:t> </a:t>
            </a:r>
            <a:r>
              <a:rPr lang="en-US" b="1" dirty="0" err="1" smtClean="0">
                <a:latin typeface="Blackadder ITC" pitchFamily="82" charset="0"/>
              </a:rPr>
              <a:t>Terhadap</a:t>
            </a:r>
            <a:r>
              <a:rPr lang="en-US" b="1" dirty="0" smtClean="0">
                <a:latin typeface="Blackadder ITC" pitchFamily="82" charset="0"/>
              </a:rPr>
              <a:t> </a:t>
            </a:r>
            <a:r>
              <a:rPr lang="en-US" b="1" dirty="0" err="1" smtClean="0">
                <a:latin typeface="Blackadder ITC" pitchFamily="82" charset="0"/>
              </a:rPr>
              <a:t>Teori</a:t>
            </a:r>
            <a:r>
              <a:rPr lang="en-US" b="1" dirty="0" smtClean="0">
                <a:latin typeface="Blackadder ITC" pitchFamily="82" charset="0"/>
              </a:rPr>
              <a:t> Newton</a:t>
            </a:r>
            <a:endParaRPr lang="en-US" b="1" dirty="0">
              <a:latin typeface="Blackadder ITC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/>
          <a:lstStyle/>
          <a:p>
            <a:pPr algn="just">
              <a:buNone/>
            </a:pPr>
            <a:r>
              <a:rPr lang="en-US" dirty="0" err="1" smtClean="0"/>
              <a:t>Ketika</a:t>
            </a:r>
            <a:r>
              <a:rPr lang="en-US" dirty="0" smtClean="0"/>
              <a:t> </a:t>
            </a:r>
            <a:r>
              <a:rPr lang="en-US" dirty="0" err="1" smtClean="0"/>
              <a:t>filsafat</a:t>
            </a:r>
            <a:r>
              <a:rPr lang="en-US" dirty="0" smtClean="0"/>
              <a:t> Newton </a:t>
            </a:r>
            <a:r>
              <a:rPr lang="en-US" dirty="0" err="1" smtClean="0"/>
              <a:t>datang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Perancis</a:t>
            </a:r>
            <a:r>
              <a:rPr lang="en-US" dirty="0" smtClean="0"/>
              <a:t> (1730):</a:t>
            </a:r>
          </a:p>
          <a:p>
            <a:pPr algn="just">
              <a:buFont typeface="Wingdings" pitchFamily="2" charset="2"/>
              <a:buChar char="v"/>
            </a:pPr>
            <a:r>
              <a:rPr lang="en-US" dirty="0" smtClean="0"/>
              <a:t>Jean Cassini (1635-1712)</a:t>
            </a:r>
          </a:p>
          <a:p>
            <a:pPr algn="just">
              <a:buNone/>
            </a:pPr>
            <a:r>
              <a:rPr lang="en-US" dirty="0"/>
              <a:t>	</a:t>
            </a:r>
            <a:r>
              <a:rPr lang="en-US" dirty="0" err="1" smtClean="0"/>
              <a:t>Pendukung</a:t>
            </a:r>
            <a:r>
              <a:rPr lang="en-US" dirty="0" smtClean="0"/>
              <a:t> </a:t>
            </a:r>
            <a:r>
              <a:rPr lang="en-US" dirty="0" err="1" smtClean="0"/>
              <a:t>teori</a:t>
            </a:r>
            <a:r>
              <a:rPr lang="en-US" dirty="0" smtClean="0"/>
              <a:t> </a:t>
            </a:r>
            <a:r>
              <a:rPr lang="en-US" dirty="0" err="1" smtClean="0"/>
              <a:t>geosentris</a:t>
            </a:r>
            <a:r>
              <a:rPr lang="en-US" dirty="0" smtClean="0"/>
              <a:t> lama </a:t>
            </a:r>
            <a:r>
              <a:rPr lang="en-US" dirty="0" err="1" smtClean="0"/>
              <a:t>tata</a:t>
            </a:r>
            <a:r>
              <a:rPr lang="en-US" dirty="0" smtClean="0"/>
              <a:t> </a:t>
            </a:r>
            <a:r>
              <a:rPr lang="en-US" dirty="0" err="1" smtClean="0"/>
              <a:t>surya</a:t>
            </a:r>
            <a:r>
              <a:rPr lang="en-US" dirty="0" smtClean="0"/>
              <a:t>, </a:t>
            </a:r>
            <a:r>
              <a:rPr lang="en-US" dirty="0" err="1" smtClean="0"/>
              <a:t>kedua</a:t>
            </a:r>
            <a:r>
              <a:rPr lang="en-US" dirty="0" smtClean="0"/>
              <a:t> </a:t>
            </a:r>
            <a:r>
              <a:rPr lang="en-US" dirty="0" err="1" smtClean="0"/>
              <a:t>anak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cucunya</a:t>
            </a:r>
            <a:r>
              <a:rPr lang="en-US" dirty="0" smtClean="0"/>
              <a:t> </a:t>
            </a:r>
            <a:r>
              <a:rPr lang="en-US" dirty="0" err="1" smtClean="0"/>
              <a:t>menentang</a:t>
            </a:r>
            <a:r>
              <a:rPr lang="en-US" dirty="0" smtClean="0"/>
              <a:t> </a:t>
            </a:r>
            <a:r>
              <a:rPr lang="en-US" dirty="0" err="1" smtClean="0"/>
              <a:t>aspek</a:t>
            </a:r>
            <a:r>
              <a:rPr lang="en-US" dirty="0" smtClean="0"/>
              <a:t> </a:t>
            </a:r>
            <a:r>
              <a:rPr lang="en-US" dirty="0" err="1" smtClean="0"/>
              <a:t>teori</a:t>
            </a:r>
            <a:r>
              <a:rPr lang="en-US" dirty="0" smtClean="0"/>
              <a:t> Newton.</a:t>
            </a:r>
          </a:p>
          <a:p>
            <a:pPr algn="just">
              <a:buFont typeface="Wingdings" pitchFamily="2" charset="2"/>
              <a:buChar char="v"/>
            </a:pPr>
            <a:r>
              <a:rPr lang="en-US" dirty="0" smtClean="0"/>
              <a:t>Jacques (1677-1756)</a:t>
            </a:r>
          </a:p>
          <a:p>
            <a:pPr algn="just">
              <a:buNone/>
            </a:pPr>
            <a:r>
              <a:rPr lang="en-US" dirty="0"/>
              <a:t>	</a:t>
            </a:r>
            <a:r>
              <a:rPr lang="en-US" dirty="0" err="1" smtClean="0"/>
              <a:t>Menentang</a:t>
            </a:r>
            <a:r>
              <a:rPr lang="en-US" dirty="0" smtClean="0"/>
              <a:t> </a:t>
            </a:r>
            <a:r>
              <a:rPr lang="en-US" dirty="0" err="1" smtClean="0"/>
              <a:t>teori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bumi</a:t>
            </a:r>
            <a:r>
              <a:rPr lang="en-US" dirty="0" smtClean="0"/>
              <a:t>. </a:t>
            </a:r>
            <a:r>
              <a:rPr lang="en-US" dirty="0" err="1" smtClean="0"/>
              <a:t>Menurut</a:t>
            </a:r>
            <a:r>
              <a:rPr lang="en-US" dirty="0" smtClean="0"/>
              <a:t> </a:t>
            </a:r>
            <a:r>
              <a:rPr lang="en-US" dirty="0" err="1" smtClean="0"/>
              <a:t>dia</a:t>
            </a:r>
            <a:r>
              <a:rPr lang="en-US" dirty="0" smtClean="0"/>
              <a:t> </a:t>
            </a:r>
            <a:r>
              <a:rPr lang="en-US" dirty="0" err="1" smtClean="0"/>
              <a:t>bumi</a:t>
            </a:r>
            <a:r>
              <a:rPr lang="en-US" dirty="0" smtClean="0"/>
              <a:t> </a:t>
            </a:r>
            <a:r>
              <a:rPr lang="en-US" dirty="0" err="1" smtClean="0"/>
              <a:t>menonjol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kutub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rata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katulistiwa</a:t>
            </a:r>
            <a:r>
              <a:rPr lang="en-US" dirty="0" smtClean="0"/>
              <a:t>. </a:t>
            </a:r>
            <a:r>
              <a:rPr lang="en-US" dirty="0" err="1" smtClean="0"/>
              <a:t>bertentangan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57200" y="1295400"/>
            <a:ext cx="8229600" cy="14478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solidFill>
                  <a:schemeClr val="tx1"/>
                </a:solidFill>
                <a:latin typeface="Berlin Sans FB" pitchFamily="34" charset="0"/>
              </a:rPr>
              <a:t>Diperlukan</a:t>
            </a:r>
            <a:r>
              <a:rPr lang="en-US" sz="2400" dirty="0" smtClean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Berlin Sans FB" pitchFamily="34" charset="0"/>
              </a:rPr>
              <a:t>pengukuran</a:t>
            </a:r>
            <a:r>
              <a:rPr lang="en-US" sz="2400" dirty="0" smtClean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Berlin Sans FB" pitchFamily="34" charset="0"/>
              </a:rPr>
              <a:t>derajat</a:t>
            </a:r>
            <a:r>
              <a:rPr lang="en-US" sz="2400" dirty="0" smtClean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Berlin Sans FB" pitchFamily="34" charset="0"/>
              </a:rPr>
              <a:t>garis</a:t>
            </a:r>
            <a:r>
              <a:rPr lang="en-US" sz="2400" dirty="0" smtClean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Berlin Sans FB" pitchFamily="34" charset="0"/>
              </a:rPr>
              <a:t>lintang</a:t>
            </a:r>
            <a:r>
              <a:rPr lang="en-US" sz="2400" dirty="0" smtClean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Berlin Sans FB" pitchFamily="34" charset="0"/>
              </a:rPr>
              <a:t>pada</a:t>
            </a:r>
            <a:r>
              <a:rPr lang="en-US" sz="2400" dirty="0" smtClean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Berlin Sans FB" pitchFamily="34" charset="0"/>
              </a:rPr>
              <a:t>titik-titik</a:t>
            </a:r>
            <a:r>
              <a:rPr lang="en-US" sz="2400" dirty="0" smtClean="0">
                <a:solidFill>
                  <a:schemeClr val="tx1"/>
                </a:solidFill>
                <a:latin typeface="Berlin Sans FB" pitchFamily="34" charset="0"/>
              </a:rPr>
              <a:t> yang </a:t>
            </a:r>
            <a:r>
              <a:rPr lang="en-US" sz="2400" dirty="0" err="1" smtClean="0">
                <a:solidFill>
                  <a:schemeClr val="tx1"/>
                </a:solidFill>
                <a:latin typeface="Berlin Sans FB" pitchFamily="34" charset="0"/>
              </a:rPr>
              <a:t>jauh</a:t>
            </a:r>
            <a:r>
              <a:rPr lang="en-US" sz="2400" dirty="0" smtClean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Berlin Sans FB" pitchFamily="34" charset="0"/>
              </a:rPr>
              <a:t>di</a:t>
            </a:r>
            <a:r>
              <a:rPr lang="en-US" sz="2400" dirty="0" smtClean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Berlin Sans FB" pitchFamily="34" charset="0"/>
              </a:rPr>
              <a:t>utara</a:t>
            </a:r>
            <a:r>
              <a:rPr lang="en-US" sz="2400" dirty="0" smtClean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Berlin Sans FB" pitchFamily="34" charset="0"/>
              </a:rPr>
              <a:t>dan</a:t>
            </a:r>
            <a:r>
              <a:rPr lang="en-US" sz="2400" dirty="0" smtClean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Berlin Sans FB" pitchFamily="34" charset="0"/>
              </a:rPr>
              <a:t>selatan</a:t>
            </a:r>
            <a:r>
              <a:rPr lang="en-US" sz="2400" dirty="0" smtClean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Berlin Sans FB" pitchFamily="34" charset="0"/>
              </a:rPr>
              <a:t>untuk</a:t>
            </a:r>
            <a:r>
              <a:rPr lang="en-US" sz="2400" dirty="0" smtClean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Berlin Sans FB" pitchFamily="34" charset="0"/>
              </a:rPr>
              <a:t>mengetahui</a:t>
            </a:r>
            <a:r>
              <a:rPr lang="en-US" sz="2400" dirty="0" smtClean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Berlin Sans FB" pitchFamily="34" charset="0"/>
              </a:rPr>
              <a:t>bentuk</a:t>
            </a:r>
            <a:r>
              <a:rPr lang="en-US" sz="2400" dirty="0" smtClean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Berlin Sans FB" pitchFamily="34" charset="0"/>
              </a:rPr>
              <a:t>bumi</a:t>
            </a:r>
            <a:r>
              <a:rPr lang="en-US" sz="2400" dirty="0" smtClean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Berlin Sans FB" pitchFamily="34" charset="0"/>
              </a:rPr>
              <a:t>secara</a:t>
            </a:r>
            <a:r>
              <a:rPr lang="en-US" sz="2400" dirty="0" smtClean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Berlin Sans FB" pitchFamily="34" charset="0"/>
              </a:rPr>
              <a:t>akurat</a:t>
            </a:r>
            <a:r>
              <a:rPr lang="en-US" sz="2400" dirty="0" smtClean="0">
                <a:solidFill>
                  <a:schemeClr val="tx1"/>
                </a:solidFill>
                <a:latin typeface="Berlin Sans FB" pitchFamily="34" charset="0"/>
              </a:rPr>
              <a:t>.</a:t>
            </a:r>
            <a:endParaRPr lang="en-US" sz="2400" dirty="0">
              <a:solidFill>
                <a:schemeClr val="tx1"/>
              </a:solidFill>
              <a:latin typeface="Berlin Sans FB" pitchFamily="34" charset="0"/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err="1" smtClean="0">
                <a:latin typeface="Blackadder ITC" pitchFamily="82" charset="0"/>
              </a:rPr>
              <a:t>Lanjutan</a:t>
            </a:r>
            <a:r>
              <a:rPr lang="en-US" b="1" dirty="0" smtClean="0">
                <a:latin typeface="Blackadder ITC" pitchFamily="82" charset="0"/>
              </a:rPr>
              <a:t>…</a:t>
            </a:r>
            <a:endParaRPr lang="en-US" b="1" dirty="0">
              <a:latin typeface="Blackadder ITC" pitchFamily="82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5791200" y="4953000"/>
            <a:ext cx="2590800" cy="838200"/>
          </a:xfrm>
          <a:prstGeom prst="roundRect">
            <a:avLst/>
          </a:prstGeom>
          <a:ln w="28575"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Berlin Sans FB" pitchFamily="34" charset="0"/>
              </a:rPr>
              <a:t>Lapland (1736)</a:t>
            </a:r>
            <a:r>
              <a:rPr lang="en-US" sz="2800" dirty="0" smtClean="0">
                <a:solidFill>
                  <a:schemeClr val="tx1"/>
                </a:solidFill>
                <a:latin typeface="Berlin Sans FB" pitchFamily="34" charset="0"/>
                <a:sym typeface="Wingdings" pitchFamily="2" charset="2"/>
              </a:rPr>
              <a:t>  </a:t>
            </a:r>
            <a:endParaRPr lang="en-US" sz="2800" dirty="0">
              <a:solidFill>
                <a:schemeClr val="tx1"/>
              </a:solidFill>
              <a:latin typeface="Berlin Sans FB" pitchFamily="34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5791200" y="3200400"/>
            <a:ext cx="2514600" cy="838200"/>
          </a:xfrm>
          <a:prstGeom prst="roundRect">
            <a:avLst/>
          </a:prstGeom>
          <a:ln w="28575"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Berlin Sans FB" pitchFamily="34" charset="0"/>
              </a:rPr>
              <a:t>Peru (1735)</a:t>
            </a:r>
            <a:r>
              <a:rPr lang="en-US" sz="2800" dirty="0" smtClean="0">
                <a:solidFill>
                  <a:schemeClr val="tx1"/>
                </a:solidFill>
                <a:latin typeface="Berlin Sans FB" pitchFamily="34" charset="0"/>
                <a:sym typeface="Wingdings" pitchFamily="2" charset="2"/>
              </a:rPr>
              <a:t> </a:t>
            </a:r>
            <a:endParaRPr lang="en-US" sz="2800" dirty="0">
              <a:solidFill>
                <a:schemeClr val="tx1"/>
              </a:solidFill>
              <a:latin typeface="Berlin Sans FB" pitchFamily="34" charset="0"/>
            </a:endParaRPr>
          </a:p>
        </p:txBody>
      </p:sp>
      <p:sp>
        <p:nvSpPr>
          <p:cNvPr id="10" name="Right Arrow Callout 9"/>
          <p:cNvSpPr/>
          <p:nvPr/>
        </p:nvSpPr>
        <p:spPr>
          <a:xfrm>
            <a:off x="914400" y="3276600"/>
            <a:ext cx="4953000" cy="2667000"/>
          </a:xfrm>
          <a:prstGeom prst="rightArrowCallout">
            <a:avLst>
              <a:gd name="adj1" fmla="val 23196"/>
              <a:gd name="adj2" fmla="val 25000"/>
              <a:gd name="adj3" fmla="val 25000"/>
              <a:gd name="adj4" fmla="val 81543"/>
            </a:avLst>
          </a:prstGeom>
          <a:solidFill>
            <a:schemeClr val="accent4">
              <a:lumMod val="60000"/>
              <a:lumOff val="40000"/>
            </a:schemeClr>
          </a:solidFill>
          <a:ln w="2857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Louis XV </a:t>
            </a:r>
            <a:r>
              <a:rPr lang="en-US" sz="2800" dirty="0" err="1" smtClean="0">
                <a:solidFill>
                  <a:schemeClr val="tx1"/>
                </a:solidFill>
              </a:rPr>
              <a:t>mengirimkan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dua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ekspedisi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untuk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memastikan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panjang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derajat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garis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lintang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7" grpId="0" animBg="1"/>
      <p:bldP spid="8" grpId="0" animBg="1"/>
      <p:bldP spid="1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58975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 smtClean="0">
                <a:latin typeface="Andalus" pitchFamily="18" charset="-78"/>
                <a:cs typeface="Andalus" pitchFamily="18" charset="-78"/>
              </a:rPr>
              <a:t>Tokoh-tokoh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 smtClean="0">
                <a:latin typeface="Andalus" pitchFamily="18" charset="-78"/>
                <a:cs typeface="Andalus" pitchFamily="18" charset="-78"/>
              </a:rPr>
              <a:t>selanjutnya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 yang </a:t>
            </a:r>
            <a:r>
              <a:rPr lang="en-US" dirty="0" err="1" smtClean="0">
                <a:latin typeface="Andalus" pitchFamily="18" charset="-78"/>
                <a:cs typeface="Andalus" pitchFamily="18" charset="-78"/>
              </a:rPr>
              <a:t>mengembangkan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 smtClean="0">
                <a:latin typeface="Andalus" pitchFamily="18" charset="-78"/>
                <a:cs typeface="Andalus" pitchFamily="18" charset="-78"/>
              </a:rPr>
              <a:t>teori-teori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 Newton </a:t>
            </a:r>
            <a:r>
              <a:rPr lang="en-US" dirty="0" err="1" smtClean="0">
                <a:latin typeface="Andalus" pitchFamily="18" charset="-78"/>
                <a:cs typeface="Andalus" pitchFamily="18" charset="-78"/>
              </a:rPr>
              <a:t>adalah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 </a:t>
            </a:r>
          </a:p>
          <a:p>
            <a:pPr marL="514350" indent="-514350">
              <a:buAutoNum type="arabicPeriod"/>
            </a:pPr>
            <a:r>
              <a:rPr lang="en-US" dirty="0" smtClean="0">
                <a:latin typeface="Britannic Bold" pitchFamily="34" charset="0"/>
              </a:rPr>
              <a:t>Alexis Claude </a:t>
            </a:r>
            <a:r>
              <a:rPr lang="en-US" dirty="0" err="1" smtClean="0">
                <a:latin typeface="Britannic Bold" pitchFamily="34" charset="0"/>
              </a:rPr>
              <a:t>Clairault</a:t>
            </a:r>
            <a:endParaRPr lang="en-US" dirty="0" smtClean="0">
              <a:latin typeface="Britannic Bold" pitchFamily="34" charset="0"/>
            </a:endParaRPr>
          </a:p>
          <a:p>
            <a:pPr marL="514350" indent="-514350">
              <a:buNone/>
            </a:pPr>
            <a:r>
              <a:rPr lang="en-US" dirty="0"/>
              <a:t>	</a:t>
            </a:r>
            <a:endParaRPr lang="en-US" dirty="0" smtClean="0"/>
          </a:p>
          <a:p>
            <a:pPr marL="514350" indent="-514350">
              <a:buNone/>
            </a:pPr>
            <a:endParaRPr lang="en-US" dirty="0" smtClean="0"/>
          </a:p>
        </p:txBody>
      </p:sp>
      <p:sp>
        <p:nvSpPr>
          <p:cNvPr id="6" name="Horizontal Scroll 5"/>
          <p:cNvSpPr/>
          <p:nvPr/>
        </p:nvSpPr>
        <p:spPr>
          <a:xfrm>
            <a:off x="990600" y="2438400"/>
            <a:ext cx="2057400" cy="1600200"/>
          </a:xfrm>
          <a:prstGeom prst="horizontalScroll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latin typeface="Andalus" pitchFamily="18" charset="-78"/>
                <a:cs typeface="Andalus" pitchFamily="18" charset="-78"/>
              </a:rPr>
              <a:t>Tahun</a:t>
            </a:r>
            <a:r>
              <a:rPr lang="en-US" sz="3200" dirty="0" smtClean="0">
                <a:latin typeface="Andalus" pitchFamily="18" charset="-78"/>
                <a:cs typeface="Andalus" pitchFamily="18" charset="-78"/>
              </a:rPr>
              <a:t> 1747</a:t>
            </a:r>
            <a:endParaRPr lang="en-US" sz="3200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7" name="Folded Corner 6"/>
          <p:cNvSpPr/>
          <p:nvPr/>
        </p:nvSpPr>
        <p:spPr>
          <a:xfrm>
            <a:off x="3505200" y="2514600"/>
            <a:ext cx="4876800" cy="1143000"/>
          </a:xfrm>
          <a:prstGeom prst="foldedCorner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latin typeface="Century Gothic" pitchFamily="34" charset="0"/>
              </a:rPr>
              <a:t>Clairault</a:t>
            </a:r>
            <a:r>
              <a:rPr lang="en-US" sz="2400" dirty="0" smtClean="0">
                <a:latin typeface="Century Gothic" pitchFamily="34" charset="0"/>
              </a:rPr>
              <a:t> </a:t>
            </a:r>
            <a:r>
              <a:rPr lang="en-US" sz="2400" dirty="0" err="1" smtClean="0">
                <a:latin typeface="Century Gothic" pitchFamily="34" charset="0"/>
              </a:rPr>
              <a:t>memiliki</a:t>
            </a:r>
            <a:r>
              <a:rPr lang="en-US" sz="2400" dirty="0" smtClean="0">
                <a:latin typeface="Century Gothic" pitchFamily="34" charset="0"/>
              </a:rPr>
              <a:t> </a:t>
            </a:r>
            <a:r>
              <a:rPr lang="en-US" sz="2400" dirty="0" err="1" smtClean="0">
                <a:latin typeface="Century Gothic" pitchFamily="34" charset="0"/>
              </a:rPr>
              <a:t>keraguan</a:t>
            </a:r>
            <a:r>
              <a:rPr lang="en-US" sz="2400" dirty="0" smtClean="0">
                <a:latin typeface="Century Gothic" pitchFamily="34" charset="0"/>
              </a:rPr>
              <a:t> </a:t>
            </a:r>
            <a:r>
              <a:rPr lang="en-US" sz="2400" dirty="0" err="1" smtClean="0">
                <a:latin typeface="Century Gothic" pitchFamily="34" charset="0"/>
              </a:rPr>
              <a:t>tentang</a:t>
            </a:r>
            <a:r>
              <a:rPr lang="en-US" sz="2400" dirty="0" smtClean="0">
                <a:latin typeface="Century Gothic" pitchFamily="34" charset="0"/>
              </a:rPr>
              <a:t> </a:t>
            </a:r>
            <a:r>
              <a:rPr lang="en-US" sz="2400" dirty="0" err="1" smtClean="0">
                <a:latin typeface="Century Gothic" pitchFamily="34" charset="0"/>
              </a:rPr>
              <a:t>teori</a:t>
            </a:r>
            <a:r>
              <a:rPr lang="en-US" sz="2400" dirty="0" smtClean="0">
                <a:latin typeface="Century Gothic" pitchFamily="34" charset="0"/>
              </a:rPr>
              <a:t> </a:t>
            </a:r>
            <a:r>
              <a:rPr lang="en-US" sz="2400" dirty="0" err="1" smtClean="0">
                <a:latin typeface="Century Gothic" pitchFamily="34" charset="0"/>
              </a:rPr>
              <a:t>gravitasi</a:t>
            </a:r>
            <a:endParaRPr lang="en-US" sz="2400" dirty="0">
              <a:latin typeface="Century Gothic" pitchFamily="34" charset="0"/>
            </a:endParaRPr>
          </a:p>
        </p:txBody>
      </p:sp>
      <p:sp>
        <p:nvSpPr>
          <p:cNvPr id="8" name="Folded Corner 7"/>
          <p:cNvSpPr/>
          <p:nvPr/>
        </p:nvSpPr>
        <p:spPr>
          <a:xfrm>
            <a:off x="3505200" y="3962400"/>
            <a:ext cx="5029200" cy="1905000"/>
          </a:xfrm>
          <a:prstGeom prst="foldedCorner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en-US" sz="2400" dirty="0" err="1">
                <a:latin typeface="Century Gothic" pitchFamily="34" charset="0"/>
              </a:rPr>
              <a:t>I</a:t>
            </a:r>
            <a:r>
              <a:rPr lang="en-US" sz="2400" dirty="0" err="1" smtClean="0">
                <a:latin typeface="Century Gothic" pitchFamily="34" charset="0"/>
              </a:rPr>
              <a:t>a</a:t>
            </a:r>
            <a:r>
              <a:rPr lang="en-US" sz="2400" dirty="0" smtClean="0">
                <a:latin typeface="Century Gothic" pitchFamily="34" charset="0"/>
              </a:rPr>
              <a:t> </a:t>
            </a:r>
            <a:r>
              <a:rPr lang="en-US" sz="2400" dirty="0" err="1" smtClean="0">
                <a:latin typeface="Century Gothic" pitchFamily="34" charset="0"/>
              </a:rPr>
              <a:t>menemukan</a:t>
            </a:r>
            <a:r>
              <a:rPr lang="en-US" sz="2400" dirty="0" smtClean="0">
                <a:latin typeface="Century Gothic" pitchFamily="34" charset="0"/>
              </a:rPr>
              <a:t> </a:t>
            </a:r>
            <a:r>
              <a:rPr lang="en-US" sz="2400" dirty="0" err="1" smtClean="0">
                <a:latin typeface="Century Gothic" pitchFamily="34" charset="0"/>
              </a:rPr>
              <a:t>bahwa</a:t>
            </a:r>
            <a:r>
              <a:rPr lang="en-US" sz="2400" dirty="0" smtClean="0">
                <a:latin typeface="Century Gothic" pitchFamily="34" charset="0"/>
              </a:rPr>
              <a:t> </a:t>
            </a:r>
            <a:r>
              <a:rPr lang="en-US" sz="2400" dirty="0" err="1" smtClean="0">
                <a:latin typeface="Century Gothic" pitchFamily="34" charset="0"/>
              </a:rPr>
              <a:t>jarak</a:t>
            </a:r>
            <a:r>
              <a:rPr lang="en-US" sz="2400" dirty="0" smtClean="0">
                <a:latin typeface="Century Gothic" pitchFamily="34" charset="0"/>
              </a:rPr>
              <a:t> </a:t>
            </a:r>
            <a:r>
              <a:rPr lang="en-US" sz="2400" dirty="0" err="1" smtClean="0">
                <a:latin typeface="Century Gothic" pitchFamily="34" charset="0"/>
              </a:rPr>
              <a:t>terdekat</a:t>
            </a:r>
            <a:r>
              <a:rPr lang="en-US" sz="2400" dirty="0" smtClean="0">
                <a:latin typeface="Century Gothic" pitchFamily="34" charset="0"/>
              </a:rPr>
              <a:t> </a:t>
            </a:r>
            <a:r>
              <a:rPr lang="en-US" sz="2400" dirty="0" err="1" smtClean="0">
                <a:latin typeface="Century Gothic" pitchFamily="34" charset="0"/>
              </a:rPr>
              <a:t>bulan</a:t>
            </a:r>
            <a:r>
              <a:rPr lang="en-US" sz="2400" dirty="0" smtClean="0">
                <a:latin typeface="Century Gothic" pitchFamily="34" charset="0"/>
              </a:rPr>
              <a:t> </a:t>
            </a:r>
            <a:r>
              <a:rPr lang="en-US" sz="2400" dirty="0" err="1" smtClean="0">
                <a:latin typeface="Century Gothic" pitchFamily="34" charset="0"/>
              </a:rPr>
              <a:t>ke</a:t>
            </a:r>
            <a:r>
              <a:rPr lang="en-US" sz="2400" dirty="0" smtClean="0">
                <a:latin typeface="Century Gothic" pitchFamily="34" charset="0"/>
              </a:rPr>
              <a:t> </a:t>
            </a:r>
            <a:r>
              <a:rPr lang="en-US" sz="2400" dirty="0" err="1" smtClean="0">
                <a:latin typeface="Century Gothic" pitchFamily="34" charset="0"/>
              </a:rPr>
              <a:t>bumi</a:t>
            </a:r>
            <a:r>
              <a:rPr lang="en-US" sz="2400" dirty="0" smtClean="0">
                <a:latin typeface="Century Gothic" pitchFamily="34" charset="0"/>
              </a:rPr>
              <a:t> </a:t>
            </a:r>
            <a:r>
              <a:rPr lang="en-US" sz="2400" dirty="0" err="1" smtClean="0">
                <a:latin typeface="Century Gothic" pitchFamily="34" charset="0"/>
              </a:rPr>
              <a:t>itu</a:t>
            </a:r>
            <a:r>
              <a:rPr lang="en-US" sz="2400" dirty="0" smtClean="0">
                <a:latin typeface="Century Gothic" pitchFamily="34" charset="0"/>
              </a:rPr>
              <a:t> </a:t>
            </a:r>
            <a:r>
              <a:rPr lang="en-US" sz="2400" dirty="0" err="1" smtClean="0">
                <a:latin typeface="Century Gothic" pitchFamily="34" charset="0"/>
              </a:rPr>
              <a:t>secara</a:t>
            </a:r>
            <a:r>
              <a:rPr lang="en-US" sz="2400" dirty="0" smtClean="0">
                <a:latin typeface="Century Gothic" pitchFamily="34" charset="0"/>
              </a:rPr>
              <a:t> </a:t>
            </a:r>
            <a:r>
              <a:rPr lang="en-US" sz="2400" dirty="0" err="1" smtClean="0">
                <a:latin typeface="Century Gothic" pitchFamily="34" charset="0"/>
              </a:rPr>
              <a:t>teori</a:t>
            </a:r>
            <a:r>
              <a:rPr lang="en-US" sz="2400" dirty="0" smtClean="0">
                <a:latin typeface="Century Gothic" pitchFamily="34" charset="0"/>
              </a:rPr>
              <a:t> </a:t>
            </a:r>
            <a:r>
              <a:rPr lang="en-US" sz="2400" dirty="0" err="1" smtClean="0">
                <a:latin typeface="Century Gothic" pitchFamily="34" charset="0"/>
              </a:rPr>
              <a:t>sama</a:t>
            </a:r>
            <a:r>
              <a:rPr lang="en-US" sz="2400" dirty="0" smtClean="0">
                <a:latin typeface="Century Gothic" pitchFamily="34" charset="0"/>
              </a:rPr>
              <a:t> </a:t>
            </a:r>
            <a:r>
              <a:rPr lang="en-US" sz="2400" dirty="0" err="1" smtClean="0">
                <a:latin typeface="Century Gothic" pitchFamily="34" charset="0"/>
              </a:rPr>
              <a:t>dengan</a:t>
            </a:r>
            <a:r>
              <a:rPr lang="en-US" sz="2400" dirty="0" smtClean="0">
                <a:latin typeface="Century Gothic" pitchFamily="34" charset="0"/>
              </a:rPr>
              <a:t> </a:t>
            </a:r>
            <a:r>
              <a:rPr lang="en-US" sz="2400" dirty="0" err="1" smtClean="0">
                <a:latin typeface="Century Gothic" pitchFamily="34" charset="0"/>
              </a:rPr>
              <a:t>hasil</a:t>
            </a:r>
            <a:r>
              <a:rPr lang="en-US" sz="2400" dirty="0" smtClean="0">
                <a:latin typeface="Century Gothic" pitchFamily="34" charset="0"/>
              </a:rPr>
              <a:t> </a:t>
            </a:r>
            <a:r>
              <a:rPr lang="en-US" sz="2400" dirty="0" err="1" smtClean="0">
                <a:latin typeface="Century Gothic" pitchFamily="34" charset="0"/>
              </a:rPr>
              <a:t>observasi</a:t>
            </a:r>
            <a:r>
              <a:rPr lang="en-US" sz="2400" dirty="0" smtClean="0">
                <a:latin typeface="Century Gothic" pitchFamily="34" charset="0"/>
              </a:rPr>
              <a:t>.</a:t>
            </a:r>
          </a:p>
        </p:txBody>
      </p:sp>
      <p:sp>
        <p:nvSpPr>
          <p:cNvPr id="9" name="Horizontal Scroll 8"/>
          <p:cNvSpPr/>
          <p:nvPr/>
        </p:nvSpPr>
        <p:spPr>
          <a:xfrm>
            <a:off x="1066800" y="4495800"/>
            <a:ext cx="1981200" cy="1447800"/>
          </a:xfrm>
          <a:prstGeom prst="horizontalScroll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err="1">
                <a:latin typeface="Andalus" pitchFamily="18" charset="-78"/>
                <a:cs typeface="Andalus" pitchFamily="18" charset="-78"/>
              </a:rPr>
              <a:t>T</a:t>
            </a:r>
            <a:r>
              <a:rPr lang="en-US" sz="3200" dirty="0" err="1" smtClean="0">
                <a:latin typeface="Andalus" pitchFamily="18" charset="-78"/>
                <a:cs typeface="Andalus" pitchFamily="18" charset="-78"/>
              </a:rPr>
              <a:t>ahun</a:t>
            </a:r>
            <a:r>
              <a:rPr lang="en-US" sz="3200" dirty="0" smtClean="0">
                <a:latin typeface="Andalus" pitchFamily="18" charset="-78"/>
                <a:cs typeface="Andalus" pitchFamily="18" charset="-78"/>
              </a:rPr>
              <a:t> 1749</a:t>
            </a:r>
            <a:endParaRPr lang="en-US" sz="3200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14" name="Curved Up Arrow 13"/>
          <p:cNvSpPr/>
          <p:nvPr/>
        </p:nvSpPr>
        <p:spPr>
          <a:xfrm>
            <a:off x="2057400" y="5943600"/>
            <a:ext cx="1752600" cy="533400"/>
          </a:xfrm>
          <a:prstGeom prst="curvedUpArrow">
            <a:avLst/>
          </a:prstGeom>
          <a:solidFill>
            <a:srgbClr val="7030A0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5" name="Curved Down Arrow 14"/>
          <p:cNvSpPr/>
          <p:nvPr/>
        </p:nvSpPr>
        <p:spPr>
          <a:xfrm>
            <a:off x="2133600" y="1905000"/>
            <a:ext cx="2133600" cy="457200"/>
          </a:xfrm>
          <a:prstGeom prst="curvedDownArrow">
            <a:avLst/>
          </a:prstGeom>
          <a:solidFill>
            <a:srgbClr val="7030A0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4" grpId="0" animBg="1"/>
      <p:bldP spid="1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210</TotalTime>
  <Words>845</Words>
  <Application>Microsoft Office PowerPoint</Application>
  <PresentationFormat>On-screen Show (4:3)</PresentationFormat>
  <Paragraphs>114</Paragraphs>
  <Slides>24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Office Theme</vt:lpstr>
      <vt:lpstr>Slide 1</vt:lpstr>
      <vt:lpstr>Pengantar</vt:lpstr>
      <vt:lpstr>Teori -Teori</vt:lpstr>
      <vt:lpstr>Penerimaan Penemuan Newton</vt:lpstr>
      <vt:lpstr>Filsafat Newton hingga di Perancis</vt:lpstr>
      <vt:lpstr>Teori Newton</vt:lpstr>
      <vt:lpstr>Penentangan Terhadap Teori Newton</vt:lpstr>
      <vt:lpstr>Lanjutan…</vt:lpstr>
      <vt:lpstr>Slide 9</vt:lpstr>
      <vt:lpstr>Slide 10</vt:lpstr>
      <vt:lpstr>Slide 11</vt:lpstr>
      <vt:lpstr>Slide 12</vt:lpstr>
      <vt:lpstr>Teori-Teori Laplace</vt:lpstr>
      <vt:lpstr>lanjutan...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Astronomi dan Filsafat Newton di Abad XVIII</dc:title>
  <dc:creator>acer</dc:creator>
  <cp:lastModifiedBy>User</cp:lastModifiedBy>
  <cp:revision>26</cp:revision>
  <dcterms:created xsi:type="dcterms:W3CDTF">2012-03-22T11:59:23Z</dcterms:created>
  <dcterms:modified xsi:type="dcterms:W3CDTF">2013-09-18T16:57:41Z</dcterms:modified>
</cp:coreProperties>
</file>