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80" r:id="rId5"/>
    <p:sldId id="279" r:id="rId6"/>
    <p:sldId id="283" r:id="rId7"/>
    <p:sldId id="285" r:id="rId8"/>
    <p:sldId id="284" r:id="rId9"/>
    <p:sldId id="282" r:id="rId10"/>
    <p:sldId id="286" r:id="rId11"/>
    <p:sldId id="287" r:id="rId12"/>
    <p:sldId id="288" r:id="rId13"/>
    <p:sldId id="290" r:id="rId14"/>
    <p:sldId id="291" r:id="rId15"/>
    <p:sldId id="289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79" autoAdjust="0"/>
    <p:restoredTop sz="95596" autoAdjust="0"/>
  </p:normalViewPr>
  <p:slideViewPr>
    <p:cSldViewPr>
      <p:cViewPr>
        <p:scale>
          <a:sx n="60" d="100"/>
          <a:sy n="60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D3326-FED3-4CCA-89B8-D695A02BC7DC}" type="doc">
      <dgm:prSet loTypeId="urn:microsoft.com/office/officeart/2008/layout/PictureAccentList" loCatId="picture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A8F1C6DD-00E7-474B-AB3A-01A7F42F6665}">
      <dgm:prSet phldrT="[Text]"/>
      <dgm:spPr/>
      <dgm:t>
        <a:bodyPr/>
        <a:lstStyle/>
        <a:p>
          <a:endParaRPr lang="id-ID" dirty="0"/>
        </a:p>
      </dgm:t>
    </dgm:pt>
    <dgm:pt modelId="{3BEC5A76-4329-422C-991B-C8701058E0A8}" type="parTrans" cxnId="{8C95284C-5FA6-4457-9B55-B62454E1BAF9}">
      <dgm:prSet/>
      <dgm:spPr/>
      <dgm:t>
        <a:bodyPr/>
        <a:lstStyle/>
        <a:p>
          <a:endParaRPr lang="id-ID"/>
        </a:p>
      </dgm:t>
    </dgm:pt>
    <dgm:pt modelId="{D996A829-C930-47BE-BF99-419B3D5C1564}" type="sibTrans" cxnId="{8C95284C-5FA6-4457-9B55-B62454E1BAF9}">
      <dgm:prSet/>
      <dgm:spPr/>
      <dgm:t>
        <a:bodyPr/>
        <a:lstStyle/>
        <a:p>
          <a:endParaRPr lang="id-ID"/>
        </a:p>
      </dgm:t>
    </dgm:pt>
    <dgm:pt modelId="{FBDD9BDC-54F7-46E1-9120-B1477B05BEF5}">
      <dgm:prSet phldrT="[Text]" custT="1"/>
      <dgm:spPr/>
      <dgm:t>
        <a:bodyPr/>
        <a:lstStyle/>
        <a:p>
          <a:endParaRPr lang="id-ID" sz="1800" dirty="0"/>
        </a:p>
      </dgm:t>
    </dgm:pt>
    <dgm:pt modelId="{2F16790E-5EA8-48C1-B8D0-F50A047188B8}" type="parTrans" cxnId="{972D765D-A647-48C0-B11B-BDF8FC51D6BF}">
      <dgm:prSet/>
      <dgm:spPr/>
      <dgm:t>
        <a:bodyPr/>
        <a:lstStyle/>
        <a:p>
          <a:endParaRPr lang="id-ID"/>
        </a:p>
      </dgm:t>
    </dgm:pt>
    <dgm:pt modelId="{C5E30C6B-7E9D-43F4-9B8F-E59A3D05B221}" type="sibTrans" cxnId="{972D765D-A647-48C0-B11B-BDF8FC51D6BF}">
      <dgm:prSet/>
      <dgm:spPr/>
      <dgm:t>
        <a:bodyPr/>
        <a:lstStyle/>
        <a:p>
          <a:endParaRPr lang="id-ID"/>
        </a:p>
      </dgm:t>
    </dgm:pt>
    <dgm:pt modelId="{74B18B95-496F-4DEB-A8EE-D535A9735A58}">
      <dgm:prSet phldrT="[Text]"/>
      <dgm:spPr/>
      <dgm:t>
        <a:bodyPr/>
        <a:lstStyle/>
        <a:p>
          <a:endParaRPr lang="id-ID" dirty="0"/>
        </a:p>
      </dgm:t>
    </dgm:pt>
    <dgm:pt modelId="{1E785261-34B9-421F-A5E6-7018D4F9024A}" type="sibTrans" cxnId="{78F6201A-BE72-4198-8E1F-053C7F1D058E}">
      <dgm:prSet/>
      <dgm:spPr/>
      <dgm:t>
        <a:bodyPr/>
        <a:lstStyle/>
        <a:p>
          <a:endParaRPr lang="id-ID"/>
        </a:p>
      </dgm:t>
    </dgm:pt>
    <dgm:pt modelId="{4D71A30E-D960-4CAC-A0E2-C03199C057DD}" type="parTrans" cxnId="{78F6201A-BE72-4198-8E1F-053C7F1D058E}">
      <dgm:prSet/>
      <dgm:spPr/>
      <dgm:t>
        <a:bodyPr/>
        <a:lstStyle/>
        <a:p>
          <a:endParaRPr lang="id-ID"/>
        </a:p>
      </dgm:t>
    </dgm:pt>
    <dgm:pt modelId="{57FF394F-A47C-4A21-B033-687BAB2F36AA}" type="pres">
      <dgm:prSet presAssocID="{52AD3326-FED3-4CCA-89B8-D695A02BC7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EE5E7AA-64FA-4B3B-B7F2-3E2C47221E1D}" type="pres">
      <dgm:prSet presAssocID="{A8F1C6DD-00E7-474B-AB3A-01A7F42F6665}" presName="root" presStyleCnt="0">
        <dgm:presLayoutVars>
          <dgm:chMax/>
          <dgm:chPref val="4"/>
        </dgm:presLayoutVars>
      </dgm:prSet>
      <dgm:spPr/>
    </dgm:pt>
    <dgm:pt modelId="{7ADA07A2-0698-405F-B712-6E77637EB312}" type="pres">
      <dgm:prSet presAssocID="{A8F1C6DD-00E7-474B-AB3A-01A7F42F6665}" presName="rootComposite" presStyleCnt="0">
        <dgm:presLayoutVars/>
      </dgm:prSet>
      <dgm:spPr/>
    </dgm:pt>
    <dgm:pt modelId="{BD7F74A4-31E0-4EAD-8EAD-69DFA21FCAAA}" type="pres">
      <dgm:prSet presAssocID="{A8F1C6DD-00E7-474B-AB3A-01A7F42F6665}" presName="rootText" presStyleLbl="node0" presStyleIdx="0" presStyleCnt="1" custLinFactNeighborY="-35000">
        <dgm:presLayoutVars>
          <dgm:chMax/>
          <dgm:chPref val="4"/>
        </dgm:presLayoutVars>
      </dgm:prSet>
      <dgm:spPr/>
      <dgm:t>
        <a:bodyPr/>
        <a:lstStyle/>
        <a:p>
          <a:endParaRPr lang="id-ID"/>
        </a:p>
      </dgm:t>
    </dgm:pt>
    <dgm:pt modelId="{613D8B19-2B8F-4910-BCF1-CB3E9F84EDB5}" type="pres">
      <dgm:prSet presAssocID="{A8F1C6DD-00E7-474B-AB3A-01A7F42F6665}" presName="childShape" presStyleCnt="0">
        <dgm:presLayoutVars>
          <dgm:chMax val="0"/>
          <dgm:chPref val="0"/>
        </dgm:presLayoutVars>
      </dgm:prSet>
      <dgm:spPr/>
    </dgm:pt>
    <dgm:pt modelId="{298C5D07-4ECD-4568-AD41-60D61F87A6E4}" type="pres">
      <dgm:prSet presAssocID="{74B18B95-496F-4DEB-A8EE-D535A9735A58}" presName="childComposite" presStyleCnt="0">
        <dgm:presLayoutVars>
          <dgm:chMax val="0"/>
          <dgm:chPref val="0"/>
        </dgm:presLayoutVars>
      </dgm:prSet>
      <dgm:spPr/>
    </dgm:pt>
    <dgm:pt modelId="{489936C0-5F9A-49D5-BC19-52B3E273ABDE}" type="pres">
      <dgm:prSet presAssocID="{74B18B95-496F-4DEB-A8EE-D535A9735A58}" presName="Image" presStyleLbl="node1" presStyleIdx="0" presStyleCnt="2"/>
      <dgm:spPr/>
    </dgm:pt>
    <dgm:pt modelId="{DFCA6542-5D62-42A7-976A-BCF5F93F40A7}" type="pres">
      <dgm:prSet presAssocID="{74B18B95-496F-4DEB-A8EE-D535A9735A58}" presName="childText" presStyleLbl="lnNode1" presStyleIdx="0" presStyleCnt="2" custScaleY="143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CEC633-5BD8-4A8E-A6EE-F836C8DE02FC}" type="pres">
      <dgm:prSet presAssocID="{FBDD9BDC-54F7-46E1-9120-B1477B05BEF5}" presName="childComposite" presStyleCnt="0">
        <dgm:presLayoutVars>
          <dgm:chMax val="0"/>
          <dgm:chPref val="0"/>
        </dgm:presLayoutVars>
      </dgm:prSet>
      <dgm:spPr/>
    </dgm:pt>
    <dgm:pt modelId="{EBEF7405-1303-4944-A659-6A3D4E60F6C3}" type="pres">
      <dgm:prSet presAssocID="{FBDD9BDC-54F7-46E1-9120-B1477B05BEF5}" presName="Image" presStyleLbl="node1" presStyleIdx="1" presStyleCnt="2"/>
      <dgm:spPr/>
    </dgm:pt>
    <dgm:pt modelId="{98013FBF-BAF6-470A-96C4-59014952ADEB}" type="pres">
      <dgm:prSet presAssocID="{FBDD9BDC-54F7-46E1-9120-B1477B05BEF5}" presName="childText" presStyleLbl="lnNode1" presStyleIdx="1" presStyleCnt="2" custScaleX="101152" custScaleY="115853" custLinFactNeighborY="14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B22C559-D5AE-4462-8F94-B85E60916B29}" type="presOf" srcId="{74B18B95-496F-4DEB-A8EE-D535A9735A58}" destId="{DFCA6542-5D62-42A7-976A-BCF5F93F40A7}" srcOrd="0" destOrd="0" presId="urn:microsoft.com/office/officeart/2008/layout/PictureAccentList"/>
    <dgm:cxn modelId="{8C95284C-5FA6-4457-9B55-B62454E1BAF9}" srcId="{52AD3326-FED3-4CCA-89B8-D695A02BC7DC}" destId="{A8F1C6DD-00E7-474B-AB3A-01A7F42F6665}" srcOrd="0" destOrd="0" parTransId="{3BEC5A76-4329-422C-991B-C8701058E0A8}" sibTransId="{D996A829-C930-47BE-BF99-419B3D5C1564}"/>
    <dgm:cxn modelId="{F99AE2EB-E21F-4F10-BDCB-948302D2C491}" type="presOf" srcId="{A8F1C6DD-00E7-474B-AB3A-01A7F42F6665}" destId="{BD7F74A4-31E0-4EAD-8EAD-69DFA21FCAAA}" srcOrd="0" destOrd="0" presId="urn:microsoft.com/office/officeart/2008/layout/PictureAccentList"/>
    <dgm:cxn modelId="{972D765D-A647-48C0-B11B-BDF8FC51D6BF}" srcId="{A8F1C6DD-00E7-474B-AB3A-01A7F42F6665}" destId="{FBDD9BDC-54F7-46E1-9120-B1477B05BEF5}" srcOrd="1" destOrd="0" parTransId="{2F16790E-5EA8-48C1-B8D0-F50A047188B8}" sibTransId="{C5E30C6B-7E9D-43F4-9B8F-E59A3D05B221}"/>
    <dgm:cxn modelId="{78F6201A-BE72-4198-8E1F-053C7F1D058E}" srcId="{A8F1C6DD-00E7-474B-AB3A-01A7F42F6665}" destId="{74B18B95-496F-4DEB-A8EE-D535A9735A58}" srcOrd="0" destOrd="0" parTransId="{4D71A30E-D960-4CAC-A0E2-C03199C057DD}" sibTransId="{1E785261-34B9-421F-A5E6-7018D4F9024A}"/>
    <dgm:cxn modelId="{4F0FF24E-6AAB-46B5-BB5E-85ECEBAB5421}" type="presOf" srcId="{FBDD9BDC-54F7-46E1-9120-B1477B05BEF5}" destId="{98013FBF-BAF6-470A-96C4-59014952ADEB}" srcOrd="0" destOrd="0" presId="urn:microsoft.com/office/officeart/2008/layout/PictureAccentList"/>
    <dgm:cxn modelId="{98411A81-F10C-4A60-AE70-23D072B325C8}" type="presOf" srcId="{52AD3326-FED3-4CCA-89B8-D695A02BC7DC}" destId="{57FF394F-A47C-4A21-B033-687BAB2F36AA}" srcOrd="0" destOrd="0" presId="urn:microsoft.com/office/officeart/2008/layout/PictureAccentList"/>
    <dgm:cxn modelId="{4AA9A81E-7FCB-492F-A819-EFF13A2FDBA0}" type="presParOf" srcId="{57FF394F-A47C-4A21-B033-687BAB2F36AA}" destId="{6EE5E7AA-64FA-4B3B-B7F2-3E2C47221E1D}" srcOrd="0" destOrd="0" presId="urn:microsoft.com/office/officeart/2008/layout/PictureAccentList"/>
    <dgm:cxn modelId="{EFBF298D-35D8-4A29-A9E4-6107015D6298}" type="presParOf" srcId="{6EE5E7AA-64FA-4B3B-B7F2-3E2C47221E1D}" destId="{7ADA07A2-0698-405F-B712-6E77637EB312}" srcOrd="0" destOrd="0" presId="urn:microsoft.com/office/officeart/2008/layout/PictureAccentList"/>
    <dgm:cxn modelId="{0E15E85D-5940-4D54-B708-DA18D7822535}" type="presParOf" srcId="{7ADA07A2-0698-405F-B712-6E77637EB312}" destId="{BD7F74A4-31E0-4EAD-8EAD-69DFA21FCAAA}" srcOrd="0" destOrd="0" presId="urn:microsoft.com/office/officeart/2008/layout/PictureAccentList"/>
    <dgm:cxn modelId="{9B5D20D0-82CF-429B-99D0-0291C4F0C04E}" type="presParOf" srcId="{6EE5E7AA-64FA-4B3B-B7F2-3E2C47221E1D}" destId="{613D8B19-2B8F-4910-BCF1-CB3E9F84EDB5}" srcOrd="1" destOrd="0" presId="urn:microsoft.com/office/officeart/2008/layout/PictureAccentList"/>
    <dgm:cxn modelId="{1C182BDE-C726-49A1-A82A-29964FF12AEB}" type="presParOf" srcId="{613D8B19-2B8F-4910-BCF1-CB3E9F84EDB5}" destId="{298C5D07-4ECD-4568-AD41-60D61F87A6E4}" srcOrd="0" destOrd="0" presId="urn:microsoft.com/office/officeart/2008/layout/PictureAccentList"/>
    <dgm:cxn modelId="{F3F94BEE-C7A6-4398-A653-D558B9AAC7FF}" type="presParOf" srcId="{298C5D07-4ECD-4568-AD41-60D61F87A6E4}" destId="{489936C0-5F9A-49D5-BC19-52B3E273ABDE}" srcOrd="0" destOrd="0" presId="urn:microsoft.com/office/officeart/2008/layout/PictureAccentList"/>
    <dgm:cxn modelId="{494E4E36-59A3-4698-AD2D-66E9432B47EF}" type="presParOf" srcId="{298C5D07-4ECD-4568-AD41-60D61F87A6E4}" destId="{DFCA6542-5D62-42A7-976A-BCF5F93F40A7}" srcOrd="1" destOrd="0" presId="urn:microsoft.com/office/officeart/2008/layout/PictureAccentList"/>
    <dgm:cxn modelId="{F6DC6AF3-84D4-483E-A154-0CBE77521621}" type="presParOf" srcId="{613D8B19-2B8F-4910-BCF1-CB3E9F84EDB5}" destId="{EBCEC633-5BD8-4A8E-A6EE-F836C8DE02FC}" srcOrd="1" destOrd="0" presId="urn:microsoft.com/office/officeart/2008/layout/PictureAccentList"/>
    <dgm:cxn modelId="{72653B8A-439F-4443-84A8-3853970F25D5}" type="presParOf" srcId="{EBCEC633-5BD8-4A8E-A6EE-F836C8DE02FC}" destId="{EBEF7405-1303-4944-A659-6A3D4E60F6C3}" srcOrd="0" destOrd="0" presId="urn:microsoft.com/office/officeart/2008/layout/PictureAccentList"/>
    <dgm:cxn modelId="{85F0CC6F-C0D9-4650-8F99-59E7430E71C2}" type="presParOf" srcId="{EBCEC633-5BD8-4A8E-A6EE-F836C8DE02FC}" destId="{98013FBF-BAF6-470A-96C4-59014952ADEB}" srcOrd="1" destOrd="0" presId="urn:microsoft.com/office/officeart/2008/layout/Pictu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632DC-2295-4B18-8917-F8396FE78A6D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D86302E1-1AFA-49B4-A39B-1A8A6B539155}">
      <dgm:prSet phldrT="[Text]"/>
      <dgm:spPr/>
      <dgm:t>
        <a:bodyPr/>
        <a:lstStyle/>
        <a:p>
          <a:endParaRPr lang="id-ID" dirty="0"/>
        </a:p>
      </dgm:t>
    </dgm:pt>
    <dgm:pt modelId="{1C86D7BE-28BB-4991-B2B2-BEFE595B7255}" type="parTrans" cxnId="{ED8BE77C-FA9E-45A2-BFBC-D4678F7E669A}">
      <dgm:prSet/>
      <dgm:spPr/>
      <dgm:t>
        <a:bodyPr/>
        <a:lstStyle/>
        <a:p>
          <a:endParaRPr lang="id-ID"/>
        </a:p>
      </dgm:t>
    </dgm:pt>
    <dgm:pt modelId="{A42D7AE4-5533-4ABD-88ED-34E40B3212CC}" type="sibTrans" cxnId="{ED8BE77C-FA9E-45A2-BFBC-D4678F7E669A}">
      <dgm:prSet/>
      <dgm:spPr/>
      <dgm:t>
        <a:bodyPr/>
        <a:lstStyle/>
        <a:p>
          <a:endParaRPr lang="id-ID"/>
        </a:p>
      </dgm:t>
    </dgm:pt>
    <dgm:pt modelId="{F2409043-44E8-4E81-AE51-6AE57FA8B1A2}">
      <dgm:prSet phldrT="[Text]"/>
      <dgm:spPr/>
      <dgm:t>
        <a:bodyPr/>
        <a:lstStyle/>
        <a:p>
          <a:endParaRPr lang="id-ID" dirty="0"/>
        </a:p>
      </dgm:t>
    </dgm:pt>
    <dgm:pt modelId="{E57677D2-398B-4BE5-9248-F90710A6E30A}" type="parTrans" cxnId="{CFE4EA47-F1C6-42B2-91C5-801E8F8FED5E}">
      <dgm:prSet/>
      <dgm:spPr/>
      <dgm:t>
        <a:bodyPr/>
        <a:lstStyle/>
        <a:p>
          <a:endParaRPr lang="id-ID"/>
        </a:p>
      </dgm:t>
    </dgm:pt>
    <dgm:pt modelId="{C665EAB0-EFF1-4344-A002-EA9B61F9BDA3}" type="sibTrans" cxnId="{CFE4EA47-F1C6-42B2-91C5-801E8F8FED5E}">
      <dgm:prSet/>
      <dgm:spPr/>
      <dgm:t>
        <a:bodyPr/>
        <a:lstStyle/>
        <a:p>
          <a:endParaRPr lang="id-ID"/>
        </a:p>
      </dgm:t>
    </dgm:pt>
    <dgm:pt modelId="{E3911E04-8D17-4858-85C2-E062FB5CA67A}">
      <dgm:prSet phldrT="[Text]"/>
      <dgm:spPr/>
      <dgm:t>
        <a:bodyPr/>
        <a:lstStyle/>
        <a:p>
          <a:endParaRPr lang="id-ID" dirty="0"/>
        </a:p>
      </dgm:t>
    </dgm:pt>
    <dgm:pt modelId="{D59E3431-1DA1-42BD-9D7E-EB593257FB50}" type="parTrans" cxnId="{5C4BC897-DD5D-4201-B23A-2135AFD9BA21}">
      <dgm:prSet/>
      <dgm:spPr/>
      <dgm:t>
        <a:bodyPr/>
        <a:lstStyle/>
        <a:p>
          <a:endParaRPr lang="id-ID"/>
        </a:p>
      </dgm:t>
    </dgm:pt>
    <dgm:pt modelId="{696C0571-F622-434E-969A-60982FD09E62}" type="sibTrans" cxnId="{5C4BC897-DD5D-4201-B23A-2135AFD9BA21}">
      <dgm:prSet/>
      <dgm:spPr/>
      <dgm:t>
        <a:bodyPr/>
        <a:lstStyle/>
        <a:p>
          <a:endParaRPr lang="id-ID"/>
        </a:p>
      </dgm:t>
    </dgm:pt>
    <dgm:pt modelId="{6D2200F7-B5E1-4286-AFF6-96EED5CA6D66}" type="pres">
      <dgm:prSet presAssocID="{9D6632DC-2295-4B18-8917-F8396FE78A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687504-C26A-4B14-9A58-456178367EE3}" type="pres">
      <dgm:prSet presAssocID="{9D6632DC-2295-4B18-8917-F8396FE78A6D}" presName="dummyMaxCanvas" presStyleCnt="0">
        <dgm:presLayoutVars/>
      </dgm:prSet>
      <dgm:spPr/>
    </dgm:pt>
    <dgm:pt modelId="{ED1CE5C5-0C8D-4B5C-B850-6B48FE90A8FB}" type="pres">
      <dgm:prSet presAssocID="{9D6632DC-2295-4B18-8917-F8396FE78A6D}" presName="ThreeNodes_1" presStyleLbl="node1" presStyleIdx="0" presStyleCnt="3" custScaleY="133879" custLinFactNeighborX="16820" custLinFactNeighborY="84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EF5947-2922-410A-B77F-F2A9B08FD58A}" type="pres">
      <dgm:prSet presAssocID="{9D6632DC-2295-4B18-8917-F8396FE78A6D}" presName="ThreeNodes_2" presStyleLbl="node1" presStyleIdx="1" presStyleCnt="3" custScaleY="71329" custLinFactNeighborX="-8824" custLinFactNeighborY="145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435F59-490B-4E79-A354-6EBA15DAD273}" type="pres">
      <dgm:prSet presAssocID="{9D6632DC-2295-4B18-8917-F8396FE78A6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0CEAC1-3925-4F29-B5B1-02E97EE3299D}" type="pres">
      <dgm:prSet presAssocID="{9D6632DC-2295-4B18-8917-F8396FE78A6D}" presName="ThreeConn_1-2" presStyleLbl="fgAccFollowNode1" presStyleIdx="0" presStyleCnt="2" custAng="16200000" custLinFactX="-200000" custLinFactNeighborX="-296703" custLinFactNeighborY="-873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20AF74-9AF2-43EE-BA4A-57BC54743572}" type="pres">
      <dgm:prSet presAssocID="{9D6632DC-2295-4B18-8917-F8396FE78A6D}" presName="ThreeConn_2-3" presStyleLbl="fgAccFollowNode1" presStyleIdx="1" presStyleCnt="2" custAng="5400000" custLinFactNeighborX="43407" custLinFactNeighborY="-496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DA03B-BBB6-4996-A9E7-D5BE515EA433}" type="pres">
      <dgm:prSet presAssocID="{9D6632DC-2295-4B18-8917-F8396FE78A6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DB2E48-B559-46C5-92E3-CAAC81D20B24}" type="pres">
      <dgm:prSet presAssocID="{9D6632DC-2295-4B18-8917-F8396FE78A6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B85979-A900-4BFA-B8D1-F4388580D2EB}" type="pres">
      <dgm:prSet presAssocID="{9D6632DC-2295-4B18-8917-F8396FE78A6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C4BC897-DD5D-4201-B23A-2135AFD9BA21}" srcId="{9D6632DC-2295-4B18-8917-F8396FE78A6D}" destId="{E3911E04-8D17-4858-85C2-E062FB5CA67A}" srcOrd="2" destOrd="0" parTransId="{D59E3431-1DA1-42BD-9D7E-EB593257FB50}" sibTransId="{696C0571-F622-434E-969A-60982FD09E62}"/>
    <dgm:cxn modelId="{3978690A-37C6-4283-AF2A-6DA6C5761B74}" type="presOf" srcId="{F2409043-44E8-4E81-AE51-6AE57FA8B1A2}" destId="{84DB2E48-B559-46C5-92E3-CAAC81D20B24}" srcOrd="1" destOrd="0" presId="urn:microsoft.com/office/officeart/2005/8/layout/vProcess5"/>
    <dgm:cxn modelId="{76F4F011-2A99-490B-B8A4-CCEC88ABD0DB}" type="presOf" srcId="{9D6632DC-2295-4B18-8917-F8396FE78A6D}" destId="{6D2200F7-B5E1-4286-AFF6-96EED5CA6D66}" srcOrd="0" destOrd="0" presId="urn:microsoft.com/office/officeart/2005/8/layout/vProcess5"/>
    <dgm:cxn modelId="{2EDC5BA5-D614-4015-98F8-DA2510DA7D63}" type="presOf" srcId="{A42D7AE4-5533-4ABD-88ED-34E40B3212CC}" destId="{480CEAC1-3925-4F29-B5B1-02E97EE3299D}" srcOrd="0" destOrd="0" presId="urn:microsoft.com/office/officeart/2005/8/layout/vProcess5"/>
    <dgm:cxn modelId="{ED8BE77C-FA9E-45A2-BFBC-D4678F7E669A}" srcId="{9D6632DC-2295-4B18-8917-F8396FE78A6D}" destId="{D86302E1-1AFA-49B4-A39B-1A8A6B539155}" srcOrd="0" destOrd="0" parTransId="{1C86D7BE-28BB-4991-B2B2-BEFE595B7255}" sibTransId="{A42D7AE4-5533-4ABD-88ED-34E40B3212CC}"/>
    <dgm:cxn modelId="{DB4987E8-024E-45DF-B304-05D309FD07A1}" type="presOf" srcId="{D86302E1-1AFA-49B4-A39B-1A8A6B539155}" destId="{ED1CE5C5-0C8D-4B5C-B850-6B48FE90A8FB}" srcOrd="0" destOrd="0" presId="urn:microsoft.com/office/officeart/2005/8/layout/vProcess5"/>
    <dgm:cxn modelId="{9F501697-0DA7-4984-8A3F-F33C97316A34}" type="presOf" srcId="{C665EAB0-EFF1-4344-A002-EA9B61F9BDA3}" destId="{9A20AF74-9AF2-43EE-BA4A-57BC54743572}" srcOrd="0" destOrd="0" presId="urn:microsoft.com/office/officeart/2005/8/layout/vProcess5"/>
    <dgm:cxn modelId="{7A6A6B5E-52A4-4274-AD12-A64D5D20E069}" type="presOf" srcId="{D86302E1-1AFA-49B4-A39B-1A8A6B539155}" destId="{F90DA03B-BBB6-4996-A9E7-D5BE515EA433}" srcOrd="1" destOrd="0" presId="urn:microsoft.com/office/officeart/2005/8/layout/vProcess5"/>
    <dgm:cxn modelId="{CD4E0D5A-5F57-4A23-BC06-C38364D264B7}" type="presOf" srcId="{F2409043-44E8-4E81-AE51-6AE57FA8B1A2}" destId="{C7EF5947-2922-410A-B77F-F2A9B08FD58A}" srcOrd="0" destOrd="0" presId="urn:microsoft.com/office/officeart/2005/8/layout/vProcess5"/>
    <dgm:cxn modelId="{CFE4EA47-F1C6-42B2-91C5-801E8F8FED5E}" srcId="{9D6632DC-2295-4B18-8917-F8396FE78A6D}" destId="{F2409043-44E8-4E81-AE51-6AE57FA8B1A2}" srcOrd="1" destOrd="0" parTransId="{E57677D2-398B-4BE5-9248-F90710A6E30A}" sibTransId="{C665EAB0-EFF1-4344-A002-EA9B61F9BDA3}"/>
    <dgm:cxn modelId="{ACE92390-86B7-47BA-AF3E-FCD5F9771E25}" type="presOf" srcId="{E3911E04-8D17-4858-85C2-E062FB5CA67A}" destId="{36B85979-A900-4BFA-B8D1-F4388580D2EB}" srcOrd="1" destOrd="0" presId="urn:microsoft.com/office/officeart/2005/8/layout/vProcess5"/>
    <dgm:cxn modelId="{4AA37A65-1123-4BB4-AE2B-EE7C1A6172EB}" type="presOf" srcId="{E3911E04-8D17-4858-85C2-E062FB5CA67A}" destId="{F6435F59-490B-4E79-A354-6EBA15DAD273}" srcOrd="0" destOrd="0" presId="urn:microsoft.com/office/officeart/2005/8/layout/vProcess5"/>
    <dgm:cxn modelId="{71ABF688-A914-4304-BB98-7A4FD7A44B3A}" type="presParOf" srcId="{6D2200F7-B5E1-4286-AFF6-96EED5CA6D66}" destId="{59687504-C26A-4B14-9A58-456178367EE3}" srcOrd="0" destOrd="0" presId="urn:microsoft.com/office/officeart/2005/8/layout/vProcess5"/>
    <dgm:cxn modelId="{4945E9AD-B654-4DE1-8CA9-B75973A398D5}" type="presParOf" srcId="{6D2200F7-B5E1-4286-AFF6-96EED5CA6D66}" destId="{ED1CE5C5-0C8D-4B5C-B850-6B48FE90A8FB}" srcOrd="1" destOrd="0" presId="urn:microsoft.com/office/officeart/2005/8/layout/vProcess5"/>
    <dgm:cxn modelId="{EF5220CD-4B6F-4B4D-9907-C237C9653EF6}" type="presParOf" srcId="{6D2200F7-B5E1-4286-AFF6-96EED5CA6D66}" destId="{C7EF5947-2922-410A-B77F-F2A9B08FD58A}" srcOrd="2" destOrd="0" presId="urn:microsoft.com/office/officeart/2005/8/layout/vProcess5"/>
    <dgm:cxn modelId="{5C04BBFF-D2AC-4431-B7AA-895B5D47725B}" type="presParOf" srcId="{6D2200F7-B5E1-4286-AFF6-96EED5CA6D66}" destId="{F6435F59-490B-4E79-A354-6EBA15DAD273}" srcOrd="3" destOrd="0" presId="urn:microsoft.com/office/officeart/2005/8/layout/vProcess5"/>
    <dgm:cxn modelId="{FD4F8806-4EEF-4DD4-97BB-558124218D59}" type="presParOf" srcId="{6D2200F7-B5E1-4286-AFF6-96EED5CA6D66}" destId="{480CEAC1-3925-4F29-B5B1-02E97EE3299D}" srcOrd="4" destOrd="0" presId="urn:microsoft.com/office/officeart/2005/8/layout/vProcess5"/>
    <dgm:cxn modelId="{A07B07C8-D100-43DC-936A-AD9703C7EBFC}" type="presParOf" srcId="{6D2200F7-B5E1-4286-AFF6-96EED5CA6D66}" destId="{9A20AF74-9AF2-43EE-BA4A-57BC54743572}" srcOrd="5" destOrd="0" presId="urn:microsoft.com/office/officeart/2005/8/layout/vProcess5"/>
    <dgm:cxn modelId="{CF12F2BF-67E7-4ECF-8ACC-A9394375B16E}" type="presParOf" srcId="{6D2200F7-B5E1-4286-AFF6-96EED5CA6D66}" destId="{F90DA03B-BBB6-4996-A9E7-D5BE515EA433}" srcOrd="6" destOrd="0" presId="urn:microsoft.com/office/officeart/2005/8/layout/vProcess5"/>
    <dgm:cxn modelId="{3D9025D7-AC3B-4BCD-9BCF-CB7A87D84CEF}" type="presParOf" srcId="{6D2200F7-B5E1-4286-AFF6-96EED5CA6D66}" destId="{84DB2E48-B559-46C5-92E3-CAAC81D20B24}" srcOrd="7" destOrd="0" presId="urn:microsoft.com/office/officeart/2005/8/layout/vProcess5"/>
    <dgm:cxn modelId="{7B63BB1F-E767-4743-9567-0E65EFEB3CD9}" type="presParOf" srcId="{6D2200F7-B5E1-4286-AFF6-96EED5CA6D66}" destId="{36B85979-A900-4BFA-B8D1-F4388580D2EB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74A4-31E0-4EAD-8EAD-69DFA21FCAAA}">
      <dsp:nvSpPr>
        <dsp:cNvPr id="0" name=""/>
        <dsp:cNvSpPr/>
      </dsp:nvSpPr>
      <dsp:spPr>
        <a:xfrm>
          <a:off x="21518" y="0"/>
          <a:ext cx="7301779" cy="96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800" kern="1200" dirty="0"/>
        </a:p>
      </dsp:txBody>
      <dsp:txXfrm>
        <a:off x="49823" y="28305"/>
        <a:ext cx="7245169" cy="909802"/>
      </dsp:txXfrm>
    </dsp:sp>
    <dsp:sp modelId="{489936C0-5F9A-49D5-BC19-52B3E273ABDE}">
      <dsp:nvSpPr>
        <dsp:cNvPr id="0" name=""/>
        <dsp:cNvSpPr/>
      </dsp:nvSpPr>
      <dsp:spPr>
        <a:xfrm>
          <a:off x="39596" y="1413399"/>
          <a:ext cx="966412" cy="9664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A6542-5D62-42A7-976A-BCF5F93F40A7}">
      <dsp:nvSpPr>
        <dsp:cNvPr id="0" name=""/>
        <dsp:cNvSpPr/>
      </dsp:nvSpPr>
      <dsp:spPr>
        <a:xfrm>
          <a:off x="1063993" y="1200924"/>
          <a:ext cx="6277383" cy="13913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600" kern="1200" dirty="0"/>
        </a:p>
      </dsp:txBody>
      <dsp:txXfrm>
        <a:off x="1131926" y="1268857"/>
        <a:ext cx="6141517" cy="1255496"/>
      </dsp:txXfrm>
    </dsp:sp>
    <dsp:sp modelId="{EBEF7405-1303-4944-A659-6A3D4E60F6C3}">
      <dsp:nvSpPr>
        <dsp:cNvPr id="0" name=""/>
        <dsp:cNvSpPr/>
      </dsp:nvSpPr>
      <dsp:spPr>
        <a:xfrm>
          <a:off x="3439" y="2784859"/>
          <a:ext cx="966412" cy="9664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13FBF-BAF6-470A-96C4-59014952ADEB}">
      <dsp:nvSpPr>
        <dsp:cNvPr id="0" name=""/>
        <dsp:cNvSpPr/>
      </dsp:nvSpPr>
      <dsp:spPr>
        <a:xfrm>
          <a:off x="991678" y="2768814"/>
          <a:ext cx="6349698" cy="11196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90000"/>
                <a:hueOff val="329342"/>
                <a:satOff val="-15530"/>
                <a:lumOff val="35973"/>
                <a:alphaOff val="-50000"/>
                <a:shade val="51000"/>
                <a:satMod val="130000"/>
              </a:schemeClr>
            </a:gs>
            <a:gs pos="80000">
              <a:schemeClr val="accent2">
                <a:shade val="90000"/>
                <a:hueOff val="329342"/>
                <a:satOff val="-15530"/>
                <a:lumOff val="35973"/>
                <a:alphaOff val="-50000"/>
                <a:shade val="93000"/>
                <a:satMod val="130000"/>
              </a:schemeClr>
            </a:gs>
            <a:gs pos="100000">
              <a:schemeClr val="accent2">
                <a:shade val="90000"/>
                <a:hueOff val="329342"/>
                <a:satOff val="-15530"/>
                <a:lumOff val="35973"/>
                <a:alphaOff val="-5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 dirty="0"/>
        </a:p>
      </dsp:txBody>
      <dsp:txXfrm>
        <a:off x="1046343" y="2823479"/>
        <a:ext cx="6240368" cy="1010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E5C5-0C8D-4B5C-B850-6B48FE90A8FB}">
      <dsp:nvSpPr>
        <dsp:cNvPr id="0" name=""/>
        <dsp:cNvSpPr/>
      </dsp:nvSpPr>
      <dsp:spPr>
        <a:xfrm>
          <a:off x="975696" y="0"/>
          <a:ext cx="5937059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1019986" y="44290"/>
        <a:ext cx="4305312" cy="1423588"/>
      </dsp:txXfrm>
    </dsp:sp>
    <dsp:sp modelId="{C7EF5947-2922-410A-B77F-F2A9B08FD58A}">
      <dsp:nvSpPr>
        <dsp:cNvPr id="0" name=""/>
        <dsp:cNvSpPr/>
      </dsp:nvSpPr>
      <dsp:spPr>
        <a:xfrm>
          <a:off x="0" y="1764195"/>
          <a:ext cx="5937059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44290" y="1808485"/>
        <a:ext cx="4341712" cy="1423588"/>
      </dsp:txXfrm>
    </dsp:sp>
    <dsp:sp modelId="{F6435F59-490B-4E79-A354-6EBA15DAD273}">
      <dsp:nvSpPr>
        <dsp:cNvPr id="0" name=""/>
        <dsp:cNvSpPr/>
      </dsp:nvSpPr>
      <dsp:spPr>
        <a:xfrm>
          <a:off x="1047716" y="3528391"/>
          <a:ext cx="5937059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1092006" y="3572681"/>
        <a:ext cx="4341712" cy="1423588"/>
      </dsp:txXfrm>
    </dsp:sp>
    <dsp:sp modelId="{480CEAC1-3925-4F29-B5B1-02E97EE3299D}">
      <dsp:nvSpPr>
        <dsp:cNvPr id="0" name=""/>
        <dsp:cNvSpPr/>
      </dsp:nvSpPr>
      <dsp:spPr>
        <a:xfrm rot="16200000">
          <a:off x="72010" y="288038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171530" y="409673"/>
        <a:ext cx="540599" cy="739639"/>
      </dsp:txXfrm>
    </dsp:sp>
    <dsp:sp modelId="{9A20AF74-9AF2-43EE-BA4A-57BC54743572}">
      <dsp:nvSpPr>
        <dsp:cNvPr id="0" name=""/>
        <dsp:cNvSpPr/>
      </dsp:nvSpPr>
      <dsp:spPr>
        <a:xfrm rot="5400000">
          <a:off x="5904659" y="2016224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247449" y="2137859"/>
        <a:ext cx="540599" cy="73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4C76FC-2986-4056-A539-4FDF8A3BD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7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2D91C-50E0-45F6-B841-11E7B2C02E1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F32CB-B60E-4285-BA3A-9123E63DAB1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91AE-A352-4D13-B21D-E46774DC4501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772400" cy="685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342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1000"/>
            <a:ext cx="18478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3911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8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0937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4681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348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439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36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476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618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647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315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2133600"/>
            <a:ext cx="8159824" cy="704850"/>
          </a:xfrm>
        </p:spPr>
        <p:txBody>
          <a:bodyPr/>
          <a:lstStyle/>
          <a:p>
            <a:r>
              <a:rPr lang="id-ID" b="1" dirty="0" smtClean="0">
                <a:effectLst/>
                <a:latin typeface="Aharoni" pitchFamily="2" charset="-79"/>
                <a:cs typeface="Aharoni" pitchFamily="2" charset="-79"/>
              </a:rPr>
              <a:t>IDE KEMAJUAN DALAM DUNIA MEKANIK DARI ABAD KEDELAPAN BELAS</a:t>
            </a:r>
            <a:endParaRPr lang="id-ID" dirty="0"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139952" y="4221088"/>
            <a:ext cx="4824536" cy="19442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6464" y="381001"/>
            <a:ext cx="4497744" cy="671736"/>
          </a:xfrm>
        </p:spPr>
        <p:txBody>
          <a:bodyPr/>
          <a:lstStyle/>
          <a:p>
            <a:r>
              <a:rPr lang="id-ID" sz="3600" dirty="0" smtClean="0">
                <a:latin typeface="Arial Black" pitchFamily="34" charset="0"/>
              </a:rPr>
              <a:t>Francis Bacon</a:t>
            </a:r>
            <a:endParaRPr lang="id-ID" sz="3600" dirty="0">
              <a:latin typeface="Arial Black" pitchFamily="34" charset="0"/>
            </a:endParaRPr>
          </a:p>
        </p:txBody>
      </p:sp>
      <p:pic>
        <p:nvPicPr>
          <p:cNvPr id="158722" name="Picture 2" descr="D:\Journey\KULIAH\sem 6\sejarah IPA\tokoh sejarah IPA\baco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06698"/>
            <a:ext cx="3276364" cy="345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1979712" y="4653136"/>
            <a:ext cx="6840760" cy="2088232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72514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 smtClean="0"/>
              <a:t>Menunjukkan </a:t>
            </a:r>
            <a:r>
              <a:rPr lang="id-ID" dirty="0"/>
              <a:t>penemuan bubuk </a:t>
            </a:r>
            <a:r>
              <a:rPr lang="id-ID" dirty="0" smtClean="0"/>
              <a:t>mesiu, percetakan</a:t>
            </a:r>
            <a:r>
              <a:rPr lang="id-ID" dirty="0"/>
              <a:t>, dan kompas </a:t>
            </a:r>
            <a:r>
              <a:rPr lang="id-ID" dirty="0" smtClean="0"/>
              <a:t>magnetik. Sebagai </a:t>
            </a:r>
            <a:r>
              <a:rPr lang="id-ID" dirty="0"/>
              <a:t>contoh </a:t>
            </a:r>
            <a:r>
              <a:rPr lang="id-ID" dirty="0" smtClean="0"/>
              <a:t>dari kemajuan </a:t>
            </a:r>
            <a:r>
              <a:rPr lang="id-ID" dirty="0"/>
              <a:t>teknologi manusia, menunjukkan suatu kemajuan atas pencapaian jaman dahulu.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1092800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i="1" dirty="0" smtClean="0">
                <a:latin typeface="AngsanaUPC" pitchFamily="18" charset="-34"/>
                <a:cs typeface="AngsanaUPC" pitchFamily="18" charset="-34"/>
              </a:rPr>
              <a:t>“saya </a:t>
            </a:r>
            <a:r>
              <a:rPr lang="id-ID" sz="3600" i="1" dirty="0">
                <a:latin typeface="AngsanaUPC" pitchFamily="18" charset="-34"/>
                <a:cs typeface="AngsanaUPC" pitchFamily="18" charset="-34"/>
              </a:rPr>
              <a:t>mungkin dapat berhasil mencapainya dengan kekuatan sendiri, tapi </a:t>
            </a:r>
            <a:r>
              <a:rPr lang="id-ID" sz="3600" i="1" dirty="0" smtClean="0">
                <a:latin typeface="AngsanaUPC" pitchFamily="18" charset="-34"/>
                <a:cs typeface="AngsanaUPC" pitchFamily="18" charset="-34"/>
              </a:rPr>
              <a:t>sumber </a:t>
            </a:r>
            <a:r>
              <a:rPr lang="id-ID" sz="3600" i="1" dirty="0">
                <a:latin typeface="AngsanaUPC" pitchFamily="18" charset="-34"/>
                <a:cs typeface="AngsanaUPC" pitchFamily="18" charset="-34"/>
              </a:rPr>
              <a:t>untuk kecerdasan begitu </a:t>
            </a:r>
            <a:r>
              <a:rPr lang="id-ID" sz="3600" i="1" dirty="0" smtClean="0">
                <a:latin typeface="AngsanaUPC" pitchFamily="18" charset="-34"/>
                <a:cs typeface="AngsanaUPC" pitchFamily="18" charset="-34"/>
              </a:rPr>
              <a:t>luas”</a:t>
            </a:r>
            <a:endParaRPr lang="id-ID" sz="3600" i="1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0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87233" y="3549352"/>
            <a:ext cx="1912759" cy="671736"/>
          </a:xfrm>
        </p:spPr>
        <p:txBody>
          <a:bodyPr/>
          <a:lstStyle/>
          <a:p>
            <a:r>
              <a:rPr lang="id-ID" sz="2400" u="sng" dirty="0" smtClean="0">
                <a:latin typeface="Arial Black" pitchFamily="34" charset="0"/>
              </a:rPr>
              <a:t>Descartes</a:t>
            </a:r>
            <a:endParaRPr lang="id-ID" sz="2400" u="sng" dirty="0"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663" y="188640"/>
            <a:ext cx="3283402" cy="3492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ound Same Side Corner Rectangle 1"/>
          <p:cNvSpPr/>
          <p:nvPr/>
        </p:nvSpPr>
        <p:spPr bwMode="auto">
          <a:xfrm>
            <a:off x="5364088" y="908720"/>
            <a:ext cx="3384376" cy="1296144"/>
          </a:xfrm>
          <a:prstGeom prst="round2Same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4518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A</a:t>
            </a:r>
            <a:r>
              <a:rPr lang="id-ID" sz="2000" b="1" dirty="0" smtClean="0"/>
              <a:t>turan </a:t>
            </a:r>
            <a:r>
              <a:rPr lang="id-ID" sz="2000" b="1" dirty="0"/>
              <a:t>akan membuat proses lebih cepat dan lebih dapat diandalkan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8192" y="4581128"/>
            <a:ext cx="7524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effectLst/>
                <a:latin typeface="Arial Narrow" pitchFamily="34" charset="0"/>
              </a:rPr>
              <a:t> Dia ingin mendorong setiap orang untuk memberikan kontribusi sesuai dengan kecenderungan dan kemampuan, yaitu dengan menerbitkan temuan mereka, dan bergabung dengan karya-karya banyak orang.</a:t>
            </a:r>
            <a:endParaRPr lang="id-ID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239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 bwMode="auto">
          <a:xfrm>
            <a:off x="1979712" y="620688"/>
            <a:ext cx="6912768" cy="2808312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nip Diagonal Corner Rectangle 4"/>
          <p:cNvSpPr/>
          <p:nvPr/>
        </p:nvSpPr>
        <p:spPr bwMode="auto">
          <a:xfrm rot="10800000">
            <a:off x="2006473" y="3428999"/>
            <a:ext cx="6912768" cy="2880320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037054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Di dunia ini mekanik dari abad kedelapan belas tidak ada yang </a:t>
            </a:r>
            <a:r>
              <a:rPr lang="id-ID" sz="2800" dirty="0" smtClean="0"/>
              <a:t>dikembangkan </a:t>
            </a:r>
            <a:r>
              <a:rPr lang="id-ID" sz="2800" dirty="0"/>
              <a:t>secara historis, </a:t>
            </a:r>
            <a:r>
              <a:rPr lang="id-ID" sz="2800" dirty="0" smtClean="0"/>
              <a:t>karena semua </a:t>
            </a:r>
            <a:r>
              <a:rPr lang="id-ID" sz="2800" dirty="0"/>
              <a:t>penduduk dan makhluk </a:t>
            </a:r>
            <a:r>
              <a:rPr lang="id-ID" sz="2800" dirty="0" smtClean="0"/>
              <a:t>bumi telah </a:t>
            </a:r>
            <a:r>
              <a:rPr lang="id-ID" sz="2800" dirty="0"/>
              <a:t>ada </a:t>
            </a:r>
            <a:r>
              <a:rPr lang="id-ID" sz="2800" dirty="0" smtClean="0"/>
              <a:t>dari </a:t>
            </a:r>
            <a:r>
              <a:rPr lang="id-ID" sz="2800" dirty="0"/>
              <a:t>awal.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371296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“Hewan </a:t>
            </a:r>
            <a:r>
              <a:rPr lang="id-ID" dirty="0"/>
              <a:t>dan tumbuhan adalah mesin, tetapi mereka tidak bisa menghasilkan diri mereka sendiri secara spontan dari materi dan gerak. Seperti dunia secara keseluruhan mereka diciptakan dalam bentuknya </a:t>
            </a:r>
            <a:r>
              <a:rPr lang="id-ID" dirty="0" smtClean="0"/>
              <a:t>pada </a:t>
            </a:r>
            <a:r>
              <a:rPr lang="id-ID" dirty="0"/>
              <a:t>awal waktu, dan begitu juga semua generasi </a:t>
            </a:r>
            <a:r>
              <a:rPr lang="id-ID" dirty="0" smtClean="0"/>
              <a:t>masa”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720527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439744" cy="2232248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 smtClean="0">
                <a:effectLst/>
                <a:latin typeface="AngsanaUPC" pitchFamily="18" charset="-34"/>
                <a:cs typeface="AngsanaUPC" pitchFamily="18" charset="-34"/>
              </a:rPr>
              <a:t>Di dunia ini tidak ada kemajuan manusia maupun evolusi spesies. Tetapi perpanjangan dari sudut pandang mekanistik ke bidang lain, hal tersebut membantu untuk menghasilkan ide kemajuan kemudian mengembangkan teori evolusi. </a:t>
            </a:r>
          </a:p>
          <a:p>
            <a:pPr marL="0" indent="0">
              <a:buNone/>
            </a:pPr>
            <a:endParaRPr lang="id-ID" sz="36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id-ID" sz="1800" dirty="0">
              <a:effectLst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465982868"/>
              </p:ext>
            </p:extLst>
          </p:nvPr>
        </p:nvGraphicFramePr>
        <p:xfrm>
          <a:off x="1547664" y="2708920"/>
          <a:ext cx="73448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278092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d-ID" b="1" dirty="0" smtClean="0">
                <a:effectLst/>
              </a:rPr>
              <a:t>Filosofi mekanis diterapkan pada psikologi dalam dua cara :</a:t>
            </a:r>
          </a:p>
          <a:p>
            <a:pPr marL="0" indent="0">
              <a:buNone/>
            </a:pPr>
            <a:endParaRPr lang="id-ID" dirty="0" smtClean="0">
              <a:effectLst/>
            </a:endParaRPr>
          </a:p>
          <a:p>
            <a:endParaRPr lang="id-ID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835696" y="4365104"/>
            <a:ext cx="360040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35696" y="5589240"/>
            <a:ext cx="360040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4365104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559623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 Black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5517232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d-ID" sz="2000" dirty="0" smtClean="0">
                <a:solidFill>
                  <a:srgbClr val="000000"/>
                </a:solidFill>
                <a:effectLst/>
              </a:rPr>
              <a:t>pikiran manusia itu ditentukan oleh </a:t>
            </a:r>
            <a:r>
              <a:rPr lang="id-ID" sz="2000" b="1" dirty="0" smtClean="0">
                <a:solidFill>
                  <a:srgbClr val="000000"/>
                </a:solidFill>
                <a:effectLst/>
              </a:rPr>
              <a:t>kekuatan pengkondisian eksterna</a:t>
            </a:r>
            <a:r>
              <a:rPr lang="id-ID" sz="2000" dirty="0" smtClean="0">
                <a:solidFill>
                  <a:srgbClr val="000000"/>
                </a:solidFill>
                <a:effectLst/>
              </a:rPr>
              <a:t>l,seperti pendidikan,sehingga seseorang mungkin berkembang jika berpendidikan.</a:t>
            </a:r>
          </a:p>
          <a:p>
            <a:pPr marL="0" indent="0">
              <a:buNone/>
            </a:pPr>
            <a:endParaRPr lang="id-ID" sz="2000" dirty="0" smtClean="0">
              <a:solidFill>
                <a:srgbClr val="000000"/>
              </a:solidFill>
            </a:endParaRPr>
          </a:p>
          <a:p>
            <a:endParaRPr lang="id-ID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0280" y="4005064"/>
            <a:ext cx="63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pikiran manusia ditentukan oleh </a:t>
            </a:r>
            <a:r>
              <a:rPr lang="id-ID" sz="2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mekanisme fisiologis internal tubuh</a:t>
            </a:r>
            <a:r>
              <a:rPr lang="id-ID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yang menyiratkan bahwa umat manusia bisa berkembang dengan kemajuan kedokteran. </a:t>
            </a: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870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 bwMode="auto">
          <a:xfrm>
            <a:off x="1907704" y="260648"/>
            <a:ext cx="6984776" cy="331236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90872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“Pikiran </a:t>
            </a:r>
            <a:r>
              <a:rPr lang="id-ID" dirty="0"/>
              <a:t>manusia pada saat lahir </a:t>
            </a:r>
            <a:r>
              <a:rPr lang="id-ID" dirty="0" smtClean="0"/>
              <a:t>bagaikan </a:t>
            </a:r>
            <a:r>
              <a:rPr lang="id-ID" dirty="0"/>
              <a:t>selembar kertas kosong, yang di </a:t>
            </a:r>
            <a:r>
              <a:rPr lang="id-ID" dirty="0" smtClean="0"/>
              <a:t>atasnya terdapat </a:t>
            </a:r>
            <a:r>
              <a:rPr lang="id-ID" dirty="0"/>
              <a:t>sensasi </a:t>
            </a:r>
            <a:r>
              <a:rPr lang="id-ID" dirty="0" smtClean="0"/>
              <a:t>dari </a:t>
            </a:r>
            <a:r>
              <a:rPr lang="id-ID" dirty="0"/>
              <a:t>dunia luar membuat jejak mereka </a:t>
            </a:r>
            <a:r>
              <a:rPr lang="id-ID" dirty="0" smtClean="0"/>
              <a:t>terkesan</a:t>
            </a:r>
            <a:r>
              <a:rPr lang="id-ID" dirty="0"/>
              <a:t>, mengorganisir </a:t>
            </a:r>
            <a:r>
              <a:rPr lang="id-ID" dirty="0" smtClean="0"/>
              <a:t>cara berpikir dengan ide-ide”</a:t>
            </a:r>
          </a:p>
          <a:p>
            <a:endParaRPr lang="id-I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39752" y="4005064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haroni" pitchFamily="2" charset="-79"/>
                <a:cs typeface="Aharoni" pitchFamily="2" charset="-79"/>
              </a:rPr>
              <a:t>Essay </a:t>
            </a: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dari Jhon Locke</a:t>
            </a: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2800" u="sng" dirty="0">
                <a:latin typeface="Aharoni" pitchFamily="2" charset="-79"/>
                <a:cs typeface="Aharoni" pitchFamily="2" charset="-79"/>
              </a:rPr>
              <a:t>Concerning Human Understanding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, yang diterbitkan pada </a:t>
            </a:r>
            <a:r>
              <a:rPr lang="id-ID" sz="3600" dirty="0">
                <a:latin typeface="Aharoni" pitchFamily="2" charset="-79"/>
                <a:cs typeface="Aharoni" pitchFamily="2" charset="-79"/>
              </a:rPr>
              <a:t>1690</a:t>
            </a:r>
          </a:p>
        </p:txBody>
      </p:sp>
    </p:spTree>
    <p:extLst>
      <p:ext uri="{BB962C8B-B14F-4D97-AF65-F5344CB8AC3E}">
        <p14:creationId xmlns="" xmlns:p14="http://schemas.microsoft.com/office/powerpoint/2010/main" val="343125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53830276"/>
              </p:ext>
            </p:extLst>
          </p:nvPr>
        </p:nvGraphicFramePr>
        <p:xfrm>
          <a:off x="1979712" y="1556792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11663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ngsanaUPC" pitchFamily="18" charset="-34"/>
                <a:cs typeface="AngsanaUPC" pitchFamily="18" charset="-34"/>
              </a:rPr>
              <a:t>Teori dari Locke tentang psikologi berasal tiga masalah penting yang diteliti lebih lanjut oleh para filsuf abad kedelapan belas.</a:t>
            </a: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2051720" y="5373216"/>
            <a:ext cx="982909" cy="982909"/>
            <a:chOff x="5904659" y="2016224"/>
            <a:chExt cx="982909" cy="982909"/>
          </a:xfrm>
        </p:grpSpPr>
        <p:sp>
          <p:nvSpPr>
            <p:cNvPr id="10" name="Down Arrow 9"/>
            <p:cNvSpPr/>
            <p:nvPr/>
          </p:nvSpPr>
          <p:spPr>
            <a:xfrm rot="5400000">
              <a:off x="5904659" y="2016224"/>
              <a:ext cx="982909" cy="98290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4"/>
            <p:cNvSpPr/>
            <p:nvPr/>
          </p:nvSpPr>
          <p:spPr>
            <a:xfrm rot="5400000">
              <a:off x="6247449" y="2137859"/>
              <a:ext cx="540599" cy="739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3600" kern="12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23728" y="2286000"/>
            <a:ext cx="76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1.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78" y="4262735"/>
            <a:ext cx="76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 Black" pitchFamily="34" charset="0"/>
              </a:rPr>
              <a:t>2</a:t>
            </a:r>
            <a:r>
              <a:rPr lang="id-ID" dirty="0" smtClean="0">
                <a:latin typeface="Arial Black" pitchFamily="34" charset="0"/>
              </a:rPr>
              <a:t>.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631631"/>
            <a:ext cx="76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3.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5934" y="1628800"/>
            <a:ext cx="6001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ngsanaUPC" pitchFamily="18" charset="-34"/>
                <a:cs typeface="AngsanaUPC" pitchFamily="18" charset="-34"/>
              </a:rPr>
              <a:t>Pertanyaan </a:t>
            </a:r>
            <a:r>
              <a:rPr lang="id-ID" dirty="0">
                <a:latin typeface="AngsanaUPC" pitchFamily="18" charset="-34"/>
                <a:cs typeface="AngsanaUPC" pitchFamily="18" charset="-34"/>
              </a:rPr>
              <a:t>tentang </a:t>
            </a:r>
            <a:r>
              <a:rPr lang="id-ID" dirty="0" smtClean="0">
                <a:latin typeface="AngsanaUPC" pitchFamily="18" charset="-34"/>
                <a:cs typeface="AngsanaUPC" pitchFamily="18" charset="-34"/>
              </a:rPr>
              <a:t>bagaimanakah jika hal itu berbeda </a:t>
            </a:r>
            <a:r>
              <a:rPr lang="id-ID" dirty="0">
                <a:latin typeface="AngsanaUPC" pitchFamily="18" charset="-34"/>
                <a:cs typeface="AngsanaUPC" pitchFamily="18" charset="-34"/>
              </a:rPr>
              <a:t>dari visi, suara, rasa, sentuhan, dan bau, dari lima organ </a:t>
            </a:r>
            <a:r>
              <a:rPr lang="id-ID" dirty="0" smtClean="0">
                <a:latin typeface="AngsanaUPC" pitchFamily="18" charset="-34"/>
                <a:cs typeface="AngsanaUPC" pitchFamily="18" charset="-34"/>
              </a:rPr>
              <a:t>yang dikombinasikan tetapi dapat memberikan </a:t>
            </a:r>
            <a:r>
              <a:rPr lang="id-ID" dirty="0">
                <a:latin typeface="AngsanaUPC" pitchFamily="18" charset="-34"/>
                <a:cs typeface="AngsanaUPC" pitchFamily="18" charset="-34"/>
              </a:rPr>
              <a:t>sensasi </a:t>
            </a:r>
            <a:r>
              <a:rPr lang="id-ID" dirty="0" smtClean="0">
                <a:latin typeface="AngsanaUPC" pitchFamily="18" charset="-34"/>
                <a:cs typeface="AngsanaUPC" pitchFamily="18" charset="-34"/>
              </a:rPr>
              <a:t>tunggal</a:t>
            </a:r>
            <a:r>
              <a:rPr lang="id-ID" dirty="0">
                <a:latin typeface="AngsanaUPC" pitchFamily="18" charset="-34"/>
                <a:cs typeface="AngsanaUPC" pitchFamily="18" charset="-34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3875782"/>
            <a:ext cx="6001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latin typeface="AngsanaUPC" pitchFamily="18" charset="-34"/>
                <a:cs typeface="AngsanaUPC" pitchFamily="18" charset="-34"/>
              </a:rPr>
              <a:t>bagaimana sensasi yang diterjemahkan ke dalam </a:t>
            </a:r>
            <a:r>
              <a:rPr lang="id-ID" sz="3200" dirty="0" smtClean="0">
                <a:latin typeface="AngsanaUPC" pitchFamily="18" charset="-34"/>
                <a:cs typeface="AngsanaUPC" pitchFamily="18" charset="-34"/>
              </a:rPr>
              <a:t>ide ? </a:t>
            </a:r>
            <a:endParaRPr lang="id-ID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522920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latin typeface="AngsanaUPC" pitchFamily="18" charset="-34"/>
                <a:cs typeface="AngsanaUPC" pitchFamily="18" charset="-34"/>
              </a:rPr>
              <a:t>bagaimana </a:t>
            </a:r>
            <a:r>
              <a:rPr lang="id-ID" sz="3200" dirty="0" smtClean="0">
                <a:latin typeface="AngsanaUPC" pitchFamily="18" charset="-34"/>
                <a:cs typeface="AngsanaUPC" pitchFamily="18" charset="-34"/>
              </a:rPr>
              <a:t>ide-ide dapat  digabungkan menjadi satu kesatuan?</a:t>
            </a:r>
            <a:endParaRPr lang="id-ID" sz="320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193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>
            <a:off x="1547664" y="692696"/>
            <a:ext cx="7344816" cy="5400600"/>
          </a:xfrm>
          <a:prstGeom prst="round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Filsuf </a:t>
            </a:r>
            <a:r>
              <a:rPr lang="id-ID" dirty="0"/>
              <a:t>Prancis abad </a:t>
            </a:r>
            <a:r>
              <a:rPr lang="id-ID" dirty="0" smtClean="0"/>
              <a:t>ke-18 berpendapat bahwa manusia </a:t>
            </a:r>
            <a:r>
              <a:rPr lang="id-ID" dirty="0"/>
              <a:t>diatur oleh lembaga legislatif dan pendidikan masyarakat mereka. Tapi mereka juga dihibur </a:t>
            </a:r>
            <a:r>
              <a:rPr lang="id-ID" dirty="0" smtClean="0"/>
              <a:t>oleh sudut pandang </a:t>
            </a:r>
            <a:r>
              <a:rPr lang="id-ID" dirty="0"/>
              <a:t>yang </a:t>
            </a:r>
            <a:r>
              <a:rPr lang="id-ID" dirty="0" smtClean="0"/>
              <a:t>berbeda.</a:t>
            </a:r>
          </a:p>
          <a:p>
            <a:pPr algn="just"/>
            <a:r>
              <a:rPr lang="id-ID" dirty="0"/>
              <a:t>Dalam prakteknya tentu saja para filsuf </a:t>
            </a:r>
            <a:r>
              <a:rPr lang="id-ID" dirty="0" smtClean="0"/>
              <a:t>Prancis berkontribusi di </a:t>
            </a:r>
            <a:r>
              <a:rPr lang="id-ID" dirty="0"/>
              <a:t>Encyclopedie </a:t>
            </a:r>
            <a:r>
              <a:rPr lang="id-ID" dirty="0" smtClean="0"/>
              <a:t>untuk mengatur </a:t>
            </a:r>
            <a:r>
              <a:rPr lang="id-ID" dirty="0"/>
              <a:t>dunia, dan </a:t>
            </a:r>
            <a:r>
              <a:rPr lang="id-ID" dirty="0" smtClean="0"/>
              <a:t>mencapai </a:t>
            </a:r>
            <a:r>
              <a:rPr lang="id-ID" dirty="0"/>
              <a:t>kekuasaan </a:t>
            </a:r>
            <a:r>
              <a:rPr lang="id-ID" dirty="0" smtClean="0"/>
              <a:t>politik.</a:t>
            </a:r>
          </a:p>
          <a:p>
            <a:pPr algn="just"/>
            <a:r>
              <a:rPr lang="id-ID" dirty="0"/>
              <a:t>Publikasi yang paling penting dalam gerakan Perancis untuk kemajuan pencerahan manusia itu melalui adalah Enclyclopedie Greta, yang diterbitkan dalam dua puluh dua volume antara </a:t>
            </a:r>
            <a:r>
              <a:rPr lang="id-ID" dirty="0" smtClean="0"/>
              <a:t>tahun 1751 </a:t>
            </a:r>
            <a:r>
              <a:rPr lang="id-ID" dirty="0"/>
              <a:t>dan </a:t>
            </a:r>
            <a:r>
              <a:rPr lang="id-ID" dirty="0" smtClean="0"/>
              <a:t>1777.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397625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 bwMode="auto">
          <a:xfrm>
            <a:off x="1703921" y="620688"/>
            <a:ext cx="7044543" cy="5688632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51720" y="764704"/>
            <a:ext cx="5688632" cy="86409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264" y="941819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>
                <a:latin typeface="Arial Black" pitchFamily="34" charset="0"/>
              </a:rPr>
              <a:t>History of </a:t>
            </a:r>
            <a:r>
              <a:rPr lang="id-ID" dirty="0" smtClean="0">
                <a:latin typeface="Arial Black" pitchFamily="34" charset="0"/>
              </a:rPr>
              <a:t>Progress (1794)</a:t>
            </a:r>
            <a:endParaRPr lang="id-ID" dirty="0">
              <a:latin typeface="Arial Black" pitchFamily="34" charset="0"/>
            </a:endParaRPr>
          </a:p>
          <a:p>
            <a:pPr algn="l"/>
            <a:endParaRPr lang="id-ID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071876"/>
            <a:ext cx="66967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untuk menunjukkan penalaran dengan fakta</a:t>
            </a:r>
            <a:r>
              <a:rPr lang="id-ID" sz="2000" dirty="0">
                <a:latin typeface="Andalus" pitchFamily="18" charset="-78"/>
                <a:cs typeface="Andalus" pitchFamily="18" charset="-78"/>
              </a:rPr>
              <a:t>, bahwa kesempurnaan manusia sebenarnya adalah terbatas: bahwa 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kesempurnaankemajuan ini terlepas </a:t>
            </a:r>
            <a:r>
              <a:rPr lang="id-ID" sz="2000" dirty="0">
                <a:latin typeface="Andalus" pitchFamily="18" charset="-78"/>
                <a:cs typeface="Andalus" pitchFamily="18" charset="-78"/>
              </a:rPr>
              <a:t>dari kekuatan yang mungkin ingin menghentikannya, tidak memiliki batas selain durasi dunia di mana alam telah menempatkan kita. Tak diragukan lagi kemajuan ini dapat 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dilanjutkan, setidaknya </a:t>
            </a:r>
            <a:r>
              <a:rPr lang="id-ID" sz="2000" dirty="0">
                <a:latin typeface="Andalus" pitchFamily="18" charset="-78"/>
                <a:cs typeface="Andalus" pitchFamily="18" charset="-78"/>
              </a:rPr>
              <a:t>selama bumi menempati kecepatan yang sama dalam sistem alam semesta, dan selama hukum umum sistem ini tidak 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menghasilkan kehancuran dunia perubahan </a:t>
            </a:r>
            <a:r>
              <a:rPr lang="id-ID" sz="2000" dirty="0">
                <a:latin typeface="Andalus" pitchFamily="18" charset="-78"/>
                <a:cs typeface="Andalus" pitchFamily="18" charset="-78"/>
              </a:rPr>
              <a:t>yang tidak lagi memungkinkan umat manusia untuk melestarikan itu sendiri, untuk menggunakan kekuatan yang sama, dan untuk menemukan sumber daya yang sama. "</a:t>
            </a:r>
          </a:p>
          <a:p>
            <a:pPr algn="just"/>
            <a:endParaRPr lang="id-ID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316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19672" y="692696"/>
            <a:ext cx="7200800" cy="122413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19672" y="2240867"/>
            <a:ext cx="7200800" cy="130834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91680" y="5445224"/>
            <a:ext cx="7200800" cy="115212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0872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b="1" dirty="0"/>
              <a:t>Laplace </a:t>
            </a:r>
            <a:r>
              <a:rPr lang="id-ID" b="1" dirty="0" smtClean="0"/>
              <a:t>: </a:t>
            </a:r>
          </a:p>
          <a:p>
            <a:pPr algn="l"/>
            <a:r>
              <a:rPr lang="id-ID" dirty="0"/>
              <a:t>T</a:t>
            </a:r>
            <a:r>
              <a:rPr lang="id-ID" dirty="0" smtClean="0"/>
              <a:t>eori </a:t>
            </a:r>
            <a:r>
              <a:rPr lang="id-ID" dirty="0"/>
              <a:t>evolusi tata surya pada tahun 1796,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691680" y="3789040"/>
            <a:ext cx="7200800" cy="118813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38197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b="1" dirty="0"/>
              <a:t>Pierrre </a:t>
            </a:r>
            <a:r>
              <a:rPr lang="id-ID" b="1" dirty="0" smtClean="0"/>
              <a:t>Cabanis : </a:t>
            </a:r>
          </a:p>
          <a:p>
            <a:pPr algn="l"/>
            <a:r>
              <a:rPr lang="id-ID" dirty="0" smtClean="0"/>
              <a:t>Mengembangkan </a:t>
            </a:r>
            <a:r>
              <a:rPr lang="id-ID" dirty="0"/>
              <a:t>teori </a:t>
            </a:r>
            <a:r>
              <a:rPr lang="id-ID" dirty="0" smtClean="0"/>
              <a:t>psikologi tahun 1757-1808</a:t>
            </a:r>
            <a:r>
              <a:rPr lang="id-ID" dirty="0"/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6987" y="544522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b="1" dirty="0"/>
              <a:t>Jean Baptiste </a:t>
            </a:r>
            <a:r>
              <a:rPr lang="id-ID" b="1" dirty="0" smtClean="0"/>
              <a:t>Lamarck</a:t>
            </a:r>
            <a:r>
              <a:rPr lang="id-ID" dirty="0"/>
              <a:t> </a:t>
            </a:r>
            <a:r>
              <a:rPr lang="id-ID" dirty="0" smtClean="0"/>
              <a:t>:</a:t>
            </a:r>
          </a:p>
          <a:p>
            <a:pPr algn="l"/>
            <a:r>
              <a:rPr lang="id-ID" dirty="0"/>
              <a:t>T</a:t>
            </a:r>
            <a:r>
              <a:rPr lang="id-ID" dirty="0" smtClean="0"/>
              <a:t>eori </a:t>
            </a:r>
            <a:r>
              <a:rPr lang="id-ID" dirty="0"/>
              <a:t>modern </a:t>
            </a:r>
            <a:r>
              <a:rPr lang="id-ID" dirty="0" smtClean="0"/>
              <a:t>evolusi organik (Filsafat Zoologi) tahun 1744-1829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27684" y="37890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b="1" dirty="0"/>
              <a:t>Erasmus </a:t>
            </a:r>
            <a:r>
              <a:rPr lang="id-ID" b="1" dirty="0" smtClean="0"/>
              <a:t>darwin </a:t>
            </a:r>
            <a:r>
              <a:rPr lang="id-ID" dirty="0" smtClean="0"/>
              <a:t>:</a:t>
            </a:r>
          </a:p>
          <a:p>
            <a:pPr algn="l"/>
            <a:r>
              <a:rPr lang="id-ID" dirty="0" smtClean="0"/>
              <a:t>di inggris mengembangkan teori evolusi organik (filosofi alam kuno) tahun 1731-1802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0635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 bwMode="auto">
          <a:xfrm>
            <a:off x="1475656" y="272708"/>
            <a:ext cx="7488832" cy="6252636"/>
          </a:xfrm>
          <a:prstGeom prst="frame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340768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>
                <a:solidFill>
                  <a:schemeClr val="tx1">
                    <a:lumMod val="50000"/>
                  </a:schemeClr>
                </a:solidFill>
              </a:rPr>
              <a:t>Erasmus Darwin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dalam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Zoonomia nya, yang diterbitkan pada </a:t>
            </a:r>
            <a:r>
              <a:rPr lang="id-ID" b="1" dirty="0">
                <a:solidFill>
                  <a:schemeClr val="tx1">
                    <a:lumMod val="50000"/>
                  </a:schemeClr>
                </a:solidFill>
              </a:rPr>
              <a:t>1794,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menerapkan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konsep mirip dengan perkembangan dari spesies tanaman dan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hewan.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Darwin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menulis,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bahwa apa yang kita peroleh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selama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hidup merupakan kebiasaan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tertentu dari tindakan atau sentimen, yang menjadi tak terpisahkan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sampai kematian. Saya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akan menerapkan ide cerdas ke generasi, atau produksi dari </a:t>
            </a:r>
            <a:r>
              <a:rPr lang="id-ID" dirty="0" smtClean="0">
                <a:solidFill>
                  <a:schemeClr val="tx1">
                    <a:lumMod val="50000"/>
                  </a:schemeClr>
                </a:solidFill>
              </a:rPr>
              <a:t>embrio baru.</a:t>
            </a:r>
            <a:endParaRPr lang="id-ID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080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51659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 smtClean="0">
                <a:latin typeface="Arial Black" pitchFamily="34" charset="0"/>
              </a:rPr>
              <a:t>Teknik mekanik ??</a:t>
            </a:r>
            <a:endParaRPr lang="id-ID" sz="5400" dirty="0">
              <a:latin typeface="Arial Black" pitchFamily="34" charset="0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1475656" y="3140967"/>
            <a:ext cx="7794467" cy="360667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717032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A</a:t>
            </a:r>
            <a:r>
              <a:rPr lang="id-ID" sz="3200" b="1" dirty="0" smtClean="0"/>
              <a:t>dalah ilmu teknik mengenai aplikasi dari prinsip fisika</a:t>
            </a:r>
            <a:r>
              <a:rPr lang="id-ID" sz="3200" b="1" dirty="0"/>
              <a:t> </a:t>
            </a:r>
            <a:r>
              <a:rPr lang="id-ID" sz="3200" b="1" dirty="0" smtClean="0"/>
              <a:t>untuk analisis, desain, manufaktur dan pemeliharaan sebuah sistem mekanik</a:t>
            </a:r>
            <a:endParaRPr lang="id-ID" sz="3200" b="1" dirty="0"/>
          </a:p>
        </p:txBody>
      </p:sp>
      <p:pic>
        <p:nvPicPr>
          <p:cNvPr id="11" name="Picture 10" descr="J028274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76" y="1484784"/>
            <a:ext cx="2532695" cy="244827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24899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i="1" dirty="0" smtClean="0">
                <a:latin typeface="Arial Black" pitchFamily="34" charset="0"/>
              </a:rPr>
              <a:t>TERIMA KASIH</a:t>
            </a:r>
            <a:endParaRPr lang="id-ID" sz="44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506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81000"/>
            <a:ext cx="7803976" cy="715963"/>
          </a:xfrm>
        </p:spPr>
        <p:txBody>
          <a:bodyPr/>
          <a:lstStyle/>
          <a:p>
            <a:pPr algn="ctr"/>
            <a:r>
              <a:rPr lang="id-ID" sz="3600" dirty="0" smtClean="0">
                <a:latin typeface="Arial Black" pitchFamily="34" charset="0"/>
              </a:rPr>
              <a:t>Terjadi revolusi industri pada abad 18 di Inggris</a:t>
            </a:r>
            <a:endParaRPr lang="id-ID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852936"/>
            <a:ext cx="7315200" cy="3243064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ight Arrow 3"/>
          <p:cNvSpPr/>
          <p:nvPr/>
        </p:nvSpPr>
        <p:spPr bwMode="auto">
          <a:xfrm rot="3970179">
            <a:off x="6184960" y="2111748"/>
            <a:ext cx="1995846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76034" y="3429000"/>
            <a:ext cx="3688454" cy="3384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31640" y="2420888"/>
            <a:ext cx="3688454" cy="2952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8642709">
            <a:off x="4902351" y="2084991"/>
            <a:ext cx="2086989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71703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>
                <a:latin typeface="+mn-lt"/>
              </a:rPr>
              <a:t>perubahan dalam cara pembuatan barang yang dulu dikerjakan dengan manual menggunakan tenaga manusia digantikan dengan tenaga mesin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92896"/>
            <a:ext cx="3472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/>
              <a:t>Perkembangan teknologi berlangsung semakin cepat sehingga umur sebuah produk teknologi menjadi semakin pendek</a:t>
            </a:r>
          </a:p>
        </p:txBody>
      </p:sp>
    </p:spTree>
    <p:extLst>
      <p:ext uri="{BB962C8B-B14F-4D97-AF65-F5344CB8AC3E}">
        <p14:creationId xmlns="" xmlns:p14="http://schemas.microsoft.com/office/powerpoint/2010/main" val="408075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84845"/>
            <a:ext cx="7315200" cy="715963"/>
          </a:xfrm>
        </p:spPr>
        <p:txBody>
          <a:bodyPr/>
          <a:lstStyle/>
          <a:p>
            <a:pPr algn="ctr"/>
            <a:r>
              <a:rPr lang="id-ID" sz="32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Mulai sekitar abad 18 sebagaimana mesin telah menjadi lebih kompleks usaha yang keras telah dicoba untuk menciptakan manusia imitasi.</a:t>
            </a:r>
            <a:endParaRPr lang="id-ID" sz="32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771800" y="2564904"/>
            <a:ext cx="4104456" cy="7200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089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TEKNIK MEKANIK</a:t>
            </a:r>
            <a:endParaRPr lang="id-ID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24028" y="3284984"/>
            <a:ext cx="0" cy="72008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763688" y="4005064"/>
            <a:ext cx="6552728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763688" y="4005064"/>
            <a:ext cx="0" cy="72008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1331640" y="4716744"/>
            <a:ext cx="2376264" cy="8004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805295" y="4005064"/>
            <a:ext cx="0" cy="21602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508104" y="3996664"/>
            <a:ext cx="0" cy="72008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316416" y="4005064"/>
            <a:ext cx="0" cy="72008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6660232" y="4725144"/>
            <a:ext cx="2376264" cy="8004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23928" y="4725144"/>
            <a:ext cx="2448272" cy="8004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051720" y="5877272"/>
            <a:ext cx="2880320" cy="8004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516216" y="4005064"/>
            <a:ext cx="0" cy="21602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5688124" y="5877272"/>
            <a:ext cx="2663788" cy="8004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5656" y="48691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Mekanika</a:t>
            </a:r>
            <a:endParaRPr lang="id-ID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7944" y="48691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Kinematika </a:t>
            </a:r>
            <a:endParaRPr lang="id-ID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4869160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Energi</a:t>
            </a:r>
            <a:endParaRPr lang="id-ID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0112" y="6021288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Termodinamika</a:t>
            </a:r>
            <a:endParaRPr lang="id-ID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6021288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Teknik Material</a:t>
            </a:r>
            <a:endParaRPr lang="id-ID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912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624805"/>
            <a:ext cx="7315200" cy="715963"/>
          </a:xfrm>
        </p:spPr>
        <p:txBody>
          <a:bodyPr/>
          <a:lstStyle/>
          <a:p>
            <a:pPr algn="ctr"/>
            <a:r>
              <a:rPr lang="id-ID" sz="3200" b="1" dirty="0" err="1"/>
              <a:t>T</a:t>
            </a:r>
            <a:r>
              <a:rPr lang="fr-FR" sz="3200" b="1" dirty="0" err="1" smtClean="0">
                <a:effectLst/>
              </a:rPr>
              <a:t>ahun</a:t>
            </a:r>
            <a:r>
              <a:rPr lang="fr-FR" sz="3200" b="1" dirty="0" smtClean="0">
                <a:effectLst/>
              </a:rPr>
              <a:t> 1736</a:t>
            </a:r>
            <a:r>
              <a:rPr lang="fr-FR" sz="3200" dirty="0" smtClean="0">
                <a:effectLst/>
              </a:rPr>
              <a:t> </a:t>
            </a:r>
            <a:r>
              <a:rPr lang="fr-FR" sz="3200" dirty="0" err="1" smtClean="0">
                <a:effectLst/>
              </a:rPr>
              <a:t>seorang</a:t>
            </a:r>
            <a:r>
              <a:rPr lang="fr-FR" sz="3200" dirty="0" smtClean="0">
                <a:effectLst/>
              </a:rPr>
              <a:t> </a:t>
            </a:r>
            <a:r>
              <a:rPr lang="fr-FR" sz="3200" dirty="0" err="1" smtClean="0">
                <a:effectLst/>
              </a:rPr>
              <a:t>penemu</a:t>
            </a:r>
            <a:r>
              <a:rPr lang="fr-FR" sz="3200" dirty="0" smtClean="0">
                <a:effectLst/>
              </a:rPr>
              <a:t> dari </a:t>
            </a:r>
            <a:r>
              <a:rPr lang="fr-FR" sz="3200" dirty="0" err="1" smtClean="0">
                <a:effectLst/>
              </a:rPr>
              <a:t>perancis</a:t>
            </a:r>
            <a:r>
              <a:rPr lang="fr-FR" sz="3200" dirty="0" smtClean="0">
                <a:effectLst/>
              </a:rPr>
              <a:t>, </a:t>
            </a:r>
            <a:r>
              <a:rPr lang="fr-FR" sz="3200" b="1" dirty="0" smtClean="0">
                <a:effectLst/>
              </a:rPr>
              <a:t>Jacques de Vaucanson</a:t>
            </a:r>
            <a:r>
              <a:rPr lang="fr-FR" sz="3200" dirty="0" smtClean="0">
                <a:effectLst/>
              </a:rPr>
              <a:t> (1709-1782)</a:t>
            </a:r>
            <a:endParaRPr lang="id-ID" sz="3200" dirty="0"/>
          </a:p>
        </p:txBody>
      </p:sp>
      <p:pic>
        <p:nvPicPr>
          <p:cNvPr id="60422" name="Picture 6" descr="D:\Journey\KULIAH\sem 6\sejarah IPA\tokoh sejarah IPA\jack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3960440" cy="377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i="1" dirty="0" smtClean="0"/>
              <a:t>Sumber : http//www.wikipedia.org</a:t>
            </a:r>
            <a:endParaRPr lang="id-ID" sz="1800" i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228184" y="2780928"/>
            <a:ext cx="2808312" cy="29523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924944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 smtClean="0">
                <a:effectLst/>
              </a:rPr>
              <a:t>membuat suatu mesin pemain seruling berukuran seperti seorang manusia yang dapat memainkan 12 melodi nada</a:t>
            </a:r>
            <a:endParaRPr lang="id-ID" dirty="0"/>
          </a:p>
        </p:txBody>
      </p:sp>
      <p:sp>
        <p:nvSpPr>
          <p:cNvPr id="11" name="Curved Down Arrow 10"/>
          <p:cNvSpPr/>
          <p:nvPr/>
        </p:nvSpPr>
        <p:spPr bwMode="auto">
          <a:xfrm>
            <a:off x="5652120" y="1844824"/>
            <a:ext cx="1980220" cy="792088"/>
          </a:xfrm>
          <a:prstGeom prst="curvedDownArrow">
            <a:avLst>
              <a:gd name="adj1" fmla="val 25000"/>
              <a:gd name="adj2" fmla="val 52006"/>
              <a:gd name="adj3" fmla="val 25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7880" y="628957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i="1" dirty="0" smtClean="0"/>
              <a:t>Sumber : http//www.wikipedia.org</a:t>
            </a:r>
            <a:endParaRPr lang="id-ID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dirty="0" smtClean="0">
                <a:effectLst/>
              </a:rPr>
              <a:t>Pierre Jacques </a:t>
            </a:r>
            <a:r>
              <a:rPr lang="fr-FR" sz="2800" b="1" dirty="0" err="1" smtClean="0">
                <a:effectLst/>
              </a:rPr>
              <a:t>Drotz</a:t>
            </a:r>
            <a:r>
              <a:rPr lang="id-ID" sz="2800" dirty="0" smtClean="0">
                <a:effectLst/>
              </a:rPr>
              <a:t> dari perancis (1774)</a:t>
            </a:r>
            <a:endParaRPr lang="id-ID" sz="2800" dirty="0"/>
          </a:p>
        </p:txBody>
      </p:sp>
      <p:pic>
        <p:nvPicPr>
          <p:cNvPr id="154626" name="Picture 2" descr="D:\Journey\KULIAH\sem 6\sejarah IPA\tokoh sejarah IPA\jacques-david-charles-pierre-peco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6853"/>
            <a:ext cx="2619350" cy="349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339752" y="1772816"/>
            <a:ext cx="3744416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868631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effectLst/>
              </a:rPr>
              <a:t>automation berukuran sekitar seorang anak laki-laki yang dapat duduk</a:t>
            </a:r>
            <a:endParaRPr lang="id-ID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907704" y="4725144"/>
            <a:ext cx="3744416" cy="158417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72514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effectLst/>
              </a:rPr>
              <a:t>automation yang berupa seorang gadis manis yang dapat memainkan </a:t>
            </a:r>
            <a:r>
              <a:rPr lang="id-ID" i="1" dirty="0" smtClean="0">
                <a:effectLst/>
              </a:rPr>
              <a:t>harpsichord</a:t>
            </a:r>
            <a:endParaRPr lang="id-ID" dirty="0"/>
          </a:p>
        </p:txBody>
      </p:sp>
      <p:sp>
        <p:nvSpPr>
          <p:cNvPr id="15" name="Bent-Up Arrow 14"/>
          <p:cNvSpPr/>
          <p:nvPr/>
        </p:nvSpPr>
        <p:spPr bwMode="auto">
          <a:xfrm rot="16200000">
            <a:off x="6426167" y="1934874"/>
            <a:ext cx="864096" cy="1260061"/>
          </a:xfrm>
          <a:prstGeom prst="bent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9842806">
            <a:off x="5154589" y="4063600"/>
            <a:ext cx="1246581" cy="474751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066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597076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1" dirty="0" smtClean="0"/>
              <a:t>Sumber : http//www.wikipedia.org</a:t>
            </a:r>
            <a:endParaRPr lang="id-ID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20" y="480789"/>
            <a:ext cx="7315200" cy="715963"/>
          </a:xfrm>
        </p:spPr>
        <p:txBody>
          <a:bodyPr/>
          <a:lstStyle/>
          <a:p>
            <a:r>
              <a:rPr lang="de-DE" b="1" dirty="0" smtClean="0">
                <a:effectLst/>
              </a:rPr>
              <a:t>Wolfgang Von Kempelan</a:t>
            </a:r>
            <a:r>
              <a:rPr lang="de-DE" dirty="0" smtClean="0">
                <a:effectLst/>
              </a:rPr>
              <a:t> (1734-1804) dari Hungaria</a:t>
            </a:r>
            <a:endParaRPr lang="id-ID" dirty="0"/>
          </a:p>
        </p:txBody>
      </p:sp>
      <p:pic>
        <p:nvPicPr>
          <p:cNvPr id="156674" name="Picture 2" descr="D:\Journey\KULIAH\sem 6\sejarah IPA\tokoh sejarah IPA\wolfg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84902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988840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effectLst/>
              </a:rPr>
              <a:t>Membuat </a:t>
            </a:r>
            <a:r>
              <a:rPr lang="id-ID" i="1" dirty="0" smtClean="0">
                <a:effectLst/>
              </a:rPr>
              <a:t>Maelzel Chess Automation</a:t>
            </a:r>
            <a:r>
              <a:rPr lang="id-ID" dirty="0" smtClean="0">
                <a:effectLst/>
              </a:rPr>
              <a:t> Akan tetapi mesin ini akhirnya terbakar pada tahun 1854 di Philadelphia Amerika Serikat, karena banyak orang tidak percaya akan kemampuan mesin tersebut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132710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72338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i="1" dirty="0" smtClean="0"/>
              <a:t>Sumber : http//www.wikipedia.org</a:t>
            </a:r>
            <a:endParaRPr lang="id-ID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336" y="332656"/>
            <a:ext cx="6163072" cy="715963"/>
          </a:xfrm>
        </p:spPr>
        <p:txBody>
          <a:bodyPr/>
          <a:lstStyle/>
          <a:p>
            <a:r>
              <a:rPr lang="id-ID" sz="3600" b="1" dirty="0" smtClean="0">
                <a:effectLst/>
              </a:rPr>
              <a:t>Leonardo Torres Y Quevedo</a:t>
            </a:r>
            <a:endParaRPr lang="id-ID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652120" y="1782688"/>
            <a:ext cx="2880320" cy="445462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84482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dirty="0"/>
              <a:t>P</a:t>
            </a:r>
            <a:r>
              <a:rPr lang="id-ID" dirty="0" smtClean="0">
                <a:effectLst/>
              </a:rPr>
              <a:t>ada </a:t>
            </a:r>
            <a:r>
              <a:rPr lang="id-ID" b="1" dirty="0" smtClean="0">
                <a:effectLst/>
              </a:rPr>
              <a:t>tahun 1914 </a:t>
            </a:r>
            <a:r>
              <a:rPr lang="id-ID" dirty="0" smtClean="0"/>
              <a:t>beru</a:t>
            </a:r>
            <a:r>
              <a:rPr lang="fi-FI" dirty="0" smtClean="0">
                <a:effectLst/>
              </a:rPr>
              <a:t>saha untuk membuat konstruksi mesin permainan</a:t>
            </a:r>
            <a:r>
              <a:rPr lang="id-ID" dirty="0" smtClean="0">
                <a:effectLst/>
              </a:rPr>
              <a:t>. Leonardo</a:t>
            </a:r>
            <a:r>
              <a:rPr lang="fi-FI" dirty="0" smtClean="0">
                <a:effectLst/>
              </a:rPr>
              <a:t> </a:t>
            </a:r>
            <a:r>
              <a:rPr lang="id-ID" dirty="0" smtClean="0"/>
              <a:t>P</a:t>
            </a:r>
            <a:r>
              <a:rPr lang="id-ID" dirty="0" smtClean="0">
                <a:effectLst/>
              </a:rPr>
              <a:t>ertama kali mendemonstrasikan mesin permainan catur</a:t>
            </a:r>
            <a:endParaRPr lang="id-ID" dirty="0" smtClean="0"/>
          </a:p>
        </p:txBody>
      </p:sp>
      <p:pic>
        <p:nvPicPr>
          <p:cNvPr id="155651" name="Picture 3" descr="D:\Journey\KULIAH\sem 6\sejarah IPA\tokoh sejarah IPA\foto4_torres_queve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63" y="1628800"/>
            <a:ext cx="2949644" cy="395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4057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/>
              <a:t>Mesin catur </a:t>
            </a:r>
            <a:r>
              <a:rPr lang="id-ID" sz="4000" b="1" dirty="0" smtClean="0">
                <a:effectLst/>
              </a:rPr>
              <a:t>Leonardo Torres</a:t>
            </a:r>
            <a:endParaRPr lang="id-ID" sz="4000" dirty="0"/>
          </a:p>
        </p:txBody>
      </p:sp>
      <p:pic>
        <p:nvPicPr>
          <p:cNvPr id="157698" name="Picture 2" descr="D:\Journey\KULIAH\sem 6\sejarah IPA\tokoh sejarah IPA\penemune qued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3557"/>
            <a:ext cx="6487626" cy="440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21756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i="1" dirty="0" smtClean="0"/>
              <a:t>Sumber : http//www.ramaditya.blogspot.com</a:t>
            </a:r>
            <a:endParaRPr lang="id-ID" sz="1400" i="1" dirty="0"/>
          </a:p>
        </p:txBody>
      </p:sp>
    </p:spTree>
    <p:extLst>
      <p:ext uri="{BB962C8B-B14F-4D97-AF65-F5344CB8AC3E}">
        <p14:creationId xmlns="" xmlns:p14="http://schemas.microsoft.com/office/powerpoint/2010/main" val="1669308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jarah ipa 11 april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sejarah ipa 11 april</Template>
  <TotalTime>252</TotalTime>
  <Words>882</Words>
  <Application>Microsoft Office PowerPoint</Application>
  <PresentationFormat>On-screen Show (4:3)</PresentationFormat>
  <Paragraphs>78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sejarah ipa 11 april</vt:lpstr>
      <vt:lpstr>IDE KEMAJUAN DALAM DUNIA MEKANIK DARI ABAD KEDELAPAN BELAS</vt:lpstr>
      <vt:lpstr>Slide 2</vt:lpstr>
      <vt:lpstr>Terjadi revolusi industri pada abad 18 di Inggris</vt:lpstr>
      <vt:lpstr>Mulai sekitar abad 18 sebagaimana mesin telah menjadi lebih kompleks usaha yang keras telah dicoba untuk menciptakan manusia imitasi.</vt:lpstr>
      <vt:lpstr>Tahun 1736 seorang penemu dari perancis, Jacques de Vaucanson (1709-1782)</vt:lpstr>
      <vt:lpstr>Pierre Jacques Drotz dari perancis (1774)</vt:lpstr>
      <vt:lpstr>Wolfgang Von Kempelan (1734-1804) dari Hungaria</vt:lpstr>
      <vt:lpstr>Leonardo Torres Y Quevedo</vt:lpstr>
      <vt:lpstr>Mesin catur Leonardo Torres</vt:lpstr>
      <vt:lpstr>Francis Bacon</vt:lpstr>
      <vt:lpstr>Descartes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KEMAJUAN DALAM DUNIA MEKANIK DARI ABAD KEDELAPAN BELAS</dc:title>
  <dc:creator>SONY VAIO</dc:creator>
  <cp:lastModifiedBy>User</cp:lastModifiedBy>
  <cp:revision>26</cp:revision>
  <dcterms:created xsi:type="dcterms:W3CDTF">2012-04-10T16:49:01Z</dcterms:created>
  <dcterms:modified xsi:type="dcterms:W3CDTF">2013-09-18T16:49:15Z</dcterms:modified>
</cp:coreProperties>
</file>