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76" r:id="rId2"/>
    <p:sldId id="289" r:id="rId3"/>
    <p:sldId id="290" r:id="rId4"/>
    <p:sldId id="291" r:id="rId5"/>
    <p:sldId id="292" r:id="rId6"/>
    <p:sldId id="293" r:id="rId7"/>
    <p:sldId id="294" r:id="rId8"/>
    <p:sldId id="295" r:id="rId9"/>
    <p:sldId id="29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8" r:id="rId30"/>
    <p:sldId id="279" r:id="rId31"/>
    <p:sldId id="280" r:id="rId32"/>
    <p:sldId id="281" r:id="rId33"/>
    <p:sldId id="282" r:id="rId34"/>
    <p:sldId id="284" r:id="rId35"/>
    <p:sldId id="285" r:id="rId36"/>
    <p:sldId id="286" r:id="rId37"/>
    <p:sldId id="287" r:id="rId38"/>
    <p:sldId id="28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85585-F9FD-41D5-8A3A-A118888D6604}" type="datetimeFigureOut">
              <a:rPr lang="id-ID" smtClean="0"/>
              <a:pPr/>
              <a:t>18/09/2013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44B74-B3F8-41FE-B2B6-BFCFA8986B90}"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A5CF20E-F46F-4AE0-93C9-00A5E80F36AC}" type="slidenum">
              <a:rPr lang="id-ID" smtClean="0"/>
              <a:pPr/>
              <a:t>28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4DC412-CD33-404F-8B23-CBB4792303EB}" type="datetimeFigureOut">
              <a:rPr lang="en-US" smtClean="0"/>
              <a:pPr/>
              <a:t>9/18/2013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E562C5-9B19-4038-9C26-97C82E6A00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DC412-CD33-404F-8B23-CBB4792303EB}"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562C5-9B19-4038-9C26-97C82E6A00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DC412-CD33-404F-8B23-CBB4792303EB}"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562C5-9B19-4038-9C26-97C82E6A00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DC412-CD33-404F-8B23-CBB4792303EB}"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562C5-9B19-4038-9C26-97C82E6A00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DC412-CD33-404F-8B23-CBB4792303EB}" type="datetimeFigureOut">
              <a:rPr lang="en-US" smtClean="0"/>
              <a:pPr/>
              <a:t>9/18/2013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562C5-9B19-4038-9C26-97C82E6A00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DC412-CD33-404F-8B23-CBB4792303EB}" type="datetimeFigureOut">
              <a:rPr lang="en-US" smtClean="0"/>
              <a:pPr/>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562C5-9B19-4038-9C26-97C82E6A00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DC412-CD33-404F-8B23-CBB4792303EB}" type="datetimeFigureOut">
              <a:rPr lang="en-US" smtClean="0"/>
              <a:pPr/>
              <a:t>9/18/2013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562C5-9B19-4038-9C26-97C82E6A00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34DC412-CD33-404F-8B23-CBB4792303EB}" type="datetimeFigureOut">
              <a:rPr lang="en-US" smtClean="0"/>
              <a:pPr/>
              <a:t>9/18/2013</a:t>
            </a:fld>
            <a:endParaRPr lang="en-US"/>
          </a:p>
        </p:txBody>
      </p:sp>
      <p:sp>
        <p:nvSpPr>
          <p:cNvPr id="8" name="Slide Number Placeholder 7"/>
          <p:cNvSpPr>
            <a:spLocks noGrp="1"/>
          </p:cNvSpPr>
          <p:nvPr>
            <p:ph type="sldNum" sz="quarter" idx="11"/>
          </p:nvPr>
        </p:nvSpPr>
        <p:spPr/>
        <p:txBody>
          <a:bodyPr/>
          <a:lstStyle/>
          <a:p>
            <a:fld id="{55E562C5-9B19-4038-9C26-97C82E6A00B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DC412-CD33-404F-8B23-CBB4792303EB}" type="datetimeFigureOut">
              <a:rPr lang="en-US" smtClean="0"/>
              <a:pPr/>
              <a:t>9/18/2013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562C5-9B19-4038-9C26-97C82E6A00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DC412-CD33-404F-8B23-CBB4792303EB}" type="datetimeFigureOut">
              <a:rPr lang="en-US" smtClean="0"/>
              <a:pPr/>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5E562C5-9B19-4038-9C26-97C82E6A00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34DC412-CD33-404F-8B23-CBB4792303EB}" type="datetimeFigureOut">
              <a:rPr lang="en-US" smtClean="0"/>
              <a:pPr/>
              <a:t>9/18/2013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562C5-9B19-4038-9C26-97C82E6A00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34DC412-CD33-404F-8B23-CBB4792303EB}" type="datetimeFigureOut">
              <a:rPr lang="en-US" smtClean="0"/>
              <a:pPr/>
              <a:t>9/18/2013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5E562C5-9B19-4038-9C26-97C82E6A00B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458200" cy="3279775"/>
          </a:xfrm>
        </p:spPr>
        <p:txBody>
          <a:bodyPr>
            <a:normAutofit/>
          </a:bodyPr>
          <a:lstStyle/>
          <a:p>
            <a:pPr algn="ctr">
              <a:lnSpc>
                <a:spcPct val="150000"/>
              </a:lnSpc>
            </a:pPr>
            <a:r>
              <a:rPr lang="en-US" sz="5400" b="1" dirty="0" smtClean="0">
                <a:latin typeface="Arial" pitchFamily="34" charset="0"/>
                <a:cs typeface="Arial" pitchFamily="34" charset="0"/>
              </a:rPr>
              <a:t>TEORI PHLOGISTON DAN REVOLUSI KIMIA</a:t>
            </a:r>
            <a:endParaRPr lang="id-ID"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486400" cy="4267200"/>
          </a:xfrm>
        </p:spPr>
        <p:txBody>
          <a:bodyPr>
            <a:normAutofit/>
          </a:bodyPr>
          <a:lstStyle/>
          <a:p>
            <a:pPr>
              <a:buNone/>
            </a:pPr>
            <a:r>
              <a:rPr lang="en-US" sz="2800" dirty="0" smtClean="0"/>
              <a:t>	</a:t>
            </a:r>
            <a:r>
              <a:rPr lang="id-ID" sz="2800" dirty="0" smtClean="0"/>
              <a:t>	</a:t>
            </a:r>
            <a:r>
              <a:rPr lang="en-US" sz="2800" dirty="0" smtClean="0"/>
              <a:t>Joseph </a:t>
            </a:r>
            <a:r>
              <a:rPr lang="en-US" sz="2800" dirty="0"/>
              <a:t>Priestley</a:t>
            </a:r>
            <a:r>
              <a:rPr lang="en-US" sz="2800" dirty="0" smtClean="0"/>
              <a:t>, 1733-1804, </a:t>
            </a:r>
            <a:r>
              <a:rPr lang="en-US" sz="2800" dirty="0" err="1" smtClean="0"/>
              <a:t>melakukan</a:t>
            </a:r>
            <a:r>
              <a:rPr lang="en-US" sz="2800" dirty="0" smtClean="0"/>
              <a:t> </a:t>
            </a:r>
            <a:r>
              <a:rPr lang="en-US" sz="2800" dirty="0" err="1" smtClean="0"/>
              <a:t>pekerjaan</a:t>
            </a:r>
            <a:r>
              <a:rPr lang="en-US" sz="2800" dirty="0" smtClean="0"/>
              <a:t> </a:t>
            </a:r>
            <a:r>
              <a:rPr lang="en-US" sz="2800" dirty="0" err="1" smtClean="0"/>
              <a:t>untuk</a:t>
            </a:r>
            <a:r>
              <a:rPr lang="en-US" sz="2800" dirty="0" smtClean="0"/>
              <a:t> </a:t>
            </a:r>
            <a:r>
              <a:rPr lang="en-US" sz="2800" dirty="0" err="1" smtClean="0"/>
              <a:t>menggulingkan</a:t>
            </a:r>
            <a:r>
              <a:rPr lang="en-US" sz="2800" dirty="0" smtClean="0"/>
              <a:t> </a:t>
            </a:r>
            <a:r>
              <a:rPr lang="en-US" sz="2800" dirty="0" err="1" smtClean="0"/>
              <a:t>teori</a:t>
            </a:r>
            <a:r>
              <a:rPr lang="en-US" sz="2800" dirty="0" smtClean="0"/>
              <a:t> </a:t>
            </a:r>
            <a:r>
              <a:rPr lang="en-US" sz="2800" dirty="0" err="1" smtClean="0"/>
              <a:t>dan</a:t>
            </a:r>
            <a:r>
              <a:rPr lang="en-US" sz="2800" dirty="0" smtClean="0"/>
              <a:t> </a:t>
            </a:r>
            <a:r>
              <a:rPr lang="en-US" sz="2800" dirty="0" err="1" smtClean="0"/>
              <a:t>ilmu</a:t>
            </a:r>
            <a:r>
              <a:rPr lang="en-US" sz="2800" dirty="0" smtClean="0"/>
              <a:t> </a:t>
            </a:r>
            <a:r>
              <a:rPr lang="en-US" sz="2800" dirty="0" err="1" smtClean="0"/>
              <a:t>yunani</a:t>
            </a:r>
            <a:r>
              <a:rPr lang="en-US" sz="2800" dirty="0" smtClean="0"/>
              <a:t> </a:t>
            </a:r>
            <a:r>
              <a:rPr lang="en-US" sz="2800" dirty="0" err="1" smtClean="0"/>
              <a:t>Kuno</a:t>
            </a:r>
            <a:r>
              <a:rPr lang="en-US" sz="2800" dirty="0" smtClean="0"/>
              <a:t>. </a:t>
            </a:r>
          </a:p>
          <a:p>
            <a:pPr>
              <a:buNone/>
            </a:pPr>
            <a:endParaRPr lang="en-US" sz="2800" dirty="0" smtClean="0"/>
          </a:p>
          <a:p>
            <a:pPr>
              <a:buNone/>
            </a:pPr>
            <a:r>
              <a:rPr lang="en-US" sz="2800" dirty="0" smtClean="0"/>
              <a:t>	</a:t>
            </a:r>
            <a:r>
              <a:rPr lang="en-US" sz="2800" dirty="0" err="1" smtClean="0"/>
              <a:t>Ilmu</a:t>
            </a:r>
            <a:r>
              <a:rPr lang="en-US" sz="2800" dirty="0" smtClean="0"/>
              <a:t> </a:t>
            </a:r>
            <a:r>
              <a:rPr lang="en-US" sz="2800" dirty="0" err="1"/>
              <a:t>Yunani</a:t>
            </a:r>
            <a:r>
              <a:rPr lang="en-US" sz="2800" dirty="0"/>
              <a:t> </a:t>
            </a:r>
            <a:r>
              <a:rPr lang="en-US" sz="2800" dirty="0" err="1"/>
              <a:t>Kuno</a:t>
            </a:r>
            <a:r>
              <a:rPr lang="en-US" sz="2800" dirty="0"/>
              <a:t>  </a:t>
            </a:r>
            <a:r>
              <a:rPr lang="en-US" sz="2800" dirty="0" smtClean="0">
                <a:latin typeface="Calibri"/>
              </a:rPr>
              <a:t>→ </a:t>
            </a:r>
            <a:r>
              <a:rPr lang="en-US" sz="2800" dirty="0" err="1" smtClean="0"/>
              <a:t>zat</a:t>
            </a:r>
            <a:r>
              <a:rPr lang="en-US" sz="2800" dirty="0" smtClean="0"/>
              <a:t> </a:t>
            </a:r>
            <a:r>
              <a:rPr lang="en-US" sz="2800" dirty="0" err="1"/>
              <a:t>alami</a:t>
            </a:r>
            <a:r>
              <a:rPr lang="en-US" sz="2800" dirty="0"/>
              <a:t> yang </a:t>
            </a:r>
            <a:r>
              <a:rPr lang="en-US" sz="2800" dirty="0" err="1"/>
              <a:t>terdiri</a:t>
            </a:r>
            <a:r>
              <a:rPr lang="en-US" sz="2800" dirty="0"/>
              <a:t> </a:t>
            </a:r>
            <a:r>
              <a:rPr lang="en-US" sz="2800" dirty="0" err="1"/>
              <a:t>atas</a:t>
            </a:r>
            <a:r>
              <a:rPr lang="en-US" sz="2800" dirty="0"/>
              <a:t> </a:t>
            </a:r>
            <a:r>
              <a:rPr lang="en-US" sz="2800" dirty="0" err="1"/>
              <a:t>empat</a:t>
            </a:r>
            <a:r>
              <a:rPr lang="en-US" sz="2800" dirty="0"/>
              <a:t> </a:t>
            </a:r>
            <a:r>
              <a:rPr lang="en-US" sz="2800" dirty="0" err="1"/>
              <a:t>unsur</a:t>
            </a:r>
            <a:r>
              <a:rPr lang="en-US" sz="2800" dirty="0"/>
              <a:t> </a:t>
            </a:r>
            <a:r>
              <a:rPr lang="en-US" sz="2800" dirty="0" err="1"/>
              <a:t>tanah</a:t>
            </a:r>
            <a:r>
              <a:rPr lang="en-US" sz="2800" dirty="0"/>
              <a:t>, air, </a:t>
            </a:r>
            <a:r>
              <a:rPr lang="en-US" sz="2800" dirty="0" err="1"/>
              <a:t>udara</a:t>
            </a:r>
            <a:r>
              <a:rPr lang="en-US" sz="2800" dirty="0"/>
              <a:t>, </a:t>
            </a:r>
            <a:r>
              <a:rPr lang="en-US" sz="2800" dirty="0" err="1"/>
              <a:t>dan</a:t>
            </a:r>
            <a:r>
              <a:rPr lang="en-US" sz="2800" dirty="0"/>
              <a:t> </a:t>
            </a:r>
            <a:r>
              <a:rPr lang="en-US" sz="2800" dirty="0" err="1"/>
              <a:t>api</a:t>
            </a:r>
            <a:r>
              <a:rPr lang="en-US" sz="2800" dirty="0"/>
              <a:t>. </a:t>
            </a:r>
          </a:p>
        </p:txBody>
      </p:sp>
      <p:pic>
        <p:nvPicPr>
          <p:cNvPr id="1026" name="Picture 2"/>
          <p:cNvPicPr>
            <a:picLocks noChangeAspect="1" noChangeArrowheads="1"/>
          </p:cNvPicPr>
          <p:nvPr/>
        </p:nvPicPr>
        <p:blipFill>
          <a:blip r:embed="rId2" cstate="print"/>
          <a:srcRect/>
          <a:stretch>
            <a:fillRect/>
          </a:stretch>
        </p:blipFill>
        <p:spPr bwMode="auto">
          <a:xfrm>
            <a:off x="6019800" y="1447800"/>
            <a:ext cx="2590800" cy="3124200"/>
          </a:xfrm>
          <a:prstGeom prst="rect">
            <a:avLst/>
          </a:prstGeom>
          <a:noFill/>
          <a:ln w="9525">
            <a:noFill/>
            <a:miter lim="800000"/>
            <a:headEnd/>
            <a:tailEnd/>
          </a:ln>
          <a:effectLst/>
        </p:spPr>
      </p:pic>
      <p:sp>
        <p:nvSpPr>
          <p:cNvPr id="5" name="Rectangle 4"/>
          <p:cNvSpPr/>
          <p:nvPr/>
        </p:nvSpPr>
        <p:spPr>
          <a:xfrm>
            <a:off x="5943600" y="4876800"/>
            <a:ext cx="2667000" cy="1200329"/>
          </a:xfrm>
          <a:prstGeom prst="rect">
            <a:avLst/>
          </a:prstGeom>
        </p:spPr>
        <p:txBody>
          <a:bodyPr wrap="square">
            <a:spAutoFit/>
          </a:bodyPr>
          <a:lstStyle/>
          <a:p>
            <a:pPr algn="ctr"/>
            <a:r>
              <a:rPr lang="id-ID" b="1" dirty="0" smtClean="0"/>
              <a:t>JOSEPH PRIESTLEY</a:t>
            </a:r>
          </a:p>
          <a:p>
            <a:pPr algn="ctr"/>
            <a:r>
              <a:rPr lang="id-ID" dirty="0" smtClean="0"/>
              <a:t>http://cstl-csm.semo.edu/mcgowan/ch181/atomhist.htm</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fontScale="92500" lnSpcReduction="10000"/>
          </a:bodyPr>
          <a:lstStyle/>
          <a:p>
            <a:pPr marL="68263" indent="-31750" algn="just">
              <a:lnSpc>
                <a:spcPct val="150000"/>
              </a:lnSpc>
              <a:buNone/>
            </a:pPr>
            <a:r>
              <a:rPr lang="en-US" dirty="0" smtClean="0"/>
              <a:t>	</a:t>
            </a:r>
            <a:r>
              <a:rPr lang="en-US" dirty="0" err="1" smtClean="0"/>
              <a:t>Awal</a:t>
            </a:r>
            <a:r>
              <a:rPr lang="en-US" dirty="0" smtClean="0"/>
              <a:t> </a:t>
            </a:r>
            <a:r>
              <a:rPr lang="en-US" dirty="0" err="1"/>
              <a:t>abad</a:t>
            </a:r>
            <a:r>
              <a:rPr lang="en-US" dirty="0"/>
              <a:t> </a:t>
            </a:r>
            <a:r>
              <a:rPr lang="en-US" dirty="0" err="1"/>
              <a:t>ketujuh</a:t>
            </a:r>
            <a:r>
              <a:rPr lang="en-US" dirty="0"/>
              <a:t> </a:t>
            </a:r>
            <a:r>
              <a:rPr lang="en-US" dirty="0" err="1"/>
              <a:t>belas</a:t>
            </a:r>
            <a:r>
              <a:rPr lang="en-US" dirty="0"/>
              <a:t>, </a:t>
            </a:r>
            <a:r>
              <a:rPr lang="en-US" dirty="0" err="1"/>
              <a:t>Helmont</a:t>
            </a:r>
            <a:r>
              <a:rPr lang="en-US" dirty="0"/>
              <a:t> </a:t>
            </a:r>
            <a:r>
              <a:rPr lang="en-US" dirty="0" err="1"/>
              <a:t>menggambarkan</a:t>
            </a:r>
            <a:r>
              <a:rPr lang="en-US" dirty="0"/>
              <a:t> gas-gas </a:t>
            </a:r>
            <a:r>
              <a:rPr lang="en-US" dirty="0" err="1"/>
              <a:t>sebagai</a:t>
            </a:r>
            <a:r>
              <a:rPr lang="en-US" dirty="0"/>
              <a:t> </a:t>
            </a:r>
            <a:r>
              <a:rPr lang="en-US" dirty="0" err="1"/>
              <a:t>bahan</a:t>
            </a:r>
            <a:r>
              <a:rPr lang="en-US" dirty="0"/>
              <a:t> </a:t>
            </a:r>
            <a:r>
              <a:rPr lang="en-US" dirty="0" err="1"/>
              <a:t>dasar</a:t>
            </a:r>
            <a:r>
              <a:rPr lang="en-US" dirty="0"/>
              <a:t> </a:t>
            </a:r>
            <a:r>
              <a:rPr lang="en-US" dirty="0" err="1"/>
              <a:t>dari</a:t>
            </a:r>
            <a:r>
              <a:rPr lang="en-US" dirty="0"/>
              <a:t> </a:t>
            </a:r>
            <a:r>
              <a:rPr lang="en-US" dirty="0" err="1"/>
              <a:t>udara</a:t>
            </a:r>
            <a:r>
              <a:rPr lang="en-US" dirty="0"/>
              <a:t> yang </a:t>
            </a:r>
            <a:r>
              <a:rPr lang="en-US" dirty="0" err="1" smtClean="0"/>
              <a:t>berbeda</a:t>
            </a:r>
            <a:endParaRPr lang="en-US" dirty="0" smtClean="0"/>
          </a:p>
          <a:p>
            <a:pPr marL="68263" indent="-31750" algn="just">
              <a:lnSpc>
                <a:spcPct val="150000"/>
              </a:lnSpc>
              <a:buNone/>
            </a:pPr>
            <a:r>
              <a:rPr lang="en-US" dirty="0" smtClean="0"/>
              <a:t>	</a:t>
            </a:r>
            <a:r>
              <a:rPr lang="en-US" dirty="0" err="1" smtClean="0"/>
              <a:t>Pada</a:t>
            </a:r>
            <a:r>
              <a:rPr lang="en-US" dirty="0" smtClean="0"/>
              <a:t> </a:t>
            </a:r>
            <a:r>
              <a:rPr lang="en-US" dirty="0" err="1"/>
              <a:t>pertengahan</a:t>
            </a:r>
            <a:r>
              <a:rPr lang="en-US" dirty="0"/>
              <a:t> </a:t>
            </a:r>
            <a:r>
              <a:rPr lang="en-US" dirty="0" err="1"/>
              <a:t>abad</a:t>
            </a:r>
            <a:r>
              <a:rPr lang="en-US" dirty="0"/>
              <a:t> </a:t>
            </a:r>
            <a:r>
              <a:rPr lang="en-US" dirty="0" err="1"/>
              <a:t>kedelapan</a:t>
            </a:r>
            <a:r>
              <a:rPr lang="en-US" dirty="0"/>
              <a:t> </a:t>
            </a:r>
            <a:r>
              <a:rPr lang="en-US" dirty="0" err="1"/>
              <a:t>belas</a:t>
            </a:r>
            <a:r>
              <a:rPr lang="en-US" dirty="0"/>
              <a:t>, Black </a:t>
            </a:r>
            <a:r>
              <a:rPr lang="en-US" dirty="0" err="1"/>
              <a:t>menunjukan</a:t>
            </a:r>
            <a:r>
              <a:rPr lang="en-US" dirty="0"/>
              <a:t> </a:t>
            </a:r>
            <a:r>
              <a:rPr lang="en-US" dirty="0" err="1"/>
              <a:t>keberadaan</a:t>
            </a:r>
            <a:r>
              <a:rPr lang="en-US" dirty="0"/>
              <a:t> </a:t>
            </a:r>
            <a:r>
              <a:rPr lang="en-US" dirty="0" err="1"/>
              <a:t>dari</a:t>
            </a:r>
            <a:r>
              <a:rPr lang="en-US" dirty="0"/>
              <a:t> </a:t>
            </a:r>
            <a:r>
              <a:rPr lang="en-US" dirty="0" err="1"/>
              <a:t>substansi</a:t>
            </a:r>
            <a:r>
              <a:rPr lang="en-US" dirty="0"/>
              <a:t> gas </a:t>
            </a:r>
            <a:r>
              <a:rPr lang="en-US" dirty="0" err="1"/>
              <a:t>seperti</a:t>
            </a:r>
            <a:r>
              <a:rPr lang="en-US" dirty="0"/>
              <a:t> </a:t>
            </a:r>
            <a:r>
              <a:rPr lang="en-US" dirty="0" err="1"/>
              <a:t>karbondioksida</a:t>
            </a:r>
            <a:r>
              <a:rPr lang="en-US" dirty="0"/>
              <a:t>, </a:t>
            </a:r>
            <a:r>
              <a:rPr lang="en-US" dirty="0" err="1"/>
              <a:t>atau</a:t>
            </a:r>
            <a:r>
              <a:rPr lang="en-US" dirty="0"/>
              <a:t> </a:t>
            </a:r>
            <a:r>
              <a:rPr lang="en-US" dirty="0" err="1"/>
              <a:t>udara</a:t>
            </a:r>
            <a:r>
              <a:rPr lang="en-US" dirty="0"/>
              <a:t> </a:t>
            </a:r>
            <a:r>
              <a:rPr lang="en-US" dirty="0" err="1"/>
              <a:t>tetap</a:t>
            </a:r>
            <a:r>
              <a:rPr lang="en-US" dirty="0"/>
              <a:t> </a:t>
            </a:r>
            <a:r>
              <a:rPr lang="en-US" dirty="0" err="1"/>
              <a:t>demikian</a:t>
            </a:r>
            <a:r>
              <a:rPr lang="en-US" dirty="0"/>
              <a:t> </a:t>
            </a:r>
            <a:r>
              <a:rPr lang="en-US" dirty="0" err="1"/>
              <a:t>dia</a:t>
            </a:r>
            <a:r>
              <a:rPr lang="en-US" dirty="0"/>
              <a:t> </a:t>
            </a:r>
            <a:r>
              <a:rPr lang="en-US" dirty="0" err="1"/>
              <a:t>menyebutnya</a:t>
            </a:r>
            <a:r>
              <a:rPr lang="en-US" dirty="0"/>
              <a:t>, yang </a:t>
            </a:r>
            <a:r>
              <a:rPr lang="en-US" dirty="0" err="1"/>
              <a:t>berbeda</a:t>
            </a:r>
            <a:r>
              <a:rPr lang="en-US" dirty="0"/>
              <a:t> </a:t>
            </a:r>
            <a:r>
              <a:rPr lang="en-US" dirty="0" err="1"/>
              <a:t>sifat</a:t>
            </a:r>
            <a:r>
              <a:rPr lang="en-US" dirty="0"/>
              <a:t> </a:t>
            </a:r>
            <a:r>
              <a:rPr lang="en-US" dirty="0" err="1"/>
              <a:t>kimianya</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467600" cy="4525963"/>
          </a:xfrm>
        </p:spPr>
        <p:txBody>
          <a:bodyPr>
            <a:normAutofit/>
          </a:bodyPr>
          <a:lstStyle/>
          <a:p>
            <a:pPr marL="68263" indent="-31750" algn="just">
              <a:lnSpc>
                <a:spcPct val="150000"/>
              </a:lnSpc>
              <a:buNone/>
            </a:pPr>
            <a:r>
              <a:rPr lang="en-US" dirty="0" smtClean="0"/>
              <a:t>	</a:t>
            </a:r>
            <a:r>
              <a:rPr lang="en-US" dirty="0" err="1" smtClean="0"/>
              <a:t>Pada</a:t>
            </a:r>
            <a:r>
              <a:rPr lang="en-US" dirty="0" smtClean="0"/>
              <a:t> </a:t>
            </a:r>
            <a:r>
              <a:rPr lang="en-US" dirty="0"/>
              <a:t>1754 </a:t>
            </a:r>
            <a:r>
              <a:rPr lang="en-US" dirty="0" err="1"/>
              <a:t>Dia</a:t>
            </a:r>
            <a:r>
              <a:rPr lang="en-US" dirty="0"/>
              <a:t> </a:t>
            </a:r>
            <a:r>
              <a:rPr lang="en-US" dirty="0" err="1"/>
              <a:t>menunjukan</a:t>
            </a:r>
            <a:r>
              <a:rPr lang="en-US" dirty="0"/>
              <a:t> </a:t>
            </a:r>
            <a:r>
              <a:rPr lang="en-US" dirty="0" err="1"/>
              <a:t>bahwa</a:t>
            </a:r>
            <a:r>
              <a:rPr lang="en-US" dirty="0"/>
              <a:t> magnesium </a:t>
            </a:r>
            <a:r>
              <a:rPr lang="en-US" dirty="0" err="1"/>
              <a:t>oksida</a:t>
            </a:r>
            <a:r>
              <a:rPr lang="en-US" dirty="0"/>
              <a:t> </a:t>
            </a:r>
            <a:r>
              <a:rPr lang="en-US" dirty="0" err="1"/>
              <a:t>kehilangan</a:t>
            </a:r>
            <a:r>
              <a:rPr lang="en-US" dirty="0"/>
              <a:t> </a:t>
            </a:r>
            <a:r>
              <a:rPr lang="en-US" dirty="0" err="1"/>
              <a:t>berat</a:t>
            </a:r>
            <a:r>
              <a:rPr lang="en-US" dirty="0"/>
              <a:t> </a:t>
            </a:r>
            <a:r>
              <a:rPr lang="en-US" dirty="0" err="1"/>
              <a:t>dan</a:t>
            </a:r>
            <a:r>
              <a:rPr lang="en-US" dirty="0"/>
              <a:t> </a:t>
            </a:r>
            <a:r>
              <a:rPr lang="en-US" dirty="0" err="1"/>
              <a:t>sejumlah</a:t>
            </a:r>
            <a:r>
              <a:rPr lang="en-US" dirty="0"/>
              <a:t> </a:t>
            </a:r>
            <a:r>
              <a:rPr lang="en-US" dirty="0" err="1"/>
              <a:t>besar</a:t>
            </a:r>
            <a:r>
              <a:rPr lang="en-US" dirty="0"/>
              <a:t> gas </a:t>
            </a:r>
            <a:r>
              <a:rPr lang="en-US" dirty="0" err="1"/>
              <a:t>pada</a:t>
            </a:r>
            <a:r>
              <a:rPr lang="en-US" dirty="0"/>
              <a:t> </a:t>
            </a:r>
            <a:r>
              <a:rPr lang="en-US" dirty="0" err="1"/>
              <a:t>pemanasan</a:t>
            </a:r>
            <a:r>
              <a:rPr lang="en-US" dirty="0"/>
              <a:t>, </a:t>
            </a:r>
            <a:r>
              <a:rPr lang="en-US" dirty="0" err="1"/>
              <a:t>berat</a:t>
            </a:r>
            <a:r>
              <a:rPr lang="en-US" dirty="0"/>
              <a:t> </a:t>
            </a:r>
            <a:r>
              <a:rPr lang="en-US" dirty="0" err="1"/>
              <a:t>dan</a:t>
            </a:r>
            <a:r>
              <a:rPr lang="en-US" dirty="0"/>
              <a:t> gas yang </a:t>
            </a:r>
            <a:r>
              <a:rPr lang="en-US" dirty="0" err="1"/>
              <a:t>hilang</a:t>
            </a:r>
            <a:r>
              <a:rPr lang="en-US" dirty="0"/>
              <a:t> </a:t>
            </a:r>
            <a:r>
              <a:rPr lang="en-US" dirty="0" err="1"/>
              <a:t>identik</a:t>
            </a:r>
            <a:r>
              <a:rPr lang="en-US" dirty="0"/>
              <a:t> </a:t>
            </a:r>
            <a:r>
              <a:rPr lang="en-US" dirty="0" err="1"/>
              <a:t>dengan</a:t>
            </a:r>
            <a:r>
              <a:rPr lang="en-US" dirty="0"/>
              <a:t> magnesium </a:t>
            </a:r>
            <a:r>
              <a:rPr lang="en-US" dirty="0" err="1"/>
              <a:t>karbonat</a:t>
            </a:r>
            <a:r>
              <a:rPr lang="en-US" dirty="0"/>
              <a:t> yang </a:t>
            </a:r>
            <a:r>
              <a:rPr lang="en-US" dirty="0" err="1"/>
              <a:t>dilarutkan</a:t>
            </a:r>
            <a:r>
              <a:rPr lang="en-US" dirty="0"/>
              <a:t> </a:t>
            </a:r>
            <a:r>
              <a:rPr lang="en-US" dirty="0" err="1"/>
              <a:t>pada</a:t>
            </a:r>
            <a:r>
              <a:rPr lang="en-US" dirty="0"/>
              <a:t> </a:t>
            </a:r>
            <a:r>
              <a:rPr lang="en-US" dirty="0" err="1"/>
              <a:t>asam</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66800"/>
            <a:ext cx="4724400" cy="4525963"/>
          </a:xfrm>
        </p:spPr>
        <p:txBody>
          <a:bodyPr>
            <a:normAutofit fontScale="85000" lnSpcReduction="10000"/>
          </a:bodyPr>
          <a:lstStyle/>
          <a:p>
            <a:pPr>
              <a:buNone/>
            </a:pPr>
            <a:r>
              <a:rPr lang="en-US" dirty="0" smtClean="0"/>
              <a:t>	</a:t>
            </a:r>
            <a:r>
              <a:rPr lang="en-US" dirty="0" err="1" smtClean="0"/>
              <a:t>Pada</a:t>
            </a:r>
            <a:r>
              <a:rPr lang="en-US" dirty="0" smtClean="0"/>
              <a:t> </a:t>
            </a:r>
            <a:r>
              <a:rPr lang="en-US" dirty="0" err="1"/>
              <a:t>tahun</a:t>
            </a:r>
            <a:r>
              <a:rPr lang="en-US" dirty="0"/>
              <a:t> 1766 Henry Cavendish </a:t>
            </a:r>
            <a:r>
              <a:rPr lang="en-US" dirty="0" err="1"/>
              <a:t>mempublikasikan</a:t>
            </a:r>
            <a:r>
              <a:rPr lang="en-US" dirty="0"/>
              <a:t> </a:t>
            </a:r>
            <a:r>
              <a:rPr lang="en-US" dirty="0" err="1"/>
              <a:t>sebuah</a:t>
            </a:r>
            <a:r>
              <a:rPr lang="en-US" dirty="0"/>
              <a:t> </a:t>
            </a:r>
            <a:r>
              <a:rPr lang="en-US" dirty="0" err="1"/>
              <a:t>perhitungan</a:t>
            </a:r>
            <a:r>
              <a:rPr lang="en-US" dirty="0"/>
              <a:t> </a:t>
            </a:r>
            <a:r>
              <a:rPr lang="en-US" dirty="0" err="1"/>
              <a:t>susunan</a:t>
            </a:r>
            <a:r>
              <a:rPr lang="en-US" dirty="0"/>
              <a:t> </a:t>
            </a:r>
            <a:r>
              <a:rPr lang="en-US" dirty="0" err="1"/>
              <a:t>hidrogen</a:t>
            </a:r>
            <a:r>
              <a:rPr lang="en-US" dirty="0"/>
              <a:t>, </a:t>
            </a:r>
            <a:r>
              <a:rPr lang="en-US" dirty="0" err="1"/>
              <a:t>atau</a:t>
            </a:r>
            <a:r>
              <a:rPr lang="en-US" dirty="0"/>
              <a:t> “</a:t>
            </a:r>
            <a:r>
              <a:rPr lang="en-US" dirty="0" err="1"/>
              <a:t>udara</a:t>
            </a:r>
            <a:r>
              <a:rPr lang="en-US" dirty="0"/>
              <a:t> yang </a:t>
            </a:r>
            <a:r>
              <a:rPr lang="en-US" dirty="0" err="1"/>
              <a:t>terbakar</a:t>
            </a:r>
            <a:r>
              <a:rPr lang="en-US" dirty="0"/>
              <a:t>” </a:t>
            </a:r>
            <a:r>
              <a:rPr lang="en-US" dirty="0" err="1"/>
              <a:t>seperti</a:t>
            </a:r>
            <a:r>
              <a:rPr lang="en-US" dirty="0"/>
              <a:t> yang </a:t>
            </a:r>
            <a:r>
              <a:rPr lang="en-US" dirty="0" err="1"/>
              <a:t>dia</a:t>
            </a:r>
            <a:r>
              <a:rPr lang="en-US" dirty="0"/>
              <a:t> </a:t>
            </a:r>
            <a:r>
              <a:rPr lang="en-US" dirty="0" err="1"/>
              <a:t>istilahkan</a:t>
            </a:r>
            <a:r>
              <a:rPr lang="en-US" dirty="0"/>
              <a:t>, </a:t>
            </a:r>
            <a:r>
              <a:rPr lang="en-US" dirty="0" err="1"/>
              <a:t>melalui</a:t>
            </a:r>
            <a:r>
              <a:rPr lang="en-US" dirty="0"/>
              <a:t> </a:t>
            </a:r>
            <a:r>
              <a:rPr lang="en-US" dirty="0" err="1"/>
              <a:t>reaksi</a:t>
            </a:r>
            <a:r>
              <a:rPr lang="en-US" dirty="0"/>
              <a:t> </a:t>
            </a:r>
            <a:r>
              <a:rPr lang="en-US" dirty="0" err="1"/>
              <a:t>dari</a:t>
            </a:r>
            <a:r>
              <a:rPr lang="en-US" dirty="0"/>
              <a:t> </a:t>
            </a:r>
            <a:r>
              <a:rPr lang="en-US" dirty="0" err="1"/>
              <a:t>asam</a:t>
            </a:r>
            <a:r>
              <a:rPr lang="en-US" dirty="0"/>
              <a:t> </a:t>
            </a:r>
            <a:r>
              <a:rPr lang="en-US" dirty="0" err="1"/>
              <a:t>encer</a:t>
            </a:r>
            <a:r>
              <a:rPr lang="en-US" dirty="0"/>
              <a:t> </a:t>
            </a:r>
            <a:r>
              <a:rPr lang="en-US" dirty="0" err="1"/>
              <a:t>pada</a:t>
            </a:r>
            <a:r>
              <a:rPr lang="en-US" dirty="0"/>
              <a:t> </a:t>
            </a:r>
            <a:r>
              <a:rPr lang="en-US" dirty="0" err="1"/>
              <a:t>logam</a:t>
            </a:r>
            <a:r>
              <a:rPr lang="en-US" dirty="0"/>
              <a:t>, </a:t>
            </a:r>
            <a:r>
              <a:rPr lang="en-US" dirty="0" err="1"/>
              <a:t>uap</a:t>
            </a:r>
            <a:r>
              <a:rPr lang="en-US" dirty="0"/>
              <a:t> </a:t>
            </a:r>
            <a:r>
              <a:rPr lang="en-US" dirty="0" err="1"/>
              <a:t>belerang</a:t>
            </a:r>
            <a:r>
              <a:rPr lang="en-US" dirty="0"/>
              <a:t> </a:t>
            </a:r>
            <a:r>
              <a:rPr lang="en-US" dirty="0" err="1"/>
              <a:t>dan</a:t>
            </a:r>
            <a:r>
              <a:rPr lang="en-US" dirty="0"/>
              <a:t> </a:t>
            </a:r>
            <a:r>
              <a:rPr lang="en-US" dirty="0" err="1"/>
              <a:t>uap</a:t>
            </a:r>
            <a:r>
              <a:rPr lang="en-US" dirty="0"/>
              <a:t> </a:t>
            </a:r>
            <a:r>
              <a:rPr lang="en-US" dirty="0" err="1"/>
              <a:t>nitrat</a:t>
            </a:r>
            <a:r>
              <a:rPr lang="en-US" dirty="0"/>
              <a:t> </a:t>
            </a:r>
            <a:r>
              <a:rPr lang="en-US" dirty="0" err="1"/>
              <a:t>melalui</a:t>
            </a:r>
            <a:r>
              <a:rPr lang="en-US" dirty="0"/>
              <a:t> </a:t>
            </a:r>
            <a:r>
              <a:rPr lang="en-US" dirty="0" err="1"/>
              <a:t>aksi</a:t>
            </a:r>
            <a:r>
              <a:rPr lang="en-US" dirty="0"/>
              <a:t> </a:t>
            </a:r>
            <a:r>
              <a:rPr lang="en-US" dirty="0" err="1"/>
              <a:t>sulfat</a:t>
            </a:r>
            <a:r>
              <a:rPr lang="en-US" dirty="0"/>
              <a:t> </a:t>
            </a:r>
            <a:r>
              <a:rPr lang="en-US" dirty="0" err="1"/>
              <a:t>kuat</a:t>
            </a:r>
            <a:r>
              <a:rPr lang="en-US" dirty="0"/>
              <a:t> </a:t>
            </a:r>
            <a:r>
              <a:rPr lang="en-US" dirty="0" err="1"/>
              <a:t>dan</a:t>
            </a:r>
            <a:r>
              <a:rPr lang="en-US" dirty="0"/>
              <a:t> </a:t>
            </a:r>
            <a:r>
              <a:rPr lang="en-US" dirty="0" err="1"/>
              <a:t>asam</a:t>
            </a:r>
            <a:r>
              <a:rPr lang="en-US" dirty="0"/>
              <a:t> </a:t>
            </a:r>
            <a:r>
              <a:rPr lang="en-US" dirty="0" err="1"/>
              <a:t>nitrat</a:t>
            </a:r>
            <a:r>
              <a:rPr lang="en-US" dirty="0"/>
              <a:t> </a:t>
            </a:r>
            <a:r>
              <a:rPr lang="en-US" dirty="0" err="1"/>
              <a:t>pada</a:t>
            </a:r>
            <a:r>
              <a:rPr lang="en-US" dirty="0"/>
              <a:t> </a:t>
            </a:r>
            <a:r>
              <a:rPr lang="en-US" dirty="0" err="1"/>
              <a:t>masing-masing</a:t>
            </a:r>
            <a:r>
              <a:rPr lang="en-US" dirty="0"/>
              <a:t> </a:t>
            </a:r>
            <a:r>
              <a:rPr lang="en-US" dirty="0" err="1"/>
              <a:t>logam</a:t>
            </a:r>
            <a:r>
              <a:rPr lang="en-US" dirty="0"/>
              <a:t>.</a:t>
            </a:r>
          </a:p>
        </p:txBody>
      </p:sp>
      <p:pic>
        <p:nvPicPr>
          <p:cNvPr id="2050" name="Picture 2"/>
          <p:cNvPicPr>
            <a:picLocks noChangeAspect="1" noChangeArrowheads="1"/>
          </p:cNvPicPr>
          <p:nvPr/>
        </p:nvPicPr>
        <p:blipFill>
          <a:blip r:embed="rId2" cstate="print"/>
          <a:srcRect/>
          <a:stretch>
            <a:fillRect/>
          </a:stretch>
        </p:blipFill>
        <p:spPr bwMode="auto">
          <a:xfrm>
            <a:off x="533400" y="1143000"/>
            <a:ext cx="3057525" cy="3714750"/>
          </a:xfrm>
          <a:prstGeom prst="rect">
            <a:avLst/>
          </a:prstGeom>
          <a:noFill/>
          <a:ln w="9525">
            <a:noFill/>
            <a:miter lim="800000"/>
            <a:headEnd/>
            <a:tailEnd/>
          </a:ln>
          <a:effectLst/>
        </p:spPr>
      </p:pic>
      <p:sp>
        <p:nvSpPr>
          <p:cNvPr id="5" name="Rectangle 4"/>
          <p:cNvSpPr/>
          <p:nvPr/>
        </p:nvSpPr>
        <p:spPr>
          <a:xfrm>
            <a:off x="685800" y="5105400"/>
            <a:ext cx="2819400" cy="1200329"/>
          </a:xfrm>
          <a:prstGeom prst="rect">
            <a:avLst/>
          </a:prstGeom>
        </p:spPr>
        <p:txBody>
          <a:bodyPr wrap="square">
            <a:spAutoFit/>
          </a:bodyPr>
          <a:lstStyle/>
          <a:p>
            <a:pPr algn="ctr"/>
            <a:r>
              <a:rPr lang="id-ID" b="1" dirty="0" smtClean="0"/>
              <a:t>HENRY CAVENDISH</a:t>
            </a:r>
          </a:p>
          <a:p>
            <a:pPr algn="ctr"/>
            <a:r>
              <a:rPr lang="id-ID" dirty="0" smtClean="0"/>
              <a:t>http://www.artexpertswebsite.com/pages/artists/pratt.php</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467600" cy="4525963"/>
          </a:xfrm>
        </p:spPr>
        <p:txBody>
          <a:bodyPr>
            <a:normAutofit fontScale="92500" lnSpcReduction="10000"/>
          </a:bodyPr>
          <a:lstStyle/>
          <a:p>
            <a:pPr>
              <a:lnSpc>
                <a:spcPct val="150000"/>
              </a:lnSpc>
              <a:buNone/>
            </a:pPr>
            <a:r>
              <a:rPr lang="en-US" dirty="0" smtClean="0"/>
              <a:t>	</a:t>
            </a:r>
            <a:r>
              <a:rPr lang="en-US" dirty="0" err="1" smtClean="0"/>
              <a:t>Pada</a:t>
            </a:r>
            <a:r>
              <a:rPr lang="en-US" dirty="0" smtClean="0"/>
              <a:t> </a:t>
            </a:r>
            <a:r>
              <a:rPr lang="en-US" dirty="0" err="1"/>
              <a:t>tahun</a:t>
            </a:r>
            <a:r>
              <a:rPr lang="en-US" dirty="0"/>
              <a:t> 1770an Priestley </a:t>
            </a:r>
            <a:r>
              <a:rPr lang="en-US" dirty="0" err="1"/>
              <a:t>menemukan</a:t>
            </a:r>
            <a:r>
              <a:rPr lang="en-US" dirty="0"/>
              <a:t> </a:t>
            </a:r>
            <a:r>
              <a:rPr lang="en-US" dirty="0" err="1"/>
              <a:t>beberapa</a:t>
            </a:r>
            <a:r>
              <a:rPr lang="en-US" dirty="0"/>
              <a:t> gas </a:t>
            </a:r>
            <a:r>
              <a:rPr lang="en-US" dirty="0" err="1"/>
              <a:t>dan</a:t>
            </a:r>
            <a:r>
              <a:rPr lang="en-US" dirty="0"/>
              <a:t> </a:t>
            </a:r>
            <a:r>
              <a:rPr lang="en-US" dirty="0" err="1"/>
              <a:t>mengisolasinya</a:t>
            </a:r>
            <a:r>
              <a:rPr lang="en-US" dirty="0"/>
              <a:t> </a:t>
            </a:r>
            <a:r>
              <a:rPr lang="en-US" dirty="0" err="1"/>
              <a:t>melalui</a:t>
            </a:r>
            <a:r>
              <a:rPr lang="en-US" dirty="0"/>
              <a:t> </a:t>
            </a:r>
            <a:r>
              <a:rPr lang="en-US" dirty="0" err="1"/>
              <a:t>tekanan</a:t>
            </a:r>
            <a:r>
              <a:rPr lang="en-US" dirty="0"/>
              <a:t> </a:t>
            </a:r>
            <a:r>
              <a:rPr lang="en-US" dirty="0" err="1"/>
              <a:t>udara</a:t>
            </a:r>
            <a:r>
              <a:rPr lang="en-US" dirty="0"/>
              <a:t> </a:t>
            </a:r>
            <a:r>
              <a:rPr lang="en-US" dirty="0" err="1"/>
              <a:t>ditempat</a:t>
            </a:r>
            <a:r>
              <a:rPr lang="en-US" dirty="0"/>
              <a:t> </a:t>
            </a:r>
            <a:r>
              <a:rPr lang="en-US" dirty="0" err="1"/>
              <a:t>rendah</a:t>
            </a:r>
            <a:r>
              <a:rPr lang="en-US" dirty="0"/>
              <a:t> </a:t>
            </a:r>
            <a:r>
              <a:rPr lang="en-US" dirty="0" err="1"/>
              <a:t>yaitu</a:t>
            </a:r>
            <a:r>
              <a:rPr lang="en-US" dirty="0"/>
              <a:t> </a:t>
            </a:r>
            <a:r>
              <a:rPr lang="en-US" dirty="0" err="1"/>
              <a:t>amonia</a:t>
            </a:r>
            <a:r>
              <a:rPr lang="en-US" dirty="0"/>
              <a:t>, gas </a:t>
            </a:r>
            <a:r>
              <a:rPr lang="en-US" dirty="0" err="1"/>
              <a:t>asam</a:t>
            </a:r>
            <a:r>
              <a:rPr lang="en-US" dirty="0"/>
              <a:t> </a:t>
            </a:r>
            <a:r>
              <a:rPr lang="en-US" dirty="0" err="1"/>
              <a:t>hidroklorida</a:t>
            </a:r>
            <a:r>
              <a:rPr lang="en-US" dirty="0"/>
              <a:t>, nitrogen </a:t>
            </a:r>
            <a:r>
              <a:rPr lang="en-US" dirty="0" err="1"/>
              <a:t>oksida</a:t>
            </a:r>
            <a:r>
              <a:rPr lang="en-US" dirty="0"/>
              <a:t>, nitrogen </a:t>
            </a:r>
            <a:r>
              <a:rPr lang="en-US" dirty="0" err="1"/>
              <a:t>dioksida</a:t>
            </a:r>
            <a:r>
              <a:rPr lang="en-US" dirty="0"/>
              <a:t>, </a:t>
            </a:r>
            <a:r>
              <a:rPr lang="en-US" dirty="0" err="1"/>
              <a:t>oksigen</a:t>
            </a:r>
            <a:r>
              <a:rPr lang="en-US" dirty="0"/>
              <a:t>, nitrogen, </a:t>
            </a:r>
            <a:r>
              <a:rPr lang="en-US" dirty="0" err="1"/>
              <a:t>karbonmonoksida</a:t>
            </a:r>
            <a:r>
              <a:rPr lang="en-US" dirty="0"/>
              <a:t> </a:t>
            </a:r>
            <a:r>
              <a:rPr lang="en-US" dirty="0" err="1"/>
              <a:t>dan</a:t>
            </a:r>
            <a:r>
              <a:rPr lang="en-US" dirty="0"/>
              <a:t> sulfur </a:t>
            </a:r>
            <a:r>
              <a:rPr lang="en-US" dirty="0" err="1"/>
              <a:t>dioksida</a:t>
            </a:r>
            <a:r>
              <a:rPr 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5562600" cy="5867400"/>
          </a:xfrm>
        </p:spPr>
        <p:txBody>
          <a:bodyPr>
            <a:normAutofit fontScale="85000" lnSpcReduction="20000"/>
          </a:bodyPr>
          <a:lstStyle/>
          <a:p>
            <a:pPr>
              <a:buNone/>
            </a:pPr>
            <a:r>
              <a:rPr lang="en-US" dirty="0" smtClean="0"/>
              <a:t>	Carl </a:t>
            </a:r>
            <a:r>
              <a:rPr lang="en-US" dirty="0"/>
              <a:t>Scheele, </a:t>
            </a:r>
            <a:r>
              <a:rPr lang="en-US" dirty="0" smtClean="0"/>
              <a:t>1742-86 </a:t>
            </a:r>
            <a:r>
              <a:rPr lang="en-US" dirty="0" err="1" smtClean="0"/>
              <a:t>menemukan</a:t>
            </a:r>
            <a:r>
              <a:rPr lang="en-US" dirty="0" smtClean="0"/>
              <a:t> </a:t>
            </a:r>
            <a:r>
              <a:rPr lang="en-US" dirty="0"/>
              <a:t>gas, </a:t>
            </a:r>
            <a:r>
              <a:rPr lang="en-US" dirty="0" err="1"/>
              <a:t>oksigen</a:t>
            </a:r>
            <a:r>
              <a:rPr lang="en-US" dirty="0"/>
              <a:t>, </a:t>
            </a:r>
            <a:r>
              <a:rPr lang="en-US" dirty="0" err="1"/>
              <a:t>beberapa</a:t>
            </a:r>
            <a:r>
              <a:rPr lang="en-US" dirty="0"/>
              <a:t> </a:t>
            </a:r>
            <a:r>
              <a:rPr lang="en-US" dirty="0" err="1"/>
              <a:t>saat</a:t>
            </a:r>
            <a:r>
              <a:rPr lang="en-US" dirty="0"/>
              <a:t> </a:t>
            </a:r>
            <a:r>
              <a:rPr lang="en-US" dirty="0" err="1"/>
              <a:t>sebelum</a:t>
            </a:r>
            <a:r>
              <a:rPr lang="en-US" dirty="0"/>
              <a:t> Priestly. Scheele </a:t>
            </a:r>
            <a:r>
              <a:rPr lang="en-US" dirty="0" err="1"/>
              <a:t>adalah</a:t>
            </a:r>
            <a:r>
              <a:rPr lang="en-US" dirty="0"/>
              <a:t> </a:t>
            </a:r>
            <a:r>
              <a:rPr lang="en-US" dirty="0" err="1"/>
              <a:t>kalangan</a:t>
            </a:r>
            <a:r>
              <a:rPr lang="en-US" dirty="0"/>
              <a:t> </a:t>
            </a:r>
            <a:r>
              <a:rPr lang="en-US" dirty="0" err="1"/>
              <a:t>pertama</a:t>
            </a:r>
            <a:r>
              <a:rPr lang="en-US" dirty="0"/>
              <a:t> yang </a:t>
            </a:r>
            <a:r>
              <a:rPr lang="en-US" dirty="0" err="1"/>
              <a:t>menyadari</a:t>
            </a:r>
            <a:r>
              <a:rPr lang="en-US" dirty="0"/>
              <a:t> </a:t>
            </a:r>
            <a:r>
              <a:rPr lang="en-US" dirty="0" err="1"/>
              <a:t>pentingnya</a:t>
            </a:r>
            <a:r>
              <a:rPr lang="en-US" dirty="0"/>
              <a:t> </a:t>
            </a:r>
            <a:r>
              <a:rPr lang="en-US" dirty="0" err="1"/>
              <a:t>penemuan</a:t>
            </a:r>
            <a:r>
              <a:rPr lang="en-US" dirty="0"/>
              <a:t>. </a:t>
            </a:r>
            <a:endParaRPr lang="en-US" dirty="0" smtClean="0"/>
          </a:p>
          <a:p>
            <a:pPr>
              <a:buNone/>
            </a:pPr>
            <a:r>
              <a:rPr lang="en-US" dirty="0" smtClean="0"/>
              <a:t>	</a:t>
            </a:r>
            <a:r>
              <a:rPr lang="en-US" dirty="0" err="1" smtClean="0"/>
              <a:t>Pada</a:t>
            </a:r>
            <a:r>
              <a:rPr lang="en-US" dirty="0" smtClean="0"/>
              <a:t> </a:t>
            </a:r>
            <a:r>
              <a:rPr lang="en-US" dirty="0" err="1"/>
              <a:t>tahun</a:t>
            </a:r>
            <a:r>
              <a:rPr lang="en-US" dirty="0"/>
              <a:t> 1777 </a:t>
            </a:r>
            <a:r>
              <a:rPr lang="en-US" dirty="0" err="1"/>
              <a:t>ia</a:t>
            </a:r>
            <a:r>
              <a:rPr lang="en-US" dirty="0"/>
              <a:t> </a:t>
            </a:r>
            <a:r>
              <a:rPr lang="en-US" dirty="0" err="1"/>
              <a:t>menunjukkan</a:t>
            </a:r>
            <a:r>
              <a:rPr lang="en-US" dirty="0"/>
              <a:t> </a:t>
            </a:r>
            <a:r>
              <a:rPr lang="en-US" dirty="0" err="1"/>
              <a:t>udara</a:t>
            </a:r>
            <a:r>
              <a:rPr lang="en-US" dirty="0"/>
              <a:t> </a:t>
            </a:r>
            <a:r>
              <a:rPr lang="en-US" dirty="0" err="1"/>
              <a:t>tidak</a:t>
            </a:r>
            <a:r>
              <a:rPr lang="en-US" dirty="0"/>
              <a:t> </a:t>
            </a:r>
            <a:r>
              <a:rPr lang="en-US" dirty="0" err="1"/>
              <a:t>bisa</a:t>
            </a:r>
            <a:r>
              <a:rPr lang="en-US" dirty="0"/>
              <a:t> </a:t>
            </a:r>
            <a:r>
              <a:rPr lang="en-US" dirty="0" err="1"/>
              <a:t>menjadi</a:t>
            </a:r>
            <a:r>
              <a:rPr lang="en-US" dirty="0"/>
              <a:t> </a:t>
            </a:r>
            <a:r>
              <a:rPr lang="en-US" dirty="0" err="1"/>
              <a:t>zat</a:t>
            </a:r>
            <a:r>
              <a:rPr lang="en-US" dirty="0"/>
              <a:t> </a:t>
            </a:r>
            <a:r>
              <a:rPr lang="en-US" dirty="0" err="1"/>
              <a:t>dasar</a:t>
            </a:r>
            <a:r>
              <a:rPr lang="en-US" dirty="0"/>
              <a:t> </a:t>
            </a:r>
            <a:r>
              <a:rPr lang="en-US" dirty="0" err="1"/>
              <a:t>karena</a:t>
            </a:r>
            <a:r>
              <a:rPr lang="en-US" dirty="0"/>
              <a:t> </a:t>
            </a:r>
            <a:r>
              <a:rPr lang="en-US" dirty="0" err="1"/>
              <a:t>tersusun</a:t>
            </a:r>
            <a:r>
              <a:rPr lang="en-US" dirty="0"/>
              <a:t> </a:t>
            </a:r>
            <a:r>
              <a:rPr lang="en-US" dirty="0" err="1"/>
              <a:t>atas</a:t>
            </a:r>
            <a:r>
              <a:rPr lang="en-US" dirty="0"/>
              <a:t> </a:t>
            </a:r>
            <a:r>
              <a:rPr lang="en-US" dirty="0" err="1"/>
              <a:t>dua</a:t>
            </a:r>
            <a:r>
              <a:rPr lang="en-US" dirty="0"/>
              <a:t> gas </a:t>
            </a:r>
            <a:r>
              <a:rPr lang="en-US" dirty="0" err="1"/>
              <a:t>yaitu</a:t>
            </a:r>
            <a:r>
              <a:rPr lang="en-US" dirty="0"/>
              <a:t> </a:t>
            </a:r>
            <a:r>
              <a:rPr lang="en-US" dirty="0" err="1"/>
              <a:t>udara</a:t>
            </a:r>
            <a:r>
              <a:rPr lang="en-US" dirty="0"/>
              <a:t> </a:t>
            </a:r>
            <a:r>
              <a:rPr lang="en-US" dirty="0" err="1"/>
              <a:t>api</a:t>
            </a:r>
            <a:r>
              <a:rPr lang="en-US" dirty="0"/>
              <a:t> </a:t>
            </a:r>
            <a:r>
              <a:rPr lang="en-US" dirty="0" err="1"/>
              <a:t>atau</a:t>
            </a:r>
            <a:r>
              <a:rPr lang="en-US" dirty="0"/>
              <a:t> </a:t>
            </a:r>
            <a:r>
              <a:rPr lang="en-US" dirty="0" err="1"/>
              <a:t>oksigen</a:t>
            </a:r>
            <a:r>
              <a:rPr lang="en-US" dirty="0"/>
              <a:t>, </a:t>
            </a:r>
            <a:r>
              <a:rPr lang="en-US" dirty="0" err="1"/>
              <a:t>dan</a:t>
            </a:r>
            <a:r>
              <a:rPr lang="en-US" dirty="0"/>
              <a:t> </a:t>
            </a:r>
            <a:r>
              <a:rPr lang="en-US" dirty="0" err="1"/>
              <a:t>udara</a:t>
            </a:r>
            <a:r>
              <a:rPr lang="en-US" dirty="0"/>
              <a:t> </a:t>
            </a:r>
            <a:r>
              <a:rPr lang="en-US" dirty="0" err="1"/>
              <a:t>busuk</a:t>
            </a:r>
            <a:r>
              <a:rPr lang="en-US" dirty="0"/>
              <a:t> </a:t>
            </a:r>
            <a:r>
              <a:rPr lang="en-US" dirty="0" err="1"/>
              <a:t>atau</a:t>
            </a:r>
            <a:r>
              <a:rPr lang="en-US" dirty="0"/>
              <a:t> nitrogen, </a:t>
            </a:r>
            <a:r>
              <a:rPr lang="en-US" dirty="0" err="1"/>
              <a:t>dengan</a:t>
            </a:r>
            <a:r>
              <a:rPr lang="en-US" dirty="0"/>
              <a:t> </a:t>
            </a:r>
            <a:r>
              <a:rPr lang="en-US" dirty="0" err="1"/>
              <a:t>rasio</a:t>
            </a:r>
            <a:r>
              <a:rPr lang="en-US" dirty="0"/>
              <a:t> </a:t>
            </a:r>
            <a:r>
              <a:rPr lang="en-US" dirty="0" err="1"/>
              <a:t>satu</a:t>
            </a:r>
            <a:r>
              <a:rPr lang="en-US" dirty="0"/>
              <a:t> </a:t>
            </a:r>
            <a:r>
              <a:rPr lang="en-US" dirty="0" err="1"/>
              <a:t>sampai</a:t>
            </a:r>
            <a:r>
              <a:rPr lang="en-US" dirty="0"/>
              <a:t> </a:t>
            </a:r>
            <a:r>
              <a:rPr lang="en-US" dirty="0" err="1"/>
              <a:t>tiga</a:t>
            </a:r>
            <a:r>
              <a:rPr lang="en-US" dirty="0"/>
              <a:t> </a:t>
            </a:r>
            <a:r>
              <a:rPr lang="en-US" dirty="0" err="1"/>
              <a:t>bagian</a:t>
            </a:r>
            <a:r>
              <a:rPr lang="en-US" dirty="0"/>
              <a:t> </a:t>
            </a:r>
            <a:r>
              <a:rPr lang="en-US" dirty="0" err="1"/>
              <a:t>dengan</a:t>
            </a:r>
            <a:r>
              <a:rPr lang="en-US" dirty="0"/>
              <a:t> </a:t>
            </a:r>
            <a:r>
              <a:rPr lang="en-US" dirty="0" err="1"/>
              <a:t>berdasarkan</a:t>
            </a:r>
            <a:r>
              <a:rPr lang="en-US" dirty="0"/>
              <a:t> volume </a:t>
            </a:r>
            <a:r>
              <a:rPr lang="en-US" dirty="0" err="1"/>
              <a:t>estimasinya</a:t>
            </a:r>
            <a:r>
              <a:rPr lang="en-US" dirty="0"/>
              <a:t>. </a:t>
            </a:r>
            <a:r>
              <a:rPr lang="en-US" dirty="0" err="1"/>
              <a:t>Namun</a:t>
            </a:r>
            <a:r>
              <a:rPr lang="en-US" dirty="0"/>
              <a:t>, Scheele </a:t>
            </a:r>
            <a:r>
              <a:rPr lang="en-US" dirty="0" err="1"/>
              <a:t>berpegang</a:t>
            </a:r>
            <a:r>
              <a:rPr lang="en-US" dirty="0"/>
              <a:t> </a:t>
            </a:r>
            <a:r>
              <a:rPr lang="en-US" dirty="0" err="1"/>
              <a:t>pada</a:t>
            </a:r>
            <a:r>
              <a:rPr lang="en-US" dirty="0"/>
              <a:t> </a:t>
            </a:r>
            <a:r>
              <a:rPr lang="en-US" dirty="0" err="1"/>
              <a:t>teori</a:t>
            </a:r>
            <a:r>
              <a:rPr lang="en-US" dirty="0"/>
              <a:t> </a:t>
            </a:r>
            <a:r>
              <a:rPr lang="en-US" dirty="0" err="1"/>
              <a:t>Flongiston</a:t>
            </a:r>
            <a:r>
              <a:rPr lang="en-US" dirty="0"/>
              <a:t>. </a:t>
            </a:r>
          </a:p>
          <a:p>
            <a:pPr>
              <a:buNone/>
            </a:pPr>
            <a:endParaRPr lang="en-US" dirty="0"/>
          </a:p>
        </p:txBody>
      </p:sp>
      <p:pic>
        <p:nvPicPr>
          <p:cNvPr id="5122" name="Picture 2"/>
          <p:cNvPicPr>
            <a:picLocks noChangeAspect="1" noChangeArrowheads="1"/>
          </p:cNvPicPr>
          <p:nvPr/>
        </p:nvPicPr>
        <p:blipFill>
          <a:blip r:embed="rId2"/>
          <a:srcRect/>
          <a:stretch>
            <a:fillRect/>
          </a:stretch>
        </p:blipFill>
        <p:spPr bwMode="auto">
          <a:xfrm>
            <a:off x="6248400" y="1143000"/>
            <a:ext cx="2381250" cy="2800350"/>
          </a:xfrm>
          <a:prstGeom prst="rect">
            <a:avLst/>
          </a:prstGeom>
          <a:noFill/>
          <a:ln w="9525">
            <a:noFill/>
            <a:miter lim="800000"/>
            <a:headEnd/>
            <a:tailEnd/>
          </a:ln>
          <a:effectLst/>
        </p:spPr>
      </p:pic>
      <p:sp>
        <p:nvSpPr>
          <p:cNvPr id="4" name="Rectangle 3"/>
          <p:cNvSpPr/>
          <p:nvPr/>
        </p:nvSpPr>
        <p:spPr>
          <a:xfrm>
            <a:off x="6096000" y="4154269"/>
            <a:ext cx="2667000" cy="738664"/>
          </a:xfrm>
          <a:prstGeom prst="rect">
            <a:avLst/>
          </a:prstGeom>
        </p:spPr>
        <p:txBody>
          <a:bodyPr wrap="square">
            <a:spAutoFit/>
          </a:bodyPr>
          <a:lstStyle/>
          <a:p>
            <a:pPr algn="ctr"/>
            <a:r>
              <a:rPr lang="en-US" b="1" dirty="0" smtClean="0"/>
              <a:t>Carl Scheele</a:t>
            </a:r>
            <a:endParaRPr lang="id-ID" b="1" dirty="0" smtClean="0"/>
          </a:p>
          <a:p>
            <a:r>
              <a:rPr lang="id-ID" sz="1200" dirty="0" smtClean="0"/>
              <a:t>http://en.wikipedia.org/wiki/Carl_Wilhelm_Scheele</a:t>
            </a:r>
            <a:endParaRPr lang="id-ID"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265237"/>
            <a:ext cx="5334000" cy="5364163"/>
          </a:xfrm>
        </p:spPr>
        <p:txBody>
          <a:bodyPr/>
          <a:lstStyle/>
          <a:p>
            <a:pPr>
              <a:buNone/>
            </a:pPr>
            <a:r>
              <a:rPr lang="en-US" dirty="0"/>
              <a:t>	</a:t>
            </a:r>
            <a:r>
              <a:rPr lang="en-US" dirty="0" smtClean="0"/>
              <a:t>Antoine </a:t>
            </a:r>
            <a:r>
              <a:rPr lang="en-US" dirty="0"/>
              <a:t>Lavoisier, 1743-94, yang </a:t>
            </a:r>
            <a:r>
              <a:rPr lang="en-US" dirty="0" err="1"/>
              <a:t>bekerja</a:t>
            </a:r>
            <a:r>
              <a:rPr lang="en-US" dirty="0"/>
              <a:t> </a:t>
            </a:r>
            <a:r>
              <a:rPr lang="en-US" dirty="0" err="1"/>
              <a:t>dengan</a:t>
            </a:r>
            <a:r>
              <a:rPr lang="en-US" dirty="0"/>
              <a:t> </a:t>
            </a:r>
            <a:r>
              <a:rPr lang="en-US" dirty="0" err="1"/>
              <a:t>cara</a:t>
            </a:r>
            <a:r>
              <a:rPr lang="en-US" dirty="0"/>
              <a:t> yang </a:t>
            </a:r>
            <a:r>
              <a:rPr lang="en-US" dirty="0" err="1"/>
              <a:t>agak</a:t>
            </a:r>
            <a:r>
              <a:rPr lang="en-US" dirty="0"/>
              <a:t> </a:t>
            </a:r>
            <a:r>
              <a:rPr lang="en-US" dirty="0" err="1"/>
              <a:t>berbeda</a:t>
            </a:r>
            <a:r>
              <a:rPr lang="en-US" dirty="0"/>
              <a:t>, </a:t>
            </a:r>
            <a:r>
              <a:rPr lang="en-US" dirty="0" err="1"/>
              <a:t>secara</a:t>
            </a:r>
            <a:r>
              <a:rPr lang="en-US" dirty="0"/>
              <a:t> </a:t>
            </a:r>
            <a:r>
              <a:rPr lang="en-US" dirty="0" err="1"/>
              <a:t>sistematis</a:t>
            </a:r>
            <a:r>
              <a:rPr lang="en-US" dirty="0"/>
              <a:t> </a:t>
            </a:r>
            <a:r>
              <a:rPr lang="en-US" dirty="0" err="1"/>
              <a:t>mengkritik</a:t>
            </a:r>
            <a:r>
              <a:rPr lang="en-US" dirty="0"/>
              <a:t> </a:t>
            </a:r>
            <a:r>
              <a:rPr lang="en-US" dirty="0" err="1"/>
              <a:t>teori-teori</a:t>
            </a:r>
            <a:r>
              <a:rPr lang="en-US" dirty="0"/>
              <a:t> </a:t>
            </a:r>
            <a:r>
              <a:rPr lang="en-US" dirty="0" err="1"/>
              <a:t>kimia</a:t>
            </a:r>
            <a:r>
              <a:rPr lang="en-US" dirty="0"/>
              <a:t> </a:t>
            </a:r>
            <a:r>
              <a:rPr lang="en-US" dirty="0" err="1"/>
              <a:t>tradisional</a:t>
            </a:r>
            <a:r>
              <a:rPr lang="en-US" dirty="0"/>
              <a:t>. </a:t>
            </a:r>
            <a:endParaRPr lang="en-US" dirty="0" smtClean="0"/>
          </a:p>
          <a:p>
            <a:pPr>
              <a:buNone/>
            </a:pPr>
            <a:r>
              <a:rPr lang="en-US" dirty="0"/>
              <a:t>	</a:t>
            </a:r>
            <a:r>
              <a:rPr lang="en-US" dirty="0" smtClean="0"/>
              <a:t>Lavoisier </a:t>
            </a:r>
            <a:r>
              <a:rPr lang="en-US" dirty="0" err="1"/>
              <a:t>adalah</a:t>
            </a:r>
            <a:r>
              <a:rPr lang="en-US" dirty="0"/>
              <a:t> </a:t>
            </a:r>
            <a:r>
              <a:rPr lang="en-US" dirty="0" err="1"/>
              <a:t>ilmuwan</a:t>
            </a:r>
            <a:r>
              <a:rPr lang="en-US" dirty="0"/>
              <a:t> </a:t>
            </a:r>
            <a:r>
              <a:rPr lang="en-US" dirty="0" err="1"/>
              <a:t>khas</a:t>
            </a:r>
            <a:r>
              <a:rPr lang="en-US" dirty="0"/>
              <a:t> </a:t>
            </a:r>
            <a:r>
              <a:rPr lang="en-US" dirty="0" err="1"/>
              <a:t>dari</a:t>
            </a:r>
            <a:r>
              <a:rPr lang="en-US" dirty="0"/>
              <a:t> </a:t>
            </a:r>
            <a:r>
              <a:rPr lang="en-US" dirty="0" err="1"/>
              <a:t>abad</a:t>
            </a:r>
            <a:r>
              <a:rPr lang="en-US" dirty="0"/>
              <a:t> </a:t>
            </a:r>
            <a:r>
              <a:rPr lang="en-US" dirty="0" err="1"/>
              <a:t>kedelapan</a:t>
            </a:r>
            <a:r>
              <a:rPr lang="en-US" dirty="0"/>
              <a:t> </a:t>
            </a:r>
            <a:r>
              <a:rPr lang="en-US" dirty="0" err="1"/>
              <a:t>belas</a:t>
            </a:r>
            <a:r>
              <a:rPr lang="en-US" dirty="0"/>
              <a:t> </a:t>
            </a:r>
            <a:r>
              <a:rPr lang="en-US" dirty="0" err="1"/>
              <a:t>Prancis</a:t>
            </a:r>
            <a:r>
              <a:rPr lang="en-US" dirty="0"/>
              <a:t>.</a:t>
            </a:r>
          </a:p>
        </p:txBody>
      </p:sp>
      <p:pic>
        <p:nvPicPr>
          <p:cNvPr id="6146" name="Picture 2"/>
          <p:cNvPicPr>
            <a:picLocks noChangeAspect="1" noChangeArrowheads="1"/>
          </p:cNvPicPr>
          <p:nvPr/>
        </p:nvPicPr>
        <p:blipFill>
          <a:blip r:embed="rId2"/>
          <a:srcRect/>
          <a:stretch>
            <a:fillRect/>
          </a:stretch>
        </p:blipFill>
        <p:spPr bwMode="auto">
          <a:xfrm>
            <a:off x="762000" y="1828800"/>
            <a:ext cx="2095500" cy="2428875"/>
          </a:xfrm>
          <a:prstGeom prst="rect">
            <a:avLst/>
          </a:prstGeom>
          <a:noFill/>
          <a:ln w="9525">
            <a:noFill/>
            <a:miter lim="800000"/>
            <a:headEnd/>
            <a:tailEnd/>
          </a:ln>
          <a:effectLst/>
        </p:spPr>
      </p:pic>
      <p:sp>
        <p:nvSpPr>
          <p:cNvPr id="5" name="Rectangle 4"/>
          <p:cNvSpPr/>
          <p:nvPr/>
        </p:nvSpPr>
        <p:spPr>
          <a:xfrm>
            <a:off x="457200" y="4382869"/>
            <a:ext cx="2514600" cy="738664"/>
          </a:xfrm>
          <a:prstGeom prst="rect">
            <a:avLst/>
          </a:prstGeom>
        </p:spPr>
        <p:txBody>
          <a:bodyPr wrap="square">
            <a:spAutoFit/>
          </a:bodyPr>
          <a:lstStyle/>
          <a:p>
            <a:pPr algn="ctr"/>
            <a:r>
              <a:rPr lang="en-US" b="1" dirty="0" smtClean="0"/>
              <a:t>Antoine Lavoisier</a:t>
            </a:r>
            <a:endParaRPr lang="id-ID" b="1" dirty="0" smtClean="0"/>
          </a:p>
          <a:p>
            <a:pPr algn="ctr"/>
            <a:r>
              <a:rPr lang="id-ID" sz="1200" dirty="0" smtClean="0"/>
              <a:t>http://id.wikipedia.org/wiki/Antoine_Lavoisier</a:t>
            </a:r>
            <a:endParaRPr lang="id-ID"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dirty="0" err="1" smtClean="0"/>
              <a:t>Akhir</a:t>
            </a:r>
            <a:r>
              <a:rPr lang="en-US" dirty="0" smtClean="0"/>
              <a:t> </a:t>
            </a:r>
            <a:r>
              <a:rPr lang="en-US" dirty="0" err="1"/>
              <a:t>tahun</a:t>
            </a:r>
            <a:r>
              <a:rPr lang="en-US" dirty="0"/>
              <a:t> 1772 Lavoisier </a:t>
            </a:r>
            <a:r>
              <a:rPr lang="en-US" dirty="0" err="1"/>
              <a:t>mengulangi</a:t>
            </a:r>
            <a:r>
              <a:rPr lang="en-US" dirty="0"/>
              <a:t> </a:t>
            </a:r>
            <a:r>
              <a:rPr lang="en-US" dirty="0" err="1"/>
              <a:t>beberapa</a:t>
            </a:r>
            <a:r>
              <a:rPr lang="en-US" dirty="0"/>
              <a:t> </a:t>
            </a:r>
            <a:r>
              <a:rPr lang="en-US" dirty="0" err="1"/>
              <a:t>pekerjaan</a:t>
            </a:r>
            <a:r>
              <a:rPr lang="en-US" dirty="0"/>
              <a:t> yang </a:t>
            </a:r>
            <a:r>
              <a:rPr lang="en-US" dirty="0" err="1"/>
              <a:t>telah</a:t>
            </a:r>
            <a:r>
              <a:rPr lang="en-US" dirty="0"/>
              <a:t> </a:t>
            </a:r>
            <a:r>
              <a:rPr lang="en-US" dirty="0" err="1"/>
              <a:t>dilakukan</a:t>
            </a:r>
            <a:r>
              <a:rPr lang="en-US" dirty="0"/>
              <a:t> </a:t>
            </a:r>
            <a:r>
              <a:rPr lang="en-US" dirty="0" err="1"/>
              <a:t>pada</a:t>
            </a:r>
            <a:r>
              <a:rPr lang="en-US" dirty="0"/>
              <a:t> </a:t>
            </a:r>
            <a:r>
              <a:rPr lang="en-US" dirty="0" err="1"/>
              <a:t>pembakaran</a:t>
            </a:r>
            <a:r>
              <a:rPr lang="en-US" dirty="0"/>
              <a:t>, </a:t>
            </a:r>
            <a:r>
              <a:rPr lang="en-US" dirty="0" err="1"/>
              <a:t>menunjukkan</a:t>
            </a:r>
            <a:r>
              <a:rPr lang="en-US" dirty="0"/>
              <a:t> </a:t>
            </a:r>
            <a:r>
              <a:rPr lang="en-US" dirty="0" err="1"/>
              <a:t>bahwa</a:t>
            </a:r>
            <a:r>
              <a:rPr lang="en-US" dirty="0"/>
              <a:t> non </a:t>
            </a:r>
            <a:r>
              <a:rPr lang="en-US" dirty="0" err="1"/>
              <a:t>logam</a:t>
            </a:r>
            <a:r>
              <a:rPr lang="en-US" dirty="0"/>
              <a:t>, </a:t>
            </a:r>
            <a:r>
              <a:rPr lang="en-US" dirty="0" err="1"/>
              <a:t>seperti</a:t>
            </a:r>
            <a:r>
              <a:rPr lang="en-US" dirty="0"/>
              <a:t> </a:t>
            </a:r>
            <a:r>
              <a:rPr lang="en-US" dirty="0" err="1"/>
              <a:t>fosfor</a:t>
            </a:r>
            <a:r>
              <a:rPr lang="en-US" dirty="0"/>
              <a:t>, </a:t>
            </a:r>
            <a:r>
              <a:rPr lang="en-US" dirty="0" err="1"/>
              <a:t>dan</a:t>
            </a:r>
            <a:r>
              <a:rPr lang="en-US" dirty="0"/>
              <a:t> </a:t>
            </a:r>
            <a:r>
              <a:rPr lang="en-US" dirty="0" err="1"/>
              <a:t>logam</a:t>
            </a:r>
            <a:r>
              <a:rPr lang="en-US" dirty="0"/>
              <a:t> </a:t>
            </a:r>
            <a:r>
              <a:rPr lang="en-US" dirty="0" err="1"/>
              <a:t>seperti</a:t>
            </a:r>
            <a:r>
              <a:rPr lang="en-US" dirty="0"/>
              <a:t> </a:t>
            </a:r>
            <a:r>
              <a:rPr lang="en-US" dirty="0" err="1"/>
              <a:t>timah</a:t>
            </a:r>
            <a:r>
              <a:rPr lang="en-US" dirty="0"/>
              <a:t>, </a:t>
            </a:r>
            <a:r>
              <a:rPr lang="en-US" dirty="0" err="1"/>
              <a:t>meningkat</a:t>
            </a:r>
            <a:r>
              <a:rPr lang="en-US" dirty="0"/>
              <a:t> </a:t>
            </a:r>
            <a:r>
              <a:rPr lang="en-US" dirty="0" err="1"/>
              <a:t>beratnya</a:t>
            </a:r>
            <a:r>
              <a:rPr lang="en-US" dirty="0"/>
              <a:t> </a:t>
            </a:r>
            <a:r>
              <a:rPr lang="en-US" dirty="0" err="1"/>
              <a:t>di</a:t>
            </a:r>
            <a:r>
              <a:rPr lang="en-US" dirty="0"/>
              <a:t> </a:t>
            </a:r>
            <a:r>
              <a:rPr lang="en-US" dirty="0" err="1"/>
              <a:t>udara</a:t>
            </a:r>
            <a:r>
              <a:rPr lang="en-US" dirty="0"/>
              <a:t>. Lavoisier </a:t>
            </a:r>
            <a:r>
              <a:rPr lang="en-US" dirty="0" err="1"/>
              <a:t>menduga</a:t>
            </a:r>
            <a:r>
              <a:rPr lang="en-US" dirty="0"/>
              <a:t> </a:t>
            </a:r>
            <a:r>
              <a:rPr lang="en-US" dirty="0" err="1"/>
              <a:t>bahwa</a:t>
            </a:r>
            <a:r>
              <a:rPr lang="en-US" dirty="0"/>
              <a:t> </a:t>
            </a:r>
            <a:r>
              <a:rPr lang="en-US" dirty="0" err="1"/>
              <a:t>meningkatnya</a:t>
            </a:r>
            <a:r>
              <a:rPr lang="en-US" dirty="0"/>
              <a:t> </a:t>
            </a:r>
            <a:r>
              <a:rPr lang="en-US" dirty="0" err="1"/>
              <a:t>berat</a:t>
            </a:r>
            <a:r>
              <a:rPr lang="en-US" dirty="0"/>
              <a:t> </a:t>
            </a:r>
            <a:r>
              <a:rPr lang="en-US" dirty="0" err="1"/>
              <a:t>disebabkan</a:t>
            </a:r>
            <a:r>
              <a:rPr lang="en-US" dirty="0"/>
              <a:t> </a:t>
            </a:r>
            <a:r>
              <a:rPr lang="en-US" dirty="0" err="1"/>
              <a:t>oleh</a:t>
            </a:r>
            <a:r>
              <a:rPr lang="en-US" dirty="0"/>
              <a:t> </a:t>
            </a:r>
            <a:r>
              <a:rPr lang="en-US" dirty="0" err="1"/>
              <a:t>penyerapan</a:t>
            </a:r>
            <a:r>
              <a:rPr lang="en-US" dirty="0"/>
              <a:t> air.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Pada 1773-74 </a:t>
            </a:r>
            <a:endParaRPr lang="id-ID" dirty="0"/>
          </a:p>
        </p:txBody>
      </p:sp>
      <p:sp>
        <p:nvSpPr>
          <p:cNvPr id="3" name="Content Placeholder 2"/>
          <p:cNvSpPr>
            <a:spLocks noGrp="1"/>
          </p:cNvSpPr>
          <p:nvPr>
            <p:ph idx="1"/>
          </p:nvPr>
        </p:nvSpPr>
        <p:spPr/>
        <p:txBody>
          <a:bodyPr/>
          <a:lstStyle/>
          <a:p>
            <a:r>
              <a:rPr lang="id-ID" dirty="0"/>
              <a:t>T</a:t>
            </a:r>
            <a:r>
              <a:rPr lang="id-ID" dirty="0" smtClean="0"/>
              <a:t>eori </a:t>
            </a:r>
            <a:r>
              <a:rPr lang="id-ID" dirty="0"/>
              <a:t>phlogiston menyangkal pendapat Boyle bahwa peningkatan berat logam pada kalsinasi karena penyerapan partikel api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792" cy="1082660"/>
          </a:xfrm>
        </p:spPr>
        <p:txBody>
          <a:bodyPr/>
          <a:lstStyle/>
          <a:p>
            <a:r>
              <a:rPr lang="id-ID" dirty="0" smtClean="0"/>
              <a:t>LAVOISIER</a:t>
            </a:r>
            <a:endParaRPr lang="id-ID" dirty="0"/>
          </a:p>
        </p:txBody>
      </p:sp>
      <p:sp>
        <p:nvSpPr>
          <p:cNvPr id="3" name="Content Placeholder 2"/>
          <p:cNvSpPr>
            <a:spLocks noGrp="1"/>
          </p:cNvSpPr>
          <p:nvPr>
            <p:ph idx="1"/>
          </p:nvPr>
        </p:nvSpPr>
        <p:spPr>
          <a:xfrm>
            <a:off x="3500430" y="1428736"/>
            <a:ext cx="5186370" cy="5000660"/>
          </a:xfrm>
        </p:spPr>
        <p:txBody>
          <a:bodyPr>
            <a:normAutofit/>
          </a:bodyPr>
          <a:lstStyle/>
          <a:p>
            <a:r>
              <a:rPr lang="id-ID" dirty="0"/>
              <a:t>Proses kalsinasi, tidak bisa terjadi </a:t>
            </a:r>
            <a:r>
              <a:rPr lang="id-ID" dirty="0" smtClean="0"/>
              <a:t>karena penyerapan </a:t>
            </a:r>
            <a:r>
              <a:rPr lang="id-ID" dirty="0"/>
              <a:t>partikel </a:t>
            </a:r>
            <a:r>
              <a:rPr lang="id-ID" dirty="0" smtClean="0"/>
              <a:t>api</a:t>
            </a:r>
          </a:p>
          <a:p>
            <a:r>
              <a:rPr lang="id-ID" dirty="0" smtClean="0"/>
              <a:t>Abu </a:t>
            </a:r>
            <a:r>
              <a:rPr lang="id-ID" dirty="0"/>
              <a:t>merupakan kombinasi dari logam dan udara</a:t>
            </a:r>
          </a:p>
        </p:txBody>
      </p:sp>
      <p:pic>
        <p:nvPicPr>
          <p:cNvPr id="2050" name="Picture 2" descr="D:\KULIAH SEMESTER 6\SEJARAH IPA\Lavoisier.jpg"/>
          <p:cNvPicPr>
            <a:picLocks noChangeAspect="1" noChangeArrowheads="1"/>
          </p:cNvPicPr>
          <p:nvPr/>
        </p:nvPicPr>
        <p:blipFill>
          <a:blip r:embed="rId2" cstate="print"/>
          <a:srcRect/>
          <a:stretch>
            <a:fillRect/>
          </a:stretch>
        </p:blipFill>
        <p:spPr bwMode="auto">
          <a:xfrm>
            <a:off x="714348" y="1928802"/>
            <a:ext cx="2643206" cy="3214710"/>
          </a:xfrm>
          <a:prstGeom prst="rect">
            <a:avLst/>
          </a:prstGeom>
          <a:noFill/>
        </p:spPr>
      </p:pic>
      <p:sp>
        <p:nvSpPr>
          <p:cNvPr id="5" name="Rectangle 4"/>
          <p:cNvSpPr/>
          <p:nvPr/>
        </p:nvSpPr>
        <p:spPr>
          <a:xfrm>
            <a:off x="762000" y="5248870"/>
            <a:ext cx="2590800" cy="738664"/>
          </a:xfrm>
          <a:prstGeom prst="rect">
            <a:avLst/>
          </a:prstGeom>
        </p:spPr>
        <p:txBody>
          <a:bodyPr wrap="square">
            <a:spAutoFit/>
          </a:bodyPr>
          <a:lstStyle/>
          <a:p>
            <a:pPr algn="ctr"/>
            <a:r>
              <a:rPr lang="id-ID" b="1" dirty="0" smtClean="0"/>
              <a:t>Lavoisier</a:t>
            </a:r>
          </a:p>
          <a:p>
            <a:r>
              <a:rPr lang="id-ID" sz="1200" dirty="0" smtClean="0"/>
              <a:t>http://www.answers.com/topic/antoine-lavoisier</a:t>
            </a:r>
            <a:endParaRPr lang="id-ID"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85885"/>
            <a:ext cx="8077200" cy="4524315"/>
          </a:xfrm>
          <a:prstGeom prst="rect">
            <a:avLst/>
          </a:prstGeom>
          <a:noFill/>
        </p:spPr>
        <p:txBody>
          <a:bodyPr wrap="square" rtlCol="0">
            <a:spAutoFit/>
          </a:bodyPr>
          <a:lstStyle/>
          <a:p>
            <a:pPr algn="just">
              <a:lnSpc>
                <a:spcPct val="150000"/>
              </a:lnSpc>
            </a:pPr>
            <a:r>
              <a:rPr lang="en-US" sz="2400" dirty="0" smtClean="0">
                <a:latin typeface="Arial" pitchFamily="34" charset="0"/>
                <a:cs typeface="Arial" pitchFamily="34" charset="0"/>
              </a:rPr>
              <a:t>Abad 17: </a:t>
            </a:r>
            <a:r>
              <a:rPr lang="en-US" sz="2400" dirty="0" err="1" smtClean="0">
                <a:latin typeface="Arial" pitchFamily="34" charset="0"/>
                <a:cs typeface="Arial" pitchFamily="34" charset="0"/>
              </a:rPr>
              <a:t>ilmu</a:t>
            </a:r>
            <a:r>
              <a:rPr lang="en-US" sz="2400" dirty="0" smtClean="0">
                <a:latin typeface="Arial" pitchFamily="34" charset="0"/>
                <a:cs typeface="Arial" pitchFamily="34" charset="0"/>
              </a:rPr>
              <a:t> </a:t>
            </a:r>
            <a:r>
              <a:rPr lang="id-ID" sz="2400" dirty="0" smtClean="0">
                <a:latin typeface="Arial" pitchFamily="34" charset="0"/>
                <a:cs typeface="Arial" pitchFamily="34" charset="0"/>
              </a:rPr>
              <a:t>filsafat </a:t>
            </a:r>
            <a:r>
              <a:rPr lang="id-ID" sz="2400" dirty="0">
                <a:latin typeface="Arial" pitchFamily="34" charset="0"/>
                <a:cs typeface="Arial" pitchFamily="34" charset="0"/>
              </a:rPr>
              <a:t>alam mulai menunjukkan tanda-tanda </a:t>
            </a:r>
            <a:r>
              <a:rPr lang="id-ID" sz="2400" dirty="0" smtClean="0">
                <a:latin typeface="Arial" pitchFamily="34" charset="0"/>
                <a:cs typeface="Arial" pitchFamily="34" charset="0"/>
              </a:rPr>
              <a:t>stagnasi</a:t>
            </a:r>
            <a:r>
              <a:rPr lang="en-US" sz="2400" dirty="0">
                <a:latin typeface="Arial" pitchFamily="34" charset="0"/>
                <a:cs typeface="Arial" pitchFamily="34" charset="0"/>
              </a:rPr>
              <a:t>.</a:t>
            </a:r>
            <a:endParaRPr lang="en-US" sz="2400" dirty="0" smtClean="0">
              <a:latin typeface="Arial" pitchFamily="34" charset="0"/>
              <a:cs typeface="Arial" pitchFamily="34" charset="0"/>
            </a:endParaRPr>
          </a:p>
          <a:p>
            <a:pPr algn="just">
              <a:lnSpc>
                <a:spcPct val="150000"/>
              </a:lnSpc>
            </a:pPr>
            <a:r>
              <a:rPr lang="en-US" sz="2400" dirty="0" smtClean="0">
                <a:latin typeface="Arial" pitchFamily="34" charset="0"/>
                <a:cs typeface="Arial" pitchFamily="34" charset="0"/>
              </a:rPr>
              <a:t>Il</a:t>
            </a:r>
            <a:r>
              <a:rPr lang="id-ID" sz="2400" dirty="0" smtClean="0">
                <a:latin typeface="Arial" pitchFamily="34" charset="0"/>
                <a:cs typeface="Arial" pitchFamily="34" charset="0"/>
              </a:rPr>
              <a:t>mu </a:t>
            </a:r>
            <a:r>
              <a:rPr lang="id-ID" sz="2400" dirty="0">
                <a:latin typeface="Arial" pitchFamily="34" charset="0"/>
                <a:cs typeface="Arial" pitchFamily="34" charset="0"/>
              </a:rPr>
              <a:t>baru lahir terutama terpengaruh </a:t>
            </a:r>
            <a:r>
              <a:rPr lang="id-ID" sz="2400" dirty="0" smtClean="0">
                <a:latin typeface="Arial" pitchFamily="34" charset="0"/>
                <a:cs typeface="Arial" pitchFamily="34" charset="0"/>
              </a:rPr>
              <a:t>kimia</a:t>
            </a:r>
            <a:endParaRPr lang="en-US" sz="2400" dirty="0" smtClean="0">
              <a:latin typeface="Arial" pitchFamily="34" charset="0"/>
              <a:cs typeface="Arial" pitchFamily="34" charset="0"/>
            </a:endParaRPr>
          </a:p>
          <a:p>
            <a:pPr algn="just">
              <a:lnSpc>
                <a:spcPct val="150000"/>
              </a:lnSpc>
            </a:pPr>
            <a:r>
              <a:rPr lang="en-US" sz="2400" dirty="0" err="1" smtClean="0">
                <a:latin typeface="Arial" pitchFamily="34" charset="0"/>
                <a:cs typeface="Arial" pitchFamily="34" charset="0"/>
              </a:rPr>
              <a:t>Pada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tahun</a:t>
            </a:r>
            <a:r>
              <a:rPr lang="en-US" sz="2400" dirty="0" smtClean="0">
                <a:latin typeface="Arial" pitchFamily="34" charset="0"/>
                <a:cs typeface="Arial" pitchFamily="34" charset="0"/>
              </a:rPr>
              <a:t> 1660, </a:t>
            </a:r>
            <a:r>
              <a:rPr lang="id-ID" sz="2400" dirty="0" smtClean="0">
                <a:latin typeface="Arial" pitchFamily="34" charset="0"/>
                <a:cs typeface="Arial" pitchFamily="34" charset="0"/>
              </a:rPr>
              <a:t>Boyle </a:t>
            </a:r>
            <a:r>
              <a:rPr lang="id-ID" sz="2400" dirty="0">
                <a:latin typeface="Arial" pitchFamily="34" charset="0"/>
                <a:cs typeface="Arial" pitchFamily="34" charset="0"/>
              </a:rPr>
              <a:t>dan sekolah bahasa Inggris dari ahli kimia </a:t>
            </a:r>
            <a:r>
              <a:rPr lang="id-ID" sz="2400" dirty="0" smtClean="0">
                <a:latin typeface="Arial" pitchFamily="34" charset="0"/>
                <a:cs typeface="Arial" pitchFamily="34" charset="0"/>
              </a:rPr>
              <a:t>medis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berkembang</a:t>
            </a:r>
            <a:r>
              <a:rPr lang="en-US" sz="2400" dirty="0" smtClean="0">
                <a:latin typeface="Arial" pitchFamily="34" charset="0"/>
                <a:cs typeface="Arial" pitchFamily="34" charset="0"/>
              </a:rPr>
              <a:t>.</a:t>
            </a:r>
          </a:p>
          <a:p>
            <a:pPr algn="just">
              <a:lnSpc>
                <a:spcPct val="150000"/>
              </a:lnSpc>
            </a:pPr>
            <a:r>
              <a:rPr lang="en-US" sz="2400" dirty="0" err="1" smtClean="0">
                <a:latin typeface="Arial" pitchFamily="34" charset="0"/>
                <a:cs typeface="Arial" pitchFamily="34" charset="0"/>
              </a:rPr>
              <a:t>Tetapi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tahun</a:t>
            </a:r>
            <a:r>
              <a:rPr lang="en-US" sz="2400" dirty="0" smtClean="0">
                <a:latin typeface="Arial" pitchFamily="34" charset="0"/>
                <a:cs typeface="Arial" pitchFamily="34" charset="0"/>
              </a:rPr>
              <a:t> </a:t>
            </a:r>
            <a:r>
              <a:rPr lang="en-US" sz="2400" dirty="0">
                <a:latin typeface="Arial" pitchFamily="34" charset="0"/>
                <a:cs typeface="Arial" pitchFamily="34" charset="0"/>
              </a:rPr>
              <a:t>16</a:t>
            </a:r>
            <a:r>
              <a:rPr lang="id-ID" sz="2400" dirty="0">
                <a:latin typeface="Arial" pitchFamily="34" charset="0"/>
                <a:cs typeface="Arial" pitchFamily="34" charset="0"/>
              </a:rPr>
              <a:t>70</a:t>
            </a:r>
            <a:r>
              <a:rPr lang="en-US" sz="2400" dirty="0">
                <a:latin typeface="Arial" pitchFamily="34" charset="0"/>
                <a:cs typeface="Arial" pitchFamily="34" charset="0"/>
              </a:rPr>
              <a:t>-an</a:t>
            </a:r>
            <a:r>
              <a:rPr lang="id-ID" sz="2400" dirty="0">
                <a:latin typeface="Arial" pitchFamily="34" charset="0"/>
                <a:cs typeface="Arial" pitchFamily="34" charset="0"/>
              </a:rPr>
              <a:t> gagal </a:t>
            </a:r>
            <a:r>
              <a:rPr lang="en-US" sz="2400" dirty="0" err="1">
                <a:latin typeface="Arial" pitchFamily="34" charset="0"/>
                <a:cs typeface="Arial" pitchFamily="34" charset="0"/>
              </a:rPr>
              <a:t>dalam</a:t>
            </a:r>
            <a:r>
              <a:rPr lang="en-US" sz="2400" dirty="0">
                <a:latin typeface="Arial" pitchFamily="34" charset="0"/>
                <a:cs typeface="Arial" pitchFamily="34" charset="0"/>
              </a:rPr>
              <a:t> </a:t>
            </a:r>
            <a:r>
              <a:rPr lang="id-ID" sz="2400" dirty="0">
                <a:latin typeface="Arial" pitchFamily="34" charset="0"/>
                <a:cs typeface="Arial" pitchFamily="34" charset="0"/>
              </a:rPr>
              <a:t>membangun banyak tradisi, dan prestasi mereka tidak menarik </a:t>
            </a:r>
            <a:r>
              <a:rPr lang="id-ID" sz="2400" dirty="0" smtClean="0">
                <a:latin typeface="Arial" pitchFamily="34" charset="0"/>
                <a:cs typeface="Arial" pitchFamily="34" charset="0"/>
              </a:rPr>
              <a:t>perhatian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masyarakat</a:t>
            </a:r>
            <a:endParaRPr lang="en-US" sz="2400" dirty="0" smtClean="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Priestley</a:t>
            </a:r>
          </a:p>
        </p:txBody>
      </p:sp>
      <p:sp>
        <p:nvSpPr>
          <p:cNvPr id="3" name="Content Placeholder 2"/>
          <p:cNvSpPr>
            <a:spLocks noGrp="1"/>
          </p:cNvSpPr>
          <p:nvPr>
            <p:ph idx="1"/>
          </p:nvPr>
        </p:nvSpPr>
        <p:spPr>
          <a:xfrm>
            <a:off x="3357554" y="1600200"/>
            <a:ext cx="5329246" cy="4525963"/>
          </a:xfrm>
        </p:spPr>
        <p:txBody>
          <a:bodyPr/>
          <a:lstStyle/>
          <a:p>
            <a:r>
              <a:rPr lang="id-ID" dirty="0"/>
              <a:t>logam pada kalsinasi diserap paling banyak seperlima dari volume udara di mana dalam keadaan tertutup</a:t>
            </a:r>
          </a:p>
        </p:txBody>
      </p:sp>
      <p:pic>
        <p:nvPicPr>
          <p:cNvPr id="4098" name="Picture 2" descr="D:\KULIAH SEMESTER 6\SEJARAH IPA\priestly.jpg"/>
          <p:cNvPicPr>
            <a:picLocks noChangeAspect="1" noChangeArrowheads="1"/>
          </p:cNvPicPr>
          <p:nvPr/>
        </p:nvPicPr>
        <p:blipFill>
          <a:blip r:embed="rId2" cstate="print"/>
          <a:srcRect/>
          <a:stretch>
            <a:fillRect/>
          </a:stretch>
        </p:blipFill>
        <p:spPr bwMode="auto">
          <a:xfrm>
            <a:off x="285720" y="1571612"/>
            <a:ext cx="2928958" cy="3714776"/>
          </a:xfrm>
          <a:prstGeom prst="rect">
            <a:avLst/>
          </a:prstGeom>
          <a:noFill/>
        </p:spPr>
      </p:pic>
      <p:sp>
        <p:nvSpPr>
          <p:cNvPr id="5" name="Rectangle 4"/>
          <p:cNvSpPr/>
          <p:nvPr/>
        </p:nvSpPr>
        <p:spPr>
          <a:xfrm>
            <a:off x="304800" y="5373469"/>
            <a:ext cx="2895600" cy="738664"/>
          </a:xfrm>
          <a:prstGeom prst="rect">
            <a:avLst/>
          </a:prstGeom>
        </p:spPr>
        <p:txBody>
          <a:bodyPr wrap="square">
            <a:spAutoFit/>
          </a:bodyPr>
          <a:lstStyle/>
          <a:p>
            <a:pPr algn="ctr"/>
            <a:r>
              <a:rPr lang="id-ID" b="1" dirty="0" smtClean="0"/>
              <a:t>Priestley</a:t>
            </a:r>
          </a:p>
          <a:p>
            <a:r>
              <a:rPr lang="id-ID" sz="1200" dirty="0" smtClean="0"/>
              <a:t>http://www.utilitarianism.com/joseph-priestley.html</a:t>
            </a:r>
            <a:endParaRPr lang="id-ID"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a:bodyPr>
          <a:lstStyle/>
          <a:p>
            <a:r>
              <a:rPr lang="id-ID" dirty="0" smtClean="0"/>
              <a:t>'fixed </a:t>
            </a:r>
            <a:r>
              <a:rPr lang="id-ID" dirty="0"/>
              <a:t>air (udara tetap) "itu Hitam, atau karbon </a:t>
            </a:r>
            <a:r>
              <a:rPr lang="id-ID" dirty="0" smtClean="0"/>
              <a:t>dioksida</a:t>
            </a:r>
          </a:p>
          <a:p>
            <a:r>
              <a:rPr lang="id-ID" dirty="0"/>
              <a:t>ketika timah panas diserap bagian dari udara untuk memberikan litharge (monoksid timbel), dan bahwa monoksid timbel pada pemanasan dengan arang diubah kembali untuk memimpin dan menyemburkan gas yang ia menunjukkan untuk menjadi 'udara tetap'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t>Lavoisier menemukan fosfor yang tidak akan terbakar di 'udara tetap' dan bahwa gas tidak akan </a:t>
            </a:r>
            <a:r>
              <a:rPr lang="id-ID" dirty="0" smtClean="0"/>
              <a:t>mendukung pembakaran</a:t>
            </a:r>
          </a:p>
          <a:p>
            <a:r>
              <a:rPr lang="id-ID" dirty="0"/>
              <a:t>ia harus meninggalkan hipotesis bahwa 'udara tetap' adalah bagian dari atmosfer dari pembakaran </a:t>
            </a:r>
            <a:r>
              <a:rPr lang="id-ID" dirty="0" smtClean="0"/>
              <a:t>dan kalsinasi</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Priestley 1774 dan Lavoisier</a:t>
            </a:r>
            <a:endParaRPr lang="id-ID" dirty="0"/>
          </a:p>
        </p:txBody>
      </p:sp>
      <p:sp>
        <p:nvSpPr>
          <p:cNvPr id="3" name="Content Placeholder 2"/>
          <p:cNvSpPr>
            <a:spLocks noGrp="1"/>
          </p:cNvSpPr>
          <p:nvPr>
            <p:ph idx="1"/>
          </p:nvPr>
        </p:nvSpPr>
        <p:spPr/>
        <p:txBody>
          <a:bodyPr/>
          <a:lstStyle/>
          <a:p>
            <a:r>
              <a:rPr lang="id-ID" dirty="0"/>
              <a:t>'udara deplhlogisticated' diperoleh dengan pemanasan oksida </a:t>
            </a:r>
            <a:r>
              <a:rPr lang="id-ID" dirty="0" smtClean="0"/>
              <a:t>merkuri</a:t>
            </a:r>
          </a:p>
          <a:p>
            <a:r>
              <a:rPr lang="id-ID" dirty="0"/>
              <a:t>'Dephlogisticated udara', atau sekarang disebut oksigen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Lavoisier, 1775</a:t>
            </a:r>
            <a:endParaRPr lang="id-ID" dirty="0"/>
          </a:p>
        </p:txBody>
      </p:sp>
      <p:sp>
        <p:nvSpPr>
          <p:cNvPr id="3" name="Content Placeholder 2"/>
          <p:cNvSpPr>
            <a:spLocks noGrp="1"/>
          </p:cNvSpPr>
          <p:nvPr>
            <p:ph idx="1"/>
          </p:nvPr>
        </p:nvSpPr>
        <p:spPr/>
        <p:txBody>
          <a:bodyPr/>
          <a:lstStyle/>
          <a:p>
            <a:r>
              <a:rPr lang="id-ID" dirty="0"/>
              <a:t>oksigen adalah elemen murni dari udara itu sendiri, bebas dari kotoran yang biasanya mencemari atmosfer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id-ID" dirty="0"/>
              <a:t>Scheele pada tahun 1777 </a:t>
            </a:r>
          </a:p>
        </p:txBody>
      </p:sp>
      <p:sp>
        <p:nvSpPr>
          <p:cNvPr id="3" name="Content Placeholder 2"/>
          <p:cNvSpPr>
            <a:spLocks noGrp="1"/>
          </p:cNvSpPr>
          <p:nvPr>
            <p:ph idx="1"/>
          </p:nvPr>
        </p:nvSpPr>
        <p:spPr>
          <a:xfrm>
            <a:off x="3500430" y="1600200"/>
            <a:ext cx="5186370" cy="5043510"/>
          </a:xfrm>
        </p:spPr>
        <p:txBody>
          <a:bodyPr>
            <a:normAutofit fontScale="92500"/>
          </a:bodyPr>
          <a:lstStyle/>
          <a:p>
            <a:r>
              <a:rPr lang="id-ID" dirty="0"/>
              <a:t>udara terdiri dari dua gas, oksigen yang mendukung pembakaran, dan nitrogen yang </a:t>
            </a:r>
            <a:r>
              <a:rPr lang="id-ID" dirty="0" smtClean="0"/>
              <a:t>lembam</a:t>
            </a:r>
          </a:p>
          <a:p>
            <a:r>
              <a:rPr lang="id-ID" dirty="0" smtClean="0"/>
              <a:t>Lavoisier setuju: </a:t>
            </a:r>
          </a:p>
          <a:p>
            <a:pPr>
              <a:buNone/>
            </a:pPr>
            <a:r>
              <a:rPr lang="id-ID" dirty="0" smtClean="0"/>
              <a:t>	atmosfir : ¼ oksigen </a:t>
            </a:r>
            <a:r>
              <a:rPr lang="id-ID" dirty="0"/>
              <a:t>dan </a:t>
            </a:r>
            <a:r>
              <a:rPr lang="id-ID" dirty="0" smtClean="0"/>
              <a:t>¾ volume nitrogen</a:t>
            </a:r>
          </a:p>
          <a:p>
            <a:r>
              <a:rPr lang="id-ID" dirty="0" smtClean="0"/>
              <a:t>Priestley</a:t>
            </a:r>
            <a:r>
              <a:rPr lang="id-ID" dirty="0"/>
              <a:t>, dari percobaannya pada fraksi volume dari </a:t>
            </a:r>
            <a:r>
              <a:rPr lang="id-ID" dirty="0" smtClean="0"/>
              <a:t>udara :1/5  </a:t>
            </a:r>
            <a:r>
              <a:rPr lang="id-ID" dirty="0"/>
              <a:t>oksigen dan </a:t>
            </a:r>
            <a:r>
              <a:rPr lang="id-ID" dirty="0" smtClean="0"/>
              <a:t>4/5 dari </a:t>
            </a:r>
            <a:r>
              <a:rPr lang="id-ID" dirty="0"/>
              <a:t>nitrogen.</a:t>
            </a:r>
          </a:p>
        </p:txBody>
      </p:sp>
      <p:pic>
        <p:nvPicPr>
          <p:cNvPr id="3074" name="Picture 2" descr="D:\KULIAH SEMESTER 6\SEJARAH IPA\Scheele.jpg"/>
          <p:cNvPicPr>
            <a:picLocks noChangeAspect="1" noChangeArrowheads="1"/>
          </p:cNvPicPr>
          <p:nvPr/>
        </p:nvPicPr>
        <p:blipFill>
          <a:blip r:embed="rId2" cstate="print"/>
          <a:srcRect/>
          <a:stretch>
            <a:fillRect/>
          </a:stretch>
        </p:blipFill>
        <p:spPr bwMode="auto">
          <a:xfrm>
            <a:off x="285720" y="1500174"/>
            <a:ext cx="3000396" cy="3857652"/>
          </a:xfrm>
          <a:prstGeom prst="rect">
            <a:avLst/>
          </a:prstGeom>
          <a:noFill/>
        </p:spPr>
      </p:pic>
      <p:sp>
        <p:nvSpPr>
          <p:cNvPr id="5" name="Rectangle 4"/>
          <p:cNvSpPr/>
          <p:nvPr/>
        </p:nvSpPr>
        <p:spPr>
          <a:xfrm>
            <a:off x="304800" y="5401270"/>
            <a:ext cx="2971800" cy="923330"/>
          </a:xfrm>
          <a:prstGeom prst="rect">
            <a:avLst/>
          </a:prstGeom>
        </p:spPr>
        <p:txBody>
          <a:bodyPr wrap="square">
            <a:spAutoFit/>
          </a:bodyPr>
          <a:lstStyle/>
          <a:p>
            <a:pPr algn="ctr"/>
            <a:r>
              <a:rPr lang="id-ID" b="1" dirty="0" smtClean="0"/>
              <a:t>Scheele</a:t>
            </a:r>
          </a:p>
          <a:p>
            <a:r>
              <a:rPr lang="id-ID" sz="1200" dirty="0" smtClean="0"/>
              <a:t>http://www.chem.yale.edu/~chem125/125/history99/2Pre1800/Scheele/Scheele.html</a:t>
            </a:r>
            <a:endParaRPr lang="id-ID"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Pada 1783, </a:t>
            </a:r>
            <a:r>
              <a:rPr lang="id-ID" dirty="0"/>
              <a:t>Lavoisier </a:t>
            </a:r>
            <a:r>
              <a:rPr lang="id-ID" dirty="0" smtClean="0"/>
              <a:t>mengumumkan Teori Kimia</a:t>
            </a:r>
            <a:endParaRPr lang="id-ID" dirty="0"/>
          </a:p>
        </p:txBody>
      </p:sp>
      <p:sp>
        <p:nvSpPr>
          <p:cNvPr id="3" name="Content Placeholder 2"/>
          <p:cNvSpPr>
            <a:spLocks noGrp="1"/>
          </p:cNvSpPr>
          <p:nvPr>
            <p:ph idx="1"/>
          </p:nvPr>
        </p:nvSpPr>
        <p:spPr/>
        <p:txBody>
          <a:bodyPr/>
          <a:lstStyle/>
          <a:p>
            <a:r>
              <a:rPr lang="id-ID" dirty="0"/>
              <a:t>Perubahan berat pembakaran zat atau kalsinasi adalah sepenuhnya karena reaksinya dengan oksigen</a:t>
            </a:r>
            <a:r>
              <a:rPr lang="id-ID" dirty="0" smtClean="0"/>
              <a:t>.</a:t>
            </a:r>
          </a:p>
          <a:p>
            <a:r>
              <a:rPr lang="id-ID" dirty="0" smtClean="0"/>
              <a:t>Menurut Lavoisier, oksigen adalah prinsip pengasaman, semua asam yang terdiri dari oksigen bersatu dengan zat non-logam</a:t>
            </a:r>
          </a:p>
          <a:p>
            <a:pPr>
              <a:buNone/>
            </a:pPr>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44" y="1600200"/>
            <a:ext cx="4972056" cy="4525963"/>
          </a:xfrm>
        </p:spPr>
        <p:txBody>
          <a:bodyPr/>
          <a:lstStyle/>
          <a:p>
            <a:r>
              <a:rPr lang="id-ID" dirty="0" smtClean="0"/>
              <a:t>Pendugaan terbukti tidak benar oleh Humphry Davy, 1778-1829 yang menunjukkan pada tahun 1810 bahwa asam klorida tidak mengandung oksigen. </a:t>
            </a:r>
          </a:p>
          <a:p>
            <a:pPr>
              <a:buNone/>
            </a:pPr>
            <a:endParaRPr lang="id-ID" dirty="0"/>
          </a:p>
        </p:txBody>
      </p:sp>
      <p:pic>
        <p:nvPicPr>
          <p:cNvPr id="5" name="Picture 3"/>
          <p:cNvPicPr>
            <a:picLocks noChangeAspect="1" noChangeArrowheads="1"/>
          </p:cNvPicPr>
          <p:nvPr/>
        </p:nvPicPr>
        <p:blipFill>
          <a:blip r:embed="rId2" cstate="print"/>
          <a:srcRect/>
          <a:stretch>
            <a:fillRect/>
          </a:stretch>
        </p:blipFill>
        <p:spPr bwMode="auto">
          <a:xfrm>
            <a:off x="571472" y="1857364"/>
            <a:ext cx="2571768" cy="3033717"/>
          </a:xfrm>
          <a:prstGeom prst="rect">
            <a:avLst/>
          </a:prstGeom>
          <a:noFill/>
          <a:ln w="9525">
            <a:noFill/>
            <a:miter lim="800000"/>
            <a:headEnd/>
            <a:tailEnd/>
          </a:ln>
          <a:effectLst/>
        </p:spPr>
      </p:pic>
      <p:sp>
        <p:nvSpPr>
          <p:cNvPr id="4" name="Rectangle 3"/>
          <p:cNvSpPr/>
          <p:nvPr/>
        </p:nvSpPr>
        <p:spPr>
          <a:xfrm>
            <a:off x="609600" y="4944070"/>
            <a:ext cx="2438400" cy="738664"/>
          </a:xfrm>
          <a:prstGeom prst="rect">
            <a:avLst/>
          </a:prstGeom>
        </p:spPr>
        <p:txBody>
          <a:bodyPr wrap="square">
            <a:spAutoFit/>
          </a:bodyPr>
          <a:lstStyle/>
          <a:p>
            <a:pPr algn="ctr"/>
            <a:r>
              <a:rPr lang="id-ID" b="1" dirty="0" smtClean="0"/>
              <a:t>Humphry Davy</a:t>
            </a:r>
          </a:p>
          <a:p>
            <a:r>
              <a:rPr lang="id-ID" sz="1200" dirty="0" smtClean="0"/>
              <a:t>http://www.sciencephoto.com/media/75702/enlarge</a:t>
            </a:r>
            <a:endParaRPr lang="id-ID"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7676" cy="1296974"/>
          </a:xfrm>
        </p:spPr>
        <p:txBody>
          <a:bodyPr/>
          <a:lstStyle/>
          <a:p>
            <a:pPr algn="l"/>
            <a:r>
              <a:rPr lang="id-ID" dirty="0" smtClean="0"/>
              <a:t>Cavendish, 1781</a:t>
            </a:r>
            <a:endParaRPr lang="id-ID" dirty="0"/>
          </a:p>
        </p:txBody>
      </p:sp>
      <p:sp>
        <p:nvSpPr>
          <p:cNvPr id="3" name="Content Placeholder 2"/>
          <p:cNvSpPr>
            <a:spLocks noGrp="1"/>
          </p:cNvSpPr>
          <p:nvPr>
            <p:ph idx="1"/>
          </p:nvPr>
        </p:nvSpPr>
        <p:spPr>
          <a:xfrm>
            <a:off x="4000496" y="1714488"/>
            <a:ext cx="4786346" cy="4286280"/>
          </a:xfrm>
        </p:spPr>
        <p:txBody>
          <a:bodyPr>
            <a:normAutofit fontScale="92500" lnSpcReduction="10000"/>
          </a:bodyPr>
          <a:lstStyle/>
          <a:p>
            <a:r>
              <a:rPr lang="id-ID" dirty="0"/>
              <a:t>udara sebagai elemen, bukan campuran oksigen dan 'nitrogen </a:t>
            </a:r>
            <a:endParaRPr lang="id-ID" dirty="0" smtClean="0"/>
          </a:p>
          <a:p>
            <a:r>
              <a:rPr lang="id-ID" dirty="0" smtClean="0"/>
              <a:t>air </a:t>
            </a:r>
            <a:r>
              <a:rPr lang="id-ID" dirty="0"/>
              <a:t>diproduksi oleh persatuan satu volume oksigen dengan 2:02 volume </a:t>
            </a:r>
            <a:r>
              <a:rPr lang="id-ID" dirty="0" smtClean="0"/>
              <a:t>hidrogen</a:t>
            </a:r>
          </a:p>
          <a:p>
            <a:r>
              <a:rPr lang="id-ID" dirty="0"/>
              <a:t>air merupakan senyawa hidrogen dan oksigen, bukan elemen</a:t>
            </a:r>
          </a:p>
        </p:txBody>
      </p:sp>
      <p:pic>
        <p:nvPicPr>
          <p:cNvPr id="1026" name="Picture 2"/>
          <p:cNvPicPr>
            <a:picLocks noChangeAspect="1" noChangeArrowheads="1"/>
          </p:cNvPicPr>
          <p:nvPr/>
        </p:nvPicPr>
        <p:blipFill>
          <a:blip r:embed="rId3" cstate="print"/>
          <a:srcRect/>
          <a:stretch>
            <a:fillRect/>
          </a:stretch>
        </p:blipFill>
        <p:spPr bwMode="auto">
          <a:xfrm>
            <a:off x="642910" y="1785926"/>
            <a:ext cx="2928958" cy="3357586"/>
          </a:xfrm>
          <a:prstGeom prst="rect">
            <a:avLst/>
          </a:prstGeom>
          <a:noFill/>
          <a:ln w="9525">
            <a:noFill/>
            <a:miter lim="800000"/>
            <a:headEnd/>
            <a:tailEnd/>
          </a:ln>
          <a:effectLst/>
        </p:spPr>
      </p:pic>
      <p:sp>
        <p:nvSpPr>
          <p:cNvPr id="5" name="Rectangle 4"/>
          <p:cNvSpPr/>
          <p:nvPr/>
        </p:nvSpPr>
        <p:spPr>
          <a:xfrm>
            <a:off x="685800" y="5172670"/>
            <a:ext cx="2895600" cy="923330"/>
          </a:xfrm>
          <a:prstGeom prst="rect">
            <a:avLst/>
          </a:prstGeom>
        </p:spPr>
        <p:txBody>
          <a:bodyPr wrap="square">
            <a:spAutoFit/>
          </a:bodyPr>
          <a:lstStyle/>
          <a:p>
            <a:pPr algn="ctr"/>
            <a:r>
              <a:rPr lang="id-ID" b="1" dirty="0" smtClean="0"/>
              <a:t>Cavendish</a:t>
            </a:r>
          </a:p>
          <a:p>
            <a:r>
              <a:rPr lang="id-ID" sz="1200" dirty="0" smtClean="0"/>
              <a:t>http://www.chm.bris.ac.uk/webprojects2003/hetherington/final/balloonychemists.html</a:t>
            </a:r>
            <a:endParaRPr lang="id-ID"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Lavoisier Vs Cavendish</a:t>
            </a:r>
            <a:endParaRPr lang="id-ID" dirty="0"/>
          </a:p>
        </p:txBody>
      </p:sp>
      <p:sp>
        <p:nvSpPr>
          <p:cNvPr id="3" name="Content Placeholder 2"/>
          <p:cNvSpPr>
            <a:spLocks noGrp="1"/>
          </p:cNvSpPr>
          <p:nvPr>
            <p:ph idx="1"/>
          </p:nvPr>
        </p:nvSpPr>
        <p:spPr/>
        <p:txBody>
          <a:bodyPr>
            <a:normAutofit/>
          </a:bodyPr>
          <a:lstStyle/>
          <a:p>
            <a:pPr>
              <a:buNone/>
            </a:pPr>
            <a:r>
              <a:rPr lang="id-ID" dirty="0" smtClean="0"/>
              <a:t>	Menurut teori Lavoisier :</a:t>
            </a:r>
          </a:p>
          <a:p>
            <a:pPr>
              <a:buNone/>
            </a:pPr>
            <a:r>
              <a:rPr lang="id-ID" dirty="0" smtClean="0"/>
              <a:t>	Asam dibentuk </a:t>
            </a:r>
            <a:r>
              <a:rPr lang="id-ID" dirty="0" smtClean="0">
                <a:sym typeface="Wingdings" pitchFamily="2" charset="2"/>
              </a:rPr>
              <a:t> dari </a:t>
            </a:r>
            <a:r>
              <a:rPr lang="id-ID" dirty="0" smtClean="0"/>
              <a:t>persatuan hidrogen (bukan logam) dengan oksigen.</a:t>
            </a:r>
          </a:p>
          <a:p>
            <a:pPr>
              <a:buNone/>
            </a:pPr>
            <a:r>
              <a:rPr lang="id-ID" dirty="0" smtClean="0"/>
              <a:t>							</a:t>
            </a:r>
          </a:p>
          <a:p>
            <a:pPr>
              <a:buNone/>
            </a:pPr>
            <a:r>
              <a:rPr lang="id-ID" dirty="0" smtClean="0"/>
              <a:t>	Menurut Cavendish (ahli kimia Inggris):</a:t>
            </a:r>
          </a:p>
          <a:p>
            <a:pPr>
              <a:buNone/>
            </a:pPr>
            <a:r>
              <a:rPr lang="id-ID" dirty="0" smtClean="0"/>
              <a:t>	air dibentuk dari hidrogen dan oksigen.</a:t>
            </a:r>
            <a:endParaRPr lang="id-ID" dirty="0"/>
          </a:p>
        </p:txBody>
      </p:sp>
      <p:pic>
        <p:nvPicPr>
          <p:cNvPr id="1027" name="Picture 3"/>
          <p:cNvPicPr>
            <a:picLocks noChangeAspect="1" noChangeArrowheads="1"/>
          </p:cNvPicPr>
          <p:nvPr/>
        </p:nvPicPr>
        <p:blipFill>
          <a:blip r:embed="rId2" cstate="print"/>
          <a:srcRect/>
          <a:stretch>
            <a:fillRect/>
          </a:stretch>
        </p:blipFill>
        <p:spPr bwMode="auto">
          <a:xfrm>
            <a:off x="4343400" y="3200400"/>
            <a:ext cx="875270" cy="6477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12667" t="63333" r="63333"/>
          <a:stretch>
            <a:fillRect/>
          </a:stretch>
        </p:blipFill>
        <p:spPr bwMode="auto">
          <a:xfrm>
            <a:off x="3232264" y="3276600"/>
            <a:ext cx="349135" cy="533400"/>
          </a:xfrm>
          <a:prstGeom prst="rect">
            <a:avLst/>
          </a:prstGeom>
          <a:noFill/>
          <a:ln w="9525">
            <a:noFill/>
            <a:miter lim="800000"/>
            <a:headEnd/>
            <a:tailEnd/>
          </a:ln>
          <a:effectLst/>
        </p:spPr>
      </p:pic>
      <p:sp>
        <p:nvSpPr>
          <p:cNvPr id="7" name="Plus 6"/>
          <p:cNvSpPr/>
          <p:nvPr/>
        </p:nvSpPr>
        <p:spPr>
          <a:xfrm>
            <a:off x="3657600" y="3276600"/>
            <a:ext cx="6096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ight Arrow 7"/>
          <p:cNvSpPr/>
          <p:nvPr/>
        </p:nvSpPr>
        <p:spPr>
          <a:xfrm>
            <a:off x="5410200" y="3429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6032877" y="3364468"/>
            <a:ext cx="748923" cy="369332"/>
          </a:xfrm>
          <a:prstGeom prst="rect">
            <a:avLst/>
          </a:prstGeom>
          <a:noFill/>
        </p:spPr>
        <p:txBody>
          <a:bodyPr wrap="none" rtlCol="0">
            <a:spAutoFit/>
          </a:bodyPr>
          <a:lstStyle/>
          <a:p>
            <a:r>
              <a:rPr lang="id-ID" dirty="0" smtClean="0"/>
              <a:t>asam</a:t>
            </a:r>
            <a:endParaRPr lang="id-ID" dirty="0"/>
          </a:p>
        </p:txBody>
      </p:sp>
      <p:pic>
        <p:nvPicPr>
          <p:cNvPr id="10" name="Picture 3"/>
          <p:cNvPicPr>
            <a:picLocks noChangeAspect="1" noChangeArrowheads="1"/>
          </p:cNvPicPr>
          <p:nvPr/>
        </p:nvPicPr>
        <p:blipFill>
          <a:blip r:embed="rId2" cstate="print"/>
          <a:srcRect/>
          <a:stretch>
            <a:fillRect/>
          </a:stretch>
        </p:blipFill>
        <p:spPr bwMode="auto">
          <a:xfrm>
            <a:off x="4343400" y="5448300"/>
            <a:ext cx="875270" cy="647700"/>
          </a:xfrm>
          <a:prstGeom prst="rect">
            <a:avLst/>
          </a:prstGeom>
          <a:noFill/>
          <a:ln w="9525">
            <a:noFill/>
            <a:miter lim="800000"/>
            <a:headEnd/>
            <a:tailEnd/>
          </a:ln>
          <a:effectLst/>
        </p:spPr>
      </p:pic>
      <p:pic>
        <p:nvPicPr>
          <p:cNvPr id="11" name="Picture 4"/>
          <p:cNvPicPr>
            <a:picLocks noChangeAspect="1" noChangeArrowheads="1"/>
          </p:cNvPicPr>
          <p:nvPr/>
        </p:nvPicPr>
        <p:blipFill>
          <a:blip r:embed="rId3"/>
          <a:srcRect l="12667" t="63333" r="63333"/>
          <a:stretch>
            <a:fillRect/>
          </a:stretch>
        </p:blipFill>
        <p:spPr bwMode="auto">
          <a:xfrm>
            <a:off x="3232264" y="5524500"/>
            <a:ext cx="349135" cy="533400"/>
          </a:xfrm>
          <a:prstGeom prst="rect">
            <a:avLst/>
          </a:prstGeom>
          <a:noFill/>
          <a:ln w="9525">
            <a:noFill/>
            <a:miter lim="800000"/>
            <a:headEnd/>
            <a:tailEnd/>
          </a:ln>
          <a:effectLst/>
        </p:spPr>
      </p:pic>
      <p:sp>
        <p:nvSpPr>
          <p:cNvPr id="12" name="Plus 11"/>
          <p:cNvSpPr/>
          <p:nvPr/>
        </p:nvSpPr>
        <p:spPr>
          <a:xfrm>
            <a:off x="3657600" y="5524500"/>
            <a:ext cx="6096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ight Arrow 12"/>
          <p:cNvSpPr/>
          <p:nvPr/>
        </p:nvSpPr>
        <p:spPr>
          <a:xfrm>
            <a:off x="5410200" y="56769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9" name="Picture 5"/>
          <p:cNvPicPr>
            <a:picLocks noChangeAspect="1" noChangeArrowheads="1"/>
          </p:cNvPicPr>
          <p:nvPr/>
        </p:nvPicPr>
        <p:blipFill>
          <a:blip r:embed="rId4" cstate="print"/>
          <a:srcRect/>
          <a:stretch>
            <a:fillRect/>
          </a:stretch>
        </p:blipFill>
        <p:spPr bwMode="auto">
          <a:xfrm>
            <a:off x="6019800" y="5334000"/>
            <a:ext cx="800100" cy="914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381000"/>
            <a:ext cx="5257800" cy="5632311"/>
          </a:xfrm>
          <a:prstGeom prst="rect">
            <a:avLst/>
          </a:prstGeom>
          <a:noFill/>
        </p:spPr>
        <p:txBody>
          <a:bodyPr wrap="square" rtlCol="0">
            <a:spAutoFit/>
          </a:bodyPr>
          <a:lstStyle/>
          <a:p>
            <a:pPr algn="just">
              <a:lnSpc>
                <a:spcPct val="150000"/>
              </a:lnSpc>
            </a:pPr>
            <a:r>
              <a:rPr lang="id-ID" sz="2400" dirty="0" smtClean="0">
                <a:latin typeface="Arial" pitchFamily="34" charset="0"/>
                <a:cs typeface="Arial" pitchFamily="34" charset="0"/>
              </a:rPr>
              <a:t>William Wotton </a:t>
            </a:r>
            <a:r>
              <a:rPr lang="en-US" sz="2400" dirty="0" err="1" smtClean="0">
                <a:latin typeface="Arial" pitchFamily="34" charset="0"/>
                <a:cs typeface="Arial" pitchFamily="34" charset="0"/>
              </a:rPr>
              <a:t>mencatat</a:t>
            </a:r>
            <a:r>
              <a:rPr lang="en-US" sz="2400" dirty="0" smtClean="0">
                <a:latin typeface="Arial" pitchFamily="34" charset="0"/>
                <a:cs typeface="Arial" pitchFamily="34" charset="0"/>
              </a:rPr>
              <a:t> </a:t>
            </a:r>
            <a:r>
              <a:rPr lang="id-ID" sz="2400" dirty="0" smtClean="0">
                <a:latin typeface="Arial" pitchFamily="34" charset="0"/>
                <a:cs typeface="Arial" pitchFamily="34" charset="0"/>
              </a:rPr>
              <a:t>Refleksi</a:t>
            </a:r>
            <a:r>
              <a:rPr lang="en-US" sz="2400" dirty="0" err="1" smtClean="0">
                <a:latin typeface="Arial" pitchFamily="34" charset="0"/>
                <a:cs typeface="Arial" pitchFamily="34" charset="0"/>
              </a:rPr>
              <a:t>ny</a:t>
            </a:r>
            <a:r>
              <a:rPr lang="id-ID" sz="2400" dirty="0" smtClean="0">
                <a:latin typeface="Arial" pitchFamily="34" charset="0"/>
                <a:cs typeface="Arial" pitchFamily="34" charset="0"/>
              </a:rPr>
              <a:t>a atas </a:t>
            </a:r>
            <a:r>
              <a:rPr lang="en-US" sz="2400" dirty="0" err="1" smtClean="0">
                <a:latin typeface="Arial" pitchFamily="34" charset="0"/>
                <a:cs typeface="Arial" pitchFamily="34" charset="0"/>
              </a:rPr>
              <a:t>Pembelajaran</a:t>
            </a:r>
            <a:r>
              <a:rPr lang="id-ID" sz="2400" dirty="0" smtClean="0">
                <a:latin typeface="Arial" pitchFamily="34" charset="0"/>
                <a:cs typeface="Arial" pitchFamily="34" charset="0"/>
              </a:rPr>
              <a:t> Kuno dan Modern (1694) bahwa kimia medis menjadi paling terpengaruh oleh penurunan ilmu pengetahuan pada saat itu.</a:t>
            </a:r>
            <a:endParaRPr lang="en-US" sz="2400" dirty="0" smtClean="0">
              <a:latin typeface="Arial" pitchFamily="34" charset="0"/>
              <a:cs typeface="Arial" pitchFamily="34" charset="0"/>
            </a:endParaRPr>
          </a:p>
          <a:p>
            <a:pPr algn="just">
              <a:lnSpc>
                <a:spcPct val="150000"/>
              </a:lnSpc>
            </a:pPr>
            <a:endParaRPr lang="en-US" sz="2400" dirty="0" smtClean="0">
              <a:latin typeface="Arial" pitchFamily="34" charset="0"/>
              <a:cs typeface="Arial" pitchFamily="34" charset="0"/>
            </a:endParaRPr>
          </a:p>
          <a:p>
            <a:pPr algn="just">
              <a:lnSpc>
                <a:spcPct val="150000"/>
              </a:lnSpc>
            </a:pPr>
            <a:r>
              <a:rPr lang="en-US" sz="2400" dirty="0" err="1" smtClean="0">
                <a:latin typeface="Arial" pitchFamily="34" charset="0"/>
                <a:cs typeface="Arial" pitchFamily="34" charset="0"/>
              </a:rPr>
              <a:t>Dalam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karyanya</a:t>
            </a:r>
            <a:r>
              <a:rPr lang="en-US" sz="2400" dirty="0" smtClean="0">
                <a:latin typeface="Arial" pitchFamily="34" charset="0"/>
                <a:cs typeface="Arial" pitchFamily="34" charset="0"/>
              </a:rPr>
              <a:t> “Men of Wit” </a:t>
            </a:r>
            <a:r>
              <a:rPr lang="en-US" sz="2400" dirty="0" err="1" smtClean="0">
                <a:latin typeface="Arial" pitchFamily="34" charset="0"/>
                <a:cs typeface="Arial" pitchFamily="34" charset="0"/>
              </a:rPr>
              <a:t>dituliskan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bahwa</a:t>
            </a:r>
            <a:r>
              <a:rPr lang="en-US" sz="2400" dirty="0" smtClean="0">
                <a:latin typeface="Arial" pitchFamily="34" charset="0"/>
                <a:cs typeface="Arial" pitchFamily="34" charset="0"/>
              </a:rPr>
              <a:t> </a:t>
            </a:r>
            <a:r>
              <a:rPr lang="id-ID" sz="2400" dirty="0">
                <a:latin typeface="Arial" pitchFamily="34" charset="0"/>
                <a:cs typeface="Arial" pitchFamily="34" charset="0"/>
              </a:rPr>
              <a:t>studi Fisiologis mulai dikontrak antara Dokter dan Mekanika</a:t>
            </a:r>
            <a:endParaRPr lang="en-US" sz="2400"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381000" y="838200"/>
            <a:ext cx="2914650" cy="4000500"/>
          </a:xfrm>
          <a:prstGeom prst="rect">
            <a:avLst/>
          </a:prstGeom>
          <a:noFill/>
          <a:ln w="9525">
            <a:noFill/>
            <a:miter lim="800000"/>
            <a:headEnd/>
            <a:tailEnd/>
          </a:ln>
          <a:effectLst/>
        </p:spPr>
      </p:pic>
      <p:sp>
        <p:nvSpPr>
          <p:cNvPr id="5" name="Rectangle 4"/>
          <p:cNvSpPr/>
          <p:nvPr/>
        </p:nvSpPr>
        <p:spPr>
          <a:xfrm>
            <a:off x="304800" y="4944070"/>
            <a:ext cx="2971800" cy="738664"/>
          </a:xfrm>
          <a:prstGeom prst="rect">
            <a:avLst/>
          </a:prstGeom>
        </p:spPr>
        <p:txBody>
          <a:bodyPr wrap="square">
            <a:spAutoFit/>
          </a:bodyPr>
          <a:lstStyle/>
          <a:p>
            <a:pPr algn="ctr"/>
            <a:r>
              <a:rPr lang="id-ID" b="1" dirty="0" smtClean="0"/>
              <a:t>William Wotton</a:t>
            </a:r>
          </a:p>
          <a:p>
            <a:r>
              <a:rPr lang="id-ID" sz="1200" dirty="0" smtClean="0"/>
              <a:t>http://www2.fiu.edu/~casinesg/OtherFigures/otheimag.htm</a:t>
            </a:r>
            <a:endParaRPr lang="id-ID"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id-ID" dirty="0" smtClean="0"/>
              <a:t>Lavoisier melakukan percobaan untuk mengkonfirmasi Priestley dan Cavendish </a:t>
            </a:r>
            <a:endParaRPr lang="id-ID" dirty="0"/>
          </a:p>
        </p:txBody>
      </p:sp>
      <p:sp>
        <p:nvSpPr>
          <p:cNvPr id="3" name="Content Placeholder 2"/>
          <p:cNvSpPr>
            <a:spLocks noGrp="1"/>
          </p:cNvSpPr>
          <p:nvPr>
            <p:ph idx="1"/>
          </p:nvPr>
        </p:nvSpPr>
        <p:spPr>
          <a:xfrm>
            <a:off x="457200" y="2743200"/>
            <a:ext cx="4876800" cy="3382963"/>
          </a:xfrm>
        </p:spPr>
        <p:txBody>
          <a:bodyPr/>
          <a:lstStyle/>
          <a:p>
            <a:pPr>
              <a:buNone/>
            </a:pPr>
            <a:r>
              <a:rPr lang="id-ID" dirty="0" smtClean="0"/>
              <a:t>	Menyimpulkan bahwa berat air adalah sama dengan dengan berat pada saat air menguap (menjadi udara).</a:t>
            </a:r>
            <a:endParaRPr lang="id-ID" dirty="0"/>
          </a:p>
        </p:txBody>
      </p:sp>
      <p:pic>
        <p:nvPicPr>
          <p:cNvPr id="2050" name="Picture 2"/>
          <p:cNvPicPr>
            <a:picLocks noChangeAspect="1" noChangeArrowheads="1"/>
          </p:cNvPicPr>
          <p:nvPr/>
        </p:nvPicPr>
        <p:blipFill>
          <a:blip r:embed="rId2"/>
          <a:srcRect/>
          <a:stretch>
            <a:fillRect/>
          </a:stretch>
        </p:blipFill>
        <p:spPr bwMode="auto">
          <a:xfrm>
            <a:off x="5200649" y="2738437"/>
            <a:ext cx="3257551" cy="24431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 Lavoisier</a:t>
            </a:r>
            <a:endParaRPr lang="id-ID" dirty="0"/>
          </a:p>
        </p:txBody>
      </p:sp>
      <p:sp>
        <p:nvSpPr>
          <p:cNvPr id="3" name="Content Placeholder 2"/>
          <p:cNvSpPr>
            <a:spLocks noGrp="1"/>
          </p:cNvSpPr>
          <p:nvPr>
            <p:ph idx="1"/>
          </p:nvPr>
        </p:nvSpPr>
        <p:spPr>
          <a:xfrm>
            <a:off x="457200" y="2057400"/>
            <a:ext cx="4572000" cy="3352800"/>
          </a:xfrm>
        </p:spPr>
        <p:txBody>
          <a:bodyPr/>
          <a:lstStyle/>
          <a:p>
            <a:pPr>
              <a:buNone/>
            </a:pPr>
            <a:r>
              <a:rPr lang="id-ID" dirty="0" smtClean="0"/>
              <a:t>	Lavoisier menarik kesimpulan modern bahwa air bukan elemen tetapi senyawa hidrogen dan oksigen.</a:t>
            </a:r>
            <a:endParaRPr lang="id-ID" dirty="0"/>
          </a:p>
        </p:txBody>
      </p:sp>
      <p:pic>
        <p:nvPicPr>
          <p:cNvPr id="3074" name="Picture 2"/>
          <p:cNvPicPr>
            <a:picLocks noChangeAspect="1" noChangeArrowheads="1"/>
          </p:cNvPicPr>
          <p:nvPr/>
        </p:nvPicPr>
        <p:blipFill>
          <a:blip r:embed="rId2"/>
          <a:srcRect/>
          <a:stretch>
            <a:fillRect/>
          </a:stretch>
        </p:blipFill>
        <p:spPr bwMode="auto">
          <a:xfrm>
            <a:off x="5410200" y="1981200"/>
            <a:ext cx="2971800" cy="25146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Teori Baru Lavoisier tentang Asam</a:t>
            </a:r>
            <a:endParaRPr lang="id-ID" dirty="0"/>
          </a:p>
        </p:txBody>
      </p:sp>
      <p:sp>
        <p:nvSpPr>
          <p:cNvPr id="3" name="Content Placeholder 2"/>
          <p:cNvSpPr>
            <a:spLocks noGrp="1"/>
          </p:cNvSpPr>
          <p:nvPr>
            <p:ph idx="1"/>
          </p:nvPr>
        </p:nvSpPr>
        <p:spPr/>
        <p:txBody>
          <a:bodyPr/>
          <a:lstStyle/>
          <a:p>
            <a:r>
              <a:rPr lang="id-ID" dirty="0" smtClean="0"/>
              <a:t>Sebuah logam, seperti timah atau besi, dilarutkan dalam membebaskan hidrogen asam dan membentuk garam.</a:t>
            </a:r>
          </a:p>
          <a:p>
            <a:r>
              <a:rPr lang="id-ID" dirty="0" smtClean="0"/>
              <a:t>Asam dibebaskan Phlogiston dari logam, tetapi bukan dari kapur, seperti logam diduga terdiri dari abu dan Phlogiston.</a:t>
            </a:r>
          </a:p>
          <a:p>
            <a:r>
              <a:rPr lang="id-ID" dirty="0" smtClean="0"/>
              <a:t>Lavoisier tidak bisa menjelaskan fenomena tersebut</a:t>
            </a:r>
            <a:endParaRPr lang="id-ID"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534400" cy="5638800"/>
          </a:xfrm>
        </p:spPr>
        <p:txBody>
          <a:bodyPr>
            <a:normAutofit/>
          </a:bodyPr>
          <a:lstStyle/>
          <a:p>
            <a:pPr>
              <a:buFont typeface="Courier New" pitchFamily="49" charset="0"/>
              <a:buChar char="o"/>
            </a:pPr>
            <a:r>
              <a:rPr lang="id-ID" dirty="0" smtClean="0"/>
              <a:t>Karena air dibentuk dari hidrogen dan oksigen. Lavoisier dapat menjelaskan teori Phlogiston:</a:t>
            </a:r>
          </a:p>
          <a:p>
            <a:pPr>
              <a:buNone/>
            </a:pPr>
            <a:r>
              <a:rPr lang="id-ID" dirty="0" smtClean="0"/>
              <a:t>	Sebuah logam, larut dalam asam encer, mengambil oksigen dari air yang membentuk abu, atau oksida, yang bersatu dengan asam memberikan garam, sedangkan hidrogen dari air dibebaskan.</a:t>
            </a:r>
          </a:p>
          <a:p>
            <a:pPr>
              <a:buFont typeface="Courier New" pitchFamily="49" charset="0"/>
              <a:buChar char="o"/>
            </a:pPr>
            <a:r>
              <a:rPr lang="id-ID" dirty="0" smtClean="0"/>
              <a:t>Sekarang teori Lavoisier menutupi fakta dikenal kimia jauh lebih memuaskan daripada teori Phlogiston</a:t>
            </a:r>
          </a:p>
          <a:p>
            <a:pPr>
              <a:buNone/>
            </a:pPr>
            <a:endParaRPr lang="id-ID"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i="1" dirty="0" smtClean="0"/>
              <a:t>Elements of Chemistry</a:t>
            </a:r>
            <a:r>
              <a:rPr lang="id-ID" dirty="0" smtClean="0"/>
              <a:t> (1789)</a:t>
            </a:r>
            <a:endParaRPr lang="id-ID" dirty="0"/>
          </a:p>
        </p:txBody>
      </p:sp>
      <p:sp>
        <p:nvSpPr>
          <p:cNvPr id="3" name="Content Placeholder 2"/>
          <p:cNvSpPr>
            <a:spLocks noGrp="1"/>
          </p:cNvSpPr>
          <p:nvPr>
            <p:ph idx="1"/>
          </p:nvPr>
        </p:nvSpPr>
        <p:spPr/>
        <p:txBody>
          <a:bodyPr/>
          <a:lstStyle/>
          <a:p>
            <a:r>
              <a:rPr lang="id-ID" dirty="0" smtClean="0"/>
              <a:t>Lavoisier mendaftarkan sekitar dua puluh tiga senyawa dasar otentik. Termasuk suatu zat yang disebut 'kalori', yang seharusnya merupakan panas, sehingga kalori berada di antara unsur-unsur dunia anorganik.</a:t>
            </a:r>
            <a:endParaRPr lang="id-ID"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Cavendish</a:t>
            </a:r>
            <a:endParaRPr lang="id-ID" dirty="0"/>
          </a:p>
        </p:txBody>
      </p:sp>
      <p:sp>
        <p:nvSpPr>
          <p:cNvPr id="3" name="Content Placeholder 2"/>
          <p:cNvSpPr>
            <a:spLocks noGrp="1"/>
          </p:cNvSpPr>
          <p:nvPr>
            <p:ph idx="1"/>
          </p:nvPr>
        </p:nvSpPr>
        <p:spPr>
          <a:xfrm>
            <a:off x="457200" y="1600200"/>
            <a:ext cx="4953000" cy="4525963"/>
          </a:xfrm>
        </p:spPr>
        <p:txBody>
          <a:bodyPr/>
          <a:lstStyle/>
          <a:p>
            <a:r>
              <a:rPr lang="id-ID" dirty="0" smtClean="0"/>
              <a:t>Cavendish lebih konservatif daripada Lavoisier mengenai sifat panas.</a:t>
            </a:r>
          </a:p>
          <a:p>
            <a:r>
              <a:rPr lang="id-ID" dirty="0" smtClean="0"/>
              <a:t>Oleh karena itu, ia meninggalkan pekerjaan kimia karena tidak mampu menjelaskan kimia baru.</a:t>
            </a:r>
          </a:p>
          <a:p>
            <a:endParaRPr lang="id-ID" dirty="0"/>
          </a:p>
        </p:txBody>
      </p:sp>
      <p:pic>
        <p:nvPicPr>
          <p:cNvPr id="4" name="Picture 2"/>
          <p:cNvPicPr>
            <a:picLocks noChangeAspect="1" noChangeArrowheads="1"/>
          </p:cNvPicPr>
          <p:nvPr/>
        </p:nvPicPr>
        <p:blipFill>
          <a:blip r:embed="rId2" cstate="print"/>
          <a:srcRect/>
          <a:stretch>
            <a:fillRect/>
          </a:stretch>
        </p:blipFill>
        <p:spPr bwMode="auto">
          <a:xfrm>
            <a:off x="5519710" y="1709726"/>
            <a:ext cx="2928958" cy="3357586"/>
          </a:xfrm>
          <a:prstGeom prst="rect">
            <a:avLst/>
          </a:prstGeom>
          <a:noFill/>
          <a:ln w="9525">
            <a:noFill/>
            <a:miter lim="800000"/>
            <a:headEnd/>
            <a:tailEnd/>
          </a:ln>
          <a:effectLst/>
        </p:spPr>
      </p:pic>
      <p:sp>
        <p:nvSpPr>
          <p:cNvPr id="5" name="Rectangle 4"/>
          <p:cNvSpPr/>
          <p:nvPr/>
        </p:nvSpPr>
        <p:spPr>
          <a:xfrm>
            <a:off x="5562600" y="5096470"/>
            <a:ext cx="2895600" cy="923330"/>
          </a:xfrm>
          <a:prstGeom prst="rect">
            <a:avLst/>
          </a:prstGeom>
        </p:spPr>
        <p:txBody>
          <a:bodyPr wrap="square">
            <a:spAutoFit/>
          </a:bodyPr>
          <a:lstStyle/>
          <a:p>
            <a:pPr algn="ctr"/>
            <a:r>
              <a:rPr lang="id-ID" b="1" dirty="0" smtClean="0"/>
              <a:t>Cavendish</a:t>
            </a:r>
          </a:p>
          <a:p>
            <a:r>
              <a:rPr lang="id-ID" sz="1200" dirty="0" smtClean="0"/>
              <a:t>http://www.chm.bris.ac.uk/webprojects2003/hetherington/final/balloonychemists.html</a:t>
            </a:r>
            <a:endParaRPr lang="id-ID"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Priestley</a:t>
            </a:r>
            <a:endParaRPr lang="id-ID" dirty="0"/>
          </a:p>
        </p:txBody>
      </p:sp>
      <p:sp>
        <p:nvSpPr>
          <p:cNvPr id="3" name="Content Placeholder 2"/>
          <p:cNvSpPr>
            <a:spLocks noGrp="1"/>
          </p:cNvSpPr>
          <p:nvPr>
            <p:ph idx="1"/>
          </p:nvPr>
        </p:nvSpPr>
        <p:spPr>
          <a:xfrm>
            <a:off x="3352800" y="1447800"/>
            <a:ext cx="5486400" cy="4525963"/>
          </a:xfrm>
        </p:spPr>
        <p:txBody>
          <a:bodyPr/>
          <a:lstStyle/>
          <a:p>
            <a:r>
              <a:rPr lang="id-ID" dirty="0" smtClean="0"/>
              <a:t>Priestley seorang phlogistonis.</a:t>
            </a:r>
          </a:p>
          <a:p>
            <a:r>
              <a:rPr lang="id-ID" dirty="0" smtClean="0"/>
              <a:t>Priestley menerima pandangan bahwa udara bukanlah unsur tetapi campuran namun James Watt dan phlogistonis lain meyakinkan Priestley ke teori Phlogiston lagi. </a:t>
            </a:r>
            <a:endParaRPr lang="id-ID" dirty="0"/>
          </a:p>
        </p:txBody>
      </p:sp>
      <p:pic>
        <p:nvPicPr>
          <p:cNvPr id="4" name="Picture 2" descr="D:\KULIAH SEMESTER 6\SEJARAH IPA\priestly.jpg"/>
          <p:cNvPicPr>
            <a:picLocks noChangeAspect="1" noChangeArrowheads="1"/>
          </p:cNvPicPr>
          <p:nvPr/>
        </p:nvPicPr>
        <p:blipFill>
          <a:blip r:embed="rId2" cstate="print"/>
          <a:srcRect/>
          <a:stretch>
            <a:fillRect/>
          </a:stretch>
        </p:blipFill>
        <p:spPr bwMode="auto">
          <a:xfrm>
            <a:off x="285720" y="1571612"/>
            <a:ext cx="2928958" cy="3714776"/>
          </a:xfrm>
          <a:prstGeom prst="rect">
            <a:avLst/>
          </a:prstGeom>
          <a:noFill/>
        </p:spPr>
      </p:pic>
      <p:sp>
        <p:nvSpPr>
          <p:cNvPr id="5" name="Rectangle 4"/>
          <p:cNvSpPr/>
          <p:nvPr/>
        </p:nvSpPr>
        <p:spPr>
          <a:xfrm>
            <a:off x="304800" y="5373469"/>
            <a:ext cx="2895600" cy="738664"/>
          </a:xfrm>
          <a:prstGeom prst="rect">
            <a:avLst/>
          </a:prstGeom>
        </p:spPr>
        <p:txBody>
          <a:bodyPr wrap="square">
            <a:spAutoFit/>
          </a:bodyPr>
          <a:lstStyle/>
          <a:p>
            <a:pPr algn="ctr"/>
            <a:r>
              <a:rPr lang="id-ID" b="1" dirty="0" smtClean="0"/>
              <a:t>Priestley</a:t>
            </a:r>
          </a:p>
          <a:p>
            <a:r>
              <a:rPr lang="id-ID" sz="1200" dirty="0" smtClean="0"/>
              <a:t>http://www.utilitarianism.com/joseph-priestley.html</a:t>
            </a:r>
            <a:endParaRPr lang="id-ID"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Keraguan Priestley mengenai Teori Phlogiston</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Ia ragu-ragu dalam dukungannya terhadap teori Phlogiston secara keseluruhan ketika dia menemukan air yang dihasilkan oleh aksi hidrogen.</a:t>
            </a:r>
          </a:p>
          <a:p>
            <a:r>
              <a:rPr lang="id-ID" dirty="0" smtClean="0"/>
              <a:t>Namun, dia mengasimilasi penemuannya ke dalam teori Phlogiston dengan mengasumsikan bahwa hidrogen adalah senyawa dari Phlogiston dan air, tidak Phlogiston itu sendiri.</a:t>
            </a:r>
          </a:p>
          <a:p>
            <a:r>
              <a:rPr lang="id-ID" dirty="0" smtClean="0"/>
              <a:t>Akhirnya, selama tahun-tahun terakhir hidupnya di Amerika, ia menulis sebuah risalah membela teori Phlogiston secara keseluruhan.</a:t>
            </a:r>
            <a:endParaRPr lang="id-ID"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Penentangan terhadap Teori Lavoisier</a:t>
            </a:r>
            <a:endParaRPr lang="id-ID" dirty="0"/>
          </a:p>
        </p:txBody>
      </p:sp>
      <p:sp>
        <p:nvSpPr>
          <p:cNvPr id="3" name="Content Placeholder 2"/>
          <p:cNvSpPr>
            <a:spLocks noGrp="1"/>
          </p:cNvSpPr>
          <p:nvPr>
            <p:ph idx="1"/>
          </p:nvPr>
        </p:nvSpPr>
        <p:spPr/>
        <p:txBody>
          <a:bodyPr>
            <a:normAutofit lnSpcReduction="10000"/>
          </a:bodyPr>
          <a:lstStyle/>
          <a:p>
            <a:r>
              <a:rPr lang="id-ID" dirty="0" smtClean="0"/>
              <a:t>Sebagian besar konservatisme teoritis dari abad ke-18 Inggris membuat percobaan yang menunjukkan kepada Lavoisier bahwa udara dan air tidak elemen, dan bahwa pembakaran dan kalsinasi pada dasarnya reaksi tubuh dengan oksigen.</a:t>
            </a:r>
          </a:p>
          <a:p>
            <a:r>
              <a:rPr lang="id-ID" dirty="0" smtClean="0"/>
              <a:t>Tapi mereka tidak mendapatkan kesimpulan tersebut dari pekerjaan mereka</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14400"/>
            <a:ext cx="7543800" cy="5009833"/>
          </a:xfrm>
          <a:prstGeom prst="rect">
            <a:avLst/>
          </a:prstGeom>
          <a:noFill/>
        </p:spPr>
        <p:txBody>
          <a:bodyPr wrap="square" rtlCol="0">
            <a:spAutoFit/>
          </a:bodyPr>
          <a:lstStyle/>
          <a:p>
            <a:pPr algn="just">
              <a:lnSpc>
                <a:spcPct val="150000"/>
              </a:lnSpc>
            </a:pPr>
            <a:r>
              <a:rPr lang="en-US" sz="2400" dirty="0" err="1" smtClean="0">
                <a:latin typeface="Arial" pitchFamily="34" charset="0"/>
                <a:cs typeface="Arial" pitchFamily="34" charset="0"/>
              </a:rPr>
              <a:t>Akhir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abad</a:t>
            </a:r>
            <a:r>
              <a:rPr lang="en-US" sz="2400" dirty="0" smtClean="0">
                <a:latin typeface="Arial" pitchFamily="34" charset="0"/>
                <a:cs typeface="Arial" pitchFamily="34" charset="0"/>
              </a:rPr>
              <a:t> 17, S</a:t>
            </a:r>
            <a:r>
              <a:rPr lang="id-ID" sz="2400" dirty="0">
                <a:latin typeface="Arial" pitchFamily="34" charset="0"/>
                <a:cs typeface="Arial" pitchFamily="34" charset="0"/>
              </a:rPr>
              <a:t>ekolah iatrochemical </a:t>
            </a:r>
            <a:r>
              <a:rPr lang="id-ID" sz="2400" dirty="0" smtClean="0">
                <a:latin typeface="Arial" pitchFamily="34" charset="0"/>
                <a:cs typeface="Arial" pitchFamily="34" charset="0"/>
              </a:rPr>
              <a:t>Jerman</a:t>
            </a:r>
            <a:r>
              <a:rPr lang="en-US" sz="2400" dirty="0">
                <a:latin typeface="Arial" pitchFamily="34" charset="0"/>
                <a:cs typeface="Arial" pitchFamily="34" charset="0"/>
              </a:rPr>
              <a:t> </a:t>
            </a:r>
            <a:r>
              <a:rPr lang="en-US" sz="2400" dirty="0" err="1" smtClean="0">
                <a:latin typeface="Arial" pitchFamily="34" charset="0"/>
                <a:cs typeface="Arial" pitchFamily="34" charset="0"/>
              </a:rPr>
              <a:t>berkembang</a:t>
            </a:r>
            <a:r>
              <a:rPr lang="en-US" sz="2400" dirty="0" smtClean="0">
                <a:latin typeface="Arial" pitchFamily="34" charset="0"/>
                <a:cs typeface="Arial" pitchFamily="34" charset="0"/>
              </a:rPr>
              <a:t>.</a:t>
            </a:r>
          </a:p>
          <a:p>
            <a:pPr algn="just">
              <a:lnSpc>
                <a:spcPct val="150000"/>
              </a:lnSpc>
            </a:pPr>
            <a:r>
              <a:rPr lang="en-US" sz="2400" dirty="0" err="1" smtClean="0">
                <a:latin typeface="Arial" pitchFamily="34" charset="0"/>
                <a:cs typeface="Arial" pitchFamily="34" charset="0"/>
              </a:rPr>
              <a:t>Lahir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Teori</a:t>
            </a:r>
            <a:r>
              <a:rPr lang="en-US" sz="2400" dirty="0" smtClean="0">
                <a:latin typeface="Arial" pitchFamily="34" charset="0"/>
                <a:cs typeface="Arial" pitchFamily="34" charset="0"/>
              </a:rPr>
              <a:t> P</a:t>
            </a:r>
            <a:r>
              <a:rPr lang="id-ID" sz="2400" dirty="0" smtClean="0">
                <a:latin typeface="Arial" pitchFamily="34" charset="0"/>
                <a:cs typeface="Arial" pitchFamily="34" charset="0"/>
              </a:rPr>
              <a:t>hlogiston</a:t>
            </a:r>
            <a:endParaRPr lang="en-US" sz="2400" dirty="0" smtClean="0">
              <a:latin typeface="Arial" pitchFamily="34" charset="0"/>
              <a:cs typeface="Arial" pitchFamily="34" charset="0"/>
            </a:endParaRPr>
          </a:p>
          <a:p>
            <a:pPr algn="just">
              <a:lnSpc>
                <a:spcPct val="150000"/>
              </a:lnSpc>
            </a:pPr>
            <a:endParaRPr lang="en-US" sz="2400" dirty="0" smtClean="0">
              <a:latin typeface="Arial" pitchFamily="34" charset="0"/>
              <a:cs typeface="Arial" pitchFamily="34" charset="0"/>
            </a:endParaRPr>
          </a:p>
          <a:p>
            <a:pPr algn="just">
              <a:lnSpc>
                <a:spcPct val="150000"/>
              </a:lnSpc>
            </a:pPr>
            <a:r>
              <a:rPr lang="en-US" sz="2400" dirty="0" err="1" smtClean="0">
                <a:latin typeface="Arial" pitchFamily="34" charset="0"/>
                <a:cs typeface="Arial" pitchFamily="34" charset="0"/>
              </a:rPr>
              <a:t>Pandangan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para</a:t>
            </a:r>
            <a:r>
              <a:rPr lang="en-US" sz="2400" dirty="0" smtClean="0">
                <a:latin typeface="Arial" pitchFamily="34" charset="0"/>
                <a:cs typeface="Arial" pitchFamily="34" charset="0"/>
              </a:rPr>
              <a:t> </a:t>
            </a:r>
            <a:r>
              <a:rPr lang="id-ID" sz="2400" dirty="0" smtClean="0">
                <a:latin typeface="Arial" pitchFamily="34" charset="0"/>
                <a:cs typeface="Arial" pitchFamily="34" charset="0"/>
              </a:rPr>
              <a:t>Iatrochemical</a:t>
            </a:r>
            <a:r>
              <a:rPr lang="en-US" sz="2400" dirty="0">
                <a:latin typeface="Arial" pitchFamily="34" charset="0"/>
                <a:cs typeface="Arial" pitchFamily="34" charset="0"/>
              </a:rPr>
              <a:t> </a:t>
            </a:r>
            <a:r>
              <a:rPr lang="id-ID" sz="2400" dirty="0" smtClean="0">
                <a:latin typeface="Arial" pitchFamily="34" charset="0"/>
                <a:cs typeface="Arial" pitchFamily="34" charset="0"/>
              </a:rPr>
              <a:t>zat </a:t>
            </a:r>
            <a:r>
              <a:rPr lang="id-ID" sz="2400" dirty="0">
                <a:latin typeface="Arial" pitchFamily="34" charset="0"/>
                <a:cs typeface="Arial" pitchFamily="34" charset="0"/>
              </a:rPr>
              <a:t>kimia </a:t>
            </a:r>
            <a:r>
              <a:rPr lang="en-US" sz="2400" dirty="0" err="1">
                <a:latin typeface="Arial" pitchFamily="34" charset="0"/>
                <a:cs typeface="Arial" pitchFamily="34" charset="0"/>
              </a:rPr>
              <a:t>terdiri</a:t>
            </a:r>
            <a:r>
              <a:rPr lang="en-US" sz="2400" dirty="0">
                <a:latin typeface="Arial" pitchFamily="34" charset="0"/>
                <a:cs typeface="Arial" pitchFamily="34" charset="0"/>
              </a:rPr>
              <a:t> </a:t>
            </a:r>
            <a:r>
              <a:rPr lang="en-US" sz="2400" dirty="0" err="1">
                <a:latin typeface="Arial" pitchFamily="34" charset="0"/>
                <a:cs typeface="Arial" pitchFamily="34" charset="0"/>
              </a:rPr>
              <a:t>dari</a:t>
            </a:r>
            <a:r>
              <a:rPr lang="en-US" sz="2400" dirty="0">
                <a:latin typeface="Arial" pitchFamily="34" charset="0"/>
                <a:cs typeface="Arial" pitchFamily="34" charset="0"/>
              </a:rPr>
              <a:t> </a:t>
            </a:r>
            <a:r>
              <a:rPr lang="id-ID" sz="2400" dirty="0">
                <a:latin typeface="Arial" pitchFamily="34" charset="0"/>
                <a:cs typeface="Arial" pitchFamily="34" charset="0"/>
              </a:rPr>
              <a:t>tiga esens</a:t>
            </a:r>
            <a:r>
              <a:rPr lang="en-US" sz="2400" dirty="0" err="1">
                <a:latin typeface="Arial" pitchFamily="34" charset="0"/>
                <a:cs typeface="Arial" pitchFamily="34" charset="0"/>
              </a:rPr>
              <a:t>i</a:t>
            </a:r>
            <a:r>
              <a:rPr lang="id-ID" sz="2400" dirty="0">
                <a:latin typeface="Arial" pitchFamily="34" charset="0"/>
                <a:cs typeface="Arial" pitchFamily="34" charset="0"/>
              </a:rPr>
              <a:t> atau </a:t>
            </a:r>
            <a:r>
              <a:rPr lang="id-ID" sz="2400" dirty="0" smtClean="0">
                <a:latin typeface="Arial" pitchFamily="34" charset="0"/>
                <a:cs typeface="Arial" pitchFamily="34" charset="0"/>
              </a:rPr>
              <a:t>prinsip</a:t>
            </a:r>
            <a:r>
              <a:rPr lang="en-US" sz="2400" dirty="0" smtClean="0">
                <a:latin typeface="Arial" pitchFamily="34" charset="0"/>
                <a:cs typeface="Arial" pitchFamily="34" charset="0"/>
              </a:rPr>
              <a:t>:</a:t>
            </a:r>
          </a:p>
          <a:p>
            <a:pPr marL="457200" indent="-457200" algn="just">
              <a:lnSpc>
                <a:spcPct val="150000"/>
              </a:lnSpc>
              <a:buAutoNum type="alphaLcPeriod"/>
            </a:pPr>
            <a:r>
              <a:rPr lang="id-ID" sz="2400" dirty="0" smtClean="0">
                <a:latin typeface="Arial" pitchFamily="34" charset="0"/>
                <a:cs typeface="Arial" pitchFamily="34" charset="0"/>
              </a:rPr>
              <a:t>Sul</a:t>
            </a:r>
            <a:r>
              <a:rPr lang="en-US" sz="2400" dirty="0">
                <a:latin typeface="Arial" pitchFamily="34" charset="0"/>
                <a:cs typeface="Arial" pitchFamily="34" charset="0"/>
              </a:rPr>
              <a:t>fur </a:t>
            </a:r>
            <a:r>
              <a:rPr lang="en-US" sz="2400" dirty="0" err="1">
                <a:latin typeface="Arial" pitchFamily="34" charset="0"/>
                <a:cs typeface="Arial" pitchFamily="34" charset="0"/>
              </a:rPr>
              <a:t>sebagai</a:t>
            </a:r>
            <a:r>
              <a:rPr lang="en-US" sz="2400" dirty="0">
                <a:latin typeface="Arial" pitchFamily="34" charset="0"/>
                <a:cs typeface="Arial" pitchFamily="34" charset="0"/>
              </a:rPr>
              <a:t> </a:t>
            </a:r>
            <a:r>
              <a:rPr lang="id-ID" sz="2400" dirty="0">
                <a:latin typeface="Arial" pitchFamily="34" charset="0"/>
                <a:cs typeface="Arial" pitchFamily="34" charset="0"/>
              </a:rPr>
              <a:t>prinsip imf</a:t>
            </a:r>
            <a:r>
              <a:rPr lang="en-US" sz="2400" dirty="0">
                <a:latin typeface="Arial" pitchFamily="34" charset="0"/>
                <a:cs typeface="Arial" pitchFamily="34" charset="0"/>
              </a:rPr>
              <a:t>l</a:t>
            </a:r>
            <a:r>
              <a:rPr lang="id-ID" sz="2400" dirty="0" smtClean="0">
                <a:latin typeface="Arial" pitchFamily="34" charset="0"/>
                <a:cs typeface="Arial" pitchFamily="34" charset="0"/>
              </a:rPr>
              <a:t>ammability</a:t>
            </a:r>
            <a:endParaRPr lang="en-US" sz="2400" dirty="0" smtClean="0">
              <a:latin typeface="Arial" pitchFamily="34" charset="0"/>
              <a:cs typeface="Arial" pitchFamily="34" charset="0"/>
            </a:endParaRPr>
          </a:p>
          <a:p>
            <a:pPr marL="457200" indent="-457200" algn="just">
              <a:lnSpc>
                <a:spcPct val="150000"/>
              </a:lnSpc>
              <a:buAutoNum type="alphaLcPeriod"/>
            </a:pPr>
            <a:r>
              <a:rPr lang="id-ID" sz="2400" dirty="0" smtClean="0">
                <a:latin typeface="Arial" pitchFamily="34" charset="0"/>
                <a:cs typeface="Arial" pitchFamily="34" charset="0"/>
              </a:rPr>
              <a:t>Merkuri</a:t>
            </a:r>
            <a:r>
              <a:rPr lang="en-US" sz="2400" dirty="0" smtClean="0">
                <a:latin typeface="Arial" pitchFamily="34" charset="0"/>
                <a:cs typeface="Arial" pitchFamily="34" charset="0"/>
              </a:rPr>
              <a:t> </a:t>
            </a:r>
            <a:r>
              <a:rPr lang="en-US" sz="2400" dirty="0" err="1">
                <a:latin typeface="Arial" pitchFamily="34" charset="0"/>
                <a:cs typeface="Arial" pitchFamily="34" charset="0"/>
              </a:rPr>
              <a:t>sebagai</a:t>
            </a:r>
            <a:r>
              <a:rPr lang="id-ID" sz="2400" dirty="0">
                <a:latin typeface="Arial" pitchFamily="34" charset="0"/>
                <a:cs typeface="Arial" pitchFamily="34" charset="0"/>
              </a:rPr>
              <a:t> prinsip fluiditas dan </a:t>
            </a:r>
            <a:r>
              <a:rPr lang="id-ID" sz="2400" dirty="0" smtClean="0">
                <a:latin typeface="Arial" pitchFamily="34" charset="0"/>
                <a:cs typeface="Arial" pitchFamily="34" charset="0"/>
              </a:rPr>
              <a:t>volatilitas</a:t>
            </a:r>
            <a:endParaRPr lang="en-US" sz="2400" dirty="0">
              <a:latin typeface="Arial" pitchFamily="34" charset="0"/>
              <a:cs typeface="Arial" pitchFamily="34" charset="0"/>
            </a:endParaRPr>
          </a:p>
          <a:p>
            <a:pPr marL="457200" indent="-457200" algn="just">
              <a:lnSpc>
                <a:spcPct val="150000"/>
              </a:lnSpc>
              <a:buAutoNum type="alphaLcPeriod"/>
            </a:pPr>
            <a:r>
              <a:rPr lang="id-ID" sz="2400" dirty="0" smtClean="0">
                <a:latin typeface="Arial" pitchFamily="34" charset="0"/>
                <a:cs typeface="Arial" pitchFamily="34" charset="0"/>
              </a:rPr>
              <a:t> </a:t>
            </a:r>
            <a:r>
              <a:rPr lang="id-ID" sz="2400" dirty="0">
                <a:latin typeface="Arial" pitchFamily="34" charset="0"/>
                <a:cs typeface="Arial" pitchFamily="34" charset="0"/>
              </a:rPr>
              <a:t>Garam</a:t>
            </a:r>
            <a:r>
              <a:rPr lang="en-US" sz="2400" dirty="0">
                <a:latin typeface="Arial" pitchFamily="34" charset="0"/>
                <a:cs typeface="Arial" pitchFamily="34" charset="0"/>
              </a:rPr>
              <a:t> </a:t>
            </a:r>
            <a:r>
              <a:rPr lang="en-US" sz="2400" dirty="0" err="1">
                <a:latin typeface="Arial" pitchFamily="34" charset="0"/>
                <a:cs typeface="Arial" pitchFamily="34" charset="0"/>
              </a:rPr>
              <a:t>sebagai</a:t>
            </a:r>
            <a:r>
              <a:rPr lang="en-US" sz="2400" dirty="0">
                <a:latin typeface="Arial" pitchFamily="34" charset="0"/>
                <a:cs typeface="Arial" pitchFamily="34" charset="0"/>
              </a:rPr>
              <a:t> </a:t>
            </a:r>
            <a:r>
              <a:rPr lang="id-ID" sz="2400" dirty="0">
                <a:latin typeface="Arial" pitchFamily="34" charset="0"/>
                <a:cs typeface="Arial" pitchFamily="34" charset="0"/>
              </a:rPr>
              <a:t>prinsip kepastian dan inertness</a:t>
            </a:r>
            <a:endParaRPr lang="en-US" sz="24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304800"/>
            <a:ext cx="6553200" cy="6186309"/>
          </a:xfrm>
          <a:prstGeom prst="rect">
            <a:avLst/>
          </a:prstGeom>
          <a:noFill/>
        </p:spPr>
        <p:txBody>
          <a:bodyPr wrap="square" rtlCol="0">
            <a:spAutoFit/>
          </a:bodyPr>
          <a:lstStyle/>
          <a:p>
            <a:pPr algn="just">
              <a:lnSpc>
                <a:spcPct val="150000"/>
              </a:lnSpc>
            </a:pPr>
            <a:r>
              <a:rPr lang="en-US" sz="2400" dirty="0" err="1" smtClean="0">
                <a:latin typeface="Arial" pitchFamily="34" charset="0"/>
                <a:cs typeface="Arial" pitchFamily="34" charset="0"/>
              </a:rPr>
              <a:t>Menurut</a:t>
            </a:r>
            <a:r>
              <a:rPr lang="en-US" sz="2400" dirty="0" smtClean="0">
                <a:latin typeface="Arial" pitchFamily="34" charset="0"/>
                <a:cs typeface="Arial" pitchFamily="34" charset="0"/>
              </a:rPr>
              <a:t> </a:t>
            </a:r>
            <a:r>
              <a:rPr lang="id-ID" sz="2400" dirty="0" smtClean="0">
                <a:latin typeface="Arial" pitchFamily="34" charset="0"/>
                <a:cs typeface="Arial" pitchFamily="34" charset="0"/>
              </a:rPr>
              <a:t>Joachim Becher </a:t>
            </a:r>
            <a:r>
              <a:rPr lang="en-US" sz="2400" dirty="0" smtClean="0">
                <a:latin typeface="Arial" pitchFamily="34" charset="0"/>
                <a:cs typeface="Arial" pitchFamily="34" charset="0"/>
              </a:rPr>
              <a:t>(</a:t>
            </a:r>
            <a:r>
              <a:rPr lang="id-ID" sz="2400" dirty="0" smtClean="0">
                <a:latin typeface="Arial" pitchFamily="34" charset="0"/>
                <a:cs typeface="Arial" pitchFamily="34" charset="0"/>
              </a:rPr>
              <a:t>1635-</a:t>
            </a:r>
            <a:r>
              <a:rPr lang="en-US" sz="2400" dirty="0" smtClean="0">
                <a:latin typeface="Arial" pitchFamily="34" charset="0"/>
                <a:cs typeface="Arial" pitchFamily="34" charset="0"/>
              </a:rPr>
              <a:t> 16</a:t>
            </a:r>
            <a:r>
              <a:rPr lang="id-ID" sz="2400" dirty="0" smtClean="0">
                <a:latin typeface="Arial" pitchFamily="34" charset="0"/>
                <a:cs typeface="Arial" pitchFamily="34" charset="0"/>
              </a:rPr>
              <a:t>82</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zat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kimia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terdiri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dari</a:t>
            </a:r>
            <a:r>
              <a:rPr lang="en-US" sz="2400" dirty="0" smtClean="0">
                <a:latin typeface="Arial" pitchFamily="34" charset="0"/>
                <a:cs typeface="Arial" pitchFamily="34" charset="0"/>
              </a:rPr>
              <a:t>:</a:t>
            </a:r>
          </a:p>
          <a:p>
            <a:pPr marL="457200" indent="-457200" algn="just">
              <a:lnSpc>
                <a:spcPct val="150000"/>
              </a:lnSpc>
              <a:buAutoNum type="alphaLcPeriod"/>
            </a:pPr>
            <a:r>
              <a:rPr lang="id-ID" sz="2400" dirty="0" smtClean="0">
                <a:latin typeface="Arial" pitchFamily="34" charset="0"/>
                <a:cs typeface="Arial" pitchFamily="34" charset="0"/>
              </a:rPr>
              <a:t>Terralapida</a:t>
            </a:r>
            <a:r>
              <a:rPr lang="en-US" sz="2400" dirty="0">
                <a:latin typeface="Arial" pitchFamily="34" charset="0"/>
                <a:cs typeface="Arial" pitchFamily="34" charset="0"/>
              </a:rPr>
              <a:t>:</a:t>
            </a:r>
            <a:r>
              <a:rPr lang="id-ID" sz="2400" dirty="0" smtClean="0">
                <a:latin typeface="Arial" pitchFamily="34" charset="0"/>
                <a:cs typeface="Arial" pitchFamily="34" charset="0"/>
              </a:rPr>
              <a:t> </a:t>
            </a:r>
            <a:r>
              <a:rPr lang="en-US" sz="2400" dirty="0" err="1">
                <a:latin typeface="Arial" pitchFamily="34" charset="0"/>
                <a:cs typeface="Arial" pitchFamily="34" charset="0"/>
              </a:rPr>
              <a:t>zat</a:t>
            </a:r>
            <a:r>
              <a:rPr lang="id-ID" sz="2400" dirty="0">
                <a:latin typeface="Arial" pitchFamily="34" charset="0"/>
                <a:cs typeface="Arial" pitchFamily="34" charset="0"/>
              </a:rPr>
              <a:t> tetap di semua </a:t>
            </a:r>
            <a:r>
              <a:rPr lang="id-ID" sz="2400" dirty="0" smtClean="0">
                <a:latin typeface="Arial" pitchFamily="34" charset="0"/>
                <a:cs typeface="Arial" pitchFamily="34" charset="0"/>
              </a:rPr>
              <a:t>padatan</a:t>
            </a:r>
            <a:endParaRPr lang="en-US" sz="2400" dirty="0">
              <a:latin typeface="Arial" pitchFamily="34" charset="0"/>
              <a:cs typeface="Arial" pitchFamily="34" charset="0"/>
            </a:endParaRPr>
          </a:p>
          <a:p>
            <a:pPr marL="457200" indent="-457200" algn="just">
              <a:lnSpc>
                <a:spcPct val="150000"/>
              </a:lnSpc>
              <a:buAutoNum type="alphaLcPeriod"/>
            </a:pPr>
            <a:r>
              <a:rPr lang="en-US" sz="2400" dirty="0" smtClean="0">
                <a:latin typeface="Arial" pitchFamily="34" charset="0"/>
                <a:cs typeface="Arial" pitchFamily="34" charset="0"/>
              </a:rPr>
              <a:t>T</a:t>
            </a:r>
            <a:r>
              <a:rPr lang="id-ID" sz="2400" dirty="0" smtClean="0">
                <a:latin typeface="Arial" pitchFamily="34" charset="0"/>
                <a:cs typeface="Arial" pitchFamily="34" charset="0"/>
              </a:rPr>
              <a:t>errapinguist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zat</a:t>
            </a:r>
            <a:r>
              <a:rPr lang="en-US" sz="2400" dirty="0" smtClean="0">
                <a:latin typeface="Arial" pitchFamily="34" charset="0"/>
                <a:cs typeface="Arial" pitchFamily="34" charset="0"/>
              </a:rPr>
              <a:t> </a:t>
            </a:r>
            <a:r>
              <a:rPr lang="en-US" sz="2400" dirty="0" err="1">
                <a:latin typeface="Arial" pitchFamily="34" charset="0"/>
                <a:cs typeface="Arial" pitchFamily="34" charset="0"/>
              </a:rPr>
              <a:t>seperti</a:t>
            </a:r>
            <a:r>
              <a:rPr lang="en-US" sz="2400" dirty="0">
                <a:latin typeface="Arial" pitchFamily="34" charset="0"/>
                <a:cs typeface="Arial" pitchFamily="34" charset="0"/>
              </a:rPr>
              <a:t> </a:t>
            </a:r>
            <a:r>
              <a:rPr lang="id-ID" sz="2400" dirty="0">
                <a:latin typeface="Arial" pitchFamily="34" charset="0"/>
                <a:cs typeface="Arial" pitchFamily="34" charset="0"/>
              </a:rPr>
              <a:t>minyak</a:t>
            </a:r>
            <a:r>
              <a:rPr lang="en-US" sz="2400" dirty="0">
                <a:latin typeface="Arial" pitchFamily="34" charset="0"/>
                <a:cs typeface="Arial" pitchFamily="34" charset="0"/>
              </a:rPr>
              <a:t> </a:t>
            </a:r>
            <a:r>
              <a:rPr lang="en-US" sz="2400" dirty="0" err="1">
                <a:latin typeface="Arial" pitchFamily="34" charset="0"/>
                <a:cs typeface="Arial" pitchFamily="34" charset="0"/>
              </a:rPr>
              <a:t>bumi</a:t>
            </a:r>
            <a:r>
              <a:rPr lang="en-US" sz="2400" dirty="0">
                <a:latin typeface="Arial" pitchFamily="34" charset="0"/>
                <a:cs typeface="Arial" pitchFamily="34" charset="0"/>
              </a:rPr>
              <a:t> </a:t>
            </a:r>
            <a:r>
              <a:rPr lang="id-ID" sz="2400" dirty="0" smtClean="0">
                <a:latin typeface="Arial" pitchFamily="34" charset="0"/>
                <a:cs typeface="Arial" pitchFamily="34" charset="0"/>
              </a:rPr>
              <a:t>yang </a:t>
            </a:r>
            <a:r>
              <a:rPr lang="id-ID" sz="2400" dirty="0">
                <a:latin typeface="Arial" pitchFamily="34" charset="0"/>
                <a:cs typeface="Arial" pitchFamily="34" charset="0"/>
              </a:rPr>
              <a:t>mudah </a:t>
            </a:r>
            <a:r>
              <a:rPr lang="id-ID" sz="2400" dirty="0" smtClean="0">
                <a:latin typeface="Arial" pitchFamily="34" charset="0"/>
                <a:cs typeface="Arial" pitchFamily="34" charset="0"/>
              </a:rPr>
              <a:t>terbakar</a:t>
            </a:r>
            <a:endParaRPr lang="en-US" sz="2400" dirty="0">
              <a:latin typeface="Arial" pitchFamily="34" charset="0"/>
              <a:cs typeface="Arial" pitchFamily="34" charset="0"/>
            </a:endParaRPr>
          </a:p>
          <a:p>
            <a:pPr marL="457200" indent="-457200" algn="just">
              <a:lnSpc>
                <a:spcPct val="150000"/>
              </a:lnSpc>
              <a:buAutoNum type="alphaLcPeriod"/>
            </a:pPr>
            <a:r>
              <a:rPr lang="en-US" sz="2400" dirty="0" smtClean="0">
                <a:latin typeface="Arial" pitchFamily="34" charset="0"/>
                <a:cs typeface="Arial" pitchFamily="34" charset="0"/>
              </a:rPr>
              <a:t>T</a:t>
            </a:r>
            <a:r>
              <a:rPr lang="id-ID" sz="2400" dirty="0" smtClean="0">
                <a:latin typeface="Arial" pitchFamily="34" charset="0"/>
                <a:cs typeface="Arial" pitchFamily="34" charset="0"/>
              </a:rPr>
              <a:t>erra </a:t>
            </a:r>
            <a:r>
              <a:rPr lang="id-ID" sz="2400" dirty="0">
                <a:latin typeface="Arial" pitchFamily="34" charset="0"/>
                <a:cs typeface="Arial" pitchFamily="34" charset="0"/>
              </a:rPr>
              <a:t>mercuriali, </a:t>
            </a:r>
            <a:r>
              <a:rPr lang="en-US" sz="2400" dirty="0" err="1">
                <a:latin typeface="Arial" pitchFamily="34" charset="0"/>
                <a:cs typeface="Arial" pitchFamily="34" charset="0"/>
              </a:rPr>
              <a:t>zat</a:t>
            </a:r>
            <a:r>
              <a:rPr lang="id-ID" sz="2400" dirty="0">
                <a:latin typeface="Arial" pitchFamily="34" charset="0"/>
                <a:cs typeface="Arial" pitchFamily="34" charset="0"/>
              </a:rPr>
              <a:t> yang</a:t>
            </a:r>
            <a:r>
              <a:rPr lang="en-US" sz="2400" dirty="0">
                <a:latin typeface="Arial" pitchFamily="34" charset="0"/>
                <a:cs typeface="Arial" pitchFamily="34" charset="0"/>
              </a:rPr>
              <a:t> </a:t>
            </a:r>
            <a:r>
              <a:rPr lang="en-US" sz="2400" dirty="0" err="1">
                <a:latin typeface="Arial" pitchFamily="34" charset="0"/>
                <a:cs typeface="Arial" pitchFamily="34" charset="0"/>
              </a:rPr>
              <a:t>berupa</a:t>
            </a:r>
            <a:r>
              <a:rPr lang="id-ID" sz="2400" dirty="0">
                <a:latin typeface="Arial" pitchFamily="34" charset="0"/>
                <a:cs typeface="Arial" pitchFamily="34" charset="0"/>
              </a:rPr>
              <a:t> </a:t>
            </a:r>
            <a:r>
              <a:rPr lang="id-ID" sz="2400" dirty="0" smtClean="0">
                <a:latin typeface="Arial" pitchFamily="34" charset="0"/>
                <a:cs typeface="Arial" pitchFamily="34" charset="0"/>
              </a:rPr>
              <a:t>cairan</a:t>
            </a:r>
            <a:endParaRPr lang="en-US" sz="2400" dirty="0" smtClean="0">
              <a:latin typeface="Arial" pitchFamily="34" charset="0"/>
              <a:cs typeface="Arial" pitchFamily="34" charset="0"/>
            </a:endParaRPr>
          </a:p>
          <a:p>
            <a:pPr algn="just">
              <a:lnSpc>
                <a:spcPct val="150000"/>
              </a:lnSpc>
            </a:pPr>
            <a:r>
              <a:rPr lang="id-ID" sz="2400" dirty="0">
                <a:latin typeface="Arial" pitchFamily="34" charset="0"/>
                <a:cs typeface="Arial" pitchFamily="34" charset="0"/>
              </a:rPr>
              <a:t>Be</a:t>
            </a:r>
            <a:r>
              <a:rPr lang="en-US" sz="2400" dirty="0">
                <a:latin typeface="Arial" pitchFamily="34" charset="0"/>
                <a:cs typeface="Arial" pitchFamily="34" charset="0"/>
              </a:rPr>
              <a:t>c</a:t>
            </a:r>
            <a:r>
              <a:rPr lang="id-ID" sz="2400" dirty="0">
                <a:latin typeface="Arial" pitchFamily="34" charset="0"/>
                <a:cs typeface="Arial" pitchFamily="34" charset="0"/>
              </a:rPr>
              <a:t>her berpendapat bahwa semua </a:t>
            </a:r>
            <a:r>
              <a:rPr lang="en-US" sz="2400" dirty="0" err="1">
                <a:latin typeface="Arial" pitchFamily="34" charset="0"/>
                <a:cs typeface="Arial" pitchFamily="34" charset="0"/>
              </a:rPr>
              <a:t>zat</a:t>
            </a:r>
            <a:r>
              <a:rPr lang="id-ID" sz="2400" dirty="0">
                <a:latin typeface="Arial" pitchFamily="34" charset="0"/>
                <a:cs typeface="Arial" pitchFamily="34" charset="0"/>
              </a:rPr>
              <a:t> yang akan menjalani pembakaran mengandung, belerang berminyak, terra pinguish yang lolos dari kombinasi dengan unsur tanah lain selama proses pembakaran</a:t>
            </a:r>
            <a:r>
              <a:rPr lang="id-ID" sz="2400" dirty="0" smtClean="0">
                <a:latin typeface="Arial" pitchFamily="34" charset="0"/>
                <a:cs typeface="Arial" pitchFamily="34" charset="0"/>
              </a:rPr>
              <a:t>.</a:t>
            </a:r>
            <a:endParaRPr lang="en-US" sz="2400" dirty="0">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228600" y="1447800"/>
            <a:ext cx="2140965" cy="2768981"/>
          </a:xfrm>
          <a:prstGeom prst="rect">
            <a:avLst/>
          </a:prstGeom>
          <a:noFill/>
          <a:ln w="9525">
            <a:noFill/>
            <a:miter lim="800000"/>
            <a:headEnd/>
            <a:tailEnd/>
          </a:ln>
          <a:effectLst/>
        </p:spPr>
      </p:pic>
      <p:sp>
        <p:nvSpPr>
          <p:cNvPr id="5" name="Rectangle 4"/>
          <p:cNvSpPr/>
          <p:nvPr/>
        </p:nvSpPr>
        <p:spPr>
          <a:xfrm>
            <a:off x="76200" y="4258270"/>
            <a:ext cx="2362200" cy="738664"/>
          </a:xfrm>
          <a:prstGeom prst="rect">
            <a:avLst/>
          </a:prstGeom>
        </p:spPr>
        <p:txBody>
          <a:bodyPr wrap="square">
            <a:spAutoFit/>
          </a:bodyPr>
          <a:lstStyle/>
          <a:p>
            <a:pPr algn="ctr"/>
            <a:r>
              <a:rPr lang="id-ID" b="1" dirty="0" smtClean="0">
                <a:latin typeface="Arial" pitchFamily="34" charset="0"/>
                <a:cs typeface="Arial" pitchFamily="34" charset="0"/>
              </a:rPr>
              <a:t>Joachim Becher</a:t>
            </a:r>
            <a:endParaRPr lang="id-ID" b="1" dirty="0" smtClean="0"/>
          </a:p>
          <a:p>
            <a:r>
              <a:rPr lang="id-ID" sz="1200" dirty="0" smtClean="0"/>
              <a:t>http://en.wikipedia.org/wiki/Johann_Joachim_Becher</a:t>
            </a:r>
            <a:endParaRPr lang="id-ID"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928408"/>
            <a:ext cx="7391400" cy="1938992"/>
          </a:xfrm>
          <a:prstGeom prst="rect">
            <a:avLst/>
          </a:prstGeom>
          <a:noFill/>
        </p:spPr>
        <p:txBody>
          <a:bodyPr wrap="square" rtlCol="0">
            <a:spAutoFit/>
          </a:bodyPr>
          <a:lstStyle/>
          <a:p>
            <a:pPr algn="just"/>
            <a:r>
              <a:rPr lang="en-US" sz="2400" dirty="0" err="1" smtClean="0">
                <a:latin typeface="Arial" pitchFamily="34" charset="0"/>
                <a:cs typeface="Arial" pitchFamily="34" charset="0"/>
              </a:rPr>
              <a:t>Tahun</a:t>
            </a:r>
            <a:r>
              <a:rPr lang="en-US" sz="2400" dirty="0" smtClean="0">
                <a:latin typeface="Arial" pitchFamily="34" charset="0"/>
                <a:cs typeface="Arial" pitchFamily="34" charset="0"/>
              </a:rPr>
              <a:t> </a:t>
            </a:r>
            <a:r>
              <a:rPr lang="id-ID" sz="2400" dirty="0" smtClean="0">
                <a:latin typeface="Arial" pitchFamily="34" charset="0"/>
                <a:cs typeface="Arial" pitchFamily="34" charset="0"/>
              </a:rPr>
              <a:t>1703 Georg Ernst Stahl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mengganti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nama</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marL="457200" indent="-457200" algn="just">
              <a:buAutoNum type="alphaLcPeriod"/>
            </a:pPr>
            <a:r>
              <a:rPr lang="id-ID" sz="2400" dirty="0" smtClean="0">
                <a:latin typeface="Arial" pitchFamily="34" charset="0"/>
                <a:cs typeface="Arial" pitchFamily="34" charset="0"/>
              </a:rPr>
              <a:t>terra </a:t>
            </a:r>
            <a:r>
              <a:rPr lang="id-ID" sz="2400" dirty="0">
                <a:latin typeface="Arial" pitchFamily="34" charset="0"/>
                <a:cs typeface="Arial" pitchFamily="34" charset="0"/>
              </a:rPr>
              <a:t>pingu</a:t>
            </a:r>
            <a:r>
              <a:rPr lang="en-US" sz="2400" dirty="0" err="1">
                <a:latin typeface="Arial" pitchFamily="34" charset="0"/>
                <a:cs typeface="Arial" pitchFamily="34" charset="0"/>
              </a:rPr>
              <a:t>i</a:t>
            </a:r>
            <a:r>
              <a:rPr lang="id-ID" sz="2400" dirty="0">
                <a:latin typeface="Arial" pitchFamily="34" charset="0"/>
                <a:cs typeface="Arial" pitchFamily="34" charset="0"/>
              </a:rPr>
              <a:t>s </a:t>
            </a:r>
            <a:r>
              <a:rPr lang="en-US" sz="2400" dirty="0" err="1">
                <a:latin typeface="Arial" pitchFamily="34" charset="0"/>
                <a:cs typeface="Arial" pitchFamily="34" charset="0"/>
              </a:rPr>
              <a:t>dari</a:t>
            </a:r>
            <a:r>
              <a:rPr lang="en-US" sz="2400" dirty="0">
                <a:latin typeface="Arial" pitchFamily="34" charset="0"/>
                <a:cs typeface="Arial" pitchFamily="34" charset="0"/>
              </a:rPr>
              <a:t> </a:t>
            </a:r>
            <a:r>
              <a:rPr lang="en-US" sz="2400" dirty="0" err="1">
                <a:latin typeface="Arial" pitchFamily="34" charset="0"/>
                <a:cs typeface="Arial" pitchFamily="34" charset="0"/>
              </a:rPr>
              <a:t>prinsip</a:t>
            </a:r>
            <a:r>
              <a:rPr lang="en-US" sz="2400" dirty="0">
                <a:latin typeface="Arial" pitchFamily="34" charset="0"/>
                <a:cs typeface="Arial" pitchFamily="34" charset="0"/>
              </a:rPr>
              <a:t> </a:t>
            </a:r>
            <a:r>
              <a:rPr lang="id-ID" sz="2400" dirty="0">
                <a:latin typeface="Arial" pitchFamily="34" charset="0"/>
                <a:cs typeface="Arial" pitchFamily="34" charset="0"/>
              </a:rPr>
              <a:t>'Phlogiston' Bekher, menjadi 'gerakan panas' atau 'gerakan </a:t>
            </a:r>
            <a:r>
              <a:rPr lang="id-ID" sz="2400" dirty="0" smtClean="0">
                <a:latin typeface="Arial" pitchFamily="34" charset="0"/>
                <a:cs typeface="Arial" pitchFamily="34" charset="0"/>
              </a:rPr>
              <a:t>api‘</a:t>
            </a:r>
            <a:endParaRPr lang="en-US" sz="2400" dirty="0">
              <a:latin typeface="Arial" pitchFamily="34" charset="0"/>
              <a:cs typeface="Arial" pitchFamily="34" charset="0"/>
            </a:endParaRPr>
          </a:p>
          <a:p>
            <a:pPr marL="457200" indent="-457200" algn="just">
              <a:buAutoNum type="alphaLcPeriod"/>
            </a:pPr>
            <a:r>
              <a:rPr lang="id-ID" sz="2400" dirty="0" smtClean="0">
                <a:latin typeface="Arial" pitchFamily="34" charset="0"/>
                <a:cs typeface="Arial" pitchFamily="34" charset="0"/>
              </a:rPr>
              <a:t>Prinsip Suphureous</a:t>
            </a:r>
            <a:endParaRPr lang="en-US" sz="2400" dirty="0" smtClean="0">
              <a:latin typeface="Arial" pitchFamily="34" charset="0"/>
              <a:cs typeface="Arial" pitchFamily="34" charset="0"/>
            </a:endParaRPr>
          </a:p>
          <a:p>
            <a:pPr marL="457200" indent="-457200" algn="just">
              <a:buAutoNum type="alphaLcPeriod"/>
            </a:pPr>
            <a:r>
              <a:rPr lang="id-ID" sz="2400" dirty="0" smtClean="0">
                <a:latin typeface="Arial" pitchFamily="34" charset="0"/>
                <a:cs typeface="Arial" pitchFamily="34" charset="0"/>
              </a:rPr>
              <a:t>Prinsip berminyak</a:t>
            </a:r>
            <a:endParaRPr lang="en-US" sz="2400" dirty="0">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3352800" y="381000"/>
            <a:ext cx="2362200" cy="2667000"/>
          </a:xfrm>
          <a:prstGeom prst="rect">
            <a:avLst/>
          </a:prstGeom>
          <a:noFill/>
          <a:ln w="9525">
            <a:noFill/>
            <a:miter lim="800000"/>
            <a:headEnd/>
            <a:tailEnd/>
          </a:ln>
          <a:effectLst/>
        </p:spPr>
      </p:pic>
      <p:sp>
        <p:nvSpPr>
          <p:cNvPr id="5" name="Rectangle 4"/>
          <p:cNvSpPr/>
          <p:nvPr/>
        </p:nvSpPr>
        <p:spPr>
          <a:xfrm>
            <a:off x="2286000" y="3105835"/>
            <a:ext cx="4572000" cy="553998"/>
          </a:xfrm>
          <a:prstGeom prst="rect">
            <a:avLst/>
          </a:prstGeom>
        </p:spPr>
        <p:txBody>
          <a:bodyPr>
            <a:spAutoFit/>
          </a:bodyPr>
          <a:lstStyle/>
          <a:p>
            <a:pPr algn="ctr"/>
            <a:r>
              <a:rPr lang="id-ID" b="1" dirty="0" smtClean="0">
                <a:latin typeface="Arial" pitchFamily="34" charset="0"/>
                <a:cs typeface="Arial" pitchFamily="34" charset="0"/>
              </a:rPr>
              <a:t>Georg Ernst Stahl</a:t>
            </a:r>
            <a:endParaRPr lang="id-ID" b="1" dirty="0" smtClean="0"/>
          </a:p>
          <a:p>
            <a:pPr algn="ctr"/>
            <a:r>
              <a:rPr lang="id-ID" sz="1200" dirty="0" smtClean="0"/>
              <a:t>http://en.wikipedia.org/wiki/Georg_Ernst_Stahl</a:t>
            </a:r>
            <a:endParaRPr lang="id-ID"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951156"/>
            <a:ext cx="6629400" cy="2239844"/>
          </a:xfrm>
          <a:prstGeom prst="rect">
            <a:avLst/>
          </a:prstGeom>
          <a:noFill/>
        </p:spPr>
        <p:txBody>
          <a:bodyPr wrap="square" rtlCol="0">
            <a:spAutoFit/>
          </a:bodyPr>
          <a:lstStyle/>
          <a:p>
            <a:pPr>
              <a:lnSpc>
                <a:spcPct val="150000"/>
              </a:lnSpc>
            </a:pPr>
            <a:r>
              <a:rPr lang="en-US" sz="2400" dirty="0" smtClean="0">
                <a:latin typeface="Arial" pitchFamily="34" charset="0"/>
                <a:cs typeface="Arial" pitchFamily="34" charset="0"/>
              </a:rPr>
              <a:t>P</a:t>
            </a:r>
            <a:r>
              <a:rPr lang="id-ID" sz="2400" dirty="0" smtClean="0">
                <a:latin typeface="Arial" pitchFamily="34" charset="0"/>
                <a:cs typeface="Arial" pitchFamily="34" charset="0"/>
              </a:rPr>
              <a:t>andangan </a:t>
            </a:r>
            <a:r>
              <a:rPr lang="id-ID" sz="2400" dirty="0">
                <a:latin typeface="Arial" pitchFamily="34" charset="0"/>
                <a:cs typeface="Arial" pitchFamily="34" charset="0"/>
              </a:rPr>
              <a:t>iatrochemists awal dan alkemis sebelum mereka</a:t>
            </a:r>
            <a:r>
              <a:rPr lang="en-US" sz="2400" dirty="0">
                <a:latin typeface="Arial" pitchFamily="34" charset="0"/>
                <a:cs typeface="Arial" pitchFamily="34" charset="0"/>
              </a:rPr>
              <a:t>, </a:t>
            </a:r>
            <a:r>
              <a:rPr lang="id-ID" sz="2400" dirty="0">
                <a:latin typeface="Arial" pitchFamily="34" charset="0"/>
                <a:cs typeface="Arial" pitchFamily="34" charset="0"/>
              </a:rPr>
              <a:t>bahwa zat pada umumnya terdiri dari materi dan roh yang dapat dipisahkan dengan metode </a:t>
            </a:r>
            <a:r>
              <a:rPr lang="id-ID" sz="2400" dirty="0" smtClean="0">
                <a:latin typeface="Arial" pitchFamily="34" charset="0"/>
                <a:cs typeface="Arial" pitchFamily="34" charset="0"/>
              </a:rPr>
              <a:t>pyrotechnical</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38285"/>
            <a:ext cx="7924800" cy="4524315"/>
          </a:xfrm>
          <a:prstGeom prst="rect">
            <a:avLst/>
          </a:prstGeom>
          <a:noFill/>
        </p:spPr>
        <p:txBody>
          <a:bodyPr wrap="square" rtlCol="0">
            <a:spAutoFit/>
          </a:bodyPr>
          <a:lstStyle/>
          <a:p>
            <a:pPr algn="just">
              <a:lnSpc>
                <a:spcPct val="150000"/>
              </a:lnSpc>
            </a:pPr>
            <a:r>
              <a:rPr lang="id-ID" sz="2400" dirty="0">
                <a:latin typeface="Arial" pitchFamily="34" charset="0"/>
                <a:cs typeface="Arial" pitchFamily="34" charset="0"/>
              </a:rPr>
              <a:t>Selama abad </a:t>
            </a:r>
            <a:r>
              <a:rPr lang="en-US" sz="2400" dirty="0" smtClean="0">
                <a:latin typeface="Arial" pitchFamily="34" charset="0"/>
                <a:cs typeface="Arial" pitchFamily="34" charset="0"/>
              </a:rPr>
              <a:t>ke-16</a:t>
            </a:r>
            <a:r>
              <a:rPr lang="id-ID" sz="2400" dirty="0" smtClean="0">
                <a:latin typeface="Arial" pitchFamily="34" charset="0"/>
                <a:cs typeface="Arial" pitchFamily="34" charset="0"/>
              </a:rPr>
              <a:t> </a:t>
            </a:r>
            <a:r>
              <a:rPr lang="id-ID" sz="2400" dirty="0">
                <a:latin typeface="Arial" pitchFamily="34" charset="0"/>
                <a:cs typeface="Arial" pitchFamily="34" charset="0"/>
              </a:rPr>
              <a:t>menjadi jelas dalam beberapa kasus, terutama dalam kalsinasi dari logam, bahwa residu materi, atau </a:t>
            </a:r>
            <a:r>
              <a:rPr lang="id-ID" sz="2400" dirty="0" smtClean="0">
                <a:latin typeface="Arial" pitchFamily="34" charset="0"/>
                <a:cs typeface="Arial" pitchFamily="34" charset="0"/>
              </a:rPr>
              <a:t>mayat adalah </a:t>
            </a:r>
            <a:r>
              <a:rPr lang="id-ID" sz="2400" dirty="0">
                <a:latin typeface="Arial" pitchFamily="34" charset="0"/>
                <a:cs typeface="Arial" pitchFamily="34" charset="0"/>
              </a:rPr>
              <a:t>lebih berat dari zat asli</a:t>
            </a:r>
            <a:r>
              <a:rPr lang="id-ID" sz="2400" dirty="0" smtClean="0">
                <a:latin typeface="Arial" pitchFamily="34" charset="0"/>
                <a:cs typeface="Arial" pitchFamily="34" charset="0"/>
              </a:rPr>
              <a:t>.</a:t>
            </a:r>
            <a:endParaRPr lang="en-US" sz="2400" dirty="0" smtClean="0">
              <a:latin typeface="Arial" pitchFamily="34" charset="0"/>
              <a:cs typeface="Arial" pitchFamily="34" charset="0"/>
            </a:endParaRPr>
          </a:p>
          <a:p>
            <a:pPr algn="just">
              <a:lnSpc>
                <a:spcPct val="150000"/>
              </a:lnSpc>
            </a:pPr>
            <a:r>
              <a:rPr lang="id-ID" sz="2400" dirty="0">
                <a:latin typeface="Arial" pitchFamily="34" charset="0"/>
                <a:cs typeface="Arial" pitchFamily="34" charset="0"/>
              </a:rPr>
              <a:t>Fenomena ini dijelaskan dengan mengasumsikan bahwa roh-roh</a:t>
            </a:r>
            <a:r>
              <a:rPr lang="en-US" sz="2400" dirty="0">
                <a:latin typeface="Arial" pitchFamily="34" charset="0"/>
                <a:cs typeface="Arial" pitchFamily="34" charset="0"/>
              </a:rPr>
              <a:t> </a:t>
            </a:r>
            <a:r>
              <a:rPr lang="en-US" sz="2400" dirty="0" err="1">
                <a:latin typeface="Arial" pitchFamily="34" charset="0"/>
                <a:cs typeface="Arial" pitchFamily="34" charset="0"/>
              </a:rPr>
              <a:t>adalah</a:t>
            </a:r>
            <a:r>
              <a:rPr lang="id-ID" sz="2400" dirty="0">
                <a:latin typeface="Arial" pitchFamily="34" charset="0"/>
                <a:cs typeface="Arial" pitchFamily="34" charset="0"/>
              </a:rPr>
              <a:t> zat </a:t>
            </a:r>
            <a:r>
              <a:rPr lang="en-US" sz="2400" dirty="0">
                <a:latin typeface="Arial" pitchFamily="34" charset="0"/>
                <a:cs typeface="Arial" pitchFamily="34" charset="0"/>
              </a:rPr>
              <a:t>yang </a:t>
            </a:r>
            <a:r>
              <a:rPr lang="id-ID" sz="2400" dirty="0">
                <a:latin typeface="Arial" pitchFamily="34" charset="0"/>
                <a:cs typeface="Arial" pitchFamily="34" charset="0"/>
              </a:rPr>
              <a:t>tidak memiliki berat badan, atau bahkan memiliki sebuah</a:t>
            </a:r>
            <a:r>
              <a:rPr lang="en-US" sz="2400" dirty="0">
                <a:latin typeface="Arial" pitchFamily="34" charset="0"/>
                <a:cs typeface="Arial" pitchFamily="34" charset="0"/>
              </a:rPr>
              <a:t> </a:t>
            </a:r>
            <a:r>
              <a:rPr lang="en-US" sz="2400" dirty="0" err="1">
                <a:latin typeface="Arial" pitchFamily="34" charset="0"/>
                <a:cs typeface="Arial" pitchFamily="34" charset="0"/>
              </a:rPr>
              <a:t>berat</a:t>
            </a:r>
            <a:r>
              <a:rPr lang="id-ID" sz="2400" dirty="0">
                <a:latin typeface="Arial" pitchFamily="34" charset="0"/>
                <a:cs typeface="Arial" pitchFamily="34" charset="0"/>
              </a:rPr>
              <a:t> ringan positif, sehingga suatu zat menjadi lebih berat ketika kehilangan bagiannya volatile atau beralkohol</a:t>
            </a:r>
            <a:endParaRPr lang="en-US" sz="24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14400"/>
            <a:ext cx="7162800" cy="3901837"/>
          </a:xfrm>
          <a:prstGeom prst="rect">
            <a:avLst/>
          </a:prstGeom>
          <a:noFill/>
        </p:spPr>
        <p:txBody>
          <a:bodyPr wrap="square" rtlCol="0">
            <a:spAutoFit/>
          </a:bodyPr>
          <a:lstStyle/>
          <a:p>
            <a:pPr algn="just">
              <a:lnSpc>
                <a:spcPct val="150000"/>
              </a:lnSpc>
            </a:pPr>
            <a:r>
              <a:rPr lang="id-ID" sz="2400" dirty="0">
                <a:latin typeface="Arial" pitchFamily="34" charset="0"/>
                <a:cs typeface="Arial" pitchFamily="34" charset="0"/>
              </a:rPr>
              <a:t>Dalam Venel Gabriel </a:t>
            </a:r>
            <a:r>
              <a:rPr lang="en-US" sz="2400" dirty="0" smtClean="0">
                <a:latin typeface="Arial" pitchFamily="34" charset="0"/>
                <a:cs typeface="Arial" pitchFamily="34" charset="0"/>
              </a:rPr>
              <a:t>(</a:t>
            </a:r>
            <a:r>
              <a:rPr lang="id-ID" sz="2400" dirty="0" smtClean="0">
                <a:latin typeface="Arial" pitchFamily="34" charset="0"/>
                <a:cs typeface="Arial" pitchFamily="34" charset="0"/>
              </a:rPr>
              <a:t>1760</a:t>
            </a:r>
            <a:r>
              <a:rPr lang="en-US" sz="2400" dirty="0" smtClean="0">
                <a:latin typeface="Arial" pitchFamily="34" charset="0"/>
                <a:cs typeface="Arial" pitchFamily="34" charset="0"/>
              </a:rPr>
              <a:t>) </a:t>
            </a:r>
            <a:r>
              <a:rPr lang="id-ID" sz="2400" dirty="0" smtClean="0">
                <a:latin typeface="Arial" pitchFamily="34" charset="0"/>
                <a:cs typeface="Arial" pitchFamily="34" charset="0"/>
              </a:rPr>
              <a:t>bahwa </a:t>
            </a:r>
            <a:r>
              <a:rPr lang="id-ID" sz="2400" dirty="0">
                <a:latin typeface="Arial" pitchFamily="34" charset="0"/>
                <a:cs typeface="Arial" pitchFamily="34" charset="0"/>
              </a:rPr>
              <a:t>phlogiston mempunyai </a:t>
            </a:r>
            <a:r>
              <a:rPr lang="en-US" sz="2400" dirty="0" err="1">
                <a:latin typeface="Arial" pitchFamily="34" charset="0"/>
                <a:cs typeface="Arial" pitchFamily="34" charset="0"/>
              </a:rPr>
              <a:t>berat</a:t>
            </a:r>
            <a:r>
              <a:rPr lang="en-US" sz="2400" dirty="0">
                <a:latin typeface="Arial" pitchFamily="34" charset="0"/>
                <a:cs typeface="Arial" pitchFamily="34" charset="0"/>
              </a:rPr>
              <a:t> </a:t>
            </a:r>
            <a:r>
              <a:rPr lang="id-ID" sz="2400" dirty="0">
                <a:latin typeface="Arial" pitchFamily="34" charset="0"/>
                <a:cs typeface="Arial" pitchFamily="34" charset="0"/>
              </a:rPr>
              <a:t>ringan positif.</a:t>
            </a:r>
            <a:endParaRPr lang="en-US" sz="2400" dirty="0">
              <a:latin typeface="Arial" pitchFamily="34" charset="0"/>
              <a:cs typeface="Arial" pitchFamily="34" charset="0"/>
            </a:endParaRPr>
          </a:p>
          <a:p>
            <a:pPr algn="just">
              <a:lnSpc>
                <a:spcPct val="150000"/>
              </a:lnSpc>
            </a:pPr>
            <a:r>
              <a:rPr lang="id-ID" sz="2400" dirty="0" smtClean="0">
                <a:latin typeface="Arial" pitchFamily="34" charset="0"/>
                <a:cs typeface="Arial" pitchFamily="34" charset="0"/>
              </a:rPr>
              <a:t>'Phlogiston</a:t>
            </a:r>
            <a:r>
              <a:rPr lang="en-US" sz="2400" dirty="0" smtClean="0">
                <a:latin typeface="Arial" pitchFamily="34" charset="0"/>
                <a:cs typeface="Arial" pitchFamily="34" charset="0"/>
              </a:rPr>
              <a:t>: </a:t>
            </a:r>
            <a:r>
              <a:rPr lang="id-ID" sz="2400" dirty="0" smtClean="0">
                <a:latin typeface="Arial" pitchFamily="34" charset="0"/>
                <a:cs typeface="Arial" pitchFamily="34" charset="0"/>
              </a:rPr>
              <a:t>tidak </a:t>
            </a:r>
            <a:r>
              <a:rPr lang="en-US" sz="2400" dirty="0" err="1">
                <a:latin typeface="Arial" pitchFamily="34" charset="0"/>
                <a:cs typeface="Arial" pitchFamily="34" charset="0"/>
              </a:rPr>
              <a:t>ada</a:t>
            </a:r>
            <a:r>
              <a:rPr lang="en-US" sz="2400" dirty="0">
                <a:latin typeface="Arial" pitchFamily="34" charset="0"/>
                <a:cs typeface="Arial" pitchFamily="34" charset="0"/>
              </a:rPr>
              <a:t> </a:t>
            </a:r>
            <a:r>
              <a:rPr lang="id-ID" sz="2400" dirty="0">
                <a:latin typeface="Arial" pitchFamily="34" charset="0"/>
                <a:cs typeface="Arial" pitchFamily="34" charset="0"/>
              </a:rPr>
              <a:t>yang</a:t>
            </a:r>
            <a:r>
              <a:rPr lang="en-US" sz="2400" dirty="0">
                <a:latin typeface="Arial" pitchFamily="34" charset="0"/>
                <a:cs typeface="Arial" pitchFamily="34" charset="0"/>
              </a:rPr>
              <a:t> </a:t>
            </a:r>
            <a:r>
              <a:rPr lang="en-US" sz="2400" dirty="0" err="1">
                <a:latin typeface="Arial" pitchFamily="34" charset="0"/>
                <a:cs typeface="Arial" pitchFamily="34" charset="0"/>
              </a:rPr>
              <a:t>menarik</a:t>
            </a:r>
            <a:r>
              <a:rPr lang="id-ID" sz="2400" dirty="0">
                <a:latin typeface="Arial" pitchFamily="34" charset="0"/>
                <a:cs typeface="Arial" pitchFamily="34" charset="0"/>
              </a:rPr>
              <a:t> terkait ke arah pusat bumi, tetapi cenderung naik. </a:t>
            </a:r>
            <a:r>
              <a:rPr lang="en-US" sz="2400" dirty="0">
                <a:latin typeface="Arial" pitchFamily="34" charset="0"/>
                <a:cs typeface="Arial" pitchFamily="34" charset="0"/>
              </a:rPr>
              <a:t>Dari s</a:t>
            </a:r>
            <a:r>
              <a:rPr lang="id-ID" sz="2400" dirty="0">
                <a:latin typeface="Arial" pitchFamily="34" charset="0"/>
                <a:cs typeface="Arial" pitchFamily="34" charset="0"/>
              </a:rPr>
              <a:t>itu datang kenaikan berat badan dalam pembentukan calces metalik, dan penurunan berat badan dalam pengurangan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130</TotalTime>
  <Words>1018</Words>
  <Application>Microsoft Office PowerPoint</Application>
  <PresentationFormat>On-screen Show (4:3)</PresentationFormat>
  <Paragraphs>133</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Technic</vt:lpstr>
      <vt:lpstr>TEORI PHLOGISTON DAN REVOLUSI KIMIA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Pada 1773-74 </vt:lpstr>
      <vt:lpstr>LAVOISIER</vt:lpstr>
      <vt:lpstr>Priestley</vt:lpstr>
      <vt:lpstr>Slide 21</vt:lpstr>
      <vt:lpstr>Slide 22</vt:lpstr>
      <vt:lpstr>Priestley 1774 dan Lavoisier</vt:lpstr>
      <vt:lpstr>Lavoisier, 1775</vt:lpstr>
      <vt:lpstr>Scheele pada tahun 1777 </vt:lpstr>
      <vt:lpstr>Pada 1783, Lavoisier mengumumkan Teori Kimia</vt:lpstr>
      <vt:lpstr>Slide 27</vt:lpstr>
      <vt:lpstr>Cavendish, 1781</vt:lpstr>
      <vt:lpstr>Lavoisier Vs Cavendish</vt:lpstr>
      <vt:lpstr>Lavoisier melakukan percobaan untuk mengkonfirmasi Priestley dan Cavendish </vt:lpstr>
      <vt:lpstr>Kesimpulan Lavoisier</vt:lpstr>
      <vt:lpstr>Teori Baru Lavoisier tentang Asam</vt:lpstr>
      <vt:lpstr>Slide 33</vt:lpstr>
      <vt:lpstr>Elements of Chemistry (1789)</vt:lpstr>
      <vt:lpstr>Cavendish</vt:lpstr>
      <vt:lpstr>Priestley</vt:lpstr>
      <vt:lpstr>Keraguan Priestley mengenai Teori Phlogiston</vt:lpstr>
      <vt:lpstr>Penentangan terhadap Teori Lavoisier</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User</cp:lastModifiedBy>
  <cp:revision>14</cp:revision>
  <dcterms:created xsi:type="dcterms:W3CDTF">2012-04-07T03:26:27Z</dcterms:created>
  <dcterms:modified xsi:type="dcterms:W3CDTF">2013-09-18T16:43:39Z</dcterms:modified>
</cp:coreProperties>
</file>