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F300C342-747E-4193-9323-897BB2288F2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00C342-747E-4193-9323-897BB2288F2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00C342-747E-4193-9323-897BB2288F2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2BB090-D6E4-46E8-818C-C6417092351D}" type="datetimeFigureOut">
              <a:rPr lang="id-ID" smtClean="0"/>
              <a:pPr/>
              <a:t>18/09/2013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F300C342-747E-4193-9323-897BB2288F2C}"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2BB090-D6E4-46E8-818C-C6417092351D}" type="datetimeFigureOut">
              <a:rPr lang="id-ID" smtClean="0"/>
              <a:pPr/>
              <a:t>18/09/2013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0C342-747E-4193-9323-897BB2288F2C}"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642918"/>
            <a:ext cx="7772400" cy="2643206"/>
          </a:xfrm>
        </p:spPr>
        <p:txBody>
          <a:bodyPr>
            <a:normAutofit fontScale="90000"/>
          </a:bodyPr>
          <a:lstStyle/>
          <a:p>
            <a:r>
              <a:rPr lang="id-ID" b="1" dirty="0"/>
              <a:t>INSTITUSI SAINS DI PERANCIS DAN INGGRIS PADA ABAD </a:t>
            </a:r>
            <a:r>
              <a:rPr lang="id-ID" b="1" dirty="0" smtClean="0"/>
              <a:t>KESEMBILANBELAS</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Sebuah gerakan anti-ilmiah muncul di kalangan resmi dan modis dari Perancis ditandai dengan restorasi Bourbon pada tahun </a:t>
            </a:r>
            <a:r>
              <a:rPr lang="id-ID" dirty="0" smtClean="0"/>
              <a:t>1814</a:t>
            </a:r>
          </a:p>
          <a:p>
            <a:r>
              <a:rPr lang="id-ID" dirty="0"/>
              <a:t>Politechnique </a:t>
            </a:r>
            <a:r>
              <a:rPr lang="id-ID" dirty="0" smtClean="0"/>
              <a:t>Ecole dibubarkan pada 1815</a:t>
            </a:r>
          </a:p>
          <a:p>
            <a:r>
              <a:rPr lang="id-ID" dirty="0"/>
              <a:t>Mme de Stael dan Chateaubriand menyuarakan ketidaksukaan mereka terhadap 'induk matematikawan </a:t>
            </a:r>
            <a:r>
              <a:rPr lang="id-ID" dirty="0" smtClean="0"/>
              <a:t>licik’</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Lembaga-lembaga ilmiah yang didirikan oleh Konvensi Nasional pada 1794 memiliki efek mengkonsentrasikan kegiatan ilmiah Perancis di ibukota di sekolah-sekolah di </a:t>
            </a:r>
            <a:r>
              <a:rPr lang="id-ID" dirty="0" smtClean="0"/>
              <a:t>Paris</a:t>
            </a:r>
          </a:p>
          <a:p>
            <a:r>
              <a:rPr lang="id-ID" dirty="0" smtClean="0"/>
              <a:t>Selama </a:t>
            </a:r>
            <a:r>
              <a:rPr lang="id-ID" dirty="0"/>
              <a:t>abad </a:t>
            </a:r>
            <a:r>
              <a:rPr lang="id-ID" dirty="0" smtClean="0"/>
              <a:t>19 </a:t>
            </a:r>
            <a:r>
              <a:rPr lang="id-ID" dirty="0"/>
              <a:t>Polytechnique dan Superieure menjadi Mekkah bagi ilmuwan Perancis muda dari propinsi maupun dari </a:t>
            </a:r>
            <a:r>
              <a:rPr lang="id-ID" dirty="0" smtClean="0"/>
              <a:t>metropolis</a:t>
            </a:r>
          </a:p>
          <a:p>
            <a:r>
              <a:rPr lang="id-ID" dirty="0"/>
              <a:t>pendirian Asosiasi Perancis untuk Kemajuan Ilmu Pengetahuan pada tahun 1870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Di Inggris</a:t>
            </a:r>
          </a:p>
        </p:txBody>
      </p:sp>
      <p:sp>
        <p:nvSpPr>
          <p:cNvPr id="3" name="Content Placeholder 2"/>
          <p:cNvSpPr>
            <a:spLocks noGrp="1"/>
          </p:cNvSpPr>
          <p:nvPr>
            <p:ph idx="1"/>
          </p:nvPr>
        </p:nvSpPr>
        <p:spPr/>
        <p:txBody>
          <a:bodyPr>
            <a:normAutofit/>
          </a:bodyPr>
          <a:lstStyle/>
          <a:p>
            <a:r>
              <a:rPr lang="id-ID" dirty="0"/>
              <a:t>Periode berikutnya dari Revolusi Perancis dan perang Napoleon adalah masa sulit, dan mereka melihat runtuhnya masyarakat Birmingham </a:t>
            </a:r>
            <a:r>
              <a:rPr lang="id-ID" dirty="0" smtClean="0"/>
              <a:t>Lunar</a:t>
            </a:r>
          </a:p>
          <a:p>
            <a:r>
              <a:rPr lang="id-ID" dirty="0"/>
              <a:t>Tapi pada tahun 1812 Liverpool Literary and Philosophical Society didirikan, dan pada tahun 1818 lain didirikan di </a:t>
            </a:r>
            <a:r>
              <a:rPr lang="id-ID" dirty="0" smtClean="0"/>
              <a:t>Leeds</a:t>
            </a:r>
          </a:p>
          <a:p>
            <a:r>
              <a:rPr lang="id-ID" dirty="0"/>
              <a:t>Setelah </a:t>
            </a:r>
            <a:r>
              <a:rPr lang="id-ID" dirty="0" smtClean="0"/>
              <a:t>itu mulai </a:t>
            </a:r>
            <a:r>
              <a:rPr lang="id-ID" dirty="0"/>
              <a:t>terbentuk </a:t>
            </a:r>
            <a:r>
              <a:rPr lang="id-ID" dirty="0" smtClean="0"/>
              <a:t>lima</a:t>
            </a:r>
            <a:r>
              <a:rPr lang="id-ID" dirty="0"/>
              <a:t>, sepuluh, lima belas tahun, akhirnya bahkan dua puluh per dekade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5214950"/>
            <a:ext cx="8229600" cy="1109650"/>
          </a:xfrm>
        </p:spPr>
        <p:txBody>
          <a:bodyPr/>
          <a:lstStyle/>
          <a:p>
            <a:r>
              <a:rPr lang="id-ID" dirty="0" smtClean="0"/>
              <a:t>tumpang tindih dalam keanggotaan dengan masyarakat ilmiah umum</a:t>
            </a:r>
            <a:endParaRPr lang="id-ID" dirty="0"/>
          </a:p>
        </p:txBody>
      </p:sp>
      <p:sp>
        <p:nvSpPr>
          <p:cNvPr id="4" name="Rectangle 3"/>
          <p:cNvSpPr/>
          <p:nvPr/>
        </p:nvSpPr>
        <p:spPr>
          <a:xfrm>
            <a:off x="571472" y="785794"/>
            <a:ext cx="8072494" cy="92869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3600" dirty="0" smtClean="0"/>
              <a:t>Komunitas spesialis nasional</a:t>
            </a:r>
            <a:endParaRPr lang="id-ID" sz="3600" dirty="0"/>
          </a:p>
        </p:txBody>
      </p:sp>
      <p:sp>
        <p:nvSpPr>
          <p:cNvPr id="5" name="Rectangle 4"/>
          <p:cNvSpPr/>
          <p:nvPr/>
        </p:nvSpPr>
        <p:spPr>
          <a:xfrm>
            <a:off x="642910" y="2428868"/>
            <a:ext cx="2428892" cy="24288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3600" dirty="0" smtClean="0"/>
              <a:t>Komunitas Linnaean</a:t>
            </a:r>
          </a:p>
          <a:p>
            <a:pPr algn="ctr"/>
            <a:r>
              <a:rPr lang="id-ID" sz="3600" dirty="0" smtClean="0"/>
              <a:t>(1788)</a:t>
            </a:r>
            <a:endParaRPr lang="id-ID" sz="3600" dirty="0"/>
          </a:p>
        </p:txBody>
      </p:sp>
      <p:sp>
        <p:nvSpPr>
          <p:cNvPr id="7" name="Rectangle 6"/>
          <p:cNvSpPr/>
          <p:nvPr/>
        </p:nvSpPr>
        <p:spPr>
          <a:xfrm>
            <a:off x="3357554" y="2428868"/>
            <a:ext cx="2428892" cy="24288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3600" dirty="0" smtClean="0"/>
              <a:t>Komunitas Geologi</a:t>
            </a:r>
          </a:p>
          <a:p>
            <a:pPr algn="ctr"/>
            <a:r>
              <a:rPr lang="id-ID" sz="3600" dirty="0" smtClean="0"/>
              <a:t>(1807)</a:t>
            </a:r>
          </a:p>
        </p:txBody>
      </p:sp>
      <p:sp>
        <p:nvSpPr>
          <p:cNvPr id="8" name="Rectangle 7"/>
          <p:cNvSpPr/>
          <p:nvPr/>
        </p:nvSpPr>
        <p:spPr>
          <a:xfrm>
            <a:off x="6143636" y="2428868"/>
            <a:ext cx="2428892" cy="24288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3600" dirty="0" smtClean="0"/>
              <a:t>Komunitas Kimia</a:t>
            </a:r>
          </a:p>
          <a:p>
            <a:pPr algn="ctr"/>
            <a:r>
              <a:rPr lang="id-ID" sz="3600" dirty="0" smtClean="0"/>
              <a:t>(1840)</a:t>
            </a:r>
          </a:p>
        </p:txBody>
      </p:sp>
      <p:cxnSp>
        <p:nvCxnSpPr>
          <p:cNvPr id="10" name="Straight Arrow Connector 9"/>
          <p:cNvCxnSpPr>
            <a:stCxn id="4" idx="2"/>
          </p:cNvCxnSpPr>
          <p:nvPr/>
        </p:nvCxnSpPr>
        <p:spPr>
          <a:xfrm rot="5400000">
            <a:off x="2911067" y="660778"/>
            <a:ext cx="642942" cy="2750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2"/>
          </p:cNvCxnSpPr>
          <p:nvPr/>
        </p:nvCxnSpPr>
        <p:spPr>
          <a:xfrm rot="5400000">
            <a:off x="4268389" y="2018100"/>
            <a:ext cx="64294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2"/>
          </p:cNvCxnSpPr>
          <p:nvPr/>
        </p:nvCxnSpPr>
        <p:spPr>
          <a:xfrm rot="16200000" flipH="1">
            <a:off x="5661429" y="660777"/>
            <a:ext cx="642942" cy="2750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1493520"/>
          </a:xfrm>
        </p:spPr>
        <p:style>
          <a:lnRef idx="2">
            <a:schemeClr val="accent2"/>
          </a:lnRef>
          <a:fillRef idx="1">
            <a:schemeClr val="lt1"/>
          </a:fillRef>
          <a:effectRef idx="0">
            <a:schemeClr val="accent2"/>
          </a:effectRef>
          <a:fontRef idx="minor">
            <a:schemeClr val="dk1"/>
          </a:fontRef>
        </p:style>
        <p:txBody>
          <a:bodyPr>
            <a:normAutofit/>
          </a:bodyPr>
          <a:lstStyle/>
          <a:p>
            <a:r>
              <a:rPr lang="id-ID" dirty="0" smtClean="0"/>
              <a:t>Para pejabat dari Royal Society menyukai saran dari presiden Royal Society, Sir Joseph Banks. </a:t>
            </a:r>
            <a:endParaRPr lang="id-ID" dirty="0"/>
          </a:p>
        </p:txBody>
      </p:sp>
      <p:sp>
        <p:nvSpPr>
          <p:cNvPr id="4" name="Horizontal Scroll 3"/>
          <p:cNvSpPr/>
          <p:nvPr/>
        </p:nvSpPr>
        <p:spPr>
          <a:xfrm>
            <a:off x="714348" y="3429000"/>
            <a:ext cx="7500990" cy="2714644"/>
          </a:xfrm>
          <a:prstGeom prst="horizontalScroll">
            <a:avLst/>
          </a:prstGeom>
        </p:spPr>
        <p:style>
          <a:lnRef idx="3">
            <a:schemeClr val="lt1"/>
          </a:lnRef>
          <a:fillRef idx="1">
            <a:schemeClr val="accent1"/>
          </a:fillRef>
          <a:effectRef idx="1">
            <a:schemeClr val="accent1"/>
          </a:effectRef>
          <a:fontRef idx="minor">
            <a:schemeClr val="lt1"/>
          </a:fontRef>
        </p:style>
        <p:txBody>
          <a:bodyPr rtlCol="0" anchor="ctr"/>
          <a:lstStyle/>
          <a:p>
            <a:endParaRPr lang="id-ID" sz="2800" dirty="0" smtClean="0"/>
          </a:p>
          <a:p>
            <a:endParaRPr lang="id-ID" sz="2800" dirty="0" smtClean="0"/>
          </a:p>
          <a:p>
            <a:r>
              <a:rPr lang="id-ID" sz="2800" dirty="0" smtClean="0"/>
              <a:t>'Saya melihat dengan jelas bahwa semua perkumpulan model baru akhirnya akan membongkar komunitas kerajaan’</a:t>
            </a:r>
          </a:p>
          <a:p>
            <a:endParaRPr lang="id-ID" sz="2800" dirty="0" smtClean="0"/>
          </a:p>
          <a:p>
            <a:pPr algn="ctr"/>
            <a:endParaRPr lang="id-ID"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358246" cy="857256"/>
          </a:xfrm>
        </p:spPr>
        <p:style>
          <a:lnRef idx="2">
            <a:schemeClr val="accent2"/>
          </a:lnRef>
          <a:fillRef idx="1">
            <a:schemeClr val="lt1"/>
          </a:fillRef>
          <a:effectRef idx="0">
            <a:schemeClr val="accent2"/>
          </a:effectRef>
          <a:fontRef idx="minor">
            <a:schemeClr val="dk1"/>
          </a:fontRef>
        </p:style>
        <p:txBody>
          <a:bodyPr>
            <a:normAutofit/>
          </a:bodyPr>
          <a:lstStyle/>
          <a:p>
            <a:r>
              <a:rPr lang="id-ID" sz="2400" dirty="0" smtClean="0"/>
              <a:t>Fasilitas untuk pelatihan ilmuwan di Inggris selama setengah tahun pertama abad ke-19 masih kurang. </a:t>
            </a:r>
            <a:endParaRPr lang="id-ID" sz="2400" dirty="0"/>
          </a:p>
        </p:txBody>
      </p:sp>
      <p:sp>
        <p:nvSpPr>
          <p:cNvPr id="4" name="Content Placeholder 2"/>
          <p:cNvSpPr txBox="1">
            <a:spLocks/>
          </p:cNvSpPr>
          <p:nvPr/>
        </p:nvSpPr>
        <p:spPr>
          <a:xfrm>
            <a:off x="357158" y="3071810"/>
            <a:ext cx="8358246" cy="1000132"/>
          </a:xfrm>
          <a:prstGeom prst="rect">
            <a:avLst/>
          </a:prstGeom>
        </p:spPr>
        <p:style>
          <a:lnRef idx="2">
            <a:schemeClr val="accent2"/>
          </a:lnRef>
          <a:fillRef idx="1">
            <a:schemeClr val="lt1"/>
          </a:fillRef>
          <a:effectRef idx="0">
            <a:schemeClr val="accent2"/>
          </a:effectRef>
          <a:fontRef idx="minor">
            <a:schemeClr val="dk1"/>
          </a:fontRef>
        </p:style>
        <p:txBody>
          <a:bodyPr vert="horz">
            <a:normAutofit/>
          </a:bodyPr>
          <a:lstStyle/>
          <a:p>
            <a:pPr marL="274320" lvl="0" indent="-274320" algn="just">
              <a:spcBef>
                <a:spcPct val="20000"/>
              </a:spcBef>
              <a:buClr>
                <a:schemeClr val="accent3"/>
              </a:buClr>
              <a:buSzPct val="95000"/>
              <a:buFont typeface="Wingdings 2"/>
              <a:buChar char=""/>
            </a:pPr>
            <a:r>
              <a:rPr lang="id-ID" sz="2400" dirty="0" smtClean="0"/>
              <a:t>Pada </a:t>
            </a:r>
            <a:r>
              <a:rPr lang="id-ID" sz="2400" dirty="0"/>
              <a:t>abad ke-19 </a:t>
            </a:r>
            <a:r>
              <a:rPr lang="id-ID" sz="2400" dirty="0" smtClean="0"/>
              <a:t>pelatihan yang mereka berikan sebagian besar nyaris menjadi teologis. </a:t>
            </a:r>
            <a:endParaRPr kumimoji="0" lang="id-ID"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Content Placeholder 2"/>
          <p:cNvSpPr txBox="1">
            <a:spLocks/>
          </p:cNvSpPr>
          <p:nvPr/>
        </p:nvSpPr>
        <p:spPr>
          <a:xfrm>
            <a:off x="357158" y="2000240"/>
            <a:ext cx="8358246" cy="857256"/>
          </a:xfrm>
          <a:prstGeom prst="rect">
            <a:avLst/>
          </a:prstGeom>
        </p:spPr>
        <p:style>
          <a:lnRef idx="2">
            <a:schemeClr val="accent2"/>
          </a:lnRef>
          <a:fillRef idx="1">
            <a:schemeClr val="lt1"/>
          </a:fillRef>
          <a:effectRef idx="0">
            <a:schemeClr val="accent2"/>
          </a:effectRef>
          <a:fontRef idx="minor">
            <a:schemeClr val="dk1"/>
          </a:fontRef>
        </p:style>
        <p:txBody>
          <a:bodyPr vert="horz">
            <a:normAutofit/>
          </a:bodyPr>
          <a:lstStyle/>
          <a:p>
            <a:pPr marL="274320" lvl="0" indent="-274320" algn="just">
              <a:spcBef>
                <a:spcPct val="20000"/>
              </a:spcBef>
              <a:buClr>
                <a:schemeClr val="accent3"/>
              </a:buClr>
              <a:buSzPct val="95000"/>
              <a:buFont typeface="Wingdings 2"/>
              <a:buChar char=""/>
            </a:pPr>
            <a:r>
              <a:rPr lang="id-ID" sz="2400" dirty="0" smtClean="0"/>
              <a:t>Selama abad ke-18, akademi nonkonformis telah melakukan pelayanan yang berharga di dalam hubungan ini.</a:t>
            </a:r>
          </a:p>
        </p:txBody>
      </p:sp>
      <p:sp>
        <p:nvSpPr>
          <p:cNvPr id="6" name="Content Placeholder 2"/>
          <p:cNvSpPr txBox="1">
            <a:spLocks/>
          </p:cNvSpPr>
          <p:nvPr/>
        </p:nvSpPr>
        <p:spPr>
          <a:xfrm>
            <a:off x="357158" y="4286256"/>
            <a:ext cx="8429684" cy="2143140"/>
          </a:xfrm>
          <a:prstGeom prst="rect">
            <a:avLst/>
          </a:prstGeom>
        </p:spPr>
        <p:style>
          <a:lnRef idx="2">
            <a:schemeClr val="accent2"/>
          </a:lnRef>
          <a:fillRef idx="1">
            <a:schemeClr val="lt1"/>
          </a:fillRef>
          <a:effectRef idx="0">
            <a:schemeClr val="accent2"/>
          </a:effectRef>
          <a:fontRef idx="minor">
            <a:schemeClr val="dk1"/>
          </a:fontRef>
        </p:style>
        <p:txBody>
          <a:bodyPr vert="horz">
            <a:normAutofit/>
          </a:bodyPr>
          <a:lstStyle/>
          <a:p>
            <a:pPr marL="274320" lvl="0" indent="-274320">
              <a:spcBef>
                <a:spcPct val="20000"/>
              </a:spcBef>
              <a:buClr>
                <a:schemeClr val="accent3"/>
              </a:buClr>
              <a:buSzPct val="95000"/>
              <a:buFont typeface="Wingdings 2"/>
              <a:buChar char=""/>
            </a:pPr>
            <a:r>
              <a:rPr lang="id-ID" sz="2400" dirty="0" smtClean="0"/>
              <a:t>Tidak sampai tahun 1850-an, Oxford dan Cambridge direformasi oleh Parlemen, menyusul komisi kerajaan (1850-51), dan bermunculan universitas-universitas provinsi yang penting, seperti komunitas Sastra dan filosofis dari wilayah mereka.</a:t>
            </a:r>
            <a:endParaRPr kumimoji="0" lang="id-ID" sz="26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2643206"/>
          </a:xfrm>
        </p:spPr>
        <p:style>
          <a:lnRef idx="2">
            <a:schemeClr val="accent2"/>
          </a:lnRef>
          <a:fillRef idx="1">
            <a:schemeClr val="lt1"/>
          </a:fillRef>
          <a:effectRef idx="0">
            <a:schemeClr val="accent2"/>
          </a:effectRef>
          <a:fontRef idx="minor">
            <a:schemeClr val="dk1"/>
          </a:fontRef>
        </p:style>
        <p:txBody>
          <a:bodyPr>
            <a:normAutofit/>
          </a:bodyPr>
          <a:lstStyle/>
          <a:p>
            <a:r>
              <a:rPr lang="id-ID" dirty="0" smtClean="0"/>
              <a:t>Selama paruh pertama dari abad ke-19 didirikan perguruan tinggi di </a:t>
            </a:r>
            <a:r>
              <a:rPr lang="id-ID" b="1" dirty="0" smtClean="0"/>
              <a:t>London</a:t>
            </a:r>
            <a:r>
              <a:rPr lang="id-ID" dirty="0" smtClean="0"/>
              <a:t> (1826 dan 1828) dan </a:t>
            </a:r>
            <a:r>
              <a:rPr lang="id-ID" b="1" dirty="0" smtClean="0"/>
              <a:t>Durham</a:t>
            </a:r>
            <a:r>
              <a:rPr lang="id-ID" dirty="0" smtClean="0"/>
              <a:t> (1832), tetapi akan muncul data kualitatif bahwa </a:t>
            </a:r>
            <a:r>
              <a:rPr lang="id-ID" b="1" dirty="0" smtClean="0"/>
              <a:t>Institut Mekanika adalah perusahaan penting di Inggris yang menyediakan pendidikan ilmiah di periode ini.</a:t>
            </a:r>
            <a:endParaRPr lang="id-ID" b="1" dirty="0"/>
          </a:p>
        </p:txBody>
      </p:sp>
      <p:sp>
        <p:nvSpPr>
          <p:cNvPr id="4" name="Content Placeholder 2"/>
          <p:cNvSpPr txBox="1">
            <a:spLocks/>
          </p:cNvSpPr>
          <p:nvPr/>
        </p:nvSpPr>
        <p:spPr>
          <a:xfrm>
            <a:off x="428596" y="3857628"/>
            <a:ext cx="8229600" cy="2357454"/>
          </a:xfrm>
          <a:prstGeom prst="rect">
            <a:avLst/>
          </a:prstGeom>
        </p:spPr>
        <p:style>
          <a:lnRef idx="2">
            <a:schemeClr val="accent2"/>
          </a:lnRef>
          <a:fillRef idx="1">
            <a:schemeClr val="lt1"/>
          </a:fillRef>
          <a:effectRef idx="0">
            <a:schemeClr val="accent2"/>
          </a:effectRef>
          <a:fontRef idx="minor">
            <a:schemeClr val="dk1"/>
          </a:fontRef>
        </p:style>
        <p:txBody>
          <a:bodyPr vert="horz">
            <a:normAutofit fontScale="92500"/>
          </a:bodyPr>
          <a:lstStyle/>
          <a:p>
            <a:pPr marL="274320" lvl="0" indent="-274320" algn="just">
              <a:spcBef>
                <a:spcPct val="20000"/>
              </a:spcBef>
              <a:buClr>
                <a:schemeClr val="accent3"/>
              </a:buClr>
              <a:buSzPct val="95000"/>
              <a:buFont typeface="Wingdings 2"/>
              <a:buChar char=""/>
            </a:pPr>
            <a:r>
              <a:rPr lang="id-ID" sz="2800" dirty="0" smtClean="0"/>
              <a:t>Di </a:t>
            </a:r>
            <a:r>
              <a:rPr lang="id-ID" sz="2800" b="1" dirty="0"/>
              <a:t>Skotlandia</a:t>
            </a:r>
            <a:r>
              <a:rPr lang="id-ID" sz="2800" dirty="0"/>
              <a:t> universitas adalah fondasi yang lebih baru dan memiliki tradisi yang lebih modern, ilmiah yang diajarkan dan maju di </a:t>
            </a:r>
            <a:r>
              <a:rPr lang="id-ID" sz="2800" b="1" dirty="0"/>
              <a:t>Glasgow </a:t>
            </a:r>
            <a:r>
              <a:rPr lang="id-ID" sz="2800" dirty="0"/>
              <a:t>dan</a:t>
            </a:r>
            <a:r>
              <a:rPr lang="id-ID" sz="2800" b="1" dirty="0"/>
              <a:t> Edinburgh </a:t>
            </a:r>
            <a:r>
              <a:rPr lang="id-ID" sz="2800" dirty="0"/>
              <a:t>pada awal periode, khususnya oleh </a:t>
            </a:r>
            <a:r>
              <a:rPr lang="id-ID" sz="2800" b="1" dirty="0"/>
              <a:t>Joseph Black </a:t>
            </a:r>
            <a:r>
              <a:rPr lang="id-ID" sz="2800" dirty="0"/>
              <a:t>dan murid-muridnya </a:t>
            </a:r>
            <a:r>
              <a:rPr lang="id-ID" sz="2800" dirty="0" smtClean="0"/>
              <a:t>(1760). </a:t>
            </a:r>
            <a:endParaRPr kumimoji="0" lang="id-ID" sz="26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8596" y="4786322"/>
            <a:ext cx="8358246" cy="1714512"/>
          </a:xfrm>
          <a:prstGeom prst="rect">
            <a:avLst/>
          </a:prstGeom>
        </p:spPr>
        <p:style>
          <a:lnRef idx="2">
            <a:schemeClr val="accent2"/>
          </a:lnRef>
          <a:fillRef idx="1">
            <a:schemeClr val="lt1"/>
          </a:fillRef>
          <a:effectRef idx="0">
            <a:schemeClr val="accent2"/>
          </a:effectRef>
          <a:fontRef idx="minor">
            <a:schemeClr val="dk1"/>
          </a:fontRef>
        </p:style>
        <p:txBody>
          <a:bodyPr vert="horz">
            <a:normAutofit fontScale="92500"/>
          </a:bodyPr>
          <a:lstStyle/>
          <a:p>
            <a:pPr marL="274320" lvl="0" indent="-274320">
              <a:spcBef>
                <a:spcPct val="20000"/>
              </a:spcBef>
              <a:buClr>
                <a:schemeClr val="accent3"/>
              </a:buClr>
              <a:buSzPct val="95000"/>
              <a:buFont typeface="Wingdings 2"/>
              <a:buChar char=""/>
            </a:pPr>
            <a:r>
              <a:rPr lang="id-ID" sz="2800" dirty="0" smtClean="0"/>
              <a:t>Kelvin </a:t>
            </a:r>
            <a:r>
              <a:rPr lang="id-ID" sz="2400" dirty="0" smtClean="0"/>
              <a:t>lah yang sebenarnya memberi bentuk pada struktur </a:t>
            </a:r>
            <a:r>
              <a:rPr lang="id-ID" sz="2800" dirty="0" smtClean="0"/>
              <a:t>modern pengajaran ilmu pengetahuan</a:t>
            </a:r>
            <a:r>
              <a:rPr lang="id-ID" sz="2400" dirty="0" smtClean="0"/>
              <a:t>, memperkenalkan </a:t>
            </a:r>
            <a:r>
              <a:rPr lang="id-ID" sz="2600" dirty="0" smtClean="0"/>
              <a:t>karya eksperimental </a:t>
            </a:r>
            <a:r>
              <a:rPr lang="id-ID" sz="2400" dirty="0" smtClean="0"/>
              <a:t>sebagai bagian integral dari </a:t>
            </a:r>
            <a:r>
              <a:rPr lang="id-ID" sz="2600" dirty="0" smtClean="0"/>
              <a:t>pelatihan ilmuwan</a:t>
            </a:r>
            <a:r>
              <a:rPr lang="id-ID" sz="2400" dirty="0" smtClean="0"/>
              <a:t>. </a:t>
            </a:r>
            <a:r>
              <a:rPr lang="id-ID" sz="2600" dirty="0" smtClean="0"/>
              <a:t>Institut Mekanika </a:t>
            </a:r>
            <a:r>
              <a:rPr lang="id-ID" sz="2400" dirty="0" smtClean="0"/>
              <a:t>juga berasal dari </a:t>
            </a:r>
            <a:r>
              <a:rPr lang="id-ID" sz="2600" dirty="0" smtClean="0"/>
              <a:t>Skotlandia</a:t>
            </a:r>
            <a:r>
              <a:rPr lang="id-ID" sz="2400" dirty="0" smtClean="0"/>
              <a:t>.</a:t>
            </a:r>
            <a:endParaRPr kumimoji="0" lang="id-ID" sz="26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Rectangle 4"/>
          <p:cNvSpPr/>
          <p:nvPr/>
        </p:nvSpPr>
        <p:spPr>
          <a:xfrm>
            <a:off x="857224" y="1571612"/>
            <a:ext cx="4214842" cy="5715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2800" dirty="0" smtClean="0"/>
              <a:t>Lab. Kimia pertama </a:t>
            </a:r>
            <a:endParaRPr lang="id-ID" sz="2800" dirty="0"/>
          </a:p>
        </p:txBody>
      </p:sp>
      <p:sp>
        <p:nvSpPr>
          <p:cNvPr id="7" name="Rectangle 6"/>
          <p:cNvSpPr/>
          <p:nvPr/>
        </p:nvSpPr>
        <p:spPr>
          <a:xfrm>
            <a:off x="5429256" y="1571612"/>
            <a:ext cx="2857520" cy="5715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2800" dirty="0" smtClean="0"/>
              <a:t>Glasgow (1817)</a:t>
            </a:r>
            <a:endParaRPr lang="id-ID" sz="2800" dirty="0"/>
          </a:p>
        </p:txBody>
      </p:sp>
      <p:sp>
        <p:nvSpPr>
          <p:cNvPr id="8" name="Rectangle 7"/>
          <p:cNvSpPr/>
          <p:nvPr/>
        </p:nvSpPr>
        <p:spPr>
          <a:xfrm>
            <a:off x="857224" y="3857628"/>
            <a:ext cx="4214842" cy="5715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2800" dirty="0" smtClean="0"/>
              <a:t>Lab. Fisika pertama </a:t>
            </a:r>
            <a:endParaRPr lang="id-ID" sz="2800" dirty="0"/>
          </a:p>
        </p:txBody>
      </p:sp>
      <p:sp>
        <p:nvSpPr>
          <p:cNvPr id="9" name="Rectangle 8"/>
          <p:cNvSpPr/>
          <p:nvPr/>
        </p:nvSpPr>
        <p:spPr>
          <a:xfrm>
            <a:off x="5429256" y="3857628"/>
            <a:ext cx="2857520" cy="5715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2800" dirty="0" smtClean="0"/>
              <a:t>Glasgow (1846)</a:t>
            </a:r>
            <a:endParaRPr lang="id-ID" sz="2800" dirty="0"/>
          </a:p>
        </p:txBody>
      </p:sp>
      <p:sp>
        <p:nvSpPr>
          <p:cNvPr id="10" name="Rectangle 9"/>
          <p:cNvSpPr/>
          <p:nvPr/>
        </p:nvSpPr>
        <p:spPr>
          <a:xfrm>
            <a:off x="857224" y="785794"/>
            <a:ext cx="3929090"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800" dirty="0" smtClean="0"/>
              <a:t>Thomas Thomson</a:t>
            </a:r>
            <a:endParaRPr lang="id-ID" sz="2800" dirty="0"/>
          </a:p>
        </p:txBody>
      </p:sp>
      <p:sp>
        <p:nvSpPr>
          <p:cNvPr id="11" name="Rectangle 10"/>
          <p:cNvSpPr/>
          <p:nvPr/>
        </p:nvSpPr>
        <p:spPr>
          <a:xfrm>
            <a:off x="857224" y="2428868"/>
            <a:ext cx="3286148"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800" dirty="0" smtClean="0"/>
              <a:t>William Thomson</a:t>
            </a:r>
            <a:endParaRPr lang="id-ID" sz="2800" dirty="0"/>
          </a:p>
        </p:txBody>
      </p:sp>
      <p:sp>
        <p:nvSpPr>
          <p:cNvPr id="12" name="Rectangle 11"/>
          <p:cNvSpPr/>
          <p:nvPr/>
        </p:nvSpPr>
        <p:spPr>
          <a:xfrm>
            <a:off x="857224" y="3143248"/>
            <a:ext cx="3286148"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d-ID" sz="2800" dirty="0" smtClean="0"/>
              <a:t>Lord Kelvin</a:t>
            </a:r>
            <a:endParaRPr lang="id-ID"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3143272"/>
          </a:xfrm>
        </p:spPr>
        <p:style>
          <a:lnRef idx="2">
            <a:schemeClr val="accent2"/>
          </a:lnRef>
          <a:fillRef idx="1">
            <a:schemeClr val="lt1"/>
          </a:fillRef>
          <a:effectRef idx="0">
            <a:schemeClr val="accent2"/>
          </a:effectRef>
          <a:fontRef idx="minor">
            <a:schemeClr val="dk1"/>
          </a:fontRef>
        </p:style>
        <p:txBody>
          <a:bodyPr>
            <a:noAutofit/>
          </a:bodyPr>
          <a:lstStyle/>
          <a:p>
            <a:pPr marL="90488" indent="1588" algn="just">
              <a:buNone/>
            </a:pPr>
            <a:r>
              <a:rPr lang="id-ID" b="1" dirty="0" smtClean="0"/>
              <a:t>John Anderson</a:t>
            </a:r>
          </a:p>
          <a:p>
            <a:pPr marL="457200" indent="-365125" algn="just"/>
            <a:r>
              <a:rPr lang="id-ID" dirty="0" smtClean="0"/>
              <a:t>Profesor filsafat alam di </a:t>
            </a:r>
            <a:r>
              <a:rPr lang="id-ID" sz="2800" dirty="0" smtClean="0"/>
              <a:t>Glasgow</a:t>
            </a:r>
            <a:endParaRPr lang="id-ID" dirty="0" smtClean="0"/>
          </a:p>
          <a:p>
            <a:pPr marL="457200" indent="-365125" algn="just"/>
            <a:r>
              <a:rPr lang="id-ID" dirty="0" smtClean="0"/>
              <a:t>mengajar mata pelajaran ilmiah untuk pengrajin (1760)</a:t>
            </a:r>
          </a:p>
          <a:p>
            <a:pPr marL="457200" indent="-365125" algn="just"/>
            <a:r>
              <a:rPr lang="id-ID" dirty="0" smtClean="0"/>
              <a:t>mewariskan tanah miliknya untuk pondasi sebuah </a:t>
            </a:r>
          </a:p>
          <a:p>
            <a:pPr marL="457200" indent="-365125" algn="just"/>
            <a:r>
              <a:rPr lang="id-ID" dirty="0" smtClean="0"/>
              <a:t>Lembaga untuk mengajar ilmu-ilmu hingga wafatnya (1796)</a:t>
            </a:r>
            <a:endParaRPr lang="id-ID" dirty="0"/>
          </a:p>
        </p:txBody>
      </p:sp>
      <p:sp>
        <p:nvSpPr>
          <p:cNvPr id="5" name="Content Placeholder 2"/>
          <p:cNvSpPr txBox="1">
            <a:spLocks/>
          </p:cNvSpPr>
          <p:nvPr/>
        </p:nvSpPr>
        <p:spPr>
          <a:xfrm>
            <a:off x="357158" y="4214818"/>
            <a:ext cx="8429684" cy="2286016"/>
          </a:xfrm>
          <a:prstGeom prst="rect">
            <a:avLst/>
          </a:prstGeom>
        </p:spPr>
        <p:style>
          <a:lnRef idx="2">
            <a:schemeClr val="accent2"/>
          </a:lnRef>
          <a:fillRef idx="1">
            <a:schemeClr val="lt1"/>
          </a:fillRef>
          <a:effectRef idx="0">
            <a:schemeClr val="accent2"/>
          </a:effectRef>
          <a:fontRef idx="minor">
            <a:schemeClr val="dk1"/>
          </a:fontRef>
        </p:style>
        <p:txBody>
          <a:bodyPr vert="horz">
            <a:normAutofit fontScale="92500" lnSpcReduction="20000"/>
          </a:bodyPr>
          <a:lstStyle/>
          <a:p>
            <a:pPr marL="273050" lvl="0" indent="1588" algn="just">
              <a:spcBef>
                <a:spcPct val="20000"/>
              </a:spcBef>
              <a:buClr>
                <a:schemeClr val="accent3"/>
              </a:buClr>
              <a:buSzPct val="95000"/>
            </a:pPr>
            <a:r>
              <a:rPr lang="id-ID" sz="2800" b="1" dirty="0" smtClean="0"/>
              <a:t>Dr George Birkbeck</a:t>
            </a:r>
          </a:p>
          <a:p>
            <a:pPr marL="273050" lvl="0" indent="619125" algn="just">
              <a:spcBef>
                <a:spcPct val="20000"/>
              </a:spcBef>
              <a:buClr>
                <a:schemeClr val="accent3"/>
              </a:buClr>
              <a:buSzPct val="95000"/>
            </a:pPr>
            <a:r>
              <a:rPr lang="id-ID" sz="2800" dirty="0" smtClean="0"/>
              <a:t>Seorang </a:t>
            </a:r>
            <a:r>
              <a:rPr lang="id-ID" sz="3000" dirty="0" smtClean="0"/>
              <a:t>profesor fisika </a:t>
            </a:r>
            <a:r>
              <a:rPr lang="id-ID" sz="2800" dirty="0" smtClean="0"/>
              <a:t>di Lembaga Anderson di Glagsow sampai tahun 1804 ketika dia pindah ke London dan memberikan kursus dari kuliah ilmiah di sana, yang menyebabkan dasar dari </a:t>
            </a:r>
            <a:r>
              <a:rPr lang="id-ID" sz="2800" b="1" dirty="0" smtClean="0"/>
              <a:t>Institute Mekanika London (</a:t>
            </a:r>
            <a:r>
              <a:rPr lang="id-ID" sz="2800" dirty="0" smtClean="0"/>
              <a:t>1823</a:t>
            </a:r>
            <a:r>
              <a:rPr lang="id-ID" sz="2800" dirty="0"/>
              <a:t>)</a:t>
            </a:r>
            <a:endParaRPr lang="id-ID" sz="2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1000132"/>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id-ID" sz="3000" dirty="0" smtClean="0"/>
              <a:t>Institut Mekanika Glasgow </a:t>
            </a:r>
            <a:r>
              <a:rPr lang="id-ID" dirty="0" smtClean="0"/>
              <a:t>dibentuk oleh sejumlah guru yang telah memisahkan diri dari universitas (1823).</a:t>
            </a:r>
            <a:endParaRPr lang="id-ID" dirty="0"/>
          </a:p>
        </p:txBody>
      </p:sp>
      <p:sp>
        <p:nvSpPr>
          <p:cNvPr id="4" name="Content Placeholder 2"/>
          <p:cNvSpPr txBox="1">
            <a:spLocks/>
          </p:cNvSpPr>
          <p:nvPr/>
        </p:nvSpPr>
        <p:spPr>
          <a:xfrm>
            <a:off x="428596" y="4214818"/>
            <a:ext cx="8229600" cy="2357454"/>
          </a:xfrm>
          <a:prstGeom prst="rect">
            <a:avLst/>
          </a:prstGeom>
        </p:spPr>
        <p:style>
          <a:lnRef idx="2">
            <a:schemeClr val="accent2"/>
          </a:lnRef>
          <a:fillRef idx="1">
            <a:schemeClr val="lt1"/>
          </a:fillRef>
          <a:effectRef idx="0">
            <a:schemeClr val="accent2"/>
          </a:effectRef>
          <a:fontRef idx="minor">
            <a:schemeClr val="dk1"/>
          </a:fontRef>
        </p:style>
        <p:txBody>
          <a:bodyPr vert="horz">
            <a:normAutofit fontScale="92500" lnSpcReduction="20000"/>
          </a:bodyPr>
          <a:lstStyle/>
          <a:p>
            <a:pPr marL="274320" lvl="0" indent="-274320" algn="just">
              <a:spcBef>
                <a:spcPct val="20000"/>
              </a:spcBef>
              <a:buClr>
                <a:schemeClr val="accent3"/>
              </a:buClr>
              <a:buSzPct val="95000"/>
              <a:buFont typeface="Wingdings 2"/>
              <a:buChar char=""/>
            </a:pPr>
            <a:r>
              <a:rPr lang="id-ID" sz="2800" dirty="0" smtClean="0"/>
              <a:t>Sebagian besar Institut telah mencukupi standar pendidikan yang tinggi.</a:t>
            </a:r>
          </a:p>
          <a:p>
            <a:pPr marL="274320" lvl="0" indent="-274320" algn="just">
              <a:spcBef>
                <a:spcPct val="20000"/>
              </a:spcBef>
              <a:buClr>
                <a:schemeClr val="accent3"/>
              </a:buClr>
              <a:buSzPct val="95000"/>
              <a:buFont typeface="Wingdings 2"/>
              <a:buChar char=""/>
            </a:pPr>
            <a:r>
              <a:rPr lang="id-ID" sz="2800" dirty="0" smtClean="0"/>
              <a:t>Lembaga London akhirnya mencapai status sebagai universitas yaitu </a:t>
            </a:r>
            <a:r>
              <a:rPr lang="id-ID" sz="3000" dirty="0" smtClean="0"/>
              <a:t>Birkbeck College</a:t>
            </a:r>
            <a:r>
              <a:rPr lang="id-ID" sz="2800" dirty="0" smtClean="0"/>
              <a:t>, tetapi kebanyakan dari mereka berkembang menjadi </a:t>
            </a:r>
            <a:r>
              <a:rPr lang="id-ID" sz="3000" dirty="0" smtClean="0"/>
              <a:t>perguruan tinggi teknik</a:t>
            </a:r>
            <a:r>
              <a:rPr lang="id-ID" sz="2800" dirty="0" smtClean="0"/>
              <a:t>.</a:t>
            </a:r>
            <a:endParaRPr kumimoji="0" lang="id-ID" sz="26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Content Placeholder 2"/>
          <p:cNvSpPr txBox="1">
            <a:spLocks/>
          </p:cNvSpPr>
          <p:nvPr/>
        </p:nvSpPr>
        <p:spPr>
          <a:xfrm>
            <a:off x="285720" y="2071678"/>
            <a:ext cx="8501122" cy="1928826"/>
          </a:xfrm>
          <a:prstGeom prst="rect">
            <a:avLst/>
          </a:prstGeom>
        </p:spPr>
        <p:style>
          <a:lnRef idx="2">
            <a:schemeClr val="accent2"/>
          </a:lnRef>
          <a:fillRef idx="1">
            <a:schemeClr val="lt1"/>
          </a:fillRef>
          <a:effectRef idx="0">
            <a:schemeClr val="accent2"/>
          </a:effectRef>
          <a:fontRef idx="minor">
            <a:schemeClr val="dk1"/>
          </a:fontRef>
        </p:style>
        <p:txBody>
          <a:bodyPr vert="horz">
            <a:normAutofit fontScale="85000" lnSpcReduction="10000"/>
          </a:bodyPr>
          <a:lstStyle/>
          <a:p>
            <a:pPr marL="274320" lvl="0" indent="-274320" algn="just">
              <a:spcBef>
                <a:spcPct val="20000"/>
              </a:spcBef>
              <a:buClr>
                <a:schemeClr val="accent3"/>
              </a:buClr>
              <a:buSzPct val="95000"/>
              <a:buFont typeface="Wingdings 2"/>
              <a:buChar char=""/>
            </a:pPr>
            <a:r>
              <a:rPr lang="id-ID" sz="2800" dirty="0" smtClean="0"/>
              <a:t>Sebuah Institut Mekanika didirikan di </a:t>
            </a:r>
            <a:r>
              <a:rPr lang="id-ID" sz="3300" dirty="0" smtClean="0"/>
              <a:t>Brigmingham </a:t>
            </a:r>
            <a:r>
              <a:rPr lang="id-ID" sz="2800" dirty="0" smtClean="0"/>
              <a:t>(1825), dan institut mekanika lainnya segera bermunculan di sebagian besar kota-kota besar di negara.</a:t>
            </a:r>
            <a:r>
              <a:rPr lang="id-ID" sz="2400" dirty="0" smtClean="0"/>
              <a:t> </a:t>
            </a:r>
          </a:p>
          <a:p>
            <a:pPr marL="274320" lvl="0" indent="-274320" algn="ctr">
              <a:spcBef>
                <a:spcPct val="20000"/>
              </a:spcBef>
              <a:buClr>
                <a:schemeClr val="accent3"/>
              </a:buClr>
              <a:buSzPct val="95000"/>
            </a:pPr>
            <a:r>
              <a:rPr lang="id-ID" sz="2400" dirty="0" smtClean="0">
                <a:solidFill>
                  <a:srgbClr val="002060"/>
                </a:solidFill>
              </a:rPr>
              <a:t>Tahun 1850 ada enam ratus organisasi-organisasi dengan keanggotaan lebih dari seratus ribu. </a:t>
            </a:r>
            <a:endParaRPr lang="id-ID" sz="2600" dirty="0" smtClean="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a:t>INSTITUSI SAINS DI PERANCIS DAN INGGRIS PADA ABAD </a:t>
            </a:r>
            <a:r>
              <a:rPr lang="id-ID" sz="3600" b="1" dirty="0" smtClean="0"/>
              <a:t>KESEMBILANBELAS</a:t>
            </a:r>
            <a:endParaRPr lang="id-ID" sz="3600" dirty="0"/>
          </a:p>
        </p:txBody>
      </p:sp>
      <p:sp>
        <p:nvSpPr>
          <p:cNvPr id="3" name="Content Placeholder 2"/>
          <p:cNvSpPr>
            <a:spLocks noGrp="1"/>
          </p:cNvSpPr>
          <p:nvPr>
            <p:ph idx="1"/>
          </p:nvPr>
        </p:nvSpPr>
        <p:spPr/>
        <p:txBody>
          <a:bodyPr/>
          <a:lstStyle/>
          <a:p>
            <a:r>
              <a:rPr lang="id-ID" dirty="0" smtClean="0"/>
              <a:t>Sejak abad 18 filsuf </a:t>
            </a:r>
            <a:r>
              <a:rPr lang="id-ID" dirty="0"/>
              <a:t>alam dari Prancis dan </a:t>
            </a:r>
            <a:r>
              <a:rPr lang="id-ID" dirty="0" smtClean="0"/>
              <a:t>Inggris saling melengkapi</a:t>
            </a:r>
          </a:p>
          <a:p>
            <a:pPr lvl="1"/>
            <a:r>
              <a:rPr lang="id-ID" dirty="0" smtClean="0"/>
              <a:t>Perancis </a:t>
            </a:r>
            <a:r>
              <a:rPr lang="id-ID" dirty="0"/>
              <a:t>mencondongkan terhadap interpretasi teoretis </a:t>
            </a:r>
            <a:r>
              <a:rPr lang="id-ID" dirty="0" smtClean="0"/>
              <a:t>alam</a:t>
            </a:r>
          </a:p>
          <a:p>
            <a:pPr lvl="1"/>
            <a:r>
              <a:rPr lang="id-ID" dirty="0" smtClean="0"/>
              <a:t>Inggris </a:t>
            </a:r>
            <a:r>
              <a:rPr lang="id-ID" dirty="0"/>
              <a:t>terhadap investigasi </a:t>
            </a:r>
            <a:r>
              <a:rPr lang="id-ID" dirty="0" smtClean="0"/>
              <a:t>empiris</a:t>
            </a:r>
          </a:p>
          <a:p>
            <a:pPr marL="361950" lvl="1">
              <a:buFont typeface="Arial" pitchFamily="34" charset="0"/>
              <a:buChar char="•"/>
            </a:pPr>
            <a:r>
              <a:rPr lang="id-ID" dirty="0" smtClean="0"/>
              <a:t>Divisi metodologi kedua negara sebagian besar menghilang selama abad kesembilan belas</a:t>
            </a:r>
          </a:p>
          <a:p>
            <a:pPr marL="361950" lvl="1">
              <a:buNone/>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1500198"/>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id-ID" sz="2800" dirty="0" smtClean="0"/>
              <a:t>Masyarakat Prancis (1794) telah mendirikan </a:t>
            </a:r>
            <a:r>
              <a:rPr lang="id-ID" sz="3300" dirty="0" smtClean="0"/>
              <a:t>Institut Mekanika</a:t>
            </a:r>
            <a:r>
              <a:rPr lang="id-ID" sz="2800" dirty="0" smtClean="0"/>
              <a:t> dalam skala besar yang menjadi dasar dari </a:t>
            </a:r>
            <a:r>
              <a:rPr lang="id-ID" sz="3300" dirty="0" smtClean="0"/>
              <a:t>Konservatorium Seni dan Perdagangan</a:t>
            </a:r>
            <a:r>
              <a:rPr lang="id-ID" sz="2800" dirty="0" smtClean="0"/>
              <a:t>, lembaga yang mencapai reputasi sebagai </a:t>
            </a:r>
            <a:r>
              <a:rPr lang="id-ID" sz="3100" dirty="0" smtClean="0"/>
              <a:t>Industri mekanik Sorbonne</a:t>
            </a:r>
            <a:r>
              <a:rPr lang="id-ID" sz="2800" dirty="0" smtClean="0"/>
              <a:t>.</a:t>
            </a:r>
            <a:endParaRPr lang="id-ID" dirty="0"/>
          </a:p>
        </p:txBody>
      </p:sp>
      <p:sp>
        <p:nvSpPr>
          <p:cNvPr id="5" name="Content Placeholder 2"/>
          <p:cNvSpPr txBox="1">
            <a:spLocks/>
          </p:cNvSpPr>
          <p:nvPr/>
        </p:nvSpPr>
        <p:spPr>
          <a:xfrm>
            <a:off x="285720" y="2643182"/>
            <a:ext cx="8501122" cy="3857652"/>
          </a:xfrm>
          <a:prstGeom prst="rect">
            <a:avLst/>
          </a:prstGeom>
        </p:spPr>
        <p:style>
          <a:lnRef idx="2">
            <a:schemeClr val="accent2"/>
          </a:lnRef>
          <a:fillRef idx="1">
            <a:schemeClr val="lt1"/>
          </a:fillRef>
          <a:effectRef idx="0">
            <a:schemeClr val="accent2"/>
          </a:effectRef>
          <a:fontRef idx="minor">
            <a:schemeClr val="dk1"/>
          </a:fontRef>
        </p:style>
        <p:txBody>
          <a:bodyPr vert="horz">
            <a:normAutofit fontScale="85000" lnSpcReduction="20000"/>
          </a:bodyPr>
          <a:lstStyle/>
          <a:p>
            <a:pPr marL="274320" lvl="0" indent="-274320" algn="just">
              <a:spcBef>
                <a:spcPct val="20000"/>
              </a:spcBef>
              <a:buClr>
                <a:schemeClr val="accent3"/>
              </a:buClr>
              <a:buSzPct val="95000"/>
              <a:buFont typeface="Wingdings 2"/>
              <a:buChar char=""/>
            </a:pPr>
            <a:r>
              <a:rPr lang="id-ID" sz="2800" dirty="0" smtClean="0"/>
              <a:t>Lembaga ini dianggap layak ditiru oleh </a:t>
            </a:r>
            <a:r>
              <a:rPr lang="id-ID" sz="3300" dirty="0" smtClean="0"/>
              <a:t>Count Rumford</a:t>
            </a:r>
            <a:r>
              <a:rPr lang="id-ID" sz="2800" dirty="0" smtClean="0"/>
              <a:t>,.</a:t>
            </a:r>
          </a:p>
          <a:p>
            <a:pPr marL="274320" lvl="0" indent="-274320" algn="just">
              <a:spcBef>
                <a:spcPct val="20000"/>
              </a:spcBef>
              <a:buClr>
                <a:schemeClr val="accent3"/>
              </a:buClr>
              <a:buSzPct val="95000"/>
              <a:buFont typeface="Wingdings 2"/>
              <a:buChar char=""/>
            </a:pPr>
            <a:r>
              <a:rPr lang="id-ID" sz="2800" dirty="0" smtClean="0"/>
              <a:t>Dia membentuk sebuah komunitas untuk ‘</a:t>
            </a:r>
            <a:r>
              <a:rPr lang="id-ID" sz="3300" dirty="0" smtClean="0"/>
              <a:t>Mendorong Industri dan Meningkatkan Kesejahteraan Kaum Miskin</a:t>
            </a:r>
            <a:r>
              <a:rPr lang="id-ID" sz="2800" dirty="0" smtClean="0"/>
              <a:t>', </a:t>
            </a:r>
          </a:p>
          <a:p>
            <a:pPr marL="274320" lvl="0" indent="-274320" algn="just">
              <a:spcBef>
                <a:spcPct val="20000"/>
              </a:spcBef>
              <a:buClr>
                <a:schemeClr val="accent3"/>
              </a:buClr>
              <a:buSzPct val="95000"/>
              <a:buFont typeface="Wingdings 2"/>
              <a:buChar char=""/>
            </a:pPr>
            <a:r>
              <a:rPr lang="id-ID" sz="2800" dirty="0" smtClean="0"/>
              <a:t>Tahun 1799 ia menyerahkan proposal ke panitia dari komunitas untuk mendirikan </a:t>
            </a:r>
            <a:r>
              <a:rPr lang="id-ID" sz="2800" b="1" dirty="0" smtClean="0"/>
              <a:t>Institusi Publik untuk menyebarkan pengetahuan, dan memfasilitasi pengenalan umum, menggunakan mekanika untuk penemuan dan perbaikan, dan untuk mengajar dengan program kuliah filsafat dan percobaan penerapan ilmu pengetahuan untuk tujuan umum kehidupan'. </a:t>
            </a:r>
            <a:endParaRPr lang="id-ID" sz="2600" b="1" dirty="0" smtClean="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19200" y="152400"/>
            <a:ext cx="3048000" cy="16002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400" dirty="0">
                <a:latin typeface="Tw Cen MT Condensed" pitchFamily="34" charset="0"/>
                <a:cs typeface="DaunPenh" pitchFamily="2" charset="0"/>
              </a:rPr>
              <a:t>Vernon Harcourt</a:t>
            </a:r>
            <a:endParaRPr lang="en-US" sz="4400" dirty="0">
              <a:latin typeface="Tw Cen MT Condensed" pitchFamily="34" charset="0"/>
              <a:cs typeface="DaunPenh" pitchFamily="2" charset="0"/>
            </a:endParaRPr>
          </a:p>
        </p:txBody>
      </p:sp>
      <p:sp>
        <p:nvSpPr>
          <p:cNvPr id="3" name="Right Arrow 2"/>
          <p:cNvSpPr/>
          <p:nvPr/>
        </p:nvSpPr>
        <p:spPr>
          <a:xfrm>
            <a:off x="4343400" y="609600"/>
            <a:ext cx="1371600" cy="609600"/>
          </a:xfrm>
          <a:prstGeom prst="rightArrow">
            <a:avLst/>
          </a:prstGeom>
          <a:solidFill>
            <a:schemeClr val="tx1">
              <a:lumMod val="65000"/>
              <a:lumOff val="3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5715000" y="381000"/>
            <a:ext cx="2057400" cy="9906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w Cen MT Condensed" pitchFamily="34" charset="0"/>
                <a:cs typeface="DaunPenh" pitchFamily="2" charset="0"/>
              </a:rPr>
              <a:t>berargumen</a:t>
            </a:r>
            <a:endParaRPr lang="en-US" sz="3600" dirty="0">
              <a:latin typeface="Tw Cen MT Condensed" pitchFamily="34" charset="0"/>
              <a:cs typeface="DaunPenh" pitchFamily="2" charset="0"/>
            </a:endParaRPr>
          </a:p>
        </p:txBody>
      </p:sp>
      <p:sp>
        <p:nvSpPr>
          <p:cNvPr id="5" name="Rounded Rectangle 4"/>
          <p:cNvSpPr/>
          <p:nvPr/>
        </p:nvSpPr>
        <p:spPr>
          <a:xfrm>
            <a:off x="914400" y="2590800"/>
            <a:ext cx="3048000" cy="16002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800" dirty="0">
                <a:latin typeface="Tw Cen MT Condensed" pitchFamily="34" charset="0"/>
              </a:rPr>
              <a:t>Francis Bacon</a:t>
            </a:r>
            <a:endParaRPr lang="en-US" sz="4800" dirty="0">
              <a:latin typeface="Tw Cen MT Condensed" pitchFamily="34" charset="0"/>
              <a:cs typeface="DaunPenh" pitchFamily="2" charset="0"/>
            </a:endParaRPr>
          </a:p>
        </p:txBody>
      </p:sp>
      <p:sp>
        <p:nvSpPr>
          <p:cNvPr id="7" name="Right Arrow 6"/>
          <p:cNvSpPr/>
          <p:nvPr/>
        </p:nvSpPr>
        <p:spPr>
          <a:xfrm>
            <a:off x="4038600" y="3048000"/>
            <a:ext cx="1371600" cy="609600"/>
          </a:xfrm>
          <a:prstGeom prst="rightArrow">
            <a:avLst/>
          </a:prstGeom>
          <a:solidFill>
            <a:schemeClr val="tx1">
              <a:lumMod val="65000"/>
              <a:lumOff val="3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410200" y="2590800"/>
            <a:ext cx="2895600" cy="16002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latin typeface="Tw Cen MT Condensed" pitchFamily="34" charset="0"/>
              </a:rPr>
              <a:t>dalam bukunya New </a:t>
            </a:r>
            <a:r>
              <a:rPr lang="id-ID" sz="3200" dirty="0" smtClean="0">
                <a:latin typeface="Tw Cen MT Condensed" pitchFamily="34" charset="0"/>
              </a:rPr>
              <a:t>Atlantis</a:t>
            </a:r>
            <a:endParaRPr lang="en-US" sz="3200" dirty="0" smtClean="0">
              <a:latin typeface="Tw Cen MT Condensed" pitchFamily="34" charset="0"/>
            </a:endParaRPr>
          </a:p>
          <a:p>
            <a:pPr algn="ctr"/>
            <a:r>
              <a:rPr lang="en-US" sz="3200" dirty="0" smtClean="0">
                <a:latin typeface="Tw Cen MT Condensed" pitchFamily="34" charset="0"/>
                <a:cs typeface="DaunPenh" pitchFamily="2" charset="0"/>
              </a:rPr>
              <a:t>1626</a:t>
            </a:r>
            <a:endParaRPr lang="en-US" sz="3200" dirty="0">
              <a:latin typeface="Tw Cen MT Condensed" pitchFamily="34" charset="0"/>
              <a:cs typeface="DaunPenh" pitchFamily="2" charset="0"/>
            </a:endParaRPr>
          </a:p>
        </p:txBody>
      </p:sp>
      <p:sp>
        <p:nvSpPr>
          <p:cNvPr id="9" name="Rounded Rectangle 8"/>
          <p:cNvSpPr/>
          <p:nvPr/>
        </p:nvSpPr>
        <p:spPr>
          <a:xfrm>
            <a:off x="381000" y="5410200"/>
            <a:ext cx="1752600" cy="6858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Tw Cen MT Condensed" pitchFamily="34" charset="0"/>
              </a:rPr>
              <a:t>1831</a:t>
            </a:r>
            <a:endParaRPr lang="en-US" sz="4800" dirty="0">
              <a:latin typeface="Tw Cen MT Condensed" pitchFamily="34" charset="0"/>
              <a:cs typeface="DaunPenh" pitchFamily="2" charset="0"/>
            </a:endParaRPr>
          </a:p>
        </p:txBody>
      </p:sp>
      <p:sp>
        <p:nvSpPr>
          <p:cNvPr id="10" name="Right Arrow 9"/>
          <p:cNvSpPr/>
          <p:nvPr/>
        </p:nvSpPr>
        <p:spPr>
          <a:xfrm>
            <a:off x="2209800" y="5562600"/>
            <a:ext cx="762000" cy="457200"/>
          </a:xfrm>
          <a:prstGeom prst="rightArrow">
            <a:avLst/>
          </a:prstGeom>
          <a:solidFill>
            <a:schemeClr val="tx1">
              <a:lumMod val="65000"/>
              <a:lumOff val="3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3048000" y="5105400"/>
            <a:ext cx="2286000" cy="11430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dirty="0" smtClean="0">
                <a:latin typeface="Tw Cen MT Condensed" pitchFamily="34" charset="0"/>
                <a:cs typeface="DaunPenh" pitchFamily="2" charset="0"/>
              </a:rPr>
              <a:t>Vernon Harcourt</a:t>
            </a:r>
            <a:endParaRPr lang="en-US" sz="4000" dirty="0">
              <a:latin typeface="Tw Cen MT Condensed" pitchFamily="34" charset="0"/>
              <a:cs typeface="DaunPenh" pitchFamily="2" charset="0"/>
            </a:endParaRPr>
          </a:p>
        </p:txBody>
      </p:sp>
      <p:sp>
        <p:nvSpPr>
          <p:cNvPr id="12" name="Right Arrow 11"/>
          <p:cNvSpPr/>
          <p:nvPr/>
        </p:nvSpPr>
        <p:spPr>
          <a:xfrm>
            <a:off x="5410200" y="5410200"/>
            <a:ext cx="1371600" cy="609600"/>
          </a:xfrm>
          <a:prstGeom prst="rightArrow">
            <a:avLst/>
          </a:prstGeom>
          <a:solidFill>
            <a:schemeClr val="tx1">
              <a:lumMod val="65000"/>
              <a:lumOff val="3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781800" y="5181600"/>
            <a:ext cx="2057400" cy="9906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w Cen MT Condensed" pitchFamily="34" charset="0"/>
                <a:cs typeface="DaunPenh" pitchFamily="2" charset="0"/>
              </a:rPr>
              <a:t>berargumen</a:t>
            </a:r>
            <a:endParaRPr lang="en-US" sz="3600" dirty="0">
              <a:latin typeface="Tw Cen MT Condensed" pitchFamily="34" charset="0"/>
              <a:cs typeface="DaunPenh"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304800"/>
            <a:ext cx="8229600" cy="16002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5400" dirty="0">
                <a:latin typeface="Tw Cen MT Condensed" pitchFamily="34" charset="0"/>
              </a:rPr>
              <a:t>Pertemuan-pertemuan British Asosiasi</a:t>
            </a:r>
            <a:endParaRPr lang="en-US" sz="5400" dirty="0">
              <a:latin typeface="Tw Cen MT Condensed" pitchFamily="34" charset="0"/>
              <a:cs typeface="DaunPenh" pitchFamily="2" charset="0"/>
            </a:endParaRPr>
          </a:p>
        </p:txBody>
      </p:sp>
      <p:sp>
        <p:nvSpPr>
          <p:cNvPr id="5" name="Rounded Rectangle 4"/>
          <p:cNvSpPr/>
          <p:nvPr/>
        </p:nvSpPr>
        <p:spPr>
          <a:xfrm>
            <a:off x="457200" y="2133600"/>
            <a:ext cx="8229600" cy="47244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4000" dirty="0">
                <a:latin typeface="Tw Cen MT Condensed" pitchFamily="34" charset="0"/>
              </a:rPr>
              <a:t>Dengan cara ini perjanjian dicapai oleh ilmuwan Inggris mengenai pertanyaan</a:t>
            </a:r>
            <a:r>
              <a:rPr lang="en-US" sz="4000" dirty="0">
                <a:latin typeface="Tw Cen MT Condensed" pitchFamily="34" charset="0"/>
              </a:rPr>
              <a:t> yang </a:t>
            </a:r>
            <a:r>
              <a:rPr lang="en-US" sz="4000" dirty="0" err="1">
                <a:latin typeface="Tw Cen MT Condensed" pitchFamily="34" charset="0"/>
              </a:rPr>
              <a:t>berkaitan</a:t>
            </a:r>
            <a:r>
              <a:rPr lang="en-US" sz="4000" dirty="0">
                <a:latin typeface="Tw Cen MT Condensed" pitchFamily="34" charset="0"/>
              </a:rPr>
              <a:t> </a:t>
            </a:r>
            <a:r>
              <a:rPr lang="id-ID" sz="4000" dirty="0">
                <a:latin typeface="Tw Cen MT Condensed" pitchFamily="34" charset="0"/>
              </a:rPr>
              <a:t>erat dengan kemajuan ilmu pengetahuan, pertanyaan yang berkaitan baik untuk pengembangan internal dari subjek, dan untuk eksternal seperti perpanjangan ilmu pendidikan, dan pembiayaan ilmiah penelitian.</a:t>
            </a:r>
            <a:endParaRPr lang="en-US" sz="4000" dirty="0">
              <a:latin typeface="Tw Cen MT Condensed" pitchFamily="34" charset="0"/>
              <a:cs typeface="DaunPenh" pitchFamily="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04800"/>
            <a:ext cx="8229600" cy="63246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3600" dirty="0">
                <a:latin typeface="Tw Cen MT Condensed" pitchFamily="34" charset="0"/>
              </a:rPr>
              <a:t>Pada skala kecil British Association itu sendiri </a:t>
            </a:r>
            <a:r>
              <a:rPr lang="en-US" sz="3600" dirty="0" err="1" smtClean="0">
                <a:latin typeface="Tw Cen MT Condensed" pitchFamily="34" charset="0"/>
              </a:rPr>
              <a:t>membiayai</a:t>
            </a:r>
            <a:r>
              <a:rPr lang="en-US" sz="3600" dirty="0" smtClean="0">
                <a:latin typeface="Tw Cen MT Condensed" pitchFamily="34" charset="0"/>
              </a:rPr>
              <a:t> </a:t>
            </a:r>
            <a:r>
              <a:rPr lang="en-US" sz="3600" dirty="0" err="1" smtClean="0">
                <a:latin typeface="Tw Cen MT Condensed" pitchFamily="34" charset="0"/>
              </a:rPr>
              <a:t>penelitian</a:t>
            </a:r>
            <a:r>
              <a:rPr lang="id-ID" sz="3600" dirty="0" smtClean="0">
                <a:latin typeface="Tw Cen MT Condensed" pitchFamily="34" charset="0"/>
              </a:rPr>
              <a:t>, </a:t>
            </a:r>
            <a:r>
              <a:rPr lang="id-ID" sz="3600" dirty="0">
                <a:latin typeface="Tw Cen MT Condensed" pitchFamily="34" charset="0"/>
              </a:rPr>
              <a:t>dana yang diperoleh dari </a:t>
            </a:r>
            <a:r>
              <a:rPr lang="en-US" sz="3600" dirty="0" err="1">
                <a:latin typeface="Tw Cen MT Condensed" pitchFamily="34" charset="0"/>
              </a:rPr>
              <a:t>sumbangan</a:t>
            </a:r>
            <a:r>
              <a:rPr lang="id-ID" sz="3600" dirty="0">
                <a:latin typeface="Tw Cen MT Condensed" pitchFamily="34" charset="0"/>
              </a:rPr>
              <a:t> anggota. </a:t>
            </a:r>
            <a:r>
              <a:rPr lang="en-US" sz="3600" dirty="0" err="1">
                <a:latin typeface="Tw Cen MT Condensed" pitchFamily="34" charset="0"/>
              </a:rPr>
              <a:t>Sumbangan</a:t>
            </a:r>
            <a:r>
              <a:rPr lang="en-US" sz="3600" dirty="0">
                <a:latin typeface="Tw Cen MT Condensed" pitchFamily="34" charset="0"/>
              </a:rPr>
              <a:t> </a:t>
            </a:r>
            <a:r>
              <a:rPr lang="id-ID" sz="3600" dirty="0">
                <a:latin typeface="Tw Cen MT Condensed" pitchFamily="34" charset="0"/>
              </a:rPr>
              <a:t>seperti itu sederhana, dan sebagai sumber daya yang terbatas, pilihan topik penelitian yang akan </a:t>
            </a:r>
            <a:r>
              <a:rPr lang="id-ID" sz="3600" dirty="0" smtClean="0">
                <a:latin typeface="Tw Cen MT Condensed" pitchFamily="34" charset="0"/>
              </a:rPr>
              <a:t>dibiayai</a:t>
            </a:r>
            <a:r>
              <a:rPr lang="en-US" sz="3600" dirty="0" smtClean="0">
                <a:latin typeface="Tw Cen MT Condensed" pitchFamily="34" charset="0"/>
              </a:rPr>
              <a:t>,</a:t>
            </a:r>
            <a:r>
              <a:rPr lang="id-ID" sz="3600" dirty="0" smtClean="0">
                <a:latin typeface="Tw Cen MT Condensed" pitchFamily="34" charset="0"/>
              </a:rPr>
              <a:t> </a:t>
            </a:r>
            <a:r>
              <a:rPr lang="id-ID" sz="3600" dirty="0">
                <a:latin typeface="Tw Cen MT Condensed" pitchFamily="34" charset="0"/>
              </a:rPr>
              <a:t>dibuat. Kami menemukan bahwa beberapa ilmu yang disukai dengan hibah lebih daripada yang lain, dan  British Association adalah organisasi paling representatif dari sains Inggris secara keseluruhan selama abad kesembilan belas</a:t>
            </a:r>
            <a:endParaRPr lang="en-US" sz="3600" dirty="0">
              <a:latin typeface="Tw Cen MT Condensed" pitchFamily="34" charset="0"/>
              <a:cs typeface="DaunPenh"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04800"/>
            <a:ext cx="8229600" cy="63246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latin typeface="Tw Cen MT Condensed" pitchFamily="34" charset="0"/>
              </a:rPr>
              <a:t>Total </a:t>
            </a:r>
            <a:r>
              <a:rPr lang="en-US" sz="3200" dirty="0" err="1" smtClean="0">
                <a:latin typeface="Tw Cen MT Condensed" pitchFamily="34" charset="0"/>
              </a:rPr>
              <a:t>pemasukan</a:t>
            </a:r>
            <a:r>
              <a:rPr lang="en-US" sz="3200" dirty="0" smtClean="0">
                <a:latin typeface="Tw Cen MT Condensed" pitchFamily="34" charset="0"/>
              </a:rPr>
              <a:t> </a:t>
            </a:r>
            <a:r>
              <a:rPr lang="id-ID" sz="3200" dirty="0" smtClean="0">
                <a:latin typeface="Tw Cen MT Condensed" pitchFamily="34" charset="0"/>
              </a:rPr>
              <a:t>£</a:t>
            </a:r>
            <a:r>
              <a:rPr lang="en-US" sz="3200" dirty="0" smtClean="0">
                <a:latin typeface="Tw Cen MT Condensed" pitchFamily="34" charset="0"/>
              </a:rPr>
              <a:t> </a:t>
            </a:r>
            <a:r>
              <a:rPr lang="id-ID" sz="3200" dirty="0" smtClean="0">
                <a:latin typeface="Tw Cen MT Condensed" pitchFamily="34" charset="0"/>
              </a:rPr>
              <a:t>92.000 </a:t>
            </a:r>
            <a:endParaRPr lang="en-US" sz="3200" dirty="0" smtClean="0">
              <a:latin typeface="Tw Cen MT Condensed" pitchFamily="34" charset="0"/>
            </a:endParaRPr>
          </a:p>
          <a:p>
            <a:pPr algn="just"/>
            <a:endParaRPr lang="en-US" sz="3200" dirty="0">
              <a:latin typeface="Tw Cen MT Condensed" pitchFamily="34" charset="0"/>
              <a:cs typeface="DaunPenh" pitchFamily="2" charset="0"/>
            </a:endParaRPr>
          </a:p>
          <a:p>
            <a:pPr algn="just"/>
            <a:r>
              <a:rPr lang="en-US" sz="3200" dirty="0" err="1" smtClean="0">
                <a:latin typeface="Tw Cen MT Condensed" pitchFamily="34" charset="0"/>
                <a:cs typeface="DaunPenh" pitchFamily="2" charset="0"/>
              </a:rPr>
              <a:t>Anggaran</a:t>
            </a:r>
            <a:r>
              <a:rPr lang="en-US" sz="3200" dirty="0" smtClean="0">
                <a:latin typeface="Tw Cen MT Condensed" pitchFamily="34" charset="0"/>
                <a:cs typeface="DaunPenh" pitchFamily="2" charset="0"/>
              </a:rPr>
              <a:t> :</a:t>
            </a:r>
          </a:p>
          <a:p>
            <a:r>
              <a:rPr lang="id-ID" sz="3200" dirty="0">
                <a:latin typeface="Tw Cen MT Condensed" pitchFamily="34" charset="0"/>
              </a:rPr>
              <a:t>£ </a:t>
            </a:r>
            <a:r>
              <a:rPr lang="id-ID" sz="3200" dirty="0" smtClean="0">
                <a:latin typeface="Tw Cen MT Condensed" pitchFamily="34" charset="0"/>
              </a:rPr>
              <a:t>36,000</a:t>
            </a:r>
            <a:r>
              <a:rPr lang="en-US" sz="3200" dirty="0" smtClean="0">
                <a:latin typeface="Tw Cen MT Condensed" pitchFamily="34" charset="0"/>
              </a:rPr>
              <a:t> </a:t>
            </a:r>
            <a:r>
              <a:rPr lang="en-US" sz="3200" dirty="0" err="1" smtClean="0">
                <a:latin typeface="Tw Cen MT Condensed" pitchFamily="34" charset="0"/>
              </a:rPr>
              <a:t>untuk</a:t>
            </a:r>
            <a:r>
              <a:rPr lang="en-US" sz="3200" dirty="0" smtClean="0">
                <a:latin typeface="Tw Cen MT Condensed" pitchFamily="34" charset="0"/>
              </a:rPr>
              <a:t> </a:t>
            </a:r>
            <a:r>
              <a:rPr lang="en-US" sz="3200" dirty="0" err="1" smtClean="0">
                <a:latin typeface="Tw Cen MT Condensed" pitchFamily="34" charset="0"/>
              </a:rPr>
              <a:t>penyelidikan</a:t>
            </a:r>
            <a:r>
              <a:rPr lang="id-ID" sz="3200" dirty="0" smtClean="0">
                <a:latin typeface="Tw Cen MT Condensed" pitchFamily="34" charset="0"/>
              </a:rPr>
              <a:t> fisika </a:t>
            </a:r>
            <a:r>
              <a:rPr lang="id-ID" sz="3200" dirty="0">
                <a:latin typeface="Tw Cen MT Condensed" pitchFamily="34" charset="0"/>
              </a:rPr>
              <a:t>dan </a:t>
            </a:r>
            <a:r>
              <a:rPr lang="id-ID" sz="3200" dirty="0" smtClean="0">
                <a:latin typeface="Tw Cen MT Condensed" pitchFamily="34" charset="0"/>
              </a:rPr>
              <a:t>matematika</a:t>
            </a:r>
            <a:endParaRPr lang="en-US" sz="3200" dirty="0" smtClean="0">
              <a:latin typeface="Tw Cen MT Condensed" pitchFamily="34" charset="0"/>
            </a:endParaRPr>
          </a:p>
          <a:p>
            <a:r>
              <a:rPr lang="id-ID" sz="3200" dirty="0">
                <a:latin typeface="Tw Cen MT Condensed" pitchFamily="34" charset="0"/>
              </a:rPr>
              <a:t>£ 18.000 </a:t>
            </a:r>
            <a:r>
              <a:rPr lang="en-US" sz="3200" dirty="0" err="1">
                <a:latin typeface="Tw Cen MT Condensed" pitchFamily="34" charset="0"/>
              </a:rPr>
              <a:t>untuk</a:t>
            </a:r>
            <a:r>
              <a:rPr lang="id-ID" sz="3200" dirty="0">
                <a:latin typeface="Tw Cen MT Condensed" pitchFamily="34" charset="0"/>
              </a:rPr>
              <a:t> botani dan </a:t>
            </a:r>
            <a:r>
              <a:rPr lang="id-ID" sz="3200" dirty="0" smtClean="0">
                <a:latin typeface="Tw Cen MT Condensed" pitchFamily="34" charset="0"/>
              </a:rPr>
              <a:t>zoologi</a:t>
            </a:r>
            <a:endParaRPr lang="en-US" sz="3200" dirty="0" smtClean="0">
              <a:latin typeface="Tw Cen MT Condensed" pitchFamily="34" charset="0"/>
            </a:endParaRPr>
          </a:p>
          <a:p>
            <a:r>
              <a:rPr lang="id-ID" sz="3200" dirty="0">
                <a:latin typeface="Tw Cen MT Condensed" pitchFamily="34" charset="0"/>
              </a:rPr>
              <a:t>£ 10.000 untuk </a:t>
            </a:r>
            <a:r>
              <a:rPr lang="id-ID" sz="3200" dirty="0" smtClean="0">
                <a:latin typeface="Tw Cen MT Condensed" pitchFamily="34" charset="0"/>
              </a:rPr>
              <a:t>antropologi</a:t>
            </a:r>
            <a:endParaRPr lang="en-US" sz="3200" dirty="0" smtClean="0">
              <a:latin typeface="Tw Cen MT Condensed" pitchFamily="34" charset="0"/>
            </a:endParaRPr>
          </a:p>
          <a:p>
            <a:r>
              <a:rPr lang="id-ID" sz="3200" dirty="0">
                <a:latin typeface="Tw Cen MT Condensed" pitchFamily="34" charset="0"/>
              </a:rPr>
              <a:t>£ 7.500 </a:t>
            </a:r>
            <a:r>
              <a:rPr lang="en-US" sz="3200" dirty="0" err="1">
                <a:latin typeface="Tw Cen MT Condensed" pitchFamily="34" charset="0"/>
              </a:rPr>
              <a:t>untuk</a:t>
            </a:r>
            <a:r>
              <a:rPr lang="id-ID" sz="3200" dirty="0">
                <a:latin typeface="Tw Cen MT Condensed" pitchFamily="34" charset="0"/>
              </a:rPr>
              <a:t> </a:t>
            </a:r>
            <a:r>
              <a:rPr lang="id-ID" sz="3200" dirty="0" smtClean="0">
                <a:latin typeface="Tw Cen MT Condensed" pitchFamily="34" charset="0"/>
              </a:rPr>
              <a:t>geologi</a:t>
            </a:r>
            <a:endParaRPr lang="en-US" sz="3200" dirty="0" smtClean="0">
              <a:latin typeface="Tw Cen MT Condensed" pitchFamily="34" charset="0"/>
            </a:endParaRPr>
          </a:p>
          <a:p>
            <a:r>
              <a:rPr lang="id-ID" sz="3200" dirty="0">
                <a:latin typeface="Tw Cen MT Condensed" pitchFamily="34" charset="0"/>
              </a:rPr>
              <a:t>£ 4.000 untuk </a:t>
            </a:r>
            <a:r>
              <a:rPr lang="id-ID" sz="3200" dirty="0" smtClean="0">
                <a:latin typeface="Tw Cen MT Condensed" pitchFamily="34" charset="0"/>
              </a:rPr>
              <a:t>kimia </a:t>
            </a:r>
            <a:r>
              <a:rPr lang="id-ID" sz="3200" dirty="0">
                <a:latin typeface="Tw Cen MT Condensed" pitchFamily="34" charset="0"/>
              </a:rPr>
              <a:t>dan </a:t>
            </a:r>
            <a:r>
              <a:rPr lang="id-ID" sz="3200" dirty="0" smtClean="0">
                <a:latin typeface="Tw Cen MT Condensed" pitchFamily="34" charset="0"/>
              </a:rPr>
              <a:t>teknik</a:t>
            </a:r>
            <a:endParaRPr lang="en-US" sz="3200" dirty="0" smtClean="0">
              <a:latin typeface="Tw Cen MT Condensed" pitchFamily="34" charset="0"/>
            </a:endParaRPr>
          </a:p>
          <a:p>
            <a:r>
              <a:rPr lang="en-US" sz="3200" dirty="0" smtClean="0">
                <a:latin typeface="Tw Cen MT Condensed" pitchFamily="34" charset="0"/>
              </a:rPr>
              <a:t>Dan </a:t>
            </a:r>
            <a:r>
              <a:rPr lang="en-US" sz="3200" dirty="0" err="1" smtClean="0">
                <a:latin typeface="Tw Cen MT Condensed" pitchFamily="34" charset="0"/>
              </a:rPr>
              <a:t>sisanya</a:t>
            </a:r>
            <a:r>
              <a:rPr lang="en-US" sz="3200" dirty="0" smtClean="0">
                <a:latin typeface="Tw Cen MT Condensed" pitchFamily="34" charset="0"/>
              </a:rPr>
              <a:t> </a:t>
            </a:r>
            <a:r>
              <a:rPr lang="en-US" sz="3200" dirty="0" err="1" smtClean="0">
                <a:latin typeface="Tw Cen MT Condensed" pitchFamily="34" charset="0"/>
              </a:rPr>
              <a:t>untuk</a:t>
            </a:r>
            <a:r>
              <a:rPr lang="en-US" sz="3200" dirty="0" smtClean="0">
                <a:latin typeface="Tw Cen MT Condensed" pitchFamily="34" charset="0"/>
              </a:rPr>
              <a:t> </a:t>
            </a:r>
            <a:r>
              <a:rPr lang="id-ID" sz="3200" dirty="0">
                <a:latin typeface="Tw Cen MT Condensed" pitchFamily="34" charset="0"/>
              </a:rPr>
              <a:t>physicology, psikologi, ekonomi, geografi, pendidikan, dan pertanian</a:t>
            </a:r>
            <a:endParaRPr lang="en-US" sz="3200" dirty="0">
              <a:latin typeface="Tw Cen MT Condensed" pitchFamily="34" charset="0"/>
            </a:endParaRPr>
          </a:p>
          <a:p>
            <a:pPr algn="just"/>
            <a:endParaRPr lang="en-US" sz="3000" dirty="0">
              <a:latin typeface="Tw Cen MT Condensed" pitchFamily="34" charset="0"/>
              <a:cs typeface="DaunPenh" pitchFamily="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04800"/>
            <a:ext cx="8229600" cy="16002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500" dirty="0" smtClean="0">
                <a:latin typeface="Tw Cen MT Condensed" pitchFamily="34" charset="0"/>
              </a:rPr>
              <a:t>Ilmu </a:t>
            </a:r>
            <a:r>
              <a:rPr lang="id-ID" sz="11500" dirty="0">
                <a:latin typeface="Tw Cen MT Condensed" pitchFamily="34" charset="0"/>
              </a:rPr>
              <a:t>fisika</a:t>
            </a:r>
            <a:endParaRPr lang="en-US" sz="11500" dirty="0">
              <a:latin typeface="Tw Cen MT Condensed" pitchFamily="34" charset="0"/>
              <a:cs typeface="DaunPenh" pitchFamily="2" charset="0"/>
            </a:endParaRPr>
          </a:p>
        </p:txBody>
      </p:sp>
      <p:sp>
        <p:nvSpPr>
          <p:cNvPr id="3" name="Right Arrow 2"/>
          <p:cNvSpPr/>
          <p:nvPr/>
        </p:nvSpPr>
        <p:spPr>
          <a:xfrm rot="5400000">
            <a:off x="4038600" y="2362200"/>
            <a:ext cx="1371600" cy="609600"/>
          </a:xfrm>
          <a:prstGeom prst="rightArrow">
            <a:avLst/>
          </a:prstGeom>
          <a:solidFill>
            <a:schemeClr val="tx1">
              <a:lumMod val="65000"/>
              <a:lumOff val="3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457200" y="3429000"/>
            <a:ext cx="8229600" cy="30480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500" dirty="0">
                <a:latin typeface="Tw Cen MT Condensed" pitchFamily="34" charset="0"/>
              </a:rPr>
              <a:t>ilmu termodinamika</a:t>
            </a:r>
            <a:endParaRPr lang="en-US" sz="11500" dirty="0">
              <a:latin typeface="Tw Cen MT Condensed" pitchFamily="34" charset="0"/>
              <a:cs typeface="DaunPenh"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04800"/>
            <a:ext cx="8229600" cy="16002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500" dirty="0" smtClean="0">
                <a:latin typeface="Tw Cen MT Condensed" pitchFamily="34" charset="0"/>
              </a:rPr>
              <a:t>Ilmu</a:t>
            </a:r>
            <a:r>
              <a:rPr lang="en-US" sz="11500" dirty="0" smtClean="0">
                <a:latin typeface="Tw Cen MT Condensed" pitchFamily="34" charset="0"/>
              </a:rPr>
              <a:t> </a:t>
            </a:r>
            <a:r>
              <a:rPr lang="en-US" sz="11500" dirty="0" err="1" smtClean="0">
                <a:latin typeface="Tw Cen MT Condensed" pitchFamily="34" charset="0"/>
              </a:rPr>
              <a:t>listrik</a:t>
            </a:r>
            <a:endParaRPr lang="en-US" sz="11500" dirty="0">
              <a:latin typeface="Tw Cen MT Condensed" pitchFamily="34" charset="0"/>
              <a:cs typeface="DaunPenh" pitchFamily="2" charset="0"/>
            </a:endParaRPr>
          </a:p>
        </p:txBody>
      </p:sp>
      <p:sp>
        <p:nvSpPr>
          <p:cNvPr id="3" name="Right Arrow 2"/>
          <p:cNvSpPr/>
          <p:nvPr/>
        </p:nvSpPr>
        <p:spPr>
          <a:xfrm rot="5400000">
            <a:off x="4038600" y="2362200"/>
            <a:ext cx="1371600" cy="609600"/>
          </a:xfrm>
          <a:prstGeom prst="rightArrow">
            <a:avLst/>
          </a:prstGeom>
          <a:solidFill>
            <a:schemeClr val="tx1">
              <a:lumMod val="65000"/>
              <a:lumOff val="3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457200" y="3429000"/>
            <a:ext cx="8229600" cy="30480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9600" dirty="0" smtClean="0">
                <a:latin typeface="Tw Cen MT Condensed" pitchFamily="34" charset="0"/>
              </a:rPr>
              <a:t>peralatan industri listrik</a:t>
            </a:r>
            <a:endParaRPr lang="en-US" sz="11500" dirty="0">
              <a:latin typeface="Tw Cen MT Condensed" pitchFamily="34" charset="0"/>
              <a:cs typeface="DaunPenh" pitchFamily="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04800"/>
            <a:ext cx="8229600" cy="16002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500" dirty="0" smtClean="0">
                <a:latin typeface="Tw Cen MT Condensed" pitchFamily="34" charset="0"/>
              </a:rPr>
              <a:t>Ilmu </a:t>
            </a:r>
            <a:r>
              <a:rPr lang="en-US" sz="11500" dirty="0" err="1" smtClean="0">
                <a:latin typeface="Tw Cen MT Condensed" pitchFamily="34" charset="0"/>
              </a:rPr>
              <a:t>listrik</a:t>
            </a:r>
            <a:endParaRPr lang="en-US" sz="11500" dirty="0">
              <a:latin typeface="Tw Cen MT Condensed" pitchFamily="34" charset="0"/>
              <a:cs typeface="DaunPenh" pitchFamily="2" charset="0"/>
            </a:endParaRPr>
          </a:p>
        </p:txBody>
      </p:sp>
      <p:sp>
        <p:nvSpPr>
          <p:cNvPr id="3" name="Right Arrow 2"/>
          <p:cNvSpPr/>
          <p:nvPr/>
        </p:nvSpPr>
        <p:spPr>
          <a:xfrm rot="5400000">
            <a:off x="4038600" y="2362200"/>
            <a:ext cx="1371600" cy="609600"/>
          </a:xfrm>
          <a:prstGeom prst="rightArrow">
            <a:avLst/>
          </a:prstGeom>
          <a:solidFill>
            <a:schemeClr val="tx1">
              <a:lumMod val="65000"/>
              <a:lumOff val="35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457200" y="3429000"/>
            <a:ext cx="8229600" cy="30480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4800" dirty="0">
                <a:latin typeface="Tw Cen MT Condensed" pitchFamily="34" charset="0"/>
              </a:rPr>
              <a:t>masalah utama yang diteliti penemuan dan klasifikasi spesies organik, dan studi tentang anatomi, physiologi, dan kebiasaan.</a:t>
            </a:r>
            <a:endParaRPr lang="en-US" sz="5400" dirty="0">
              <a:latin typeface="Tw Cen MT Condensed" pitchFamily="34" charset="0"/>
              <a:cs typeface="DaunPenh" pitchFamily="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457200"/>
            <a:ext cx="8229600" cy="60198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4000" dirty="0">
                <a:latin typeface="Tw Cen MT Condensed" pitchFamily="34" charset="0"/>
              </a:rPr>
              <a:t>Kedokteran, pertanian, dan industri fermentasi merangsang bagian lain dari biologi, fisiologi terutama manusia, biokimia, dan mikrobiologi</a:t>
            </a:r>
            <a:r>
              <a:rPr lang="id-ID" sz="4000" dirty="0" smtClean="0">
                <a:latin typeface="Tw Cen MT Condensed" pitchFamily="34" charset="0"/>
              </a:rPr>
              <a:t>.</a:t>
            </a:r>
            <a:endParaRPr lang="en-US" sz="4000" dirty="0" smtClean="0">
              <a:latin typeface="Tw Cen MT Condensed" pitchFamily="34" charset="0"/>
            </a:endParaRPr>
          </a:p>
          <a:p>
            <a:pPr algn="just"/>
            <a:r>
              <a:rPr lang="en-US" sz="4000" dirty="0" smtClean="0">
                <a:latin typeface="Tw Cen MT Condensed" pitchFamily="34" charset="0"/>
              </a:rPr>
              <a:t>	</a:t>
            </a:r>
            <a:r>
              <a:rPr lang="id-ID" sz="4000" dirty="0" smtClean="0">
                <a:latin typeface="Tw Cen MT Condensed" pitchFamily="34" charset="0"/>
              </a:rPr>
              <a:t>Geologi </a:t>
            </a:r>
            <a:r>
              <a:rPr lang="id-ID" sz="4000" dirty="0">
                <a:latin typeface="Tw Cen MT Condensed" pitchFamily="34" charset="0"/>
              </a:rPr>
              <a:t>di pertengahan abad kesembilan belas adalah </a:t>
            </a:r>
            <a:r>
              <a:rPr lang="en-US" sz="4000" dirty="0" err="1">
                <a:latin typeface="Tw Cen MT Condensed" pitchFamily="34" charset="0"/>
              </a:rPr>
              <a:t>ilmu</a:t>
            </a:r>
            <a:r>
              <a:rPr lang="id-ID" sz="4000" dirty="0">
                <a:latin typeface="Tw Cen MT Condensed" pitchFamily="34" charset="0"/>
              </a:rPr>
              <a:t> yang cukup besar, </a:t>
            </a:r>
            <a:r>
              <a:rPr lang="id-ID" sz="4000" dirty="0" smtClean="0">
                <a:latin typeface="Tw Cen MT Condensed" pitchFamily="34" charset="0"/>
              </a:rPr>
              <a:t>gagasan </a:t>
            </a:r>
            <a:r>
              <a:rPr lang="id-ID" sz="4000" dirty="0">
                <a:latin typeface="Tw Cen MT Condensed" pitchFamily="34" charset="0"/>
              </a:rPr>
              <a:t>evolusi pertama kali didirikan, tapi juga dari penggunaan praktis yang besar di lokasi batubara, bijih logam, dan bahan baku anorganik digunakan dalam industri.</a:t>
            </a:r>
            <a:endParaRPr lang="en-US" sz="4000" dirty="0">
              <a:latin typeface="Tw Cen MT Condensed" pitchFamily="34" charset="0"/>
              <a:cs typeface="DaunPenh" pitchFamily="2"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457200"/>
            <a:ext cx="8229600" cy="60198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3200" dirty="0">
                <a:latin typeface="Tw Cen MT Condensed" pitchFamily="34" charset="0"/>
              </a:rPr>
              <a:t>Antropologi terlalu terlibat dalam pertanyaan evolusi, komunitas orang-orang primitif yang dianggap sebagai tahap evolusi dalam perkembangan masyarakat beradab</a:t>
            </a:r>
            <a:endParaRPr lang="en-US" sz="3200" dirty="0">
              <a:latin typeface="Tw Cen MT Condensed" pitchFamily="34" charset="0"/>
            </a:endParaRPr>
          </a:p>
          <a:p>
            <a:pPr algn="just"/>
            <a:r>
              <a:rPr lang="id-ID" sz="3200" dirty="0">
                <a:latin typeface="Tw Cen MT Condensed" pitchFamily="34" charset="0"/>
              </a:rPr>
              <a:t>sementara psikologi daripada arkeologi dibawa sebagai ilmu tambahan. Di antropologi sisi praktis digunakan untuk pemahaman dan kontrol masyarakat kolonial, terutama dari tahun </a:t>
            </a:r>
            <a:r>
              <a:rPr lang="id-ID" sz="3200" dirty="0" smtClean="0">
                <a:latin typeface="Tw Cen MT Condensed" pitchFamily="34" charset="0"/>
              </a:rPr>
              <a:t>1880</a:t>
            </a:r>
            <a:r>
              <a:rPr lang="en-US" sz="3200" dirty="0" smtClean="0">
                <a:latin typeface="Tw Cen MT Condensed" pitchFamily="34" charset="0"/>
              </a:rPr>
              <a:t>.</a:t>
            </a:r>
          </a:p>
          <a:p>
            <a:pPr algn="just"/>
            <a:r>
              <a:rPr lang="id-ID" sz="3200" dirty="0">
                <a:latin typeface="Tw Cen MT Condensed" pitchFamily="34" charset="0"/>
              </a:rPr>
              <a:t>British Association mengatur bagian terpisah untuk menangani subjek antropologi pada 1881, dan membiayai studi tentang suku-suku asli di Mesir, India, Australia, dan wilayah lain dari 1886</a:t>
            </a:r>
            <a:r>
              <a:rPr lang="en-US" sz="3200" dirty="0">
                <a:latin typeface="Tw Cen MT Condensed"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Revolusi perancis</a:t>
            </a:r>
            <a:endParaRPr lang="id-ID" dirty="0"/>
          </a:p>
        </p:txBody>
      </p:sp>
      <p:sp>
        <p:nvSpPr>
          <p:cNvPr id="3" name="Content Placeholder 2"/>
          <p:cNvSpPr>
            <a:spLocks noGrp="1"/>
          </p:cNvSpPr>
          <p:nvPr>
            <p:ph idx="1"/>
          </p:nvPr>
        </p:nvSpPr>
        <p:spPr/>
        <p:txBody>
          <a:bodyPr>
            <a:normAutofit/>
          </a:bodyPr>
          <a:lstStyle/>
          <a:p>
            <a:r>
              <a:rPr lang="id-ID" dirty="0" smtClean="0"/>
              <a:t>Para </a:t>
            </a:r>
            <a:r>
              <a:rPr lang="id-ID" dirty="0"/>
              <a:t>ilmuwan dari </a:t>
            </a:r>
            <a:r>
              <a:rPr lang="id-ID" dirty="0" smtClean="0"/>
              <a:t>Perancis diarahkan </a:t>
            </a:r>
            <a:r>
              <a:rPr lang="id-ID" dirty="0"/>
              <a:t>untuk tujuan </a:t>
            </a:r>
            <a:r>
              <a:rPr lang="id-ID" dirty="0" smtClean="0"/>
              <a:t>praktis</a:t>
            </a:r>
          </a:p>
          <a:p>
            <a:pPr>
              <a:buNone/>
            </a:pPr>
            <a:endParaRPr lang="id-ID" b="1" dirty="0" smtClean="0"/>
          </a:p>
          <a:p>
            <a:pPr>
              <a:buNone/>
            </a:pPr>
            <a:endParaRPr lang="id-ID" dirty="0" smtClean="0"/>
          </a:p>
          <a:p>
            <a:pPr>
              <a:buNone/>
            </a:pPr>
            <a:endParaRPr lang="id-ID" dirty="0"/>
          </a:p>
          <a:p>
            <a:pPr>
              <a:buNone/>
            </a:pPr>
            <a:endParaRPr lang="id-ID" dirty="0" smtClean="0"/>
          </a:p>
          <a:p>
            <a:pPr>
              <a:buNone/>
            </a:pPr>
            <a:endParaRPr lang="id-ID" dirty="0"/>
          </a:p>
          <a:p>
            <a:pPr algn="ctr">
              <a:buNone/>
            </a:pPr>
            <a:endParaRPr lang="id-ID" dirty="0" smtClean="0"/>
          </a:p>
          <a:p>
            <a:pPr algn="ctr">
              <a:buNone/>
            </a:pPr>
            <a:r>
              <a:rPr lang="id-ID" dirty="0" smtClean="0"/>
              <a:t>Semua </a:t>
            </a:r>
            <a:r>
              <a:rPr lang="id-ID" dirty="0"/>
              <a:t>negara diundang untuk mengadopsi sistem</a:t>
            </a:r>
          </a:p>
        </p:txBody>
      </p:sp>
      <p:sp>
        <p:nvSpPr>
          <p:cNvPr id="4" name="Rounded Rectangle 3"/>
          <p:cNvSpPr/>
          <p:nvPr/>
        </p:nvSpPr>
        <p:spPr>
          <a:xfrm>
            <a:off x="1428728" y="2857496"/>
            <a:ext cx="571504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id-ID" sz="2400" b="1" dirty="0" smtClean="0">
                <a:solidFill>
                  <a:schemeClr val="tx1"/>
                </a:solidFill>
              </a:rPr>
              <a:t>standarisasi bobot dan ukuran</a:t>
            </a:r>
          </a:p>
        </p:txBody>
      </p:sp>
      <p:sp>
        <p:nvSpPr>
          <p:cNvPr id="5" name="Horizontal Scroll 4"/>
          <p:cNvSpPr/>
          <p:nvPr/>
        </p:nvSpPr>
        <p:spPr>
          <a:xfrm>
            <a:off x="785786" y="3143248"/>
            <a:ext cx="7572428" cy="242889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9013" indent="-989013">
              <a:buNone/>
            </a:pPr>
            <a:r>
              <a:rPr lang="id-ID" sz="2400" b="1" dirty="0">
                <a:solidFill>
                  <a:srgbClr val="C00000"/>
                </a:solidFill>
              </a:rPr>
              <a:t>M</a:t>
            </a:r>
            <a:r>
              <a:rPr lang="id-ID" sz="2400" b="1" dirty="0" smtClean="0">
                <a:solidFill>
                  <a:srgbClr val="C00000"/>
                </a:solidFill>
              </a:rPr>
              <a:t>eter</a:t>
            </a:r>
            <a:r>
              <a:rPr lang="id-ID" sz="2400" dirty="0" smtClean="0"/>
              <a:t> : satu per sepuluh sejuta bagian dari kuadran dari lingkar bumi</a:t>
            </a:r>
          </a:p>
          <a:p>
            <a:pPr marL="989013" indent="-989013">
              <a:buNone/>
            </a:pPr>
            <a:r>
              <a:rPr lang="id-ID" sz="2400" b="1" dirty="0" smtClean="0">
                <a:solidFill>
                  <a:srgbClr val="C00000"/>
                </a:solidFill>
              </a:rPr>
              <a:t>Gram</a:t>
            </a:r>
            <a:r>
              <a:rPr lang="id-ID" sz="2400" b="1" dirty="0" smtClean="0"/>
              <a:t> </a:t>
            </a:r>
            <a:r>
              <a:rPr lang="id-ID" sz="2400" dirty="0" smtClean="0"/>
              <a:t>: berat satu sentimeter kubik air pada suhu 4 °C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457200"/>
            <a:ext cx="8229600" cy="6019800"/>
          </a:xfrm>
          <a:prstGeom prst="roundRect">
            <a:avLst/>
          </a:prstGeom>
          <a:solidFill>
            <a:schemeClr val="tx1">
              <a:lumMod val="65000"/>
              <a:lumOff val="35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4000" dirty="0">
                <a:latin typeface="Tw Cen MT Condensed" pitchFamily="34" charset="0"/>
              </a:rPr>
              <a:t>Akhirnya kita dapat mencatat bahwa Royal Society dibentuk kembali dengan usaha sendiri di tahun 1830-an dan 40-an. selama abad kedelapan belas Masyarakat telah menjadi lebih dan lebih dari klub London</a:t>
            </a:r>
            <a:endParaRPr lang="en-US" sz="4000" dirty="0">
              <a:latin typeface="Tw Cen MT Condensed"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61294"/>
          </a:xfrm>
        </p:spPr>
        <p:txBody>
          <a:bodyPr>
            <a:normAutofit fontScale="90000"/>
          </a:bodyPr>
          <a:lstStyle/>
          <a:p>
            <a:r>
              <a:rPr lang="id-ID" dirty="0" smtClean="0"/>
              <a:t>Tahun 1793 kekuasaan kaum Jacobin</a:t>
            </a:r>
            <a:endParaRPr lang="id-ID" dirty="0"/>
          </a:p>
        </p:txBody>
      </p:sp>
      <p:sp>
        <p:nvSpPr>
          <p:cNvPr id="3" name="Content Placeholder 2"/>
          <p:cNvSpPr>
            <a:spLocks noGrp="1"/>
          </p:cNvSpPr>
          <p:nvPr>
            <p:ph idx="1"/>
          </p:nvPr>
        </p:nvSpPr>
        <p:spPr/>
        <p:txBody>
          <a:bodyPr/>
          <a:lstStyle/>
          <a:p>
            <a:r>
              <a:rPr lang="id-ID" dirty="0"/>
              <a:t>L</a:t>
            </a:r>
            <a:r>
              <a:rPr lang="id-ID" dirty="0" smtClean="0"/>
              <a:t>embaga-lembaga </a:t>
            </a:r>
            <a:r>
              <a:rPr lang="id-ID" dirty="0"/>
              <a:t>lama </a:t>
            </a:r>
            <a:r>
              <a:rPr lang="id-ID" dirty="0" smtClean="0"/>
              <a:t>ditutup termasuk</a:t>
            </a:r>
          </a:p>
          <a:p>
            <a:pPr algn="ctr">
              <a:buNone/>
            </a:pPr>
            <a:r>
              <a:rPr lang="id-ID" dirty="0">
                <a:solidFill>
                  <a:srgbClr val="C00000"/>
                </a:solidFill>
              </a:rPr>
              <a:t>Paris Academy of </a:t>
            </a:r>
            <a:r>
              <a:rPr lang="id-ID" dirty="0" smtClean="0">
                <a:solidFill>
                  <a:srgbClr val="C00000"/>
                </a:solidFill>
              </a:rPr>
              <a:t>Sciences</a:t>
            </a:r>
          </a:p>
          <a:p>
            <a:pPr algn="ctr">
              <a:buNone/>
            </a:pPr>
            <a:endParaRPr lang="id-ID" dirty="0" smtClean="0">
              <a:solidFill>
                <a:srgbClr val="C00000"/>
              </a:solidFill>
            </a:endParaRPr>
          </a:p>
          <a:p>
            <a:r>
              <a:rPr lang="id-ID" dirty="0" smtClean="0"/>
              <a:t>Para </a:t>
            </a:r>
            <a:r>
              <a:rPr lang="id-ID" dirty="0"/>
              <a:t>ilmuwan yang terkait dengan ‘</a:t>
            </a:r>
            <a:r>
              <a:rPr lang="id-ID" i="1" dirty="0"/>
              <a:t>rezim lama</a:t>
            </a:r>
            <a:r>
              <a:rPr lang="id-ID" dirty="0" smtClean="0"/>
              <a:t>’ </a:t>
            </a:r>
            <a:r>
              <a:rPr lang="id-ID" dirty="0"/>
              <a:t>atau Girondists, </a:t>
            </a:r>
            <a:r>
              <a:rPr lang="id-ID" dirty="0" smtClean="0"/>
              <a:t>dieksekusi</a:t>
            </a:r>
          </a:p>
          <a:p>
            <a:pPr algn="ctr">
              <a:buNone/>
            </a:pPr>
            <a:r>
              <a:rPr lang="id-ID" dirty="0" smtClean="0">
                <a:solidFill>
                  <a:srgbClr val="C00000"/>
                </a:solidFill>
              </a:rPr>
              <a:t>Lavoisier</a:t>
            </a:r>
          </a:p>
          <a:p>
            <a:pPr algn="ctr">
              <a:buNone/>
            </a:pPr>
            <a:r>
              <a:rPr lang="id-ID" dirty="0" smtClean="0">
                <a:solidFill>
                  <a:srgbClr val="C00000"/>
                </a:solidFill>
              </a:rPr>
              <a:t>astronom Bailly</a:t>
            </a:r>
            <a:endParaRPr lang="id-ID"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Confinhall, wakil presiden dari pengadilan, menyatakan bahwa, </a:t>
            </a:r>
            <a:endParaRPr lang="id-ID" dirty="0" smtClean="0"/>
          </a:p>
          <a:p>
            <a:pPr algn="ctr">
              <a:buNone/>
            </a:pPr>
            <a:r>
              <a:rPr lang="id-ID" dirty="0" smtClean="0"/>
              <a:t>"</a:t>
            </a:r>
            <a:r>
              <a:rPr lang="id-ID" dirty="0"/>
              <a:t>Republik tidak membutuhkan </a:t>
            </a:r>
            <a:r>
              <a:rPr lang="id-ID" dirty="0" smtClean="0"/>
              <a:t>sarjana”</a:t>
            </a:r>
          </a:p>
          <a:p>
            <a:pPr algn="ctr">
              <a:buNone/>
            </a:pPr>
            <a:endParaRPr lang="id-ID" dirty="0" smtClean="0"/>
          </a:p>
          <a:p>
            <a:r>
              <a:rPr lang="id-ID" dirty="0" smtClean="0"/>
              <a:t>Durand </a:t>
            </a:r>
            <a:r>
              <a:rPr lang="id-ID" dirty="0"/>
              <a:t>de </a:t>
            </a:r>
            <a:r>
              <a:rPr lang="id-ID" dirty="0" smtClean="0"/>
              <a:t>Maillane, seorang </a:t>
            </a:r>
            <a:r>
              <a:rPr lang="id-ID" dirty="0"/>
              <a:t>ahli hukum lain, </a:t>
            </a:r>
            <a:endParaRPr lang="id-ID" dirty="0" smtClean="0"/>
          </a:p>
          <a:p>
            <a:pPr algn="ctr">
              <a:buNone/>
            </a:pPr>
            <a:r>
              <a:rPr lang="id-ID" dirty="0" smtClean="0"/>
              <a:t>“Perancis </a:t>
            </a:r>
            <a:r>
              <a:rPr lang="id-ID" dirty="0"/>
              <a:t>sudah memiliki terlalu banyak </a:t>
            </a:r>
            <a:r>
              <a:rPr lang="id-ID" dirty="0" smtClean="0"/>
              <a:t>sarjana”</a:t>
            </a:r>
          </a:p>
        </p:txBody>
      </p:sp>
      <p:sp>
        <p:nvSpPr>
          <p:cNvPr id="4" name="Rounded Rectangle 3"/>
          <p:cNvSpPr/>
          <p:nvPr/>
        </p:nvSpPr>
        <p:spPr>
          <a:xfrm>
            <a:off x="1428728" y="5429264"/>
            <a:ext cx="614366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id-ID" sz="2800" i="1" dirty="0" smtClean="0"/>
              <a:t>ilmu pengetahuan sudah tidak realistis </a:t>
            </a:r>
            <a:endParaRPr lang="id-ID"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428868"/>
            <a:ext cx="8229600" cy="2428892"/>
          </a:xfrm>
        </p:spPr>
        <p:txBody>
          <a:bodyPr/>
          <a:lstStyle/>
          <a:p>
            <a:pPr algn="ctr"/>
            <a:r>
              <a:rPr lang="id-ID" dirty="0" smtClean="0"/>
              <a:t>Konvensi </a:t>
            </a:r>
            <a:r>
              <a:rPr lang="id-ID" dirty="0"/>
              <a:t>tersebut menyerukan kepada para ilmuwan untuk memenuhi kebutuhan teknis, dan mendirikan lembaga untuk </a:t>
            </a:r>
            <a:r>
              <a:rPr lang="id-ID" dirty="0" smtClean="0"/>
              <a:t>melatih ilmuwan </a:t>
            </a:r>
            <a:r>
              <a:rPr lang="id-ID" dirty="0"/>
              <a:t>lebih banyak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b="1" dirty="0"/>
              <a:t>Gaspard </a:t>
            </a:r>
            <a:r>
              <a:rPr lang="id-ID" b="1" dirty="0" smtClean="0"/>
              <a:t>Monge</a:t>
            </a:r>
            <a:r>
              <a:rPr lang="id-ID" dirty="0" smtClean="0"/>
              <a:t>: </a:t>
            </a:r>
            <a:r>
              <a:rPr lang="id-ID" dirty="0"/>
              <a:t>mengembangkan geometri </a:t>
            </a:r>
            <a:r>
              <a:rPr lang="id-ID" dirty="0" smtClean="0"/>
              <a:t>deskriptif, </a:t>
            </a:r>
            <a:r>
              <a:rPr lang="id-ID" dirty="0"/>
              <a:t>menyelidiki </a:t>
            </a:r>
            <a:r>
              <a:rPr lang="id-ID" dirty="0" smtClean="0"/>
              <a:t>pencetakan </a:t>
            </a:r>
            <a:r>
              <a:rPr lang="id-ID" dirty="0"/>
              <a:t>dan melubangi </a:t>
            </a:r>
            <a:r>
              <a:rPr lang="id-ID" dirty="0" smtClean="0"/>
              <a:t>meriam </a:t>
            </a:r>
          </a:p>
          <a:p>
            <a:r>
              <a:rPr lang="id-ID" b="1" dirty="0" smtClean="0"/>
              <a:t>Fourcroy		</a:t>
            </a:r>
            <a:r>
              <a:rPr lang="id-ID" dirty="0" smtClean="0"/>
              <a:t>: ekstraksi baja dari kotoran</a:t>
            </a:r>
          </a:p>
          <a:p>
            <a:r>
              <a:rPr lang="id-ID" b="1" dirty="0" smtClean="0"/>
              <a:t>Berthollet	</a:t>
            </a:r>
            <a:r>
              <a:rPr lang="id-ID" dirty="0" smtClean="0"/>
              <a:t>: natrium klorat sebagai alternatif baja</a:t>
            </a:r>
          </a:p>
          <a:p>
            <a:pPr>
              <a:buNone/>
            </a:pPr>
            <a:r>
              <a:rPr lang="id-ID" dirty="0" smtClean="0"/>
              <a:t>	Dan bersama dg </a:t>
            </a:r>
            <a:r>
              <a:rPr lang="id-ID" b="1" dirty="0" smtClean="0"/>
              <a:t>Morveau</a:t>
            </a:r>
            <a:r>
              <a:rPr lang="id-ID" dirty="0" smtClean="0"/>
              <a:t> menemukan </a:t>
            </a:r>
            <a:r>
              <a:rPr lang="id-ID" dirty="0"/>
              <a:t>metode pembuatan baja secara sintetis melalui oksidasi amonia</a:t>
            </a:r>
            <a:endParaRPr lang="id-ID" dirty="0" smtClean="0"/>
          </a:p>
          <a:p>
            <a:endParaRPr lang="id-ID"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Kontribusi tersebut menunjukkan bahwa ilmu pengetahuan bisa memecahkan masalah </a:t>
            </a:r>
            <a:r>
              <a:rPr lang="id-ID" dirty="0" smtClean="0"/>
              <a:t>teknis</a:t>
            </a:r>
          </a:p>
          <a:p>
            <a:endParaRPr lang="id-ID" dirty="0" smtClean="0"/>
          </a:p>
          <a:p>
            <a:pPr algn="ctr">
              <a:buNone/>
            </a:pPr>
            <a:r>
              <a:rPr lang="id-ID" dirty="0"/>
              <a:t>Pada 1795 Academy of Sciences diubah kembali menjadi salah satu dari tiga bagian dari Institut Perancis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Pada 1794</a:t>
            </a:r>
            <a:endParaRPr lang="id-ID" dirty="0"/>
          </a:p>
        </p:txBody>
      </p:sp>
      <p:sp>
        <p:nvSpPr>
          <p:cNvPr id="3" name="Content Placeholder 2"/>
          <p:cNvSpPr>
            <a:spLocks noGrp="1"/>
          </p:cNvSpPr>
          <p:nvPr>
            <p:ph idx="1"/>
          </p:nvPr>
        </p:nvSpPr>
        <p:spPr/>
        <p:txBody>
          <a:bodyPr>
            <a:normAutofit/>
          </a:bodyPr>
          <a:lstStyle/>
          <a:p>
            <a:pPr>
              <a:buNone/>
            </a:pPr>
            <a:endParaRPr lang="id-ID" i="1" dirty="0" smtClean="0"/>
          </a:p>
          <a:p>
            <a:pPr>
              <a:buNone/>
            </a:pPr>
            <a:endParaRPr lang="id-ID" i="1" dirty="0"/>
          </a:p>
          <a:p>
            <a:pPr>
              <a:buNone/>
            </a:pPr>
            <a:endParaRPr lang="id-ID" i="1" dirty="0" smtClean="0"/>
          </a:p>
          <a:p>
            <a:pPr>
              <a:buNone/>
            </a:pPr>
            <a:endParaRPr lang="id-ID" i="1" dirty="0"/>
          </a:p>
          <a:p>
            <a:pPr>
              <a:buNone/>
            </a:pPr>
            <a:endParaRPr lang="id-ID" i="1" dirty="0" smtClean="0"/>
          </a:p>
          <a:p>
            <a:pPr>
              <a:buNone/>
            </a:pPr>
            <a:endParaRPr lang="id-ID" i="1" dirty="0"/>
          </a:p>
          <a:p>
            <a:pPr>
              <a:buNone/>
            </a:pPr>
            <a:endParaRPr lang="id-ID" i="1" dirty="0" smtClean="0"/>
          </a:p>
          <a:p>
            <a:pPr>
              <a:buNone/>
            </a:pPr>
            <a:r>
              <a:rPr lang="id-ID" i="1" dirty="0" smtClean="0"/>
              <a:t>ilmu </a:t>
            </a:r>
            <a:r>
              <a:rPr lang="id-ID" i="1" dirty="0"/>
              <a:t>pengetahuan Perancis menjadi lebih praktik dan eksperimentalis pada periode Napoleon</a:t>
            </a:r>
          </a:p>
        </p:txBody>
      </p:sp>
      <p:sp>
        <p:nvSpPr>
          <p:cNvPr id="4" name="Snip Diagonal Corner Rectangle 3"/>
          <p:cNvSpPr/>
          <p:nvPr/>
        </p:nvSpPr>
        <p:spPr>
          <a:xfrm>
            <a:off x="428596" y="1214422"/>
            <a:ext cx="8429652" cy="371477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indent="-269875">
              <a:buFont typeface="Arial" pitchFamily="34" charset="0"/>
              <a:buChar char="•"/>
            </a:pPr>
            <a:r>
              <a:rPr lang="id-ID" sz="2800" dirty="0" smtClean="0"/>
              <a:t>Konvensi Nasional mendirikan beberapa sekolah militer dan medis, dan juga Konservatorium Seni dan Perdagangan</a:t>
            </a:r>
          </a:p>
          <a:p>
            <a:pPr marL="269875" indent="-269875">
              <a:buFont typeface="Arial" pitchFamily="34" charset="0"/>
              <a:buChar char="•"/>
            </a:pPr>
            <a:r>
              <a:rPr lang="id-ID" sz="2800" dirty="0" smtClean="0"/>
              <a:t>Mendirikan École Polytechnique, dan Ecole Normale Superieure</a:t>
            </a:r>
          </a:p>
          <a:p>
            <a:pPr marL="269875" indent="-269875">
              <a:buFont typeface="Arial" pitchFamily="34" charset="0"/>
              <a:buChar char="•"/>
            </a:pPr>
            <a:r>
              <a:rPr lang="id-ID" sz="2800" dirty="0" smtClean="0"/>
              <a:t>Di bawah militer Napoleon, beberapa perguruan tinggi medis dan teknik didirikan oleh kimiawan, Fourcroy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TotalTime>
  <Words>1264</Words>
  <Application>Microsoft Office PowerPoint</Application>
  <PresentationFormat>On-screen Show (4:3)</PresentationFormat>
  <Paragraphs>135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INSTITUSI SAINS DI PERANCIS DAN INGGRIS PADA ABAD KESEMBILANBELAS</vt:lpstr>
      <vt:lpstr>INSTITUSI SAINS DI PERANCIS DAN INGGRIS PADA ABAD KESEMBILANBELAS</vt:lpstr>
      <vt:lpstr>Revolusi perancis</vt:lpstr>
      <vt:lpstr>Tahun 1793 kekuasaan kaum Jacobin</vt:lpstr>
      <vt:lpstr>Slide 5</vt:lpstr>
      <vt:lpstr>Slide 6</vt:lpstr>
      <vt:lpstr>Slide 7</vt:lpstr>
      <vt:lpstr>Slide 8</vt:lpstr>
      <vt:lpstr>Pada 1794</vt:lpstr>
      <vt:lpstr>Slide 10</vt:lpstr>
      <vt:lpstr>Slide 11</vt:lpstr>
      <vt:lpstr>Di Inggris</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INSTITUSI SAINS DI PERANCIS DAN INGGRIS PADA ABAD KESEMBILANBELAS</dc:title>
  <dc:creator>User</dc:creator>
  <cp:lastModifiedBy>User</cp:lastModifiedBy>
  <cp:revision>13</cp:revision>
  <dcterms:created xsi:type="dcterms:W3CDTF">2012-04-24T12:23:07Z</dcterms:created>
  <dcterms:modified xsi:type="dcterms:W3CDTF">2013-09-18T16:50:43Z</dcterms:modified>
</cp:coreProperties>
</file>