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88" r:id="rId11"/>
    <p:sldId id="301" r:id="rId12"/>
    <p:sldId id="303" r:id="rId13"/>
    <p:sldId id="304" r:id="rId14"/>
    <p:sldId id="291" r:id="rId15"/>
    <p:sldId id="292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5F4637"/>
    <a:srgbClr val="963D00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2" d="100"/>
          <a:sy n="62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 b="16513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AE244867-1C31-40A9-8007-1CD4C80BD0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 cstate="print"/>
          <a:srcRect l="23305" b="32939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2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3" grpId="0" animBg="1"/>
      <p:bldP spid="3074" grpId="1"/>
      <p:bldP spid="307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1CAB-109D-4CB9-906F-2BEF38D8D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E99D-1B67-46CC-8CC0-265B6A6B4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8906A-CA35-40D9-93EA-FB337ECBB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2AF5D7-90A3-4B86-912A-C9552935B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EC7F-F275-4EBD-92EC-4C495FCED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A721B-BDE1-4C94-A334-B770B937C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0B75-9DBD-48C7-9027-5F210AFDF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C544-03E7-4B41-8FCD-43564D064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4377-3AFB-4A3B-866A-58C754240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AA51-E5D8-488E-A095-6740EDC2D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8FD7B-D322-4747-994F-EA6FEB0CA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FC76-6DDB-4F6F-A1B5-7DB1E31B7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 cstate="print"/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3E7B2FD-A5FA-4AAB-B659-B89A9174616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/>
          <a:srcRect b="16513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 cstate="print"/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2071678"/>
            <a:ext cx="7438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bg2"/>
                </a:solidFill>
                <a:latin typeface="Bauhaus 93" pitchFamily="82" charset="0"/>
              </a:rPr>
              <a:t>TRADISI ILMIAH PADA </a:t>
            </a:r>
            <a:endParaRPr lang="id-ID" sz="4400" b="1" dirty="0" smtClean="0">
              <a:solidFill>
                <a:schemeClr val="bg2"/>
              </a:solidFill>
              <a:latin typeface="Bauhaus 93" pitchFamily="82" charset="0"/>
            </a:endParaRPr>
          </a:p>
          <a:p>
            <a:r>
              <a:rPr lang="id-ID" sz="4400" b="1" dirty="0">
                <a:solidFill>
                  <a:schemeClr val="bg2"/>
                </a:solidFill>
                <a:latin typeface="Bauhaus 93" pitchFamily="82" charset="0"/>
              </a:rPr>
              <a:t>	</a:t>
            </a:r>
            <a:r>
              <a:rPr lang="id-ID" sz="4400" b="1" dirty="0" smtClean="0">
                <a:solidFill>
                  <a:schemeClr val="bg2"/>
                </a:solidFill>
                <a:latin typeface="Bauhaus 93" pitchFamily="82" charset="0"/>
              </a:rPr>
              <a:t>	ZAMAN PERTENGAHAN</a:t>
            </a:r>
            <a:endParaRPr lang="id-ID" sz="4400" dirty="0">
              <a:solidFill>
                <a:schemeClr val="bg2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Teori Dorongan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St Thomas: bahwa </a:t>
            </a:r>
            <a:r>
              <a:rPr lang="id-ID" dirty="0"/>
              <a:t>gerakan bola langit membutuhkan Penggerak Perdana, yaitu </a:t>
            </a:r>
            <a:r>
              <a:rPr lang="id-ID" dirty="0" smtClean="0"/>
              <a:t>Allah</a:t>
            </a:r>
          </a:p>
          <a:p>
            <a:r>
              <a:rPr lang="id-ID" dirty="0"/>
              <a:t>William dari </a:t>
            </a:r>
            <a:r>
              <a:rPr lang="id-ID" dirty="0" smtClean="0"/>
              <a:t>Ockham: menyangkal St Thomas dengan mengangkat teori </a:t>
            </a:r>
            <a:r>
              <a:rPr lang="id-ID" dirty="0"/>
              <a:t>Philoponos</a:t>
            </a:r>
            <a:endParaRPr lang="id-ID" dirty="0" smtClean="0"/>
          </a:p>
          <a:p>
            <a:pPr marL="812800" lvl="2"/>
            <a:r>
              <a:rPr lang="id-ID" dirty="0" smtClean="0"/>
              <a:t>Benda </a:t>
            </a:r>
            <a:r>
              <a:rPr lang="id-ID" dirty="0"/>
              <a:t>yang bergerak, </a:t>
            </a:r>
            <a:r>
              <a:rPr lang="id-ID" dirty="0" smtClean="0"/>
              <a:t>tidak </a:t>
            </a:r>
            <a:r>
              <a:rPr lang="id-ID" dirty="0"/>
              <a:t>selalu memerlukan kontak fisik terus menerus </a:t>
            </a:r>
            <a:r>
              <a:rPr lang="id-ID" dirty="0" smtClean="0"/>
              <a:t>dari penggerak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Pendapat Ahli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Jean Buridan (1327) di Paris :</a:t>
            </a:r>
          </a:p>
          <a:p>
            <a:r>
              <a:rPr lang="id-ID" dirty="0" smtClean="0"/>
              <a:t>Argumen terhadap tesis Aristoteles bahwa benda bergerak didorong oleh udara di belakangnya untuk mencegah kekosongan terbentuk.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Albert Saxony </a:t>
            </a:r>
            <a:r>
              <a:rPr lang="id-ID" sz="2800" dirty="0" smtClean="0"/>
              <a:t>(1353)</a:t>
            </a:r>
          </a:p>
          <a:p>
            <a:pPr>
              <a:buNone/>
            </a:pPr>
            <a:r>
              <a:rPr lang="id-ID" sz="2800" dirty="0" smtClean="0"/>
              <a:t>	</a:t>
            </a:r>
            <a:r>
              <a:rPr lang="id-ID" sz="2800" dirty="0" smtClean="0">
                <a:sym typeface="Wingdings" pitchFamily="2" charset="2"/>
              </a:rPr>
              <a:t>1. Membedakan </a:t>
            </a:r>
            <a:r>
              <a:rPr lang="id-ID" sz="2800" dirty="0" smtClean="0"/>
              <a:t>antara :</a:t>
            </a:r>
          </a:p>
          <a:p>
            <a:pPr marL="533400" indent="-76200" algn="just">
              <a:buNone/>
            </a:pPr>
            <a:r>
              <a:rPr lang="id-ID" sz="2800" dirty="0" smtClean="0"/>
              <a:t>	-	Gerak seragam</a:t>
            </a:r>
            <a:r>
              <a:rPr lang="id-ID" sz="2800" dirty="0" smtClean="0">
                <a:sym typeface="Wingdings" pitchFamily="2" charset="2"/>
              </a:rPr>
              <a:t>.</a:t>
            </a:r>
            <a:endParaRPr lang="id-ID" sz="2800" dirty="0" smtClean="0"/>
          </a:p>
          <a:p>
            <a:pPr marL="533400" indent="-76200" algn="just">
              <a:buNone/>
            </a:pPr>
            <a:r>
              <a:rPr lang="id-ID" sz="2800" dirty="0" smtClean="0"/>
              <a:t>	-	Gerak difform</a:t>
            </a:r>
            <a:r>
              <a:rPr lang="id-ID" sz="2800" dirty="0" smtClean="0">
                <a:sym typeface="Wingdings" pitchFamily="2" charset="2"/>
              </a:rPr>
              <a:t>.</a:t>
            </a:r>
            <a:endParaRPr lang="id-ID" sz="2800" dirty="0" smtClean="0"/>
          </a:p>
          <a:p>
            <a:pPr marL="533400" indent="-76200" algn="just">
              <a:buNone/>
            </a:pPr>
            <a:r>
              <a:rPr lang="id-ID" sz="2800" dirty="0" smtClean="0"/>
              <a:t> - 	Gerakan yang tidak teratur.</a:t>
            </a:r>
          </a:p>
          <a:p>
            <a:pPr algn="just">
              <a:buNone/>
            </a:pPr>
            <a:r>
              <a:rPr lang="id-ID" sz="2800" dirty="0" smtClean="0"/>
              <a:t>	2. Benda akan mencapai kecepatan tak terhingga, baik setelah waktu tak terbatas atau setelah melalui jarak tak terbatas.</a:t>
            </a:r>
          </a:p>
          <a:p>
            <a:endParaRPr lang="id-ID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Tokoh Teori Dorongan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Nicolas </a:t>
            </a:r>
            <a:r>
              <a:rPr lang="id-ID" dirty="0" smtClean="0"/>
              <a:t>Oresme : </a:t>
            </a:r>
          </a:p>
          <a:p>
            <a:pPr lvl="1"/>
            <a:r>
              <a:rPr lang="id-ID" dirty="0" smtClean="0"/>
              <a:t>kecepatan grafis</a:t>
            </a:r>
          </a:p>
          <a:p>
            <a:pPr lvl="1"/>
            <a:r>
              <a:rPr lang="id-ID" dirty="0"/>
              <a:t>bumi berputar pada porosnya setiap hari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Kemerosotan Teori </a:t>
            </a:r>
            <a:r>
              <a:rPr lang="id-ID" sz="4000" dirty="0" smtClean="0">
                <a:solidFill>
                  <a:schemeClr val="bg2"/>
                </a:solidFill>
              </a:rPr>
              <a:t>Do</a:t>
            </a:r>
            <a:r>
              <a:rPr lang="id-ID" sz="4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rongan</a:t>
            </a:r>
            <a:endParaRPr lang="id-ID" sz="4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Marsile </a:t>
            </a:r>
            <a:r>
              <a:rPr lang="id-ID" dirty="0"/>
              <a:t>dari </a:t>
            </a:r>
            <a:r>
              <a:rPr lang="id-ID" dirty="0" smtClean="0"/>
              <a:t>Ingham</a:t>
            </a:r>
          </a:p>
          <a:p>
            <a:r>
              <a:rPr lang="id-ID" dirty="0" smtClean="0"/>
              <a:t>Erasmus dan </a:t>
            </a:r>
            <a:r>
              <a:rPr lang="id-ID" dirty="0"/>
              <a:t>Jean Luiz </a:t>
            </a:r>
            <a:r>
              <a:rPr lang="id-ID" dirty="0" smtClean="0"/>
              <a:t>Vives (humanis)</a:t>
            </a:r>
          </a:p>
          <a:p>
            <a:r>
              <a:rPr lang="id-ID" dirty="0" smtClean="0"/>
              <a:t>Diizinkannya sarjana </a:t>
            </a:r>
            <a:r>
              <a:rPr lang="id-ID" dirty="0"/>
              <a:t>untuk memiliki pandangan yang tidak ortodoks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5" y="500042"/>
            <a:ext cx="8286776" cy="760413"/>
          </a:xfrm>
        </p:spPr>
        <p:txBody>
          <a:bodyPr/>
          <a:lstStyle/>
          <a:p>
            <a:r>
              <a:rPr lang="id-ID" sz="3600" dirty="0" smtClean="0"/>
              <a:t>Dua </a:t>
            </a:r>
            <a:r>
              <a:rPr lang="id-ID" sz="3600" dirty="0"/>
              <a:t>elemen utama dalam </a:t>
            </a:r>
            <a:r>
              <a:rPr lang="id-ID" sz="3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revolusi</a:t>
            </a:r>
            <a:r>
              <a:rPr lang="id-ID" sz="3600" dirty="0"/>
              <a:t> ilmiah dari zaman modern 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/>
              <a:t>M</a:t>
            </a:r>
            <a:r>
              <a:rPr lang="id-ID" dirty="0" smtClean="0"/>
              <a:t>unculnya </a:t>
            </a:r>
            <a:r>
              <a:rPr lang="id-ID" dirty="0"/>
              <a:t>metode </a:t>
            </a:r>
            <a:r>
              <a:rPr lang="id-ID" dirty="0" smtClean="0"/>
              <a:t>ilmiah</a:t>
            </a:r>
          </a:p>
          <a:p>
            <a:r>
              <a:rPr lang="id-ID" dirty="0" smtClean="0"/>
              <a:t>T</a:t>
            </a:r>
            <a:r>
              <a:rPr lang="id-ID" smtClean="0"/>
              <a:t>ransformasi </a:t>
            </a:r>
            <a:r>
              <a:rPr lang="id-ID" dirty="0"/>
              <a:t>intelektual, perkembangan dari suatu cara baru dalam memandang dunia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5181600"/>
            <a:ext cx="6172200" cy="990600"/>
          </a:xfrm>
        </p:spPr>
        <p:txBody>
          <a:bodyPr/>
          <a:lstStyle/>
          <a:p>
            <a:r>
              <a:rPr lang="en-US" sz="5700" dirty="0" err="1" smtClean="0"/>
              <a:t>Sekian</a:t>
            </a:r>
            <a:endParaRPr lang="en-US" sz="5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7772400" cy="639762"/>
          </a:xfrm>
        </p:spPr>
        <p:txBody>
          <a:bodyPr/>
          <a:lstStyle/>
          <a:p>
            <a:r>
              <a:rPr lang="id-ID" dirty="0" smtClean="0">
                <a:solidFill>
                  <a:schemeClr val="bg1">
                    <a:lumMod val="10000"/>
                  </a:schemeClr>
                </a:solidFill>
              </a:rPr>
              <a:t>Abad 11-13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2214554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Sejak abad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ke-9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banyak orang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Kristen Spanyol belajar karya Arab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.</a:t>
            </a:r>
          </a:p>
          <a:p>
            <a:pPr marL="269875" indent="-269875"/>
            <a:endParaRPr lang="id-ID" sz="280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Perang Salib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(1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085)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mengakibatkan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jatuhnya Toledo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dan sejak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saat itu karya ilmiah Yunani versi Arab diterjemahkan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dengan Muslim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771650"/>
            <a:ext cx="7634287" cy="4086242"/>
          </a:xfrm>
        </p:spPr>
        <p:txBody>
          <a:bodyPr/>
          <a:lstStyle/>
          <a:p>
            <a:pPr marL="514350" indent="-514350">
              <a:buClr>
                <a:srgbClr val="963D00"/>
              </a:buClr>
              <a:buSzPct val="90000"/>
              <a:buAutoNum type="arabicPeriod"/>
            </a:pPr>
            <a:r>
              <a:rPr lang="id-ID" sz="2800" b="1" dirty="0" smtClean="0"/>
              <a:t>Spanyol </a:t>
            </a:r>
          </a:p>
          <a:p>
            <a:pPr marL="514350" indent="-514350">
              <a:buClr>
                <a:srgbClr val="963D00"/>
              </a:buClr>
              <a:buSzPct val="90000"/>
              <a:buNone/>
            </a:pPr>
            <a:r>
              <a:rPr lang="id-ID" sz="2800" dirty="0" smtClean="0"/>
              <a:t>	Pusat </a:t>
            </a:r>
            <a:r>
              <a:rPr lang="id-ID" sz="2800" dirty="0"/>
              <a:t>penghubung penting di antara Muslim dan </a:t>
            </a:r>
            <a:r>
              <a:rPr lang="id-ID" sz="2800" dirty="0" smtClean="0"/>
              <a:t>Kristen</a:t>
            </a:r>
          </a:p>
          <a:p>
            <a:pPr marL="514350" indent="-514350">
              <a:buClr>
                <a:srgbClr val="963D00"/>
              </a:buClr>
              <a:buSzPct val="90000"/>
              <a:buFont typeface="Courier New" pitchFamily="49" charset="0"/>
              <a:buChar char="o"/>
            </a:pPr>
            <a:r>
              <a:rPr lang="id-ID" sz="2800" dirty="0" smtClean="0"/>
              <a:t>Ahli dua bahasa dan tiga bahasa</a:t>
            </a:r>
          </a:p>
          <a:p>
            <a:pPr marL="514350" indent="-514350">
              <a:buClr>
                <a:srgbClr val="963D00"/>
              </a:buClr>
              <a:buSzPct val="90000"/>
              <a:buFont typeface="Courier New" pitchFamily="49" charset="0"/>
              <a:buChar char="o"/>
            </a:pPr>
            <a:r>
              <a:rPr lang="id-ID" sz="2800" dirty="0" smtClean="0"/>
              <a:t>Didirikannya sekolah </a:t>
            </a:r>
            <a:r>
              <a:rPr lang="id-ID" sz="2800" dirty="0"/>
              <a:t>penerjemah di </a:t>
            </a:r>
            <a:r>
              <a:rPr lang="id-ID" sz="2800" dirty="0" smtClean="0"/>
              <a:t>Toledo oleh </a:t>
            </a:r>
            <a:r>
              <a:rPr lang="id-ID" sz="2800" dirty="0"/>
              <a:t>Uskup Agung </a:t>
            </a:r>
            <a:r>
              <a:rPr lang="id-ID" sz="2800" dirty="0" smtClean="0"/>
              <a:t>Raymond</a:t>
            </a:r>
          </a:p>
          <a:p>
            <a:pPr marL="914400" lvl="1" indent="-514350">
              <a:buClr>
                <a:srgbClr val="963D00"/>
              </a:buClr>
              <a:buSzPct val="90000"/>
              <a:buNone/>
            </a:pPr>
            <a:r>
              <a:rPr lang="id-ID" sz="2400" dirty="0" smtClean="0"/>
              <a:t>- Gerard </a:t>
            </a:r>
            <a:r>
              <a:rPr lang="id-ID" sz="2400" dirty="0"/>
              <a:t>dari </a:t>
            </a:r>
            <a:r>
              <a:rPr lang="id-ID" sz="2400" dirty="0" smtClean="0"/>
              <a:t>Cremona </a:t>
            </a:r>
            <a:r>
              <a:rPr lang="id-ID" sz="2400" dirty="0"/>
              <a:t>menerjemahkan </a:t>
            </a:r>
            <a:r>
              <a:rPr lang="id-ID" sz="2400" i="1" dirty="0"/>
              <a:t>the Almagest</a:t>
            </a:r>
            <a:r>
              <a:rPr lang="id-ID" sz="2400" dirty="0"/>
              <a:t> </a:t>
            </a:r>
            <a:r>
              <a:rPr lang="id-ID" sz="2400" dirty="0" smtClean="0"/>
              <a:t> dari Ptolemy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dengan Muslim</a:t>
            </a:r>
            <a:endParaRPr lang="en-US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gray">
          <a:xfrm>
            <a:off x="455613" y="1771650"/>
            <a:ext cx="7634287" cy="40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Sisilia 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erjemahan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</a:rPr>
              <a:t>karya biologi Aristoteles dan banyak karya alkimia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Muslim oleh Michael Scot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Courier New" pitchFamily="49" charset="0"/>
              <a:buChar char="o"/>
            </a:pP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Tulisan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</a:rPr>
              <a:t>Matematika yang dibawa oleh Leonardo of Pisa dan karya Medis yang dikirim oleh Constantine 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Afrika melalui hubungan dagang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Rectangle 24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id-ID" dirty="0" smtClean="0"/>
              <a:t>Munculnya Universitas</a:t>
            </a:r>
            <a:endParaRPr lang="en-US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55613" y="1771650"/>
            <a:ext cx="7634287" cy="408624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r>
              <a:rPr lang="id-ID" sz="2800" b="1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Jenis Universitas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endParaRPr lang="id-ID" sz="2800" b="1" kern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AutoNum type="arabicPeriod"/>
            </a:pP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Universitas Gerejawi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AutoNum type="arabicPeriod"/>
            </a:pPr>
            <a:r>
              <a:rPr lang="id-ID" sz="2800" dirty="0">
                <a:solidFill>
                  <a:schemeClr val="bg1">
                    <a:lumMod val="10000"/>
                  </a:schemeClr>
                </a:solidFill>
              </a:rPr>
              <a:t>U</a:t>
            </a: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niversitas sipil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AutoNum type="arabicPeriod"/>
            </a:pP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Universitas </a:t>
            </a:r>
            <a:r>
              <a:rPr lang="id-ID" sz="2800" dirty="0">
                <a:solidFill>
                  <a:schemeClr val="bg1">
                    <a:lumMod val="10000"/>
                  </a:schemeClr>
                </a:solidFill>
              </a:rPr>
              <a:t>negeri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" name="Rectangle 61"/>
          <p:cNvSpPr>
            <a:spLocks noGrp="1" noChangeArrowheads="1"/>
          </p:cNvSpPr>
          <p:nvPr>
            <p:ph type="title"/>
          </p:nvPr>
        </p:nvSpPr>
        <p:spPr>
          <a:xfrm>
            <a:off x="928662" y="214291"/>
            <a:ext cx="7799413" cy="714398"/>
          </a:xfrm>
        </p:spPr>
        <p:txBody>
          <a:bodyPr/>
          <a:lstStyle/>
          <a:p>
            <a:pPr algn="ctr"/>
            <a:r>
              <a:rPr lang="id-ID" sz="3200" dirty="0" smtClean="0"/>
              <a:t>Gerakan eksperimen di Eropa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d-ID" sz="3200" dirty="0" smtClean="0"/>
              <a:t>pada </a:t>
            </a:r>
            <a:r>
              <a:rPr lang="id-ID" sz="3200" dirty="0" smtClean="0"/>
              <a:t>abad 13</a:t>
            </a:r>
            <a:endParaRPr lang="en-US" sz="3200" dirty="0"/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928662" y="1771650"/>
            <a:ext cx="7161238" cy="40862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2800" b="1" dirty="0">
                <a:solidFill>
                  <a:schemeClr val="bg1">
                    <a:lumMod val="10000"/>
                  </a:schemeClr>
                </a:solidFill>
              </a:rPr>
              <a:t>Roger </a:t>
            </a:r>
            <a:r>
              <a:rPr lang="id-ID" sz="2800" b="1" dirty="0" smtClean="0">
                <a:solidFill>
                  <a:schemeClr val="bg1">
                    <a:lumMod val="10000"/>
                  </a:schemeClr>
                </a:solidFill>
              </a:rPr>
              <a:t>Bacon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0070C0"/>
                </a:solidFill>
              </a:rPr>
              <a:t>percobaan </a:t>
            </a:r>
            <a:r>
              <a:rPr lang="id-ID" sz="2800" dirty="0">
                <a:solidFill>
                  <a:srgbClr val="0070C0"/>
                </a:solidFill>
              </a:rPr>
              <a:t>tentang </a:t>
            </a:r>
            <a:r>
              <a:rPr lang="id-ID" sz="2800" dirty="0" smtClean="0">
                <a:solidFill>
                  <a:srgbClr val="0070C0"/>
                </a:solidFill>
              </a:rPr>
              <a:t>optik </a:t>
            </a:r>
            <a:r>
              <a:rPr lang="id-ID" sz="2800" dirty="0">
                <a:solidFill>
                  <a:srgbClr val="0070C0"/>
                </a:solidFill>
              </a:rPr>
              <a:t>mempelajari efek pembesar dari lensa </a:t>
            </a:r>
            <a:r>
              <a:rPr lang="id-ID" sz="2800" dirty="0" smtClean="0">
                <a:solidFill>
                  <a:srgbClr val="0070C0"/>
                </a:solidFill>
              </a:rPr>
              <a:t>Plan-konveks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2800" b="1" dirty="0">
                <a:solidFill>
                  <a:schemeClr val="bg1">
                    <a:lumMod val="10000"/>
                  </a:schemeClr>
                </a:solidFill>
              </a:rPr>
              <a:t>Pierre de </a:t>
            </a:r>
            <a:r>
              <a:rPr lang="id-ID" sz="2800" b="1" dirty="0" smtClean="0">
                <a:solidFill>
                  <a:schemeClr val="bg1">
                    <a:lumMod val="10000"/>
                  </a:schemeClr>
                </a:solidFill>
              </a:rPr>
              <a:t>Maricourt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Arial" pitchFamily="34" charset="0"/>
              <a:buChar char="•"/>
            </a:pPr>
            <a:r>
              <a:rPr lang="id-ID" sz="2800" dirty="0">
                <a:solidFill>
                  <a:srgbClr val="0070C0"/>
                </a:solidFill>
              </a:rPr>
              <a:t>eksperimen </a:t>
            </a:r>
            <a:r>
              <a:rPr lang="id-ID" sz="2800" dirty="0" smtClean="0">
                <a:solidFill>
                  <a:srgbClr val="0070C0"/>
                </a:solidFill>
              </a:rPr>
              <a:t>magnet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2800" b="1" dirty="0">
                <a:solidFill>
                  <a:schemeClr val="bg1">
                    <a:lumMod val="10000"/>
                  </a:schemeClr>
                </a:solidFill>
              </a:rPr>
              <a:t>Mondino de </a:t>
            </a:r>
            <a:r>
              <a:rPr lang="id-ID" sz="2800" b="1" dirty="0" smtClean="0">
                <a:solidFill>
                  <a:schemeClr val="bg1">
                    <a:lumMod val="10000"/>
                  </a:schemeClr>
                </a:solidFill>
              </a:rPr>
              <a:t>Luzzi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Arial" pitchFamily="34" charset="0"/>
              <a:buChar char="•"/>
            </a:pPr>
            <a:r>
              <a:rPr lang="id-ID" sz="2800" dirty="0">
                <a:solidFill>
                  <a:srgbClr val="0070C0"/>
                </a:solidFill>
              </a:rPr>
              <a:t>bidang </a:t>
            </a:r>
            <a:r>
              <a:rPr lang="id-ID" sz="2800" dirty="0" smtClean="0">
                <a:solidFill>
                  <a:srgbClr val="0070C0"/>
                </a:solidFill>
              </a:rPr>
              <a:t>anatomi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2800" b="1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Praktek Alkimia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Praktek Alkimia</a:t>
            </a:r>
            <a:endParaRPr lang="en-US" dirty="0"/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455613" y="1771650"/>
            <a:ext cx="7634287" cy="408624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r>
              <a:rPr lang="id-ID" sz="3200" b="1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Penemuan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Arial" pitchFamily="34" charset="0"/>
              <a:buChar char="•"/>
            </a:pPr>
            <a:r>
              <a:rPr lang="id-ID" sz="2800" dirty="0" smtClean="0">
                <a:solidFill>
                  <a:schemeClr val="bg1">
                    <a:lumMod val="10000"/>
                  </a:schemeClr>
                </a:solidFill>
              </a:rPr>
              <a:t>asam mineral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  <a:buFont typeface="Arial" pitchFamily="34" charset="0"/>
              <a:buChar char="•"/>
            </a:pPr>
            <a:r>
              <a:rPr lang="id-ID" sz="2800" dirty="0">
                <a:solidFill>
                  <a:schemeClr val="bg1">
                    <a:lumMod val="10000"/>
                  </a:schemeClr>
                </a:solidFill>
              </a:rPr>
              <a:t>alkohol</a:t>
            </a:r>
            <a:endParaRPr lang="id-ID" sz="2800" b="1" kern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endParaRPr lang="id-ID" sz="2800" b="1" kern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9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Larangan Praktek Alkimia</a:t>
            </a:r>
            <a:endParaRPr lang="en-US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455613" y="1771650"/>
            <a:ext cx="7634287" cy="40862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320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Alkimia dilarang oleh</a:t>
            </a:r>
            <a:r>
              <a:rPr lang="id-ID" sz="3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d-ID" sz="3200" dirty="0">
                <a:solidFill>
                  <a:schemeClr val="bg1">
                    <a:lumMod val="10000"/>
                  </a:schemeClr>
                </a:solidFill>
              </a:rPr>
              <a:t>Paus Yohanes XXII pada tahun </a:t>
            </a:r>
            <a:r>
              <a:rPr lang="id-ID" sz="3200" dirty="0" smtClean="0">
                <a:solidFill>
                  <a:schemeClr val="bg1">
                    <a:lumMod val="10000"/>
                  </a:schemeClr>
                </a:solidFill>
              </a:rPr>
              <a:t>1317 karena teorinya yang dianggap sesat</a:t>
            </a:r>
          </a:p>
          <a:p>
            <a:pPr marL="514350" lvl="0" indent="-514350">
              <a:spcBef>
                <a:spcPct val="20000"/>
              </a:spcBef>
              <a:buClr>
                <a:srgbClr val="963D00"/>
              </a:buClr>
              <a:buSzPct val="90000"/>
            </a:pPr>
            <a:r>
              <a:rPr lang="id-ID" sz="3200" dirty="0" smtClean="0">
                <a:solidFill>
                  <a:schemeClr val="bg1">
                    <a:lumMod val="10000"/>
                  </a:schemeClr>
                </a:solidFill>
              </a:rPr>
              <a:t>Lull (alkemis) </a:t>
            </a:r>
            <a:r>
              <a:rPr lang="id-ID" sz="3200" dirty="0">
                <a:solidFill>
                  <a:schemeClr val="bg1">
                    <a:lumMod val="10000"/>
                  </a:schemeClr>
                </a:solidFill>
              </a:rPr>
              <a:t>menyatakan bahwa intisari atau roh </a:t>
            </a:r>
            <a:r>
              <a:rPr lang="id-ID" sz="3200" dirty="0" smtClean="0">
                <a:solidFill>
                  <a:schemeClr val="bg1">
                    <a:lumMod val="10000"/>
                  </a:schemeClr>
                </a:solidFill>
              </a:rPr>
              <a:t>dapat </a:t>
            </a:r>
            <a:r>
              <a:rPr lang="id-ID" sz="3200" dirty="0">
                <a:solidFill>
                  <a:schemeClr val="bg1">
                    <a:lumMod val="10000"/>
                  </a:schemeClr>
                </a:solidFill>
              </a:rPr>
              <a:t>diisolasi dan berkonsentrasi dengan distilasi</a:t>
            </a:r>
            <a:endParaRPr lang="id-ID" sz="3200" kern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3D00"/>
              </a:buClr>
              <a:buSzPct val="90000"/>
              <a:tabLst/>
              <a:defRPr/>
            </a:pPr>
            <a:endParaRPr lang="id-ID" sz="3200" kern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Pembelajaran di Universitas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Arus </a:t>
            </a:r>
            <a:r>
              <a:rPr lang="id-ID" dirty="0"/>
              <a:t>utama belajar di universitas-universitas abad pertengahan disahkan oleh </a:t>
            </a:r>
            <a:r>
              <a:rPr lang="id-ID" dirty="0" smtClean="0"/>
              <a:t>alkemis</a:t>
            </a:r>
          </a:p>
          <a:p>
            <a:r>
              <a:rPr lang="id-ID" dirty="0"/>
              <a:t>Filosofi dari Aristoteles diintegrasikan dengan teologi Katolik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93TGp_calligraphy_light_ani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593TGp_calligraphy_light_ani</Template>
  <TotalTime>175</TotalTime>
  <Words>271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593TGp_calligraphy_light_ani</vt:lpstr>
      <vt:lpstr>Slide 1</vt:lpstr>
      <vt:lpstr>Abad 11-13</vt:lpstr>
      <vt:lpstr>Hubungan dengan Muslim</vt:lpstr>
      <vt:lpstr>Hubungan dengan Muslim</vt:lpstr>
      <vt:lpstr>Munculnya Universitas</vt:lpstr>
      <vt:lpstr>Gerakan eksperimen di Eropa  pada abad 13</vt:lpstr>
      <vt:lpstr>Praktek Alkimia</vt:lpstr>
      <vt:lpstr>Larangan Praktek Alkimia</vt:lpstr>
      <vt:lpstr>Pembelajaran di Universitas</vt:lpstr>
      <vt:lpstr>Teori Dorongan</vt:lpstr>
      <vt:lpstr>Pendapat Ahli</vt:lpstr>
      <vt:lpstr>Slide 12</vt:lpstr>
      <vt:lpstr>Tokoh Teori Dorongan</vt:lpstr>
      <vt:lpstr>Kemerosotan Teori Dorongan</vt:lpstr>
      <vt:lpstr>Dua elemen utama dalam revolusi ilmiah dari zaman modern awal</vt:lpstr>
      <vt:lpstr>Sekian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10 1. Agusta Arif TU () 2. Miftakhul Riska Fatimah () 3. Mutrofin (045)</dc:title>
  <dc:creator>User</dc:creator>
  <cp:lastModifiedBy>User</cp:lastModifiedBy>
  <cp:revision>22</cp:revision>
  <dcterms:created xsi:type="dcterms:W3CDTF">2012-03-06T10:16:41Z</dcterms:created>
  <dcterms:modified xsi:type="dcterms:W3CDTF">2013-09-18T16:28:17Z</dcterms:modified>
</cp:coreProperties>
</file>