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C2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B214E-4AF4-4991-9914-71F3AD6D20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F3246-7CB2-4A5C-8C73-6694F772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F3246-7CB2-4A5C-8C73-6694F772BB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F3246-7CB2-4A5C-8C73-6694F772BB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F3246-7CB2-4A5C-8C73-6694F772BB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F3246-7CB2-4A5C-8C73-6694F772BB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F3246-7CB2-4A5C-8C73-6694F772BB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F3246-7CB2-4A5C-8C73-6694F772BB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9607E-495B-4AD0-9BE2-57136B1CF6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2F442-A9B1-4E7D-8203-2264BBF43D4D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279C-4F78-4196-BBE4-8CE05412D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914400"/>
            <a:ext cx="5867400" cy="304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dirty="0">
                <a:solidFill>
                  <a:srgbClr val="0070C0"/>
                </a:solidFill>
                <a:latin typeface="Showcard Gothic" pitchFamily="82" charset="0"/>
              </a:rPr>
              <a:t>Gilbert, Bacon</a:t>
            </a:r>
            <a:r>
              <a:rPr lang="id-ID" dirty="0" smtClean="0">
                <a:solidFill>
                  <a:srgbClr val="0070C0"/>
                </a:solidFill>
                <a:latin typeface="Showcard Gothic" pitchFamily="82" charset="0"/>
              </a:rPr>
              <a:t>, dan </a:t>
            </a:r>
            <a:r>
              <a:rPr lang="id-ID" dirty="0">
                <a:solidFill>
                  <a:srgbClr val="0070C0"/>
                </a:solidFill>
                <a:latin typeface="Showcard Gothic" pitchFamily="82" charset="0"/>
              </a:rPr>
              <a:t>Metode </a:t>
            </a:r>
            <a:r>
              <a:rPr lang="id-ID" dirty="0" smtClean="0">
                <a:solidFill>
                  <a:srgbClr val="0070C0"/>
                </a:solidFill>
                <a:latin typeface="Showcard Gothic" pitchFamily="82" charset="0"/>
              </a:rPr>
              <a:t>Eksperimental</a:t>
            </a:r>
            <a:endParaRPr lang="en-US" dirty="0">
              <a:solidFill>
                <a:srgbClr val="0070C0"/>
              </a:solidFill>
              <a:latin typeface="Showcard Gothic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28600"/>
            <a:ext cx="2362200" cy="297180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I:\sejarah ipa\william gilbe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745" y="414338"/>
            <a:ext cx="1932709" cy="2659423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</p:pic>
      <p:sp>
        <p:nvSpPr>
          <p:cNvPr id="8" name="Rectangle 7"/>
          <p:cNvSpPr/>
          <p:nvPr/>
        </p:nvSpPr>
        <p:spPr>
          <a:xfrm>
            <a:off x="381000" y="3429000"/>
            <a:ext cx="2362200" cy="297180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09" name="Picture 1" descr="I:\sejarah ipa\bacon-franci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953" y="3570514"/>
            <a:ext cx="2040871" cy="2653393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895600" y="3429000"/>
            <a:ext cx="6096000" cy="3048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 Ultra Bold Condense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9600" y="457200"/>
            <a:ext cx="8077200" cy="2438400"/>
          </a:xfrm>
          <a:prstGeom prst="roundRect">
            <a:avLst/>
          </a:prstGeom>
          <a:gradFill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Abad </a:t>
            </a:r>
            <a:r>
              <a:rPr lang="en-US" sz="3200" b="1" dirty="0" err="1" smtClean="0"/>
              <a:t>ketujuhbelas</a:t>
            </a:r>
            <a:r>
              <a:rPr lang="en-US" sz="3200" b="1" dirty="0" smtClean="0"/>
              <a:t> 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dirty="0" err="1" smtClean="0"/>
              <a:t>Kemajuan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abad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dicapai</a:t>
            </a:r>
            <a:r>
              <a:rPr lang="en-US" sz="3200" dirty="0" smtClean="0"/>
              <a:t>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matematika-deduktif</a:t>
            </a:r>
            <a:r>
              <a:rPr lang="en-US" sz="3200" dirty="0" smtClean="0"/>
              <a:t>, yang </a:t>
            </a:r>
            <a:r>
              <a:rPr lang="en-US" sz="3200" dirty="0" err="1" smtClean="0"/>
              <a:t>dikembangkan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Galileo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diuraikan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Descartes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4114800"/>
            <a:ext cx="8077200" cy="22860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Abad </a:t>
            </a:r>
            <a:r>
              <a:rPr lang="en-US" sz="3200" b="1" dirty="0" err="1" smtClean="0"/>
              <a:t>kesembilanbelas</a:t>
            </a:r>
            <a:r>
              <a:rPr lang="en-US" sz="3200" b="1" dirty="0" smtClean="0"/>
              <a:t> 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geologi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biologi</a:t>
            </a:r>
            <a:r>
              <a:rPr lang="en-US" sz="3200" dirty="0" smtClean="0"/>
              <a:t> </a:t>
            </a:r>
            <a:r>
              <a:rPr lang="en-US" sz="3200" dirty="0" err="1" smtClean="0"/>
              <a:t>evolusi</a:t>
            </a:r>
            <a:r>
              <a:rPr lang="en-US" sz="3200" dirty="0" smtClean="0"/>
              <a:t>, Bacon </a:t>
            </a:r>
            <a:r>
              <a:rPr lang="en-US" sz="3200" dirty="0" err="1" smtClean="0"/>
              <a:t>datang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kualitatif-induktif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9" name="Striped Right Arrow 8"/>
          <p:cNvSpPr/>
          <p:nvPr/>
        </p:nvSpPr>
        <p:spPr>
          <a:xfrm rot="5400000">
            <a:off x="3924300" y="2628900"/>
            <a:ext cx="990600" cy="1828800"/>
          </a:xfrm>
          <a:prstGeom prst="stripedRightArrow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Bacon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empirisme</a:t>
            </a:r>
            <a:r>
              <a:rPr lang="en-US" dirty="0" smtClean="0"/>
              <a:t> (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induksi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Bacon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Bacon menyusun daftar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id-ID" dirty="0" smtClean="0"/>
              <a:t>seratus tiga puluh topik dan proses yang dianggapnya layak penyelidikan</a:t>
            </a:r>
            <a:r>
              <a:rPr lang="en-US" dirty="0" smtClean="0"/>
              <a:t>,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id-ID" dirty="0" smtClean="0"/>
              <a:t>ia menyatakan bahwa subjek dapat diselidiki dengan mengelompokkan bersama-sama fakta-fakta yang berkaitan dengan topik itu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latin typeface="Brush Script MT" pitchFamily="66" charset="0"/>
              </a:rPr>
              <a:t>Lanjutan</a:t>
            </a:r>
            <a:r>
              <a:rPr lang="en-US" dirty="0" smtClean="0">
                <a:latin typeface="Brush Script MT" pitchFamily="66" charset="0"/>
              </a:rPr>
              <a:t>…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Dari daftar tersebut, pengetahuan ilmiah dapat diperoleh dengan mencoba berbagai hipotesis, termasuk yang mustahil, dan pengujian lebih lanjut yang lebih mungkin.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id-ID" dirty="0" smtClean="0"/>
              <a:t>andangan Bacon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metode ilmiah pada dasarnya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id-ID" dirty="0" smtClean="0"/>
              <a:t>eksperimental, kualitatif, dan induktif.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1600200"/>
            <a:ext cx="5029200" cy="990600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Daftar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Penyelidikan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  <a:sym typeface="Wingdings" pitchFamily="2" charset="2"/>
              </a:rPr>
              <a:t>Bacon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endParaRPr lang="en-US" sz="2800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latin typeface="Brush Script MT" pitchFamily="66" charset="0"/>
              </a:rPr>
              <a:t>Lanjutan</a:t>
            </a:r>
            <a:r>
              <a:rPr lang="en-US" dirty="0" smtClean="0">
                <a:latin typeface="Brush Script MT" pitchFamily="66" charset="0"/>
              </a:rPr>
              <a:t>….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Bacon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err="1" smtClean="0">
                <a:sym typeface="Wingdings" pitchFamily="2" charset="2"/>
              </a:rPr>
              <a:t>hipotesis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panas</a:t>
            </a:r>
            <a:endParaRPr lang="en-US" dirty="0" smtClean="0">
              <a:sym typeface="Wingdings" pitchFamily="2" charset="2"/>
            </a:endParaRPr>
          </a:p>
          <a:p>
            <a:pPr algn="just"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err="1" smtClean="0">
                <a:sym typeface="Wingdings" pitchFamily="2" charset="2"/>
              </a:rPr>
              <a:t>Kesimpulan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esensi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gerak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dimanapun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ditemukan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disana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beberapa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gerak</a:t>
            </a:r>
            <a:r>
              <a:rPr lang="en-US" dirty="0" smtClean="0">
                <a:sym typeface="Wingdings" pitchFamily="2" charset="2"/>
              </a:rPr>
              <a:t>).</a:t>
            </a:r>
          </a:p>
          <a:p>
            <a:pPr algn="just"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err="1" smtClean="0">
                <a:sym typeface="Wingdings" pitchFamily="2" charset="2"/>
              </a:rPr>
              <a:t>Gesekan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menghasilkan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gerak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id-ID" dirty="0" smtClean="0"/>
              <a:t>partikel-partikel yang lebih kecil dari tubuh</a:t>
            </a:r>
            <a:r>
              <a:rPr lang="en-US" dirty="0" smtClean="0"/>
              <a:t> yang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.</a:t>
            </a:r>
            <a:endParaRPr lang="en-US" dirty="0" smtClean="0">
              <a:sym typeface="Wingdings" pitchFamily="2" charset="2"/>
            </a:endParaRPr>
          </a:p>
          <a:p>
            <a:pPr algn="just"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id-ID" dirty="0" smtClean="0"/>
              <a:t> </a:t>
            </a:r>
            <a:r>
              <a:rPr lang="id-ID" dirty="0"/>
              <a:t>berpendapat bahwa di balik dunia nyata dari alam ada struktur-struktur dan proses yang tersembunyi dari kita oleh sifat organ indera kita.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id-ID" dirty="0" smtClean="0"/>
              <a:t>Konfigurasi laten da</a:t>
            </a:r>
            <a:r>
              <a:rPr lang="en-US" dirty="0" smtClean="0"/>
              <a:t>n</a:t>
            </a:r>
            <a:r>
              <a:rPr lang="id-ID" dirty="0" smtClean="0"/>
              <a:t> Proses Laten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67400" y="1905000"/>
            <a:ext cx="2667000" cy="8382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gency FB" pitchFamily="34" charset="0"/>
              </a:rPr>
              <a:t>Tabel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Fakta</a:t>
            </a:r>
            <a:endParaRPr lang="en-US" sz="3200" dirty="0">
              <a:latin typeface="Agency FB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867400" y="3048000"/>
            <a:ext cx="2667000" cy="9144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gency FB" pitchFamily="34" charset="0"/>
              </a:rPr>
              <a:t>Hipotesis</a:t>
            </a:r>
            <a:endParaRPr lang="en-US" sz="3200" dirty="0">
              <a:latin typeface="Agency FB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67400" y="5486400"/>
            <a:ext cx="2667000" cy="9144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gency FB" pitchFamily="34" charset="0"/>
              </a:rPr>
              <a:t>Aksioma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Umum</a:t>
            </a:r>
            <a:endParaRPr lang="en-US" sz="3200" dirty="0">
              <a:latin typeface="Agency FB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5105400" y="3657600"/>
            <a:ext cx="609600" cy="914400"/>
          </a:xfrm>
          <a:prstGeom prst="curv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105400" y="4953000"/>
            <a:ext cx="609600" cy="914400"/>
          </a:xfrm>
          <a:prstGeom prst="curv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609600" y="1905000"/>
            <a:ext cx="4343400" cy="4419600"/>
          </a:xfrm>
          <a:prstGeom prst="rightArrowCallout">
            <a:avLst>
              <a:gd name="adj1" fmla="val 14825"/>
              <a:gd name="adj2" fmla="val 39894"/>
              <a:gd name="adj3" fmla="val 11094"/>
              <a:gd name="adj4" fmla="val 85617"/>
            </a:avLst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prosesnya</a:t>
            </a:r>
            <a:r>
              <a:rPr lang="en-US" sz="3200" dirty="0" smtClean="0"/>
              <a:t>, t</a:t>
            </a:r>
            <a:r>
              <a:rPr lang="id-ID" sz="3200" dirty="0" smtClean="0"/>
              <a:t>eori itu harus diuji secara eksperimental, dan diterapkan untuk penggunaan 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memang</a:t>
            </a:r>
            <a:r>
              <a:rPr lang="en-US" sz="3200" dirty="0" smtClean="0"/>
              <a:t> </a:t>
            </a:r>
            <a:r>
              <a:rPr lang="en-US" sz="3200" dirty="0" err="1" smtClean="0"/>
              <a:t>cocok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325562"/>
          </a:xfr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Brush Script MT" pitchFamily="66" charset="0"/>
              </a:rPr>
              <a:t>Tahapan</a:t>
            </a:r>
            <a:r>
              <a:rPr lang="en-US" dirty="0" smtClean="0">
                <a:latin typeface="Brush Script MT" pitchFamily="66" charset="0"/>
              </a:rPr>
              <a:t> </a:t>
            </a:r>
            <a:r>
              <a:rPr lang="en-US" dirty="0" err="1" smtClean="0">
                <a:latin typeface="Brush Script MT" pitchFamily="66" charset="0"/>
              </a:rPr>
              <a:t>Metode</a:t>
            </a:r>
            <a:r>
              <a:rPr lang="en-US" dirty="0" smtClean="0">
                <a:latin typeface="Brush Script MT" pitchFamily="66" charset="0"/>
              </a:rPr>
              <a:t> Bacon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67400" y="4267200"/>
            <a:ext cx="2667000" cy="9144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gency FB" pitchFamily="34" charset="0"/>
              </a:rPr>
              <a:t>Penyelidikan</a:t>
            </a:r>
            <a:endParaRPr lang="en-US" sz="3200" dirty="0">
              <a:latin typeface="Agency FB" pitchFamily="34" charset="0"/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5105400" y="2590800"/>
            <a:ext cx="609600" cy="914400"/>
          </a:xfrm>
          <a:prstGeom prst="curv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own Arrow Callout 16"/>
          <p:cNvSpPr/>
          <p:nvPr/>
        </p:nvSpPr>
        <p:spPr>
          <a:xfrm>
            <a:off x="5791200" y="457200"/>
            <a:ext cx="2895600" cy="1295400"/>
          </a:xfrm>
          <a:prstGeom prst="downArrowCallou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gency FB" pitchFamily="34" charset="0"/>
              </a:rPr>
              <a:t>Sumber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Fakta</a:t>
            </a:r>
            <a:endParaRPr lang="en-US" sz="32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latin typeface="Brush Script MT" pitchFamily="66" charset="0"/>
              </a:rPr>
              <a:t>Penolakan</a:t>
            </a:r>
            <a:r>
              <a:rPr lang="en-US" sz="4000" dirty="0" smtClean="0">
                <a:latin typeface="Brush Script MT" pitchFamily="66" charset="0"/>
              </a:rPr>
              <a:t> Bacon </a:t>
            </a:r>
            <a:r>
              <a:rPr lang="en-US" sz="4000" dirty="0" err="1" smtClean="0">
                <a:latin typeface="Brush Script MT" pitchFamily="66" charset="0"/>
              </a:rPr>
              <a:t>terhadap</a:t>
            </a:r>
            <a:r>
              <a:rPr lang="en-US" sz="4000" dirty="0" smtClean="0">
                <a:latin typeface="Brush Script MT" pitchFamily="66" charset="0"/>
              </a:rPr>
              <a:t> </a:t>
            </a:r>
            <a:r>
              <a:rPr lang="en-US" sz="4000" dirty="0" err="1" smtClean="0">
                <a:latin typeface="Brush Script MT" pitchFamily="66" charset="0"/>
              </a:rPr>
              <a:t>Pandangan</a:t>
            </a:r>
            <a:r>
              <a:rPr lang="en-US" sz="4000" dirty="0" smtClean="0">
                <a:latin typeface="Brush Script MT" pitchFamily="66" charset="0"/>
              </a:rPr>
              <a:t> </a:t>
            </a:r>
            <a:r>
              <a:rPr lang="en-US" sz="4000" dirty="0" err="1" smtClean="0">
                <a:latin typeface="Brush Script MT" pitchFamily="66" charset="0"/>
              </a:rPr>
              <a:t>Yunani</a:t>
            </a:r>
            <a:endParaRPr lang="en-US" sz="4000" dirty="0"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Bacon menolak </a:t>
            </a:r>
            <a:r>
              <a:rPr lang="en-US" dirty="0" err="1" smtClean="0"/>
              <a:t>pandangan</a:t>
            </a:r>
            <a:r>
              <a:rPr lang="id-ID" dirty="0" smtClean="0"/>
              <a:t> metodologis dari Yunani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g</a:t>
            </a:r>
            <a:r>
              <a:rPr lang="id-ID" dirty="0" smtClean="0"/>
              <a:t>erakan benda-benda langit adalah melingkar dan seragam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menerima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/>
              <a:t>beberapa konten dari pandangan mereka, yaitu posisi sentral dari bumi di alam semesta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685800" y="4495800"/>
            <a:ext cx="7620000" cy="16764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gency FB" pitchFamily="34" charset="0"/>
              </a:rPr>
              <a:t>Bacon ingin mempertimbangkan semua fakta yang mungkin relevan dengan materi sifat fisik </a:t>
            </a:r>
            <a:r>
              <a:rPr lang="en-US" sz="2800" dirty="0" err="1" smtClean="0">
                <a:latin typeface="Agency FB" pitchFamily="34" charset="0"/>
              </a:rPr>
              <a:t>alam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id-ID" sz="2800" dirty="0" smtClean="0">
                <a:latin typeface="Agency FB" pitchFamily="34" charset="0"/>
              </a:rPr>
              <a:t>dari benda-benda langit dalam astronomi</a:t>
            </a:r>
            <a:r>
              <a:rPr lang="en-US" sz="2800" dirty="0" smtClean="0">
                <a:latin typeface="Agency FB" pitchFamily="34" charset="0"/>
              </a:rPr>
              <a:t>.</a:t>
            </a:r>
            <a:endParaRPr lang="en-US" sz="28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gency FB" pitchFamily="34" charset="0"/>
              </a:rPr>
              <a:t>Bacon </a:t>
            </a:r>
            <a:r>
              <a:rPr lang="en-US" dirty="0" err="1" smtClean="0">
                <a:latin typeface="Agency FB" pitchFamily="34" charset="0"/>
              </a:rPr>
              <a:t>vs</a:t>
            </a:r>
            <a:r>
              <a:rPr lang="en-US" dirty="0" smtClean="0">
                <a:latin typeface="Agency FB" pitchFamily="34" charset="0"/>
              </a:rPr>
              <a:t> Descartes </a:t>
            </a:r>
            <a:r>
              <a:rPr lang="en-US" dirty="0" err="1" smtClean="0">
                <a:latin typeface="Agency FB" pitchFamily="34" charset="0"/>
              </a:rPr>
              <a:t>dalam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Ilmu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Terapan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</a:t>
            </a:r>
            <a:r>
              <a:rPr lang="id-ID" dirty="0" smtClean="0"/>
              <a:t>acon tertarik terutama dalam proses kerajinan dan industri</a:t>
            </a:r>
            <a:r>
              <a:rPr lang="en-US" dirty="0" smtClean="0"/>
              <a:t> </a:t>
            </a:r>
            <a:r>
              <a:rPr lang="id-ID" dirty="0" smtClean="0"/>
              <a:t>dan ia tidak begitu terkait dengan perdagangan dan navigasi yang berkembang di zamannya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--</a:t>
            </a:r>
            <a:r>
              <a:rPr lang="en-US" dirty="0" err="1" smtClean="0">
                <a:solidFill>
                  <a:srgbClr val="7030A0"/>
                </a:solidFill>
              </a:rPr>
              <a:t>Sedangkan</a:t>
            </a:r>
            <a:r>
              <a:rPr lang="en-US" dirty="0" smtClean="0">
                <a:solidFill>
                  <a:srgbClr val="7030A0"/>
                </a:solidFill>
              </a:rPr>
              <a:t>--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</a:t>
            </a:r>
            <a:r>
              <a:rPr lang="id-ID" dirty="0" smtClean="0"/>
              <a:t>etode Descartes dinyatakan lebih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id-ID" dirty="0" smtClean="0"/>
              <a:t>sarjana dari pa</a:t>
            </a:r>
            <a:r>
              <a:rPr lang="en-US" dirty="0" smtClean="0"/>
              <a:t>d</a:t>
            </a:r>
            <a:r>
              <a:rPr lang="id-ID" dirty="0" smtClean="0"/>
              <a:t>a perajin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153400" cy="1981200"/>
          </a:xfrm>
          <a:prstGeom prst="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solidFill>
                  <a:sysClr val="windowText" lastClr="000000"/>
                </a:solidFill>
                <a:effectLst/>
              </a:rPr>
              <a:t>Selama</a:t>
            </a:r>
            <a:r>
              <a:rPr lang="en-US" sz="3200" dirty="0" smtClean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effectLst/>
              </a:rPr>
              <a:t>abad</a:t>
            </a:r>
            <a:r>
              <a:rPr lang="en-US" sz="3200" dirty="0" smtClean="0">
                <a:solidFill>
                  <a:sysClr val="windowText" lastClr="000000"/>
                </a:solidFill>
                <a:effectLst/>
              </a:rPr>
              <a:t> ke-16 </a:t>
            </a:r>
            <a:r>
              <a:rPr lang="en-US" sz="3200" dirty="0" err="1" smtClean="0">
                <a:solidFill>
                  <a:sysClr val="windowText" lastClr="000000"/>
                </a:solidFill>
                <a:effectLst/>
              </a:rPr>
              <a:t>penghalang</a:t>
            </a:r>
            <a:r>
              <a:rPr lang="en-US" sz="3200" dirty="0" smtClean="0">
                <a:solidFill>
                  <a:sysClr val="windowText" lastClr="000000"/>
                </a:solidFill>
                <a:effectLst/>
              </a:rPr>
              <a:t> yang </a:t>
            </a:r>
            <a:r>
              <a:rPr lang="id-ID" sz="3200" dirty="0" smtClean="0">
                <a:solidFill>
                  <a:sysClr val="windowText" lastClr="000000"/>
                </a:solidFill>
                <a:effectLst/>
              </a:rPr>
              <a:t>memisahkan </a:t>
            </a:r>
            <a:r>
              <a:rPr lang="en-US" sz="3200" dirty="0" err="1" smtClean="0">
                <a:solidFill>
                  <a:sysClr val="windowText" lastClr="000000"/>
                </a:solidFill>
                <a:effectLst/>
              </a:rPr>
              <a:t>hal</a:t>
            </a:r>
            <a:r>
              <a:rPr lang="en-US" sz="3200" dirty="0" smtClean="0">
                <a:solidFill>
                  <a:sysClr val="windowText" lastClr="000000"/>
                </a:solidFill>
                <a:effectLst/>
              </a:rPr>
              <a:t> yang </a:t>
            </a:r>
            <a:r>
              <a:rPr lang="en-US" sz="3200" dirty="0" err="1" smtClean="0">
                <a:solidFill>
                  <a:sysClr val="windowText" lastClr="000000"/>
                </a:solidFill>
                <a:effectLst/>
              </a:rPr>
              <a:t>berhubungan</a:t>
            </a:r>
            <a:r>
              <a:rPr lang="en-US" sz="3200" dirty="0" smtClean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effectLst/>
              </a:rPr>
              <a:t>dengan</a:t>
            </a:r>
            <a:r>
              <a:rPr lang="en-US" sz="3200" dirty="0" smtClean="0">
                <a:solidFill>
                  <a:sysClr val="windowText" lastClr="000000"/>
                </a:solidFill>
                <a:effectLst/>
              </a:rPr>
              <a:t> </a:t>
            </a:r>
            <a:r>
              <a:rPr lang="id-ID" sz="3200" dirty="0" smtClean="0">
                <a:solidFill>
                  <a:sysClr val="windowText" lastClr="000000"/>
                </a:solidFill>
                <a:effectLst/>
              </a:rPr>
              <a:t>mesin dari </a:t>
            </a:r>
            <a:r>
              <a:rPr lang="en-US" sz="3200" dirty="0" err="1" smtClean="0">
                <a:solidFill>
                  <a:sysClr val="windowText" lastClr="000000"/>
                </a:solidFill>
                <a:effectLst/>
              </a:rPr>
              <a:t>pengetahuan</a:t>
            </a:r>
            <a:r>
              <a:rPr lang="en-US" sz="3200" dirty="0" smtClean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effectLst/>
              </a:rPr>
              <a:t>budaya</a:t>
            </a:r>
            <a:r>
              <a:rPr lang="en-US" sz="3200" dirty="0" smtClean="0">
                <a:solidFill>
                  <a:sysClr val="windowText" lastClr="000000"/>
                </a:solidFill>
                <a:effectLst/>
              </a:rPr>
              <a:t> </a:t>
            </a:r>
            <a:r>
              <a:rPr lang="id-ID" sz="3200" dirty="0" smtClean="0">
                <a:solidFill>
                  <a:sysClr val="windowText" lastClr="000000"/>
                </a:solidFill>
                <a:effectLst/>
              </a:rPr>
              <a:t>mulai</a:t>
            </a:r>
            <a:r>
              <a:rPr lang="en-US" sz="3200" dirty="0" smtClean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effectLst/>
              </a:rPr>
              <a:t>hilang</a:t>
            </a:r>
            <a:endParaRPr lang="en-US" sz="3200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657600" y="2514600"/>
            <a:ext cx="762000" cy="6858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429000"/>
            <a:ext cx="8153400" cy="3124200"/>
          </a:xfrm>
          <a:prstGeom prst="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solidFill>
                  <a:schemeClr val="tx1"/>
                </a:solidFill>
                <a:effectLst/>
              </a:rPr>
              <a:t>Dihasilkanlah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beberapa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karya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antara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lain :</a:t>
            </a:r>
          </a:p>
          <a:p>
            <a:pPr marL="514350" indent="-514350" algn="just">
              <a:buAutoNum type="arabicPeriod"/>
            </a:pPr>
            <a:r>
              <a:rPr lang="en-US" sz="3200" i="1" dirty="0" smtClean="0">
                <a:solidFill>
                  <a:schemeClr val="tx1"/>
                </a:solidFill>
                <a:effectLst/>
              </a:rPr>
              <a:t>On Pyrotechnics </a:t>
            </a:r>
            <a:r>
              <a:rPr lang="en-US" sz="3200" i="1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sym typeface="Wingdings" pitchFamily="2" charset="2"/>
              </a:rPr>
              <a:t>oleh</a:t>
            </a:r>
            <a:r>
              <a:rPr lang="en-US" sz="3200" i="1" dirty="0" smtClean="0">
                <a:solidFill>
                  <a:schemeClr val="tx1"/>
                </a:solidFill>
                <a:effectLst/>
                <a:sym typeface="Wingdings" pitchFamily="2" charset="2"/>
              </a:rPr>
              <a:t> </a:t>
            </a:r>
            <a:r>
              <a:rPr lang="id-ID" sz="3200" dirty="0" smtClean="0">
                <a:solidFill>
                  <a:schemeClr val="tx1"/>
                </a:solidFill>
                <a:effectLst/>
              </a:rPr>
              <a:t>Biringuccio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pada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tahun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1540</a:t>
            </a:r>
          </a:p>
          <a:p>
            <a:pPr marL="514350" indent="-514350" algn="just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effectLst/>
              </a:rPr>
              <a:t>B</a:t>
            </a:r>
            <a:r>
              <a:rPr lang="id-ID" sz="3200" dirty="0" smtClean="0">
                <a:solidFill>
                  <a:schemeClr val="tx1"/>
                </a:solidFill>
                <a:effectLst/>
              </a:rPr>
              <a:t>uku </a:t>
            </a:r>
            <a:r>
              <a:rPr lang="en-US" sz="3200" dirty="0">
                <a:solidFill>
                  <a:schemeClr val="tx1"/>
                </a:solidFill>
                <a:effectLst/>
              </a:rPr>
              <a:t>yang </a:t>
            </a:r>
            <a:r>
              <a:rPr lang="en-US" sz="3200" dirty="0" err="1">
                <a:solidFill>
                  <a:schemeClr val="tx1"/>
                </a:solidFill>
                <a:effectLst/>
              </a:rPr>
              <a:t>berisi</a:t>
            </a:r>
            <a:r>
              <a:rPr lang="en-US" sz="3200" dirty="0">
                <a:solidFill>
                  <a:schemeClr val="tx1"/>
                </a:solidFill>
                <a:effectLst/>
              </a:rPr>
              <a:t> </a:t>
            </a:r>
            <a:r>
              <a:rPr lang="id-ID" sz="3200" dirty="0">
                <a:solidFill>
                  <a:schemeClr val="tx1"/>
                </a:solidFill>
                <a:effectLst/>
              </a:rPr>
              <a:t>dasar dan metode pertambangan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 </a:t>
            </a:r>
            <a:r>
              <a:rPr lang="en-US" sz="3200" dirty="0" err="1" smtClean="0">
                <a:solidFill>
                  <a:schemeClr val="tx1"/>
                </a:solidFill>
                <a:effectLst/>
                <a:sym typeface="Wingdings" pitchFamily="2" charset="2"/>
              </a:rPr>
              <a:t>oleh</a:t>
            </a:r>
            <a:r>
              <a:rPr lang="en-US" sz="3200" dirty="0" smtClean="0">
                <a:solidFill>
                  <a:schemeClr val="tx1"/>
                </a:solidFill>
                <a:effectLst/>
                <a:sym typeface="Wingdings" pitchFamily="2" charset="2"/>
              </a:rPr>
              <a:t> </a:t>
            </a:r>
            <a:r>
              <a:rPr lang="id-ID" sz="3200" dirty="0" smtClean="0">
                <a:solidFill>
                  <a:schemeClr val="tx1"/>
                </a:solidFill>
                <a:effectLst/>
              </a:rPr>
              <a:t>sarjana </a:t>
            </a:r>
            <a:r>
              <a:rPr lang="id-ID" sz="3200" dirty="0">
                <a:solidFill>
                  <a:schemeClr val="tx1"/>
                </a:solidFill>
                <a:effectLst/>
              </a:rPr>
              <a:t>George </a:t>
            </a:r>
            <a:r>
              <a:rPr lang="id-ID" sz="3200" dirty="0" smtClean="0">
                <a:solidFill>
                  <a:schemeClr val="tx1"/>
                </a:solidFill>
                <a:effectLst/>
              </a:rPr>
              <a:t>Bauer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pada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</a:rPr>
              <a:t>tahun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1556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67200" y="1981200"/>
            <a:ext cx="2209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oleh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305800" cy="106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latin typeface="Berlin Sans FB" pitchFamily="34" charset="0"/>
              </a:rPr>
              <a:t>Dihasilkan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juga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beberapa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>
                <a:latin typeface="Berlin Sans FB" pitchFamily="34" charset="0"/>
              </a:rPr>
              <a:t>penemuan teknis </a:t>
            </a:r>
            <a:r>
              <a:rPr lang="en-US" sz="2800" dirty="0">
                <a:latin typeface="Berlin Sans FB" pitchFamily="34" charset="0"/>
              </a:rPr>
              <a:t>yang </a:t>
            </a:r>
            <a:r>
              <a:rPr lang="id-ID" sz="2800" dirty="0">
                <a:latin typeface="Berlin Sans FB" pitchFamily="34" charset="0"/>
              </a:rPr>
              <a:t>baru dan penemuan-penemuan </a:t>
            </a:r>
            <a:r>
              <a:rPr lang="id-ID" sz="2800" dirty="0" smtClean="0">
                <a:latin typeface="Berlin Sans FB" pitchFamily="34" charset="0"/>
              </a:rPr>
              <a:t>ilmiah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salah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satunya</a:t>
            </a:r>
            <a:r>
              <a:rPr lang="en-US" sz="2800" dirty="0" smtClean="0">
                <a:latin typeface="Berlin Sans FB" pitchFamily="34" charset="0"/>
              </a:rPr>
              <a:t> 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1066800"/>
            <a:ext cx="8305800" cy="6858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r>
              <a:rPr lang="id-I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enemuan kemiringan jarum magnetik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382294" y="2170906"/>
            <a:ext cx="533400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667000" y="2590800"/>
            <a:ext cx="3962400" cy="8382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Robert Norman</a:t>
            </a:r>
          </a:p>
        </p:txBody>
      </p:sp>
      <p:sp>
        <p:nvSpPr>
          <p:cNvPr id="12" name="Curved Right Arrow 11"/>
          <p:cNvSpPr/>
          <p:nvPr/>
        </p:nvSpPr>
        <p:spPr>
          <a:xfrm>
            <a:off x="1600200" y="2895600"/>
            <a:ext cx="838200" cy="2514600"/>
          </a:xfrm>
          <a:prstGeom prst="curv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90800" y="3657600"/>
            <a:ext cx="6248400" cy="28956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800" dirty="0" smtClean="0">
                <a:solidFill>
                  <a:schemeClr val="tx1"/>
                </a:solidFill>
              </a:rPr>
              <a:t>Ia menemukan bahwa jarum magnetik </a:t>
            </a:r>
            <a:r>
              <a:rPr lang="en-US" sz="2800" dirty="0" smtClean="0">
                <a:solidFill>
                  <a:schemeClr val="tx1"/>
                </a:solidFill>
              </a:rPr>
              <a:t>yang </a:t>
            </a:r>
            <a:r>
              <a:rPr lang="en-US" sz="2800" dirty="0" err="1" smtClean="0">
                <a:solidFill>
                  <a:schemeClr val="tx1"/>
                </a:solidFill>
              </a:rPr>
              <a:t>menggantung</a:t>
            </a:r>
            <a:r>
              <a:rPr lang="id-ID" sz="2800" dirty="0" smtClean="0">
                <a:solidFill>
                  <a:schemeClr val="tx1"/>
                </a:solidFill>
              </a:rPr>
              <a:t> di pusatnya tidak hanya menunjuk ke utara, tetapi juga </a:t>
            </a:r>
            <a:r>
              <a:rPr lang="en-US" sz="2800" dirty="0" err="1" smtClean="0">
                <a:solidFill>
                  <a:schemeClr val="tx1"/>
                </a:solidFill>
              </a:rPr>
              <a:t>mengarah</a:t>
            </a:r>
            <a:r>
              <a:rPr lang="id-ID" sz="2800" dirty="0" smtClean="0">
                <a:solidFill>
                  <a:schemeClr val="tx1"/>
                </a:solidFill>
              </a:rPr>
              <a:t> sudut ke vertikal, yang dikenal sebagai sudut kemiringan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sudut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inklinasi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274638"/>
            <a:ext cx="3200400" cy="79216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urlz MT" pitchFamily="82" charset="0"/>
              </a:rPr>
              <a:t>Lanjutan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urlz MT" pitchFamily="82" charset="0"/>
              </a:rPr>
              <a:t>..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urlz MT" pitchFamily="8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1371600"/>
            <a:ext cx="7848600" cy="30480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3200" dirty="0">
                <a:solidFill>
                  <a:schemeClr val="tx1"/>
                </a:solidFill>
              </a:rPr>
              <a:t>Lebih lanjut ia me</a:t>
            </a:r>
            <a:r>
              <a:rPr lang="en-US" sz="3200" dirty="0" err="1">
                <a:solidFill>
                  <a:schemeClr val="tx1"/>
                </a:solidFill>
              </a:rPr>
              <a:t>ngapungkan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magnet di atas air, dan menemukan bahwa magnet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agak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menyimpang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ke arah utara-selatan, tetapi tidak </a:t>
            </a:r>
            <a:r>
              <a:rPr lang="en-US" sz="3200" dirty="0" err="1">
                <a:solidFill>
                  <a:schemeClr val="tx1"/>
                </a:solidFill>
              </a:rPr>
              <a:t>tepat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mengarah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ke utara atau selatan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tetapi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membentuk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sudut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disebut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u="sng" dirty="0" err="1">
                <a:solidFill>
                  <a:schemeClr val="tx1"/>
                </a:solidFill>
              </a:rPr>
              <a:t>sudut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u="sng" dirty="0" err="1" smtClean="0">
                <a:solidFill>
                  <a:schemeClr val="tx1"/>
                </a:solidFill>
              </a:rPr>
              <a:t>deklinasi</a:t>
            </a:r>
            <a:endParaRPr lang="en-US" sz="3200" u="sng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" y="4953000"/>
            <a:ext cx="7848600" cy="16764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solidFill>
                  <a:schemeClr val="tx1"/>
                </a:solidFill>
              </a:rPr>
              <a:t>sudut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dibentuk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oleh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kutub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utara-selatan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jarum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kompas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terhadap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arah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utara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selatan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geografis</a:t>
            </a:r>
            <a:r>
              <a:rPr lang="en-US" sz="3200" dirty="0" smtClean="0">
                <a:solidFill>
                  <a:schemeClr val="tx1"/>
                </a:solidFill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</a:rPr>
              <a:t>bumi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2" name="Curved Connector 11"/>
          <p:cNvCxnSpPr/>
          <p:nvPr/>
        </p:nvCxnSpPr>
        <p:spPr>
          <a:xfrm rot="16200000" flipH="1">
            <a:off x="2971800" y="4495800"/>
            <a:ext cx="685800" cy="381000"/>
          </a:xfrm>
          <a:prstGeom prst="curvedConnector3">
            <a:avLst>
              <a:gd name="adj1" fmla="val 32222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304800"/>
            <a:ext cx="2971800" cy="5334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Robert Norman</a:t>
            </a:r>
          </a:p>
        </p:txBody>
      </p:sp>
      <p:sp>
        <p:nvSpPr>
          <p:cNvPr id="5" name="Curved Right Arrow 4"/>
          <p:cNvSpPr/>
          <p:nvPr/>
        </p:nvSpPr>
        <p:spPr>
          <a:xfrm>
            <a:off x="228600" y="457200"/>
            <a:ext cx="304800" cy="914400"/>
          </a:xfrm>
          <a:prstGeom prst="curv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1219200"/>
            <a:ext cx="2971800" cy="5334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William Gilbert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733800" y="1371600"/>
            <a:ext cx="381000" cy="2286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267200" y="1219200"/>
            <a:ext cx="4648200" cy="8382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Menonjol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dalam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bidang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magnet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48200" y="2743200"/>
            <a:ext cx="3657600" cy="17526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memproduksi buku 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Concerning The Magnet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pada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tahun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1600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248400" y="2209800"/>
            <a:ext cx="3048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52400" y="2209800"/>
            <a:ext cx="4267200" cy="44196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Gilbert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memperagakan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percobaan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Norman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bola lodestone.</a:t>
            </a:r>
          </a:p>
          <a:p>
            <a:pPr algn="just"/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percobaannya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 menduga bahwa penyimpangan kompas dari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utara 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id-ID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sebenarnya dari permukaan bumi ini disebabkan oleh adanya massa tanah</a:t>
            </a: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ent Arrow 13"/>
          <p:cNvSpPr/>
          <p:nvPr/>
        </p:nvSpPr>
        <p:spPr>
          <a:xfrm rot="10800000">
            <a:off x="4648200" y="4648200"/>
            <a:ext cx="914400" cy="1295400"/>
          </a:xfrm>
          <a:prstGeom prst="ben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1143000"/>
            <a:ext cx="7848600" cy="27432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800" dirty="0" smtClean="0">
                <a:solidFill>
                  <a:schemeClr val="tx1"/>
                </a:solidFill>
              </a:rPr>
              <a:t>Atas dasar fakta-fakta magnet yan</a:t>
            </a:r>
            <a:r>
              <a:rPr lang="en-US" sz="2800" dirty="0" smtClean="0">
                <a:solidFill>
                  <a:schemeClr val="tx1"/>
                </a:solidFill>
              </a:rPr>
              <a:t>g </a:t>
            </a:r>
            <a:r>
              <a:rPr lang="en-US" sz="2800" dirty="0" err="1" smtClean="0">
                <a:solidFill>
                  <a:schemeClr val="tx1"/>
                </a:solidFill>
              </a:rPr>
              <a:t>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kena</a:t>
            </a:r>
            <a:r>
              <a:rPr lang="en-US" sz="2800" dirty="0" smtClean="0">
                <a:solidFill>
                  <a:schemeClr val="tx1"/>
                </a:solidFill>
              </a:rPr>
              <a:t>l</a:t>
            </a:r>
            <a:r>
              <a:rPr lang="id-ID" sz="2800" dirty="0" smtClean="0">
                <a:solidFill>
                  <a:schemeClr val="tx1"/>
                </a:solidFill>
              </a:rPr>
              <a:t>, Gilbert membangun </a:t>
            </a:r>
            <a:r>
              <a:rPr lang="en-US" sz="2800" dirty="0" err="1" smtClean="0">
                <a:solidFill>
                  <a:schemeClr val="tx1"/>
                </a:solidFill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teori. Dari eksperimen dengan </a:t>
            </a:r>
            <a:r>
              <a:rPr lang="en-US" sz="2800" dirty="0" smtClean="0">
                <a:solidFill>
                  <a:schemeClr val="tx1"/>
                </a:solidFill>
              </a:rPr>
              <a:t>bola l</a:t>
            </a:r>
            <a:r>
              <a:rPr lang="id-ID" sz="2800" dirty="0" smtClean="0">
                <a:solidFill>
                  <a:schemeClr val="tx1"/>
                </a:solidFill>
              </a:rPr>
              <a:t>odestones, ia </a:t>
            </a:r>
            <a:r>
              <a:rPr lang="en-US" sz="2800" dirty="0" err="1" smtClean="0">
                <a:solidFill>
                  <a:schemeClr val="tx1"/>
                </a:solidFill>
              </a:rPr>
              <a:t>meny</a:t>
            </a:r>
            <a:r>
              <a:rPr lang="id-ID" sz="2800" dirty="0" smtClean="0">
                <a:solidFill>
                  <a:schemeClr val="tx1"/>
                </a:solidFill>
              </a:rPr>
              <a:t>angka bahwa bumi adalah magnet raksasa </a:t>
            </a:r>
            <a:r>
              <a:rPr lang="en-US" sz="2800" dirty="0" smtClean="0">
                <a:solidFill>
                  <a:schemeClr val="tx1"/>
                </a:solidFill>
              </a:rPr>
              <a:t>yang </a:t>
            </a:r>
            <a:r>
              <a:rPr lang="id-ID" sz="2800" dirty="0" smtClean="0">
                <a:solidFill>
                  <a:schemeClr val="tx1"/>
                </a:solidFill>
              </a:rPr>
              <a:t>terbuat dari </a:t>
            </a:r>
            <a:r>
              <a:rPr lang="en-US" sz="2800" dirty="0" err="1" smtClean="0">
                <a:solidFill>
                  <a:schemeClr val="tx1"/>
                </a:solidFill>
              </a:rPr>
              <a:t>seluruhnya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batu magnet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ditutupi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air, batu dan tanah</a:t>
            </a:r>
            <a:endParaRPr lang="en-US" sz="2800" u="sng" dirty="0" smtClean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86400" y="274638"/>
            <a:ext cx="3200400" cy="79216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urlz MT" pitchFamily="82" charset="0"/>
              </a:rPr>
              <a:t>Lanjutan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urlz MT" pitchFamily="82" charset="0"/>
              </a:rPr>
              <a:t>..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urlz MT" pitchFamily="8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4191000"/>
            <a:ext cx="7848600" cy="1828800"/>
          </a:xfrm>
          <a:prstGeom prst="roundRect">
            <a:avLst/>
          </a:prstGeom>
          <a:gradFill>
            <a:gsLst>
              <a:gs pos="0">
                <a:srgbClr val="00B0F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Menurut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Gilbert,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adanya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g</a:t>
            </a:r>
            <a:r>
              <a:rPr lang="id-ID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vitasi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pengaruh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id-ID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magnet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</a:t>
            </a:r>
            <a:endParaRPr lang="id-ID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533400"/>
            <a:ext cx="6248400" cy="14478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rial Rounded MT Bold" pitchFamily="34" charset="0"/>
              </a:rPr>
              <a:t>Francis Bacon, 1561-1626, </a:t>
            </a:r>
            <a:r>
              <a:rPr lang="en-US" sz="2800" dirty="0" err="1" smtClean="0">
                <a:latin typeface="Arial Rounded MT Bold" pitchFamily="34" charset="0"/>
              </a:rPr>
              <a:t>konselor</a:t>
            </a:r>
            <a:r>
              <a:rPr lang="en-US" sz="2800" dirty="0" smtClean="0">
                <a:latin typeface="Arial Rounded MT Bold" pitchFamily="34" charset="0"/>
              </a:rPr>
              <a:t> raja</a:t>
            </a:r>
            <a:r>
              <a:rPr lang="id-ID" sz="2800" dirty="0" smtClean="0">
                <a:latin typeface="Arial Rounded MT Bold" pitchFamily="34" charset="0"/>
              </a:rPr>
              <a:t> dari Inggris</a:t>
            </a:r>
            <a:endParaRPr lang="id-ID" sz="2800" dirty="0">
              <a:latin typeface="Arial Rounded MT Bold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352800" y="2209800"/>
            <a:ext cx="1752600" cy="12954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1447800" y="3733800"/>
            <a:ext cx="6019800" cy="19050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solidFill>
                  <a:schemeClr val="tx1"/>
                </a:solidFill>
                <a:latin typeface="Britannic Bold" pitchFamily="34" charset="0"/>
              </a:rPr>
              <a:t>FILSUF bukan ILMUWAN</a:t>
            </a:r>
            <a:endParaRPr lang="id-ID" sz="3600" dirty="0">
              <a:solidFill>
                <a:schemeClr val="tx1"/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52400"/>
            <a:ext cx="4343400" cy="24384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Arial Rounded MT Bold" pitchFamily="34" charset="0"/>
              </a:rPr>
              <a:t>Karya Pertama</a:t>
            </a:r>
          </a:p>
          <a:p>
            <a:pPr algn="ctr"/>
            <a:r>
              <a:rPr lang="id-ID" sz="3200" b="1" i="1" dirty="0" smtClean="0">
                <a:solidFill>
                  <a:schemeClr val="tx1"/>
                </a:solidFill>
                <a:latin typeface="Arial Rounded MT Bold" pitchFamily="34" charset="0"/>
              </a:rPr>
              <a:t>The Advancement of Learning</a:t>
            </a:r>
          </a:p>
          <a:p>
            <a:pPr algn="ctr"/>
            <a:r>
              <a:rPr lang="id-ID" sz="3200" b="1" i="1" dirty="0" smtClean="0">
                <a:solidFill>
                  <a:schemeClr val="tx1"/>
                </a:solidFill>
                <a:latin typeface="Arial Rounded MT Bold" pitchFamily="34" charset="0"/>
              </a:rPr>
              <a:t>(1605)</a:t>
            </a:r>
            <a:endParaRPr lang="id-ID" sz="32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5334000" y="381000"/>
            <a:ext cx="3581400" cy="1905000"/>
          </a:xfrm>
          <a:prstGeom prst="snip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i="1" dirty="0" smtClean="0">
                <a:solidFill>
                  <a:schemeClr val="tx1"/>
                </a:solidFill>
                <a:latin typeface="Arial Rounded MT Bold" pitchFamily="34" charset="0"/>
              </a:rPr>
              <a:t> The Great Instauration of Learning</a:t>
            </a:r>
          </a:p>
          <a:p>
            <a:pPr algn="ctr"/>
            <a:r>
              <a:rPr lang="id-ID" sz="2800" b="1" i="1" dirty="0" smtClean="0">
                <a:solidFill>
                  <a:schemeClr val="tx1"/>
                </a:solidFill>
                <a:latin typeface="Arial Rounded MT Bold" pitchFamily="34" charset="0"/>
              </a:rPr>
              <a:t>(1620)</a:t>
            </a:r>
            <a:endParaRPr lang="en-US" sz="2800" b="1" i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endParaRPr lang="id-ID" sz="2800" b="1" i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304800" y="2895600"/>
            <a:ext cx="4495800" cy="838200"/>
          </a:xfrm>
          <a:prstGeom prst="flowChartPunchedTape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pengantar umum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381000" y="3886200"/>
            <a:ext cx="4495800" cy="990600"/>
          </a:xfrm>
          <a:prstGeom prst="flowChartPunchedTape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analisis dari metode ilmiah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8" name="Flowchart: Punched Tape 7"/>
          <p:cNvSpPr/>
          <p:nvPr/>
        </p:nvSpPr>
        <p:spPr>
          <a:xfrm>
            <a:off x="228600" y="4800600"/>
            <a:ext cx="4724400" cy="1981200"/>
          </a:xfrm>
          <a:prstGeom prst="flowChartPunchedTape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Ensiklopedia pengetahuan keahlian dan fakta eksperimental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9" name="Flowchart: Punched Tape 8"/>
          <p:cNvSpPr/>
          <p:nvPr/>
        </p:nvSpPr>
        <p:spPr>
          <a:xfrm>
            <a:off x="5486400" y="2667000"/>
            <a:ext cx="3429000" cy="1371600"/>
          </a:xfrm>
          <a:prstGeom prst="flowChartPunchedTape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Penerapan metode baru 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10" name="Flowchart: Punched Tape 9"/>
          <p:cNvSpPr/>
          <p:nvPr/>
        </p:nvSpPr>
        <p:spPr>
          <a:xfrm>
            <a:off x="5486400" y="3886200"/>
            <a:ext cx="3429000" cy="1447800"/>
          </a:xfrm>
          <a:prstGeom prst="flowChartPunchedTape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Teori-teori ilmiah </a:t>
            </a:r>
          </a:p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yang pernah ada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11" name="Flowchart: Punched Tape 10"/>
          <p:cNvSpPr/>
          <p:nvPr/>
        </p:nvSpPr>
        <p:spPr>
          <a:xfrm>
            <a:off x="5486400" y="5257800"/>
            <a:ext cx="3429000" cy="1371600"/>
          </a:xfrm>
          <a:prstGeom prst="flowChartPunchedTape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Fakta filoensiklopedia alami baru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228600"/>
            <a:ext cx="6629400" cy="16764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>
                <a:solidFill>
                  <a:schemeClr val="tx1"/>
                </a:solidFill>
                <a:latin typeface="Britannic Bold" pitchFamily="34" charset="0"/>
              </a:rPr>
              <a:t>The Great Instauration</a:t>
            </a:r>
            <a:endParaRPr lang="id-ID" sz="44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838200" y="2667000"/>
            <a:ext cx="3886200" cy="3124200"/>
          </a:xfrm>
          <a:prstGeom prst="upArrowCallou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solidFill>
                  <a:schemeClr val="tx1"/>
                </a:solidFill>
                <a:latin typeface="Arial Rounded MT Bold" pitchFamily="34" charset="0"/>
              </a:rPr>
              <a:t>Inggris</a:t>
            </a:r>
          </a:p>
          <a:p>
            <a:pPr algn="ctr"/>
            <a:r>
              <a:rPr lang="id-ID" sz="4000" dirty="0" smtClean="0">
                <a:solidFill>
                  <a:schemeClr val="tx1"/>
                </a:solidFill>
                <a:latin typeface="Arial Rounded MT Bold" pitchFamily="34" charset="0"/>
              </a:rPr>
              <a:t>Abad 17</a:t>
            </a:r>
            <a:endParaRPr lang="id-ID" sz="4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4953000" y="2667000"/>
            <a:ext cx="3886200" cy="3124200"/>
          </a:xfrm>
          <a:prstGeom prst="upArrowCallout">
            <a:avLst/>
          </a:prstGeom>
          <a:gradFill flip="none" rotWithShape="1"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solidFill>
                  <a:schemeClr val="tx1"/>
                </a:solidFill>
                <a:latin typeface="Arial Rounded MT Bold" pitchFamily="34" charset="0"/>
              </a:rPr>
              <a:t>Perancis</a:t>
            </a:r>
          </a:p>
          <a:p>
            <a:pPr algn="ctr"/>
            <a:r>
              <a:rPr lang="id-ID" sz="3600" dirty="0" smtClean="0">
                <a:solidFill>
                  <a:schemeClr val="tx1"/>
                </a:solidFill>
                <a:latin typeface="Arial Rounded MT Bold" pitchFamily="34" charset="0"/>
              </a:rPr>
              <a:t>Abad 18</a:t>
            </a:r>
            <a:endParaRPr lang="id-ID" sz="3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688</Words>
  <Application>Microsoft Office PowerPoint</Application>
  <PresentationFormat>On-screen Show (4:3)</PresentationFormat>
  <Paragraphs>88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Gilbert, Bacon, dan Metode Eksperimental</vt:lpstr>
      <vt:lpstr>Slide 2</vt:lpstr>
      <vt:lpstr>Slide 3</vt:lpstr>
      <vt:lpstr>Lanjutan..</vt:lpstr>
      <vt:lpstr>Slide 5</vt:lpstr>
      <vt:lpstr>Lanjutan..</vt:lpstr>
      <vt:lpstr>Slide 7</vt:lpstr>
      <vt:lpstr>Slide 8</vt:lpstr>
      <vt:lpstr>Slide 9</vt:lpstr>
      <vt:lpstr>Slide 10</vt:lpstr>
      <vt:lpstr>Slide 11</vt:lpstr>
      <vt:lpstr>Lanjutan…</vt:lpstr>
      <vt:lpstr>Lanjutan….</vt:lpstr>
      <vt:lpstr>Tahapan Metode Bacon</vt:lpstr>
      <vt:lpstr>Penolakan Bacon terhadap Pandangan Yunani</vt:lpstr>
      <vt:lpstr>Bacon vs Descartes dalam Ilmu Terapan</vt:lpstr>
    </vt:vector>
  </TitlesOfParts>
  <Company>NINETEEN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Gilbert, Bacon, dan Metode Eksperimental</dc:title>
  <dc:creator>Nineteen</dc:creator>
  <cp:lastModifiedBy>User</cp:lastModifiedBy>
  <cp:revision>28</cp:revision>
  <dcterms:created xsi:type="dcterms:W3CDTF">2012-03-04T13:17:36Z</dcterms:created>
  <dcterms:modified xsi:type="dcterms:W3CDTF">2013-09-18T16:52:39Z</dcterms:modified>
</cp:coreProperties>
</file>