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95" r:id="rId3"/>
    <p:sldId id="296" r:id="rId4"/>
    <p:sldId id="297" r:id="rId5"/>
    <p:sldId id="298" r:id="rId6"/>
    <p:sldId id="299" r:id="rId7"/>
    <p:sldId id="300" r:id="rId8"/>
    <p:sldId id="301" r:id="rId9"/>
    <p:sldId id="307" r:id="rId10"/>
    <p:sldId id="302" r:id="rId11"/>
    <p:sldId id="303" r:id="rId12"/>
    <p:sldId id="304" r:id="rId13"/>
    <p:sldId id="305" r:id="rId14"/>
    <p:sldId id="306" r:id="rId15"/>
    <p:sldId id="263" r:id="rId16"/>
    <p:sldId id="266" r:id="rId17"/>
    <p:sldId id="268" r:id="rId18"/>
    <p:sldId id="269" r:id="rId19"/>
    <p:sldId id="270" r:id="rId20"/>
    <p:sldId id="308" r:id="rId21"/>
    <p:sldId id="309" r:id="rId22"/>
    <p:sldId id="271" r:id="rId23"/>
    <p:sldId id="272" r:id="rId24"/>
    <p:sldId id="274" r:id="rId25"/>
    <p:sldId id="275" r:id="rId26"/>
    <p:sldId id="276" r:id="rId27"/>
    <p:sldId id="278" r:id="rId28"/>
    <p:sldId id="290" r:id="rId29"/>
    <p:sldId id="291" r:id="rId30"/>
    <p:sldId id="280" r:id="rId31"/>
    <p:sldId id="292" r:id="rId32"/>
    <p:sldId id="281" r:id="rId33"/>
    <p:sldId id="282" r:id="rId34"/>
    <p:sldId id="288" r:id="rId35"/>
    <p:sldId id="283" r:id="rId36"/>
    <p:sldId id="284" r:id="rId37"/>
    <p:sldId id="285" r:id="rId38"/>
    <p:sldId id="286" r:id="rId39"/>
    <p:sldId id="287" r:id="rId40"/>
    <p:sldId id="289" r:id="rId41"/>
    <p:sldId id="293" r:id="rId42"/>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16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936CDB-5BF6-499F-A0A0-77BA0119D5A5}" type="datetimeFigureOut">
              <a:rPr lang="id-ID" smtClean="0"/>
              <a:pPr/>
              <a:t>18/09/2013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C1530E0-7919-49F0-9FB7-834C97D203C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36CDB-5BF6-499F-A0A0-77BA0119D5A5}" type="datetimeFigureOut">
              <a:rPr lang="id-ID" smtClean="0"/>
              <a:pPr/>
              <a:t>18/09/2013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530E0-7919-49F0-9FB7-834C97D203C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iytrade.com/china/pd/840783/Galileo_Thermometer.html"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lindsaycarroll.com/meccano/clocks/galileo/galileoPendulum.html"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mail.colonial.net/~hkaiter/Telescope_Page.htm"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id.wikipedia.org/wiki/Matahari"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hyperlink" Target="http://www.acceptingabundance.com/category/science/galileo/" TargetMode="Externa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hyperlink" Target="http://ermala.wordpress.com/2011/06/10/matahari-mengelilingi-bumi/" TargetMode="External"/><Relationship Id="rId4" Type="http://schemas.openxmlformats.org/officeDocument/2006/relationships/hyperlink" Target="http://mail.colonial.net/~hkaiter/Telescope_Page.htm"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KULIAH SEMESTER 6\SEJARAH IPA\galileo.jpg"/>
          <p:cNvPicPr>
            <a:picLocks noChangeAspect="1" noChangeArrowheads="1"/>
          </p:cNvPicPr>
          <p:nvPr/>
        </p:nvPicPr>
        <p:blipFill>
          <a:blip r:embed="rId2" cstate="print">
            <a:lum bright="54000" contrast="-39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fontScale="90000"/>
          </a:bodyPr>
          <a:lstStyle/>
          <a:p>
            <a:r>
              <a:rPr lang="id-ID" b="1" dirty="0" smtClean="0"/>
              <a:t>Galileo and the Science of Mechanics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Sebuah pertanyaan mekanik yang tumbuh di pentingnya pengembangan senjata api adalah sifat dari gerakan proyektil</a:t>
            </a:r>
          </a:p>
          <a:p>
            <a:r>
              <a:rPr lang="id-ID" dirty="0" smtClean="0"/>
              <a:t>Gerakan proyektil selalu tetap agak masalah karena merupakan proyeksi dari kekuatan dan gaya gravitasi yang jarang linier atau paralel</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4678" y="1142984"/>
            <a:ext cx="5786446" cy="4357718"/>
          </a:xfrm>
        </p:spPr>
        <p:txBody>
          <a:bodyPr>
            <a:normAutofit/>
          </a:bodyPr>
          <a:lstStyle/>
          <a:p>
            <a:r>
              <a:rPr lang="id-ID" dirty="0"/>
              <a:t>Aristoteles pada abad pertengahan adalah pandangan bahwa proyektil yang bergerak di atas pertama sepanjang garis lurus miring sampai gaya proyektif lelah, dan kemudian jatuh secara vertikal ke bawah di bawah gaya gravitasi</a:t>
            </a:r>
          </a:p>
        </p:txBody>
      </p:sp>
      <p:pic>
        <p:nvPicPr>
          <p:cNvPr id="4" name="Picture 2"/>
          <p:cNvPicPr>
            <a:picLocks noChangeAspect="1" noChangeArrowheads="1"/>
          </p:cNvPicPr>
          <p:nvPr/>
        </p:nvPicPr>
        <p:blipFill>
          <a:blip r:embed="rId2" cstate="print"/>
          <a:srcRect/>
          <a:stretch>
            <a:fillRect/>
          </a:stretch>
        </p:blipFill>
        <p:spPr bwMode="auto">
          <a:xfrm>
            <a:off x="428596" y="1571612"/>
            <a:ext cx="2562225" cy="3048000"/>
          </a:xfrm>
          <a:prstGeom prst="rect">
            <a:avLst/>
          </a:prstGeom>
          <a:noFill/>
          <a:ln w="9525">
            <a:noFill/>
            <a:miter lim="800000"/>
            <a:headEnd/>
            <a:tailEnd/>
          </a:ln>
          <a:effectLst/>
        </p:spPr>
      </p:pic>
      <p:sp>
        <p:nvSpPr>
          <p:cNvPr id="5" name="Rectangle 4"/>
          <p:cNvSpPr/>
          <p:nvPr/>
        </p:nvSpPr>
        <p:spPr>
          <a:xfrm>
            <a:off x="285720" y="4714884"/>
            <a:ext cx="2857520" cy="830997"/>
          </a:xfrm>
          <a:prstGeom prst="rect">
            <a:avLst/>
          </a:prstGeom>
        </p:spPr>
        <p:txBody>
          <a:bodyPr wrap="square">
            <a:spAutoFit/>
          </a:bodyPr>
          <a:lstStyle/>
          <a:p>
            <a:pPr algn="ctr"/>
            <a:r>
              <a:rPr lang="id-ID" sz="2400" dirty="0" smtClean="0"/>
              <a:t>Aristoteles</a:t>
            </a:r>
          </a:p>
          <a:p>
            <a:pPr algn="ctr"/>
            <a:r>
              <a:rPr lang="id-ID" sz="1200" dirty="0" smtClean="0"/>
              <a:t>http://grandmall10.wordpress.com/2010/02/07/gerak-jatuh-bebas/</a:t>
            </a:r>
            <a:endParaRPr lang="id-ID"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Thartaglia, </a:t>
            </a:r>
            <a:r>
              <a:rPr lang="id-ID" dirty="0"/>
              <a:t>1500-57 seorang insinyur otodidak</a:t>
            </a:r>
          </a:p>
        </p:txBody>
      </p:sp>
      <p:sp>
        <p:nvSpPr>
          <p:cNvPr id="3" name="Content Placeholder 2"/>
          <p:cNvSpPr>
            <a:spLocks noGrp="1"/>
          </p:cNvSpPr>
          <p:nvPr>
            <p:ph idx="1"/>
          </p:nvPr>
        </p:nvSpPr>
        <p:spPr>
          <a:xfrm>
            <a:off x="457200" y="1600200"/>
            <a:ext cx="5114932" cy="4900634"/>
          </a:xfrm>
        </p:spPr>
        <p:txBody>
          <a:bodyPr>
            <a:normAutofit fontScale="85000" lnSpcReduction="10000"/>
          </a:bodyPr>
          <a:lstStyle/>
          <a:p>
            <a:r>
              <a:rPr lang="id-ID" dirty="0" smtClean="0"/>
              <a:t>Aturan empiris yang menghubungkan jangkauan kanon dengan sudut inklinasi nya</a:t>
            </a:r>
          </a:p>
          <a:p>
            <a:r>
              <a:rPr lang="id-ID" dirty="0" smtClean="0"/>
              <a:t>Matematika </a:t>
            </a:r>
            <a:r>
              <a:rPr lang="id-ID" dirty="0"/>
              <a:t>adalah semata-mata berkaitan dengan metode ilmu pengetahuan, mereka tidak mewakili kebenaran metafisik yang ilmu, mereka tidak mewakili kebenaran metafisik yang teori-teori ilmiah harus disesuaikan.</a:t>
            </a:r>
          </a:p>
        </p:txBody>
      </p:sp>
      <p:pic>
        <p:nvPicPr>
          <p:cNvPr id="3074" name="Picture 2"/>
          <p:cNvPicPr>
            <a:picLocks noChangeAspect="1" noChangeArrowheads="1"/>
          </p:cNvPicPr>
          <p:nvPr/>
        </p:nvPicPr>
        <p:blipFill>
          <a:blip r:embed="rId2"/>
          <a:srcRect/>
          <a:stretch>
            <a:fillRect/>
          </a:stretch>
        </p:blipFill>
        <p:spPr bwMode="auto">
          <a:xfrm>
            <a:off x="5876950" y="1571612"/>
            <a:ext cx="2266950" cy="2381250"/>
          </a:xfrm>
          <a:prstGeom prst="rect">
            <a:avLst/>
          </a:prstGeom>
          <a:noFill/>
          <a:ln w="9525">
            <a:noFill/>
            <a:miter lim="800000"/>
            <a:headEnd/>
            <a:tailEnd/>
          </a:ln>
          <a:effectLst/>
        </p:spPr>
      </p:pic>
      <p:sp>
        <p:nvSpPr>
          <p:cNvPr id="5" name="Rectangle 4"/>
          <p:cNvSpPr/>
          <p:nvPr/>
        </p:nvSpPr>
        <p:spPr>
          <a:xfrm>
            <a:off x="5572148" y="3929066"/>
            <a:ext cx="2857504" cy="823231"/>
          </a:xfrm>
          <a:prstGeom prst="rect">
            <a:avLst/>
          </a:prstGeom>
        </p:spPr>
        <p:txBody>
          <a:bodyPr wrap="square">
            <a:spAutoFit/>
          </a:bodyPr>
          <a:lstStyle/>
          <a:p>
            <a:pPr algn="ctr"/>
            <a:r>
              <a:rPr lang="id-ID" sz="2400" dirty="0" smtClean="0"/>
              <a:t>Thartaglia</a:t>
            </a:r>
          </a:p>
          <a:p>
            <a:pPr algn="ctr"/>
            <a:r>
              <a:rPr lang="id-ID" sz="1200" dirty="0" smtClean="0"/>
              <a:t>http://library.wolfram.com/examples/quintic/people/Tartaglia.html</a:t>
            </a:r>
            <a:endParaRPr lang="id-ID"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Benedetti</a:t>
            </a:r>
            <a:endParaRPr lang="id-ID" dirty="0"/>
          </a:p>
        </p:txBody>
      </p:sp>
      <p:sp>
        <p:nvSpPr>
          <p:cNvPr id="3" name="Content Placeholder 2"/>
          <p:cNvSpPr>
            <a:spLocks noGrp="1"/>
          </p:cNvSpPr>
          <p:nvPr>
            <p:ph idx="1"/>
          </p:nvPr>
        </p:nvSpPr>
        <p:spPr/>
        <p:txBody>
          <a:bodyPr>
            <a:normAutofit lnSpcReduction="10000"/>
          </a:bodyPr>
          <a:lstStyle/>
          <a:p>
            <a:r>
              <a:rPr lang="id-ID" dirty="0" smtClean="0"/>
              <a:t>menolak gagasan Aristoteles bahwa kecepatan tubuh meningkat semakin dekat mendekati ke pusat alam semesta, memegang bahwa kecepatan suatu benda jatuh bebas meningkatkan lebih lanjut itu surut dari itu titik awal.</a:t>
            </a:r>
          </a:p>
          <a:p>
            <a:r>
              <a:rPr lang="id-ID" dirty="0" smtClean="0"/>
              <a:t>Benedetti berpikir bahwa batu yang dijatuhkan ke bawah poros akan menembus bumi tidak akan berhenti di tengah</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Stevin</a:t>
            </a:r>
            <a:endParaRPr lang="id-ID" dirty="0"/>
          </a:p>
        </p:txBody>
      </p:sp>
      <p:sp>
        <p:nvSpPr>
          <p:cNvPr id="3" name="Content Placeholder 2"/>
          <p:cNvSpPr>
            <a:spLocks noGrp="1"/>
          </p:cNvSpPr>
          <p:nvPr>
            <p:ph idx="1"/>
          </p:nvPr>
        </p:nvSpPr>
        <p:spPr>
          <a:xfrm>
            <a:off x="3143240" y="1643050"/>
            <a:ext cx="5543560" cy="4268799"/>
          </a:xfrm>
        </p:spPr>
        <p:txBody>
          <a:bodyPr/>
          <a:lstStyle/>
          <a:p>
            <a:pPr>
              <a:buNone/>
            </a:pPr>
            <a:r>
              <a:rPr lang="id-ID" dirty="0" smtClean="0"/>
              <a:t> 	Dia membuat percobaan tidak membuktikan pandangan Aristoteles bahwa benda berat jatuh lebih cepat dari yang ringan, percobaan yang telah dianggap salah dari Galileo.</a:t>
            </a:r>
            <a:endParaRPr lang="id-ID" dirty="0"/>
          </a:p>
        </p:txBody>
      </p:sp>
      <p:pic>
        <p:nvPicPr>
          <p:cNvPr id="4098" name="Picture 2"/>
          <p:cNvPicPr>
            <a:picLocks noChangeAspect="1" noChangeArrowheads="1"/>
          </p:cNvPicPr>
          <p:nvPr/>
        </p:nvPicPr>
        <p:blipFill>
          <a:blip r:embed="rId2"/>
          <a:srcRect/>
          <a:stretch>
            <a:fillRect/>
          </a:stretch>
        </p:blipFill>
        <p:spPr bwMode="auto">
          <a:xfrm>
            <a:off x="642910" y="1643050"/>
            <a:ext cx="2095500" cy="2857500"/>
          </a:xfrm>
          <a:prstGeom prst="rect">
            <a:avLst/>
          </a:prstGeom>
          <a:noFill/>
          <a:ln w="9525">
            <a:noFill/>
            <a:miter lim="800000"/>
            <a:headEnd/>
            <a:tailEnd/>
          </a:ln>
          <a:effectLst/>
        </p:spPr>
      </p:pic>
      <p:sp>
        <p:nvSpPr>
          <p:cNvPr id="5" name="Rectangle 4"/>
          <p:cNvSpPr/>
          <p:nvPr/>
        </p:nvSpPr>
        <p:spPr>
          <a:xfrm>
            <a:off x="755694" y="4500570"/>
            <a:ext cx="1816042" cy="830997"/>
          </a:xfrm>
          <a:prstGeom prst="rect">
            <a:avLst/>
          </a:prstGeom>
        </p:spPr>
        <p:txBody>
          <a:bodyPr wrap="square">
            <a:spAutoFit/>
          </a:bodyPr>
          <a:lstStyle/>
          <a:p>
            <a:pPr algn="ctr"/>
            <a:r>
              <a:rPr lang="id-ID" sz="2400" dirty="0" smtClean="0"/>
              <a:t>Stevin</a:t>
            </a:r>
          </a:p>
          <a:p>
            <a:r>
              <a:rPr lang="id-ID" sz="1200" dirty="0" smtClean="0"/>
              <a:t>http://en.wikipedia.org/wiki/Simon_Stevin</a:t>
            </a:r>
            <a:endParaRPr lang="id-ID"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Thartaglia (1500-57)</a:t>
            </a:r>
            <a:endParaRPr lang="id-ID" dirty="0"/>
          </a:p>
        </p:txBody>
      </p:sp>
      <p:sp>
        <p:nvSpPr>
          <p:cNvPr id="3" name="Content Placeholder 2"/>
          <p:cNvSpPr>
            <a:spLocks noGrp="1"/>
          </p:cNvSpPr>
          <p:nvPr>
            <p:ph idx="1"/>
          </p:nvPr>
        </p:nvSpPr>
        <p:spPr>
          <a:xfrm>
            <a:off x="457200" y="2032249"/>
            <a:ext cx="8229600" cy="3196951"/>
          </a:xfrm>
        </p:spPr>
        <p:txBody>
          <a:bodyPr/>
          <a:lstStyle/>
          <a:p>
            <a:r>
              <a:rPr lang="id-ID" dirty="0" smtClean="0"/>
              <a:t>Matematika </a:t>
            </a:r>
            <a:r>
              <a:rPr lang="id-ID" dirty="0"/>
              <a:t>adalah semata-mata berkaitan dengan metode ilmu pengetahuan, mereka tidak mewakili kebenaran metafisik yang ilmu, mereka tidak mewakili kebenaran metafisik yang teori-teori ilmiah harus disesuaikan.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Percepatan Benda Jatuh Bebas</a:t>
            </a:r>
            <a:endParaRPr lang="id-ID" dirty="0"/>
          </a:p>
        </p:txBody>
      </p:sp>
      <p:pic>
        <p:nvPicPr>
          <p:cNvPr id="5122" name="Picture 2"/>
          <p:cNvPicPr>
            <a:picLocks noChangeAspect="1" noChangeArrowheads="1"/>
          </p:cNvPicPr>
          <p:nvPr/>
        </p:nvPicPr>
        <p:blipFill>
          <a:blip r:embed="rId2"/>
          <a:srcRect/>
          <a:stretch>
            <a:fillRect/>
          </a:stretch>
        </p:blipFill>
        <p:spPr bwMode="auto">
          <a:xfrm>
            <a:off x="928662" y="1643050"/>
            <a:ext cx="2619389" cy="375746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000628" y="1714488"/>
            <a:ext cx="3052777" cy="3676119"/>
          </a:xfrm>
          <a:prstGeom prst="rect">
            <a:avLst/>
          </a:prstGeom>
          <a:noFill/>
          <a:ln w="9525">
            <a:noFill/>
            <a:miter lim="800000"/>
            <a:headEnd/>
            <a:tailEnd/>
          </a:ln>
          <a:effectLst/>
        </p:spPr>
      </p:pic>
      <p:sp>
        <p:nvSpPr>
          <p:cNvPr id="8" name="Rectangle 7"/>
          <p:cNvSpPr/>
          <p:nvPr/>
        </p:nvSpPr>
        <p:spPr>
          <a:xfrm>
            <a:off x="428596" y="5640189"/>
            <a:ext cx="8358246" cy="646331"/>
          </a:xfrm>
          <a:prstGeom prst="rect">
            <a:avLst/>
          </a:prstGeom>
        </p:spPr>
        <p:txBody>
          <a:bodyPr wrap="square">
            <a:spAutoFit/>
          </a:bodyPr>
          <a:lstStyle/>
          <a:p>
            <a:pPr algn="ctr"/>
            <a:r>
              <a:rPr lang="id-ID" sz="2400" dirty="0" smtClean="0"/>
              <a:t>Dua benda berbeda berat dijatuhkan dari ketinggian yang sama</a:t>
            </a:r>
          </a:p>
          <a:p>
            <a:pPr algn="ctr"/>
            <a:r>
              <a:rPr lang="id-ID" sz="1200" dirty="0" smtClean="0"/>
              <a:t>http://e-dukasi.net/index.php?mod=script&amp;cmd=Bahan%20Belajar/Modul%20Online/view&amp;id=90&amp;uniq=2053</a:t>
            </a:r>
            <a:endParaRPr lang="id-ID"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744144" y="1955061"/>
            <a:ext cx="1971260" cy="2266949"/>
          </a:xfrm>
          <a:prstGeom prst="rect">
            <a:avLst/>
          </a:prstGeom>
          <a:noFill/>
          <a:ln w="9525">
            <a:noFill/>
            <a:miter lim="800000"/>
            <a:headEnd/>
            <a:tailEnd/>
          </a:ln>
          <a:effectLst/>
        </p:spPr>
      </p:pic>
      <p:sp>
        <p:nvSpPr>
          <p:cNvPr id="6" name="Rectangle 5"/>
          <p:cNvSpPr/>
          <p:nvPr/>
        </p:nvSpPr>
        <p:spPr>
          <a:xfrm>
            <a:off x="6786578" y="4214818"/>
            <a:ext cx="1785951" cy="830997"/>
          </a:xfrm>
          <a:prstGeom prst="rect">
            <a:avLst/>
          </a:prstGeom>
        </p:spPr>
        <p:txBody>
          <a:bodyPr wrap="square">
            <a:spAutoFit/>
          </a:bodyPr>
          <a:lstStyle/>
          <a:p>
            <a:pPr algn="ctr"/>
            <a:r>
              <a:rPr lang="id-ID" sz="2400" dirty="0" smtClean="0"/>
              <a:t>Varignon</a:t>
            </a:r>
          </a:p>
          <a:p>
            <a:pPr algn="ctr"/>
            <a:r>
              <a:rPr lang="id-ID" sz="1200" dirty="0" smtClean="0"/>
              <a:t>http://en.wikipedia.org/wiki/Pierre_Varignon</a:t>
            </a:r>
            <a:endParaRPr lang="id-ID" sz="1200" dirty="0"/>
          </a:p>
        </p:txBody>
      </p:sp>
      <p:pic>
        <p:nvPicPr>
          <p:cNvPr id="2052" name="Picture 4"/>
          <p:cNvPicPr>
            <a:picLocks noChangeAspect="1" noChangeArrowheads="1"/>
          </p:cNvPicPr>
          <p:nvPr/>
        </p:nvPicPr>
        <p:blipFill>
          <a:blip r:embed="rId3" cstate="print"/>
          <a:srcRect/>
          <a:stretch>
            <a:fillRect/>
          </a:stretch>
        </p:blipFill>
        <p:spPr bwMode="auto">
          <a:xfrm>
            <a:off x="571472" y="2128840"/>
            <a:ext cx="2079571" cy="1800226"/>
          </a:xfrm>
          <a:prstGeom prst="rect">
            <a:avLst/>
          </a:prstGeom>
          <a:noFill/>
          <a:ln w="9525">
            <a:noFill/>
            <a:miter lim="800000"/>
            <a:headEnd/>
            <a:tailEnd/>
          </a:ln>
          <a:effectLst/>
        </p:spPr>
      </p:pic>
      <p:sp>
        <p:nvSpPr>
          <p:cNvPr id="8" name="Rectangle 7"/>
          <p:cNvSpPr/>
          <p:nvPr/>
        </p:nvSpPr>
        <p:spPr>
          <a:xfrm>
            <a:off x="642910" y="3929066"/>
            <a:ext cx="1934464" cy="830997"/>
          </a:xfrm>
          <a:prstGeom prst="rect">
            <a:avLst/>
          </a:prstGeom>
        </p:spPr>
        <p:txBody>
          <a:bodyPr wrap="square">
            <a:spAutoFit/>
          </a:bodyPr>
          <a:lstStyle/>
          <a:p>
            <a:pPr algn="ctr"/>
            <a:r>
              <a:rPr lang="id-ID" sz="2400" dirty="0" smtClean="0"/>
              <a:t>Newton</a:t>
            </a:r>
          </a:p>
          <a:p>
            <a:pPr algn="ctr"/>
            <a:r>
              <a:rPr lang="id-ID" sz="1200" dirty="0" smtClean="0"/>
              <a:t>http://www.weburbia.com/pg/hist1.htm</a:t>
            </a:r>
            <a:endParaRPr lang="id-ID" sz="1200" dirty="0"/>
          </a:p>
        </p:txBody>
      </p:sp>
      <p:sp>
        <p:nvSpPr>
          <p:cNvPr id="11" name="Title 10"/>
          <p:cNvSpPr>
            <a:spLocks noGrp="1"/>
          </p:cNvSpPr>
          <p:nvPr>
            <p:ph type="title"/>
          </p:nvPr>
        </p:nvSpPr>
        <p:spPr/>
        <p:txBody>
          <a:bodyPr/>
          <a:lstStyle/>
          <a:p>
            <a:r>
              <a:rPr lang="id-ID" dirty="0" smtClean="0"/>
              <a:t>Representasi Dua Kekuatan</a:t>
            </a:r>
            <a:endParaRPr lang="id-ID" dirty="0"/>
          </a:p>
        </p:txBody>
      </p:sp>
      <p:sp>
        <p:nvSpPr>
          <p:cNvPr id="12" name="Content Placeholder 11"/>
          <p:cNvSpPr>
            <a:spLocks noGrp="1"/>
          </p:cNvSpPr>
          <p:nvPr>
            <p:ph idx="1"/>
          </p:nvPr>
        </p:nvSpPr>
        <p:spPr>
          <a:xfrm>
            <a:off x="2643174" y="1600200"/>
            <a:ext cx="4071966" cy="4525963"/>
          </a:xfrm>
        </p:spPr>
        <p:txBody>
          <a:bodyPr/>
          <a:lstStyle/>
          <a:p>
            <a:r>
              <a:rPr lang="id-ID" dirty="0" smtClean="0"/>
              <a:t>Stevin memperoleh pemahaman intuitif Dari palarelogram kekuatan yang pertama kali dijelaskan secara ekplisit oleh Newton dan Varignon tahun 1687.</a:t>
            </a:r>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Metode Newton dan Varignon</a:t>
            </a:r>
            <a:endParaRPr lang="id-ID" dirty="0"/>
          </a:p>
        </p:txBody>
      </p:sp>
      <p:sp>
        <p:nvSpPr>
          <p:cNvPr id="3" name="Content Placeholder 2"/>
          <p:cNvSpPr>
            <a:spLocks noGrp="1"/>
          </p:cNvSpPr>
          <p:nvPr>
            <p:ph idx="1"/>
          </p:nvPr>
        </p:nvSpPr>
        <p:spPr>
          <a:xfrm>
            <a:off x="1600208" y="5429264"/>
            <a:ext cx="5543560" cy="928694"/>
          </a:xfrm>
        </p:spPr>
        <p:txBody>
          <a:bodyPr>
            <a:normAutofit/>
          </a:bodyPr>
          <a:lstStyle/>
          <a:p>
            <a:pPr algn="ctr">
              <a:buNone/>
            </a:pPr>
            <a:r>
              <a:rPr lang="id-ID" sz="2400" dirty="0" smtClean="0"/>
              <a:t>Dua kekuatan dalam besar dan arah</a:t>
            </a:r>
          </a:p>
          <a:p>
            <a:pPr algn="ctr">
              <a:buNone/>
            </a:pPr>
            <a:r>
              <a:rPr lang="id-ID" sz="1200" dirty="0" smtClean="0"/>
              <a:t>http://www.google.com/</a:t>
            </a:r>
            <a:endParaRPr lang="id-ID" sz="1200" dirty="0"/>
          </a:p>
        </p:txBody>
      </p:sp>
      <p:pic>
        <p:nvPicPr>
          <p:cNvPr id="3075" name="Picture 3"/>
          <p:cNvPicPr>
            <a:picLocks noChangeAspect="1" noChangeArrowheads="1"/>
          </p:cNvPicPr>
          <p:nvPr/>
        </p:nvPicPr>
        <p:blipFill>
          <a:blip r:embed="rId2" cstate="print"/>
          <a:srcRect l="31611" r="28984"/>
          <a:stretch>
            <a:fillRect/>
          </a:stretch>
        </p:blipFill>
        <p:spPr bwMode="auto">
          <a:xfrm>
            <a:off x="857224" y="1500174"/>
            <a:ext cx="7358114" cy="3714776"/>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Prinsip Archimedes</a:t>
            </a:r>
            <a:endParaRPr lang="id-ID" dirty="0"/>
          </a:p>
        </p:txBody>
      </p:sp>
      <p:sp>
        <p:nvSpPr>
          <p:cNvPr id="3" name="Content Placeholder 2"/>
          <p:cNvSpPr>
            <a:spLocks noGrp="1"/>
          </p:cNvSpPr>
          <p:nvPr>
            <p:ph idx="1"/>
          </p:nvPr>
        </p:nvSpPr>
        <p:spPr>
          <a:xfrm>
            <a:off x="3929058" y="2714620"/>
            <a:ext cx="1071570" cy="857256"/>
          </a:xfrm>
        </p:spPr>
        <p:txBody>
          <a:bodyPr/>
          <a:lstStyle/>
          <a:p>
            <a:pPr>
              <a:buNone/>
            </a:pPr>
            <a:r>
              <a:rPr lang="id-ID" dirty="0" smtClean="0">
                <a:sym typeface="Wingdings" pitchFamily="2" charset="2"/>
              </a:rPr>
              <a:t></a:t>
            </a:r>
            <a:endParaRPr lang="id-ID" dirty="0"/>
          </a:p>
        </p:txBody>
      </p:sp>
      <p:pic>
        <p:nvPicPr>
          <p:cNvPr id="4098" name="Picture 2"/>
          <p:cNvPicPr>
            <a:picLocks noChangeAspect="1" noChangeArrowheads="1"/>
          </p:cNvPicPr>
          <p:nvPr/>
        </p:nvPicPr>
        <p:blipFill>
          <a:blip r:embed="rId2" cstate="print"/>
          <a:srcRect/>
          <a:stretch>
            <a:fillRect/>
          </a:stretch>
        </p:blipFill>
        <p:spPr bwMode="auto">
          <a:xfrm>
            <a:off x="5500694" y="1428736"/>
            <a:ext cx="3048000" cy="2786082"/>
          </a:xfrm>
          <a:prstGeom prst="rect">
            <a:avLst/>
          </a:prstGeom>
          <a:noFill/>
          <a:ln w="9525">
            <a:noFill/>
            <a:miter lim="800000"/>
            <a:headEnd/>
            <a:tailEnd/>
          </a:ln>
          <a:effectLst/>
        </p:spPr>
      </p:pic>
      <p:sp>
        <p:nvSpPr>
          <p:cNvPr id="5" name="Rectangle 4"/>
          <p:cNvSpPr/>
          <p:nvPr/>
        </p:nvSpPr>
        <p:spPr>
          <a:xfrm>
            <a:off x="5429256" y="4071942"/>
            <a:ext cx="3286148" cy="830997"/>
          </a:xfrm>
          <a:prstGeom prst="rect">
            <a:avLst/>
          </a:prstGeom>
        </p:spPr>
        <p:txBody>
          <a:bodyPr wrap="square">
            <a:spAutoFit/>
          </a:bodyPr>
          <a:lstStyle/>
          <a:p>
            <a:pPr algn="ctr"/>
            <a:r>
              <a:rPr lang="id-ID" sz="2400" dirty="0" smtClean="0"/>
              <a:t>Archimedes</a:t>
            </a:r>
          </a:p>
          <a:p>
            <a:r>
              <a:rPr lang="id-ID" sz="1200" dirty="0" smtClean="0"/>
              <a:t>http://semi-yanto.blogspot.com/2011/07/hukum-archimedes.html</a:t>
            </a:r>
            <a:endParaRPr lang="id-ID" sz="1200" dirty="0"/>
          </a:p>
        </p:txBody>
      </p:sp>
      <p:pic>
        <p:nvPicPr>
          <p:cNvPr id="4099" name="Picture 3"/>
          <p:cNvPicPr>
            <a:picLocks noChangeAspect="1" noChangeArrowheads="1"/>
          </p:cNvPicPr>
          <p:nvPr/>
        </p:nvPicPr>
        <p:blipFill>
          <a:blip r:embed="rId3" cstate="print"/>
          <a:srcRect/>
          <a:stretch>
            <a:fillRect/>
          </a:stretch>
        </p:blipFill>
        <p:spPr bwMode="auto">
          <a:xfrm>
            <a:off x="714348" y="1785926"/>
            <a:ext cx="2951182" cy="2143140"/>
          </a:xfrm>
          <a:prstGeom prst="rect">
            <a:avLst/>
          </a:prstGeom>
          <a:noFill/>
          <a:ln w="9525">
            <a:noFill/>
            <a:miter lim="800000"/>
            <a:headEnd/>
            <a:tailEnd/>
          </a:ln>
          <a:effectLst/>
        </p:spPr>
      </p:pic>
      <p:sp>
        <p:nvSpPr>
          <p:cNvPr id="7" name="Rectangle 6"/>
          <p:cNvSpPr/>
          <p:nvPr/>
        </p:nvSpPr>
        <p:spPr>
          <a:xfrm>
            <a:off x="928678" y="3786190"/>
            <a:ext cx="2500314" cy="1200329"/>
          </a:xfrm>
          <a:prstGeom prst="rect">
            <a:avLst/>
          </a:prstGeom>
        </p:spPr>
        <p:txBody>
          <a:bodyPr wrap="square">
            <a:spAutoFit/>
          </a:bodyPr>
          <a:lstStyle/>
          <a:p>
            <a:pPr algn="ctr"/>
            <a:r>
              <a:rPr lang="id-ID" sz="2400" dirty="0" smtClean="0"/>
              <a:t>Prinsip Archimedes</a:t>
            </a:r>
          </a:p>
          <a:p>
            <a:r>
              <a:rPr lang="id-ID" sz="1200" dirty="0" smtClean="0"/>
              <a:t>http://michaellopolisa.blogspot.com/2009/10/prinsip-archimedes.html</a:t>
            </a:r>
            <a:endParaRPr lang="id-ID" sz="1200" dirty="0"/>
          </a:p>
        </p:txBody>
      </p:sp>
      <p:sp>
        <p:nvSpPr>
          <p:cNvPr id="9" name="Rectangle 8"/>
          <p:cNvSpPr/>
          <p:nvPr/>
        </p:nvSpPr>
        <p:spPr>
          <a:xfrm>
            <a:off x="1142976" y="5344555"/>
            <a:ext cx="7286676" cy="584775"/>
          </a:xfrm>
          <a:prstGeom prst="rect">
            <a:avLst/>
          </a:prstGeom>
        </p:spPr>
        <p:txBody>
          <a:bodyPr wrap="square">
            <a:spAutoFit/>
          </a:bodyPr>
          <a:lstStyle/>
          <a:p>
            <a:r>
              <a:rPr lang="id-ID" sz="3200" dirty="0" smtClean="0"/>
              <a:t>Stevin mengembangkan ilmu hidrostatika</a:t>
            </a:r>
            <a:endParaRPr lang="id-ID" sz="3200" dirty="0"/>
          </a:p>
        </p:txBody>
      </p:sp>
      <p:cxnSp>
        <p:nvCxnSpPr>
          <p:cNvPr id="11" name="Straight Arrow Connector 10"/>
          <p:cNvCxnSpPr/>
          <p:nvPr/>
        </p:nvCxnSpPr>
        <p:spPr>
          <a:xfrm rot="5400000">
            <a:off x="3536943" y="4465645"/>
            <a:ext cx="150019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1470025"/>
          </a:xfrm>
        </p:spPr>
        <p:txBody>
          <a:bodyPr>
            <a:normAutofit fontScale="90000"/>
          </a:bodyPr>
          <a:lstStyle/>
          <a:p>
            <a:r>
              <a:rPr lang="id-ID" b="1" dirty="0"/>
              <a:t>Galileo and the Science of </a:t>
            </a:r>
            <a:r>
              <a:rPr lang="id-ID" b="1" dirty="0" smtClean="0"/>
              <a:t>Mechanics</a:t>
            </a:r>
            <a:br>
              <a:rPr lang="id-ID" b="1" dirty="0" smtClean="0"/>
            </a:br>
            <a:endParaRPr lang="id-ID" dirty="0"/>
          </a:p>
        </p:txBody>
      </p:sp>
      <p:sp>
        <p:nvSpPr>
          <p:cNvPr id="3" name="Subtitle 2"/>
          <p:cNvSpPr>
            <a:spLocks noGrp="1"/>
          </p:cNvSpPr>
          <p:nvPr>
            <p:ph type="subTitle" idx="1"/>
          </p:nvPr>
        </p:nvSpPr>
        <p:spPr/>
        <p:txBody>
          <a:bodyPr/>
          <a:lstStyle/>
          <a:p>
            <a:endParaRPr lang="id-ID" dirty="0"/>
          </a:p>
        </p:txBody>
      </p:sp>
      <p:pic>
        <p:nvPicPr>
          <p:cNvPr id="1026" name="Picture 2" descr="D:\KULIAH SEMESTER 6\SEJARAH IPA\galileo.jpg"/>
          <p:cNvPicPr>
            <a:picLocks noChangeAspect="1" noChangeArrowheads="1"/>
          </p:cNvPicPr>
          <p:nvPr/>
        </p:nvPicPr>
        <p:blipFill>
          <a:blip r:embed="rId2" cstate="print"/>
          <a:srcRect/>
          <a:stretch>
            <a:fillRect/>
          </a:stretch>
        </p:blipFill>
        <p:spPr bwMode="auto">
          <a:xfrm>
            <a:off x="1142976" y="1285860"/>
            <a:ext cx="6786610" cy="4087356"/>
          </a:xfrm>
          <a:prstGeom prst="rect">
            <a:avLst/>
          </a:prstGeom>
          <a:noFill/>
        </p:spPr>
      </p:pic>
      <p:sp>
        <p:nvSpPr>
          <p:cNvPr id="5" name="TextBox 4"/>
          <p:cNvSpPr txBox="1"/>
          <p:nvPr/>
        </p:nvSpPr>
        <p:spPr>
          <a:xfrm>
            <a:off x="1259632" y="5805264"/>
            <a:ext cx="6912768" cy="338554"/>
          </a:xfrm>
          <a:prstGeom prst="rect">
            <a:avLst/>
          </a:prstGeom>
          <a:noFill/>
        </p:spPr>
        <p:txBody>
          <a:bodyPr wrap="square" rtlCol="0">
            <a:spAutoFit/>
          </a:bodyPr>
          <a:lstStyle/>
          <a:p>
            <a:r>
              <a:rPr lang="id-ID" sz="1600" dirty="0" smtClean="0"/>
              <a:t>http://www.google.co.id/imgres?q=galileo+and+the+science+of+mechanic/</a:t>
            </a:r>
            <a:endParaRPr lang="id-ID"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Sistem Desimal</a:t>
            </a:r>
            <a:endParaRPr lang="id-ID" dirty="0"/>
          </a:p>
        </p:txBody>
      </p:sp>
      <p:sp>
        <p:nvSpPr>
          <p:cNvPr id="3" name="Content Placeholder 2"/>
          <p:cNvSpPr>
            <a:spLocks noGrp="1"/>
          </p:cNvSpPr>
          <p:nvPr>
            <p:ph idx="1"/>
          </p:nvPr>
        </p:nvSpPr>
        <p:spPr>
          <a:xfrm>
            <a:off x="457200" y="1785926"/>
            <a:ext cx="8329642" cy="4043378"/>
          </a:xfrm>
        </p:spPr>
        <p:txBody>
          <a:bodyPr/>
          <a:lstStyle/>
          <a:p>
            <a:r>
              <a:rPr lang="id-ID" dirty="0" smtClean="0"/>
              <a:t>Contohnya ½ bila dibentuk dalam sistem desimal 0,5.</a:t>
            </a:r>
          </a:p>
          <a:p>
            <a:r>
              <a:rPr lang="id-ID" dirty="0" smtClean="0"/>
              <a:t>Sehingga memudahkan dalam penggunanya</a:t>
            </a:r>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Perjalanan Galileo Galilei</a:t>
            </a:r>
            <a:endParaRPr lang="id-ID" dirty="0"/>
          </a:p>
        </p:txBody>
      </p:sp>
      <p:sp>
        <p:nvSpPr>
          <p:cNvPr id="3" name="Content Placeholder 2"/>
          <p:cNvSpPr>
            <a:spLocks noGrp="1"/>
          </p:cNvSpPr>
          <p:nvPr>
            <p:ph idx="1"/>
          </p:nvPr>
        </p:nvSpPr>
        <p:spPr>
          <a:xfrm>
            <a:off x="3428992" y="1600200"/>
            <a:ext cx="5257808" cy="4525963"/>
          </a:xfrm>
        </p:spPr>
        <p:txBody>
          <a:bodyPr>
            <a:normAutofit lnSpcReduction="10000"/>
          </a:bodyPr>
          <a:lstStyle/>
          <a:p>
            <a:r>
              <a:rPr lang="id-ID" dirty="0" smtClean="0">
                <a:sym typeface="Wingdings" pitchFamily="2" charset="2"/>
              </a:rPr>
              <a:t> penemu mekanika modern</a:t>
            </a:r>
          </a:p>
          <a:p>
            <a:r>
              <a:rPr lang="id-ID" dirty="0" smtClean="0">
                <a:sym typeface="Wingdings" pitchFamily="2" charset="2"/>
              </a:rPr>
              <a:t>Dari univesitas Pisa  universitas Padua  ke Florence “ filsuf dan matematikawan pertama untuk Grand Duke Tuscany”</a:t>
            </a:r>
          </a:p>
          <a:p>
            <a:r>
              <a:rPr lang="id-ID" dirty="0" smtClean="0">
                <a:sym typeface="Wingdings" pitchFamily="2" charset="2"/>
              </a:rPr>
              <a:t>Dari mekanika  astronomi (ditentang)  mekanika</a:t>
            </a:r>
            <a:endParaRPr lang="id-ID" dirty="0"/>
          </a:p>
        </p:txBody>
      </p:sp>
      <p:pic>
        <p:nvPicPr>
          <p:cNvPr id="4" name="Picture 2"/>
          <p:cNvPicPr>
            <a:picLocks noChangeAspect="1" noChangeArrowheads="1"/>
          </p:cNvPicPr>
          <p:nvPr/>
        </p:nvPicPr>
        <p:blipFill>
          <a:blip r:embed="rId2" cstate="print"/>
          <a:srcRect/>
          <a:stretch>
            <a:fillRect/>
          </a:stretch>
        </p:blipFill>
        <p:spPr bwMode="auto">
          <a:xfrm>
            <a:off x="357158" y="1785926"/>
            <a:ext cx="2862270" cy="2857520"/>
          </a:xfrm>
          <a:prstGeom prst="rect">
            <a:avLst/>
          </a:prstGeom>
          <a:noFill/>
          <a:ln w="9525">
            <a:noFill/>
            <a:miter lim="800000"/>
            <a:headEnd/>
            <a:tailEnd/>
          </a:ln>
          <a:effectLst/>
        </p:spPr>
      </p:pic>
      <p:sp>
        <p:nvSpPr>
          <p:cNvPr id="7" name="Rectangle 6"/>
          <p:cNvSpPr/>
          <p:nvPr/>
        </p:nvSpPr>
        <p:spPr>
          <a:xfrm>
            <a:off x="357158" y="4786322"/>
            <a:ext cx="2786082" cy="830997"/>
          </a:xfrm>
          <a:prstGeom prst="rect">
            <a:avLst/>
          </a:prstGeom>
        </p:spPr>
        <p:txBody>
          <a:bodyPr wrap="square">
            <a:spAutoFit/>
          </a:bodyPr>
          <a:lstStyle/>
          <a:p>
            <a:pPr algn="ctr"/>
            <a:r>
              <a:rPr lang="id-ID" sz="2400" dirty="0" smtClean="0"/>
              <a:t>Galileo</a:t>
            </a:r>
          </a:p>
          <a:p>
            <a:r>
              <a:rPr lang="id-ID" sz="1200" dirty="0" smtClean="0"/>
              <a:t>http://www.biografitokohdunia.com/2011/03/biografi-galileo-galilei.html</a:t>
            </a:r>
            <a:endParaRPr lang="id-ID"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Karya Galileo Galilei</a:t>
            </a:r>
            <a:endParaRPr lang="id-ID" dirty="0"/>
          </a:p>
        </p:txBody>
      </p:sp>
      <p:sp>
        <p:nvSpPr>
          <p:cNvPr id="3" name="Content Placeholder 2"/>
          <p:cNvSpPr>
            <a:spLocks noGrp="1"/>
          </p:cNvSpPr>
          <p:nvPr>
            <p:ph idx="1"/>
          </p:nvPr>
        </p:nvSpPr>
        <p:spPr>
          <a:xfrm>
            <a:off x="428596" y="1600200"/>
            <a:ext cx="7000924" cy="4525963"/>
          </a:xfrm>
        </p:spPr>
        <p:txBody>
          <a:bodyPr/>
          <a:lstStyle/>
          <a:p>
            <a:pPr>
              <a:buNone/>
            </a:pPr>
            <a:r>
              <a:rPr lang="id-ID" dirty="0" smtClean="0"/>
              <a:t>Dua karya besarnya:</a:t>
            </a:r>
          </a:p>
          <a:p>
            <a:r>
              <a:rPr lang="id-ID" i="1" dirty="0"/>
              <a:t>Dialog tentang Dua Sistem </a:t>
            </a:r>
            <a:r>
              <a:rPr lang="en-US" i="1" dirty="0" err="1" smtClean="0"/>
              <a:t>Penting</a:t>
            </a:r>
            <a:r>
              <a:rPr lang="id-ID" i="1" dirty="0" smtClean="0"/>
              <a:t> Dunia </a:t>
            </a:r>
            <a:r>
              <a:rPr lang="id-ID" i="1" dirty="0" smtClean="0">
                <a:sym typeface="Wingdings" pitchFamily="2" charset="2"/>
              </a:rPr>
              <a:t> </a:t>
            </a:r>
            <a:r>
              <a:rPr lang="id-ID" dirty="0" smtClean="0"/>
              <a:t>Ptolemaic dan Copernican</a:t>
            </a:r>
            <a:endParaRPr lang="id-ID" i="1" dirty="0" smtClean="0"/>
          </a:p>
          <a:p>
            <a:r>
              <a:rPr lang="id-ID" i="1" dirty="0"/>
              <a:t>Wacana tentang Dua Ilmu Science Baru</a:t>
            </a: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dirty="0" smtClean="0"/>
              <a:t>Pengrajin apapun pasti menggunakan prinsip mekanika dalam pembuatannya barang.</a:t>
            </a:r>
          </a:p>
          <a:p>
            <a:pPr>
              <a:buNone/>
            </a:pPr>
            <a:r>
              <a:rPr lang="id-ID" dirty="0" smtClean="0"/>
              <a:t>Pengrajin tidak sama dengan </a:t>
            </a:r>
            <a:r>
              <a:rPr lang="id-ID" dirty="0" smtClean="0">
                <a:sym typeface="Wingdings" pitchFamily="2" charset="2"/>
              </a:rPr>
              <a:t>ilmuan.</a:t>
            </a:r>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Demonstrasi</a:t>
            </a:r>
            <a:r>
              <a:rPr lang="en-US" dirty="0" smtClean="0"/>
              <a:t> Galileo</a:t>
            </a:r>
            <a:endParaRPr lang="en-US" dirty="0"/>
          </a:p>
        </p:txBody>
      </p:sp>
      <p:sp>
        <p:nvSpPr>
          <p:cNvPr id="3" name="Content Placeholder 2"/>
          <p:cNvSpPr>
            <a:spLocks noGrp="1"/>
          </p:cNvSpPr>
          <p:nvPr>
            <p:ph idx="1"/>
          </p:nvPr>
        </p:nvSpPr>
        <p:spPr>
          <a:xfrm>
            <a:off x="539552" y="1916832"/>
            <a:ext cx="8229600" cy="3773016"/>
          </a:xfrm>
        </p:spPr>
        <p:txBody>
          <a:bodyPr>
            <a:normAutofit/>
          </a:bodyPr>
          <a:lstStyle/>
          <a:p>
            <a:pPr>
              <a:buNone/>
            </a:pPr>
            <a:r>
              <a:rPr lang="en-US" dirty="0" smtClean="0"/>
              <a:t>	</a:t>
            </a:r>
            <a:r>
              <a:rPr lang="en-US" dirty="0" err="1" smtClean="0"/>
              <a:t>Pada</a:t>
            </a:r>
            <a:r>
              <a:rPr lang="en-US" dirty="0" smtClean="0"/>
              <a:t> </a:t>
            </a:r>
            <a:r>
              <a:rPr lang="en-US" dirty="0" err="1" smtClean="0"/>
              <a:t>setiap</a:t>
            </a:r>
            <a:r>
              <a:rPr lang="en-US" dirty="0" smtClean="0"/>
              <a:t> </a:t>
            </a:r>
            <a:r>
              <a:rPr lang="en-US" dirty="0" err="1" smtClean="0"/>
              <a:t>titik</a:t>
            </a:r>
            <a:r>
              <a:rPr lang="en-US" dirty="0" smtClean="0"/>
              <a:t> </a:t>
            </a:r>
            <a:r>
              <a:rPr lang="en-US" dirty="0" err="1" smtClean="0"/>
              <a:t>di</a:t>
            </a:r>
            <a:r>
              <a:rPr lang="en-US" dirty="0" smtClean="0"/>
              <a:t> </a:t>
            </a:r>
            <a:r>
              <a:rPr lang="en-US" dirty="0" err="1" smtClean="0"/>
              <a:t>jalur</a:t>
            </a:r>
            <a:r>
              <a:rPr lang="en-US" dirty="0" smtClean="0"/>
              <a:t> </a:t>
            </a:r>
            <a:r>
              <a:rPr lang="en-US" dirty="0" err="1" smtClean="0"/>
              <a:t>ini</a:t>
            </a:r>
            <a:r>
              <a:rPr lang="en-US" dirty="0" smtClean="0"/>
              <a:t> bola </a:t>
            </a:r>
            <a:r>
              <a:rPr lang="en-US" dirty="0" err="1" smtClean="0"/>
              <a:t>akan</a:t>
            </a:r>
            <a:r>
              <a:rPr lang="en-US" dirty="0" smtClean="0"/>
              <a:t> </a:t>
            </a:r>
            <a:r>
              <a:rPr lang="en-US" dirty="0" err="1" smtClean="0"/>
              <a:t>memiliki</a:t>
            </a:r>
            <a:r>
              <a:rPr lang="en-US" dirty="0" smtClean="0"/>
              <a:t> </a:t>
            </a:r>
            <a:r>
              <a:rPr lang="en-US" dirty="0" err="1" smtClean="0"/>
              <a:t>dua</a:t>
            </a:r>
            <a:r>
              <a:rPr lang="en-US" dirty="0" smtClean="0"/>
              <a:t> </a:t>
            </a:r>
            <a:r>
              <a:rPr lang="en-US" dirty="0" err="1" smtClean="0"/>
              <a:t>kecepatan</a:t>
            </a:r>
            <a:r>
              <a:rPr lang="en-US" dirty="0" smtClean="0"/>
              <a:t>:</a:t>
            </a:r>
          </a:p>
          <a:p>
            <a:pPr marL="787400">
              <a:buFont typeface="Wingdings" pitchFamily="2" charset="2"/>
              <a:buChar char="ü"/>
            </a:pPr>
            <a:r>
              <a:rPr lang="en-US" dirty="0" smtClean="0"/>
              <a:t> </a:t>
            </a:r>
            <a:r>
              <a:rPr lang="en-US" dirty="0" err="1" smtClean="0"/>
              <a:t>horisontal</a:t>
            </a:r>
            <a:r>
              <a:rPr lang="en-US" dirty="0" smtClean="0"/>
              <a:t>, yang </a:t>
            </a:r>
            <a:r>
              <a:rPr lang="en-US" dirty="0" err="1" smtClean="0"/>
              <a:t>konstan</a:t>
            </a:r>
            <a:r>
              <a:rPr lang="en-US" dirty="0" smtClean="0"/>
              <a:t> </a:t>
            </a:r>
            <a:r>
              <a:rPr lang="en-US" dirty="0" err="1" smtClean="0"/>
              <a:t>karena</a:t>
            </a:r>
            <a:r>
              <a:rPr lang="en-US" dirty="0" smtClean="0"/>
              <a:t> </a:t>
            </a:r>
            <a:r>
              <a:rPr lang="en-US" dirty="0" err="1" smtClean="0"/>
              <a:t>prinsip</a:t>
            </a:r>
            <a:r>
              <a:rPr lang="en-US" dirty="0" smtClean="0"/>
              <a:t> </a:t>
            </a:r>
            <a:r>
              <a:rPr lang="en-US" dirty="0" err="1" smtClean="0"/>
              <a:t>inersia</a:t>
            </a:r>
            <a:endParaRPr lang="en-US" dirty="0" smtClean="0"/>
          </a:p>
          <a:p>
            <a:pPr marL="787400">
              <a:buFont typeface="Wingdings" pitchFamily="2" charset="2"/>
              <a:buChar char="ü"/>
            </a:pPr>
            <a:r>
              <a:rPr lang="en-US" dirty="0" err="1" smtClean="0"/>
              <a:t>vertikal</a:t>
            </a:r>
            <a:r>
              <a:rPr lang="en-US" dirty="0" smtClean="0"/>
              <a:t>, </a:t>
            </a:r>
            <a:r>
              <a:rPr lang="en-US" dirty="0" err="1" smtClean="0"/>
              <a:t>meningkat</a:t>
            </a:r>
            <a:r>
              <a:rPr lang="en-US" dirty="0" smtClean="0"/>
              <a:t> </a:t>
            </a:r>
            <a:r>
              <a:rPr lang="en-US" dirty="0" err="1" smtClean="0"/>
              <a:t>seiring</a:t>
            </a:r>
            <a:r>
              <a:rPr lang="en-US" dirty="0" smtClean="0"/>
              <a:t> </a:t>
            </a:r>
            <a:r>
              <a:rPr lang="en-US" dirty="0" err="1" smtClean="0"/>
              <a:t>waktu</a:t>
            </a:r>
            <a:r>
              <a:rPr lang="en-US" dirty="0" smtClean="0"/>
              <a:t> </a:t>
            </a:r>
            <a:r>
              <a:rPr lang="en-US" dirty="0" err="1" smtClean="0"/>
              <a:t>karena</a:t>
            </a:r>
            <a:r>
              <a:rPr lang="en-US" dirty="0" smtClean="0"/>
              <a:t> </a:t>
            </a:r>
            <a:r>
              <a:rPr lang="en-US" dirty="0" err="1" smtClean="0"/>
              <a:t>gravitasi</a:t>
            </a:r>
            <a:r>
              <a:rPr lang="en-US" dirty="0" smtClean="0"/>
              <a:t> </a:t>
            </a:r>
          </a:p>
          <a:p>
            <a:pPr>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 </a:t>
            </a:r>
            <a:r>
              <a:rPr lang="en-US" dirty="0" err="1" smtClean="0"/>
              <a:t>menuliskan</a:t>
            </a:r>
            <a:r>
              <a:rPr lang="en-US" dirty="0" smtClean="0"/>
              <a:t> :</a:t>
            </a:r>
            <a:endParaRPr lang="en-US" dirty="0"/>
          </a:p>
        </p:txBody>
      </p:sp>
      <p:sp>
        <p:nvSpPr>
          <p:cNvPr id="3" name="Content Placeholder 2"/>
          <p:cNvSpPr>
            <a:spLocks noGrp="1"/>
          </p:cNvSpPr>
          <p:nvPr>
            <p:ph idx="1"/>
          </p:nvPr>
        </p:nvSpPr>
        <p:spPr/>
        <p:txBody>
          <a:bodyPr/>
          <a:lstStyle/>
          <a:p>
            <a:pPr algn="ctr">
              <a:buNone/>
            </a:pPr>
            <a:r>
              <a:rPr lang="en-US" dirty="0" smtClean="0"/>
              <a:t>	“</a:t>
            </a:r>
            <a:r>
              <a:rPr lang="en-US" dirty="0" err="1" smtClean="0"/>
              <a:t>Pengetahuan</a:t>
            </a:r>
            <a:r>
              <a:rPr lang="en-US" dirty="0" smtClean="0"/>
              <a:t> </a:t>
            </a:r>
            <a:r>
              <a:rPr lang="en-US" dirty="0" err="1" smtClean="0"/>
              <a:t>tentang</a:t>
            </a:r>
            <a:r>
              <a:rPr lang="en-US" dirty="0" smtClean="0"/>
              <a:t> </a:t>
            </a:r>
            <a:r>
              <a:rPr lang="en-US" dirty="0" err="1" smtClean="0"/>
              <a:t>fakta</a:t>
            </a:r>
            <a:r>
              <a:rPr lang="en-US" dirty="0" smtClean="0"/>
              <a:t> </a:t>
            </a:r>
            <a:r>
              <a:rPr lang="en-US" dirty="0" err="1" smtClean="0"/>
              <a:t>tunggal</a:t>
            </a:r>
            <a:r>
              <a:rPr lang="en-US" dirty="0" smtClean="0"/>
              <a:t> </a:t>
            </a:r>
            <a:r>
              <a:rPr lang="en-US" dirty="0" err="1" smtClean="0"/>
              <a:t>diperoleh</a:t>
            </a:r>
            <a:r>
              <a:rPr lang="en-US" dirty="0" smtClean="0"/>
              <a:t> </a:t>
            </a:r>
            <a:r>
              <a:rPr lang="en-US" dirty="0" err="1" smtClean="0"/>
              <a:t>melalui</a:t>
            </a:r>
            <a:r>
              <a:rPr lang="en-US" dirty="0" smtClean="0"/>
              <a:t> </a:t>
            </a:r>
            <a:r>
              <a:rPr lang="en-US" dirty="0" err="1" smtClean="0"/>
              <a:t>penemuan</a:t>
            </a:r>
            <a:r>
              <a:rPr lang="en-US" dirty="0" smtClean="0"/>
              <a:t> </a:t>
            </a:r>
            <a:r>
              <a:rPr lang="en-US" dirty="0" err="1" smtClean="0"/>
              <a:t>penyebabnya</a:t>
            </a:r>
            <a:r>
              <a:rPr lang="en-US" dirty="0" smtClean="0"/>
              <a:t>, </a:t>
            </a:r>
            <a:r>
              <a:rPr lang="en-US" dirty="0" err="1" smtClean="0"/>
              <a:t>mempersiapkan</a:t>
            </a:r>
            <a:r>
              <a:rPr lang="en-US" dirty="0" smtClean="0"/>
              <a:t> </a:t>
            </a:r>
            <a:r>
              <a:rPr lang="en-US" dirty="0" err="1" smtClean="0"/>
              <a:t>pikiran</a:t>
            </a:r>
            <a:r>
              <a:rPr lang="en-US" dirty="0" smtClean="0"/>
              <a:t> </a:t>
            </a:r>
            <a:r>
              <a:rPr lang="en-US" dirty="0" err="1" smtClean="0"/>
              <a:t>untuk</a:t>
            </a:r>
            <a:r>
              <a:rPr lang="en-US" dirty="0" smtClean="0"/>
              <a:t> </a:t>
            </a:r>
            <a:r>
              <a:rPr lang="en-US" dirty="0" err="1" smtClean="0"/>
              <a:t>memahami</a:t>
            </a:r>
            <a:r>
              <a:rPr lang="en-US" dirty="0" smtClean="0"/>
              <a:t> </a:t>
            </a:r>
            <a:r>
              <a:rPr lang="en-US" dirty="0" err="1" smtClean="0"/>
              <a:t>dan</a:t>
            </a:r>
            <a:r>
              <a:rPr lang="en-US" dirty="0" smtClean="0"/>
              <a:t> </a:t>
            </a:r>
            <a:r>
              <a:rPr lang="en-US" dirty="0" err="1" smtClean="0"/>
              <a:t>memastikan</a:t>
            </a:r>
            <a:r>
              <a:rPr lang="en-US" dirty="0" smtClean="0"/>
              <a:t> </a:t>
            </a:r>
            <a:r>
              <a:rPr lang="en-US" dirty="0" err="1" smtClean="0"/>
              <a:t>fakta</a:t>
            </a:r>
            <a:r>
              <a:rPr lang="en-US" dirty="0" smtClean="0"/>
              <a:t> lain, </a:t>
            </a:r>
            <a:r>
              <a:rPr lang="en-US" dirty="0" err="1" smtClean="0"/>
              <a:t>tanpa</a:t>
            </a:r>
            <a:r>
              <a:rPr lang="en-US" dirty="0" smtClean="0"/>
              <a:t> </a:t>
            </a:r>
            <a:r>
              <a:rPr lang="en-US" dirty="0" err="1" smtClean="0"/>
              <a:t>membutuhkan</a:t>
            </a:r>
            <a:r>
              <a:rPr lang="en-US" dirty="0" smtClean="0"/>
              <a:t> </a:t>
            </a:r>
            <a:r>
              <a:rPr lang="en-US" dirty="0" err="1" smtClean="0"/>
              <a:t>jalan</a:t>
            </a:r>
            <a:r>
              <a:rPr lang="en-US" dirty="0" smtClean="0"/>
              <a:t> lain </a:t>
            </a:r>
            <a:r>
              <a:rPr lang="en-US" dirty="0" err="1" smtClean="0"/>
              <a:t>untuk</a:t>
            </a:r>
            <a:r>
              <a:rPr lang="en-US" dirty="0" smtClean="0"/>
              <a:t> </a:t>
            </a:r>
            <a:r>
              <a:rPr lang="en-US" dirty="0" err="1" smtClean="0"/>
              <a:t>percobaan</a:t>
            </a:r>
            <a:r>
              <a:rPr lang="en-US" dirty="0" smtClean="0"/>
              <a:t>, </a:t>
            </a:r>
            <a:r>
              <a:rPr lang="en-US" dirty="0" err="1" smtClean="0"/>
              <a:t>tepat</a:t>
            </a:r>
            <a:r>
              <a:rPr lang="en-US" dirty="0" smtClean="0"/>
              <a:t> </a:t>
            </a:r>
            <a:r>
              <a:rPr lang="en-US" dirty="0" err="1" smtClean="0"/>
              <a:t>seperti</a:t>
            </a:r>
            <a:r>
              <a:rPr lang="en-US" dirty="0" smtClean="0"/>
              <a:t> </a:t>
            </a:r>
            <a:r>
              <a:rPr lang="en-US" dirty="0" err="1" smtClean="0"/>
              <a:t>dalam</a:t>
            </a:r>
            <a:r>
              <a:rPr lang="en-US" dirty="0" smtClean="0"/>
              <a:t> </a:t>
            </a:r>
            <a:r>
              <a:rPr lang="en-US" dirty="0" err="1" smtClean="0"/>
              <a:t>kasus</a:t>
            </a:r>
            <a:r>
              <a:rPr lang="en-US" dirty="0" smtClean="0"/>
              <a:t> </a:t>
            </a:r>
            <a:r>
              <a:rPr lang="en-US" dirty="0" err="1" smtClean="0"/>
              <a:t>ini</a:t>
            </a:r>
            <a:r>
              <a:rPr lang="en-US" dirty="0" smtClean="0"/>
              <a:t>, </a:t>
            </a:r>
            <a:r>
              <a:rPr lang="en-US" dirty="0" err="1" smtClean="0"/>
              <a:t>di</a:t>
            </a:r>
            <a:r>
              <a:rPr lang="en-US" dirty="0" smtClean="0"/>
              <a:t> </a:t>
            </a:r>
            <a:r>
              <a:rPr lang="en-US" dirty="0" err="1" smtClean="0"/>
              <a:t>mana</a:t>
            </a:r>
            <a:r>
              <a:rPr lang="en-US" dirty="0" smtClean="0"/>
              <a:t> </a:t>
            </a:r>
            <a:r>
              <a:rPr lang="en-US" dirty="0" err="1" smtClean="0"/>
              <a:t>saja</a:t>
            </a:r>
            <a:r>
              <a:rPr lang="en-US" dirty="0" smtClean="0"/>
              <a:t> </a:t>
            </a:r>
            <a:r>
              <a:rPr lang="en-US" dirty="0" err="1" smtClean="0"/>
              <a:t>dengan</a:t>
            </a:r>
            <a:r>
              <a:rPr lang="en-US" dirty="0" smtClean="0"/>
              <a:t> </a:t>
            </a:r>
            <a:r>
              <a:rPr lang="en-US" dirty="0" err="1" smtClean="0"/>
              <a:t>argumentasi</a:t>
            </a:r>
            <a:r>
              <a:rPr lang="en-US" dirty="0" smtClean="0"/>
              <a:t> </a:t>
            </a:r>
            <a:r>
              <a:rPr lang="en-US" dirty="0" err="1" smtClean="0"/>
              <a:t>penulis</a:t>
            </a:r>
            <a:r>
              <a:rPr lang="en-US" dirty="0" smtClean="0"/>
              <a:t> </a:t>
            </a:r>
            <a:r>
              <a:rPr lang="en-US" dirty="0" err="1" smtClean="0"/>
              <a:t>membuktikan</a:t>
            </a:r>
            <a:r>
              <a:rPr lang="en-US" dirty="0" smtClean="0"/>
              <a:t> </a:t>
            </a:r>
            <a:r>
              <a:rPr lang="en-US" dirty="0" err="1" smtClean="0"/>
              <a:t>dengan</a:t>
            </a:r>
            <a:r>
              <a:rPr lang="en-US" dirty="0" smtClean="0"/>
              <a:t> </a:t>
            </a:r>
            <a:r>
              <a:rPr lang="en-US" dirty="0" err="1" smtClean="0"/>
              <a:t>pasti</a:t>
            </a:r>
            <a:r>
              <a:rPr lang="en-US" dirty="0" smtClean="0"/>
              <a:t> </a:t>
            </a:r>
            <a:r>
              <a:rPr lang="en-US" dirty="0" err="1" smtClean="0"/>
              <a:t>bahwa</a:t>
            </a:r>
            <a:r>
              <a:rPr lang="en-US" dirty="0" smtClean="0"/>
              <a:t> </a:t>
            </a:r>
            <a:r>
              <a:rPr lang="en-US" b="1" dirty="0" err="1" smtClean="0"/>
              <a:t>maksimum</a:t>
            </a:r>
            <a:r>
              <a:rPr lang="en-US" b="1" dirty="0" smtClean="0"/>
              <a:t> </a:t>
            </a:r>
            <a:r>
              <a:rPr lang="en-US" b="1" dirty="0" err="1" smtClean="0"/>
              <a:t>kisaran</a:t>
            </a:r>
            <a:r>
              <a:rPr lang="en-US" b="1" dirty="0" smtClean="0"/>
              <a:t> </a:t>
            </a:r>
            <a:r>
              <a:rPr lang="en-US" b="1" dirty="0" err="1" smtClean="0"/>
              <a:t>terjadi</a:t>
            </a:r>
            <a:r>
              <a:rPr lang="en-US" b="1" dirty="0" smtClean="0"/>
              <a:t> </a:t>
            </a:r>
            <a:r>
              <a:rPr lang="en-US" b="1" dirty="0" err="1" smtClean="0"/>
              <a:t>ketika</a:t>
            </a:r>
            <a:r>
              <a:rPr lang="en-US" b="1" dirty="0" smtClean="0"/>
              <a:t> </a:t>
            </a:r>
            <a:r>
              <a:rPr lang="en-US" b="1" dirty="0" err="1" smtClean="0"/>
              <a:t>elevasi</a:t>
            </a:r>
            <a:r>
              <a:rPr lang="en-US" b="1" dirty="0" smtClean="0"/>
              <a:t> </a:t>
            </a:r>
            <a:r>
              <a:rPr lang="en-US" b="1" dirty="0" err="1" smtClean="0"/>
              <a:t>adalah</a:t>
            </a:r>
            <a:r>
              <a:rPr lang="en-US" b="1" dirty="0" smtClean="0"/>
              <a:t> </a:t>
            </a:r>
            <a:r>
              <a:rPr lang="en-US" b="1" dirty="0" err="1" smtClean="0"/>
              <a:t>empat</a:t>
            </a:r>
            <a:r>
              <a:rPr lang="en-US" b="1" dirty="0" smtClean="0"/>
              <a:t> </a:t>
            </a:r>
            <a:r>
              <a:rPr lang="en-US" b="1" dirty="0" err="1" smtClean="0"/>
              <a:t>puluh</a:t>
            </a:r>
            <a:r>
              <a:rPr lang="en-US" b="1" dirty="0" smtClean="0"/>
              <a:t> lima </a:t>
            </a:r>
            <a:r>
              <a:rPr lang="en-US" b="1" dirty="0" err="1" smtClean="0"/>
              <a:t>derajat</a:t>
            </a:r>
            <a:r>
              <a:rPr lang="en-US" dirty="0" smtClean="0"/>
              <a: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Demonstrasi</a:t>
            </a:r>
            <a:r>
              <a:rPr lang="en-US" dirty="0" smtClean="0"/>
              <a:t> Galileo </a:t>
            </a:r>
            <a:r>
              <a:rPr lang="en-US" dirty="0" err="1" smtClean="0"/>
              <a:t>Membuktikan</a:t>
            </a:r>
            <a:endParaRPr lang="en-US" dirty="0"/>
          </a:p>
        </p:txBody>
      </p:sp>
      <p:sp>
        <p:nvSpPr>
          <p:cNvPr id="3" name="Content Placeholder 2"/>
          <p:cNvSpPr>
            <a:spLocks noGrp="1"/>
          </p:cNvSpPr>
          <p:nvPr>
            <p:ph idx="1"/>
          </p:nvPr>
        </p:nvSpPr>
        <p:spPr/>
        <p:txBody>
          <a:bodyPr/>
          <a:lstStyle/>
          <a:p>
            <a:r>
              <a:rPr lang="en-US" dirty="0" err="1" smtClean="0"/>
              <a:t>Ketinggian</a:t>
            </a:r>
            <a:r>
              <a:rPr lang="en-US" dirty="0" smtClean="0"/>
              <a:t> pistol 45</a:t>
            </a:r>
            <a:r>
              <a:rPr lang="en-US" baseline="30000" dirty="0" smtClean="0"/>
              <a:t>0</a:t>
            </a:r>
            <a:r>
              <a:rPr lang="en-US" dirty="0" smtClean="0"/>
              <a:t> </a:t>
            </a:r>
            <a:r>
              <a:rPr lang="en-US" dirty="0" err="1" smtClean="0"/>
              <a:t>memberikan</a:t>
            </a:r>
            <a:r>
              <a:rPr lang="en-US" dirty="0" smtClean="0"/>
              <a:t> </a:t>
            </a:r>
            <a:r>
              <a:rPr lang="en-US" dirty="0" err="1" smtClean="0"/>
              <a:t>jangkauan</a:t>
            </a:r>
            <a:r>
              <a:rPr lang="en-US" dirty="0" smtClean="0"/>
              <a:t> </a:t>
            </a:r>
            <a:r>
              <a:rPr lang="en-US" dirty="0" err="1" smtClean="0"/>
              <a:t>maksimum</a:t>
            </a:r>
            <a:endParaRPr lang="en-US" baseline="30000" dirty="0" smtClean="0"/>
          </a:p>
          <a:p>
            <a:r>
              <a:rPr lang="en-US" dirty="0" err="1" smtClean="0"/>
              <a:t>Ayunan</a:t>
            </a:r>
            <a:r>
              <a:rPr lang="en-US" dirty="0" smtClean="0"/>
              <a:t> pendulum </a:t>
            </a:r>
            <a:r>
              <a:rPr lang="en-US" dirty="0" err="1" smtClean="0"/>
              <a:t>mengambil</a:t>
            </a:r>
            <a:r>
              <a:rPr lang="en-US" dirty="0" smtClean="0"/>
              <a:t> </a:t>
            </a:r>
            <a:r>
              <a:rPr lang="en-US" dirty="0" err="1" smtClean="0"/>
              <a:t>saat</a:t>
            </a:r>
            <a:r>
              <a:rPr lang="en-US" dirty="0" smtClean="0"/>
              <a:t> yang </a:t>
            </a:r>
            <a:r>
              <a:rPr lang="en-US" dirty="0" err="1" smtClean="0"/>
              <a:t>sama</a:t>
            </a:r>
            <a:r>
              <a:rPr lang="en-US" dirty="0" smtClean="0"/>
              <a:t>, </a:t>
            </a:r>
            <a:r>
              <a:rPr lang="en-US" dirty="0" err="1" smtClean="0"/>
              <a:t>tidak</a:t>
            </a:r>
            <a:r>
              <a:rPr lang="en-US" dirty="0" smtClean="0"/>
              <a:t> </a:t>
            </a:r>
            <a:r>
              <a:rPr lang="en-US" dirty="0" err="1" smtClean="0"/>
              <a:t>peduli</a:t>
            </a:r>
            <a:r>
              <a:rPr lang="en-US" dirty="0" smtClean="0"/>
              <a:t> </a:t>
            </a:r>
            <a:r>
              <a:rPr lang="en-US" dirty="0" err="1" smtClean="0"/>
              <a:t>apa</a:t>
            </a:r>
            <a:r>
              <a:rPr lang="en-US" dirty="0" smtClean="0"/>
              <a:t> </a:t>
            </a:r>
            <a:r>
              <a:rPr lang="en-US" dirty="0" err="1" smtClean="0"/>
              <a:t>amplitudo</a:t>
            </a:r>
            <a:r>
              <a:rPr lang="en-US" dirty="0" smtClean="0"/>
              <a:t> </a:t>
            </a:r>
            <a:r>
              <a:rPr lang="en-US" dirty="0" err="1" smtClean="0"/>
              <a:t>ayunan</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Pengembangan</a:t>
            </a:r>
            <a:r>
              <a:rPr lang="en-US" dirty="0" smtClean="0"/>
              <a:t> </a:t>
            </a:r>
            <a:r>
              <a:rPr lang="en-US" dirty="0" err="1" smtClean="0"/>
              <a:t>Alat</a:t>
            </a:r>
            <a:r>
              <a:rPr lang="en-US" dirty="0" smtClean="0"/>
              <a:t> </a:t>
            </a:r>
            <a:r>
              <a:rPr lang="en-US" dirty="0" err="1" smtClean="0"/>
              <a:t>Ukur</a:t>
            </a:r>
            <a:r>
              <a:rPr lang="en-US" dirty="0" smtClean="0"/>
              <a:t> </a:t>
            </a:r>
            <a:r>
              <a:rPr lang="en-US" dirty="0" err="1" smtClean="0"/>
              <a:t>oleh</a:t>
            </a:r>
            <a:r>
              <a:rPr lang="en-US" dirty="0" smtClean="0"/>
              <a:t> Galileo</a:t>
            </a:r>
            <a:endParaRPr lang="en-US" dirty="0"/>
          </a:p>
        </p:txBody>
      </p:sp>
      <p:sp>
        <p:nvSpPr>
          <p:cNvPr id="3" name="Content Placeholder 2"/>
          <p:cNvSpPr>
            <a:spLocks noGrp="1"/>
          </p:cNvSpPr>
          <p:nvPr>
            <p:ph idx="1"/>
          </p:nvPr>
        </p:nvSpPr>
        <p:spPr/>
        <p:txBody>
          <a:bodyPr/>
          <a:lstStyle/>
          <a:p>
            <a:r>
              <a:rPr lang="en-US" dirty="0" err="1" smtClean="0"/>
              <a:t>Termometer</a:t>
            </a:r>
            <a:r>
              <a:rPr lang="en-US" dirty="0" smtClean="0"/>
              <a:t> </a:t>
            </a:r>
            <a:r>
              <a:rPr lang="en-US" dirty="0" err="1" smtClean="0"/>
              <a:t>pertama</a:t>
            </a:r>
            <a:r>
              <a:rPr lang="en-US" dirty="0" smtClean="0"/>
              <a:t> </a:t>
            </a:r>
            <a:r>
              <a:rPr lang="en-US" dirty="0" err="1" smtClean="0"/>
              <a:t>untuk</a:t>
            </a:r>
            <a:r>
              <a:rPr lang="en-US" dirty="0" smtClean="0"/>
              <a:t> </a:t>
            </a:r>
            <a:r>
              <a:rPr lang="en-US" dirty="0" err="1" smtClean="0"/>
              <a:t>mengukur</a:t>
            </a:r>
            <a:r>
              <a:rPr lang="en-US" dirty="0" smtClean="0"/>
              <a:t> </a:t>
            </a:r>
            <a:r>
              <a:rPr lang="en-US" dirty="0" err="1" smtClean="0"/>
              <a:t>suhu</a:t>
            </a:r>
            <a:endParaRPr lang="en-US" dirty="0" smtClean="0"/>
          </a:p>
          <a:p>
            <a:pPr>
              <a:buNone/>
            </a:pPr>
            <a:r>
              <a:rPr lang="en-US" dirty="0" smtClean="0"/>
              <a:t>	</a:t>
            </a:r>
            <a:endParaRPr lang="en-US" dirty="0"/>
          </a:p>
        </p:txBody>
      </p:sp>
      <p:pic>
        <p:nvPicPr>
          <p:cNvPr id="4" name="Picture 3" descr="http://img.diytrade.com/cdimg/160741/1037713/0/1093876669/Galileo_Thermometer.jpg"/>
          <p:cNvPicPr/>
          <p:nvPr/>
        </p:nvPicPr>
        <p:blipFill>
          <a:blip r:embed="rId2" cstate="print"/>
          <a:srcRect t="7692"/>
          <a:stretch>
            <a:fillRect/>
          </a:stretch>
        </p:blipFill>
        <p:spPr bwMode="auto">
          <a:xfrm>
            <a:off x="1979712" y="2204864"/>
            <a:ext cx="4392488" cy="3888432"/>
          </a:xfrm>
          <a:prstGeom prst="rect">
            <a:avLst/>
          </a:prstGeom>
          <a:noFill/>
          <a:ln w="9525">
            <a:noFill/>
            <a:miter lim="800000"/>
            <a:headEnd/>
            <a:tailEnd/>
          </a:ln>
        </p:spPr>
      </p:pic>
      <p:sp>
        <p:nvSpPr>
          <p:cNvPr id="5" name="Rectangle 4"/>
          <p:cNvSpPr/>
          <p:nvPr/>
        </p:nvSpPr>
        <p:spPr>
          <a:xfrm>
            <a:off x="1187624" y="6186790"/>
            <a:ext cx="6912768" cy="338554"/>
          </a:xfrm>
          <a:prstGeom prst="rect">
            <a:avLst/>
          </a:prstGeom>
        </p:spPr>
        <p:txBody>
          <a:bodyPr wrap="square">
            <a:spAutoFit/>
          </a:bodyPr>
          <a:lstStyle/>
          <a:p>
            <a:r>
              <a:rPr lang="en-US" sz="1600" u="sng" dirty="0" smtClean="0">
                <a:hlinkClick r:id="rId3"/>
              </a:rPr>
              <a:t>http://www.diytrade.com/china/pd/840783/Galileo_Thermometer.html</a:t>
            </a:r>
            <a:endParaRPr lang="en-US" sz="1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06090"/>
          </a:xfrm>
        </p:spPr>
        <p:txBody>
          <a:bodyPr>
            <a:normAutofit fontScale="90000"/>
          </a:bodyPr>
          <a:lstStyle/>
          <a:p>
            <a:pPr algn="l"/>
            <a:r>
              <a:rPr lang="en-US" dirty="0" err="1" smtClean="0"/>
              <a:t>Lanjutan</a:t>
            </a:r>
            <a:r>
              <a:rPr lang="en-US" dirty="0" smtClean="0"/>
              <a:t> ….</a:t>
            </a:r>
            <a:endParaRPr lang="en-US" dirty="0"/>
          </a:p>
        </p:txBody>
      </p:sp>
      <p:sp>
        <p:nvSpPr>
          <p:cNvPr id="3" name="Content Placeholder 2"/>
          <p:cNvSpPr>
            <a:spLocks noGrp="1"/>
          </p:cNvSpPr>
          <p:nvPr>
            <p:ph idx="1"/>
          </p:nvPr>
        </p:nvSpPr>
        <p:spPr>
          <a:xfrm>
            <a:off x="457200" y="1340769"/>
            <a:ext cx="4114800" cy="2376263"/>
          </a:xfrm>
        </p:spPr>
        <p:txBody>
          <a:bodyPr/>
          <a:lstStyle/>
          <a:p>
            <a:r>
              <a:rPr lang="en-US" dirty="0" err="1" smtClean="0"/>
              <a:t>Menggunakan</a:t>
            </a:r>
            <a:r>
              <a:rPr lang="en-US" dirty="0" smtClean="0"/>
              <a:t> pendulum </a:t>
            </a:r>
            <a:r>
              <a:rPr lang="en-US" dirty="0" err="1" smtClean="0"/>
              <a:t>untuk</a:t>
            </a:r>
            <a:r>
              <a:rPr lang="en-US" dirty="0" smtClean="0"/>
              <a:t> </a:t>
            </a:r>
            <a:r>
              <a:rPr lang="en-US" dirty="0" err="1" smtClean="0"/>
              <a:t>mengukur</a:t>
            </a:r>
            <a:r>
              <a:rPr lang="en-US" dirty="0" smtClean="0"/>
              <a:t> </a:t>
            </a:r>
            <a:r>
              <a:rPr lang="en-US" dirty="0" err="1" smtClean="0"/>
              <a:t>waktu</a:t>
            </a:r>
            <a:endParaRPr lang="en-US" dirty="0" smtClean="0"/>
          </a:p>
          <a:p>
            <a:pPr>
              <a:buNone/>
            </a:pPr>
            <a:endParaRPr lang="en-US" dirty="0" smtClean="0"/>
          </a:p>
        </p:txBody>
      </p:sp>
      <p:pic>
        <p:nvPicPr>
          <p:cNvPr id="4" name="Picture 3" descr="http://www.lindsaycarroll.com/meccano/clocks/galileo/Galileo's_Pendulum.jpg"/>
          <p:cNvPicPr/>
          <p:nvPr/>
        </p:nvPicPr>
        <p:blipFill>
          <a:blip r:embed="rId2" cstate="print"/>
          <a:srcRect/>
          <a:stretch>
            <a:fillRect/>
          </a:stretch>
        </p:blipFill>
        <p:spPr bwMode="auto">
          <a:xfrm>
            <a:off x="4716016" y="1268760"/>
            <a:ext cx="3456384" cy="4464496"/>
          </a:xfrm>
          <a:prstGeom prst="rect">
            <a:avLst/>
          </a:prstGeom>
          <a:noFill/>
          <a:ln w="9525">
            <a:noFill/>
            <a:miter lim="800000"/>
            <a:headEnd/>
            <a:tailEnd/>
          </a:ln>
        </p:spPr>
      </p:pic>
      <p:sp>
        <p:nvSpPr>
          <p:cNvPr id="5" name="Rectangle 4"/>
          <p:cNvSpPr/>
          <p:nvPr/>
        </p:nvSpPr>
        <p:spPr>
          <a:xfrm>
            <a:off x="323528" y="4581128"/>
            <a:ext cx="4104456" cy="584775"/>
          </a:xfrm>
          <a:prstGeom prst="rect">
            <a:avLst/>
          </a:prstGeom>
        </p:spPr>
        <p:txBody>
          <a:bodyPr wrap="square">
            <a:spAutoFit/>
          </a:bodyPr>
          <a:lstStyle/>
          <a:p>
            <a:r>
              <a:rPr lang="en-US" sz="1600" u="sng" dirty="0" smtClean="0">
                <a:hlinkClick r:id="rId3"/>
              </a:rPr>
              <a:t>http://www.lindsaycarroll.com/meccano/clocks/galileo/galileoPendulum.html</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Teleskop</a:t>
            </a:r>
            <a:r>
              <a:rPr lang="en-US" dirty="0" smtClean="0"/>
              <a:t> Galileo</a:t>
            </a:r>
            <a:br>
              <a:rPr lang="en-US" dirty="0" smtClean="0"/>
            </a:br>
            <a:endParaRPr lang="en-US" dirty="0"/>
          </a:p>
        </p:txBody>
      </p:sp>
      <p:pic>
        <p:nvPicPr>
          <p:cNvPr id="4" name="Picture 3" descr="http://t2.gstatic.com/images?q=tbn:ANd9GcQvDfN5_kz0k4Hbwc5hodewENsz-qX95h3k5Xu-8AArM8ihBLXDkO5h8er8"/>
          <p:cNvPicPr/>
          <p:nvPr/>
        </p:nvPicPr>
        <p:blipFill>
          <a:blip r:embed="rId2" cstate="print"/>
          <a:srcRect/>
          <a:stretch>
            <a:fillRect/>
          </a:stretch>
        </p:blipFill>
        <p:spPr bwMode="auto">
          <a:xfrm>
            <a:off x="2627784" y="1124744"/>
            <a:ext cx="3888432" cy="4536504"/>
          </a:xfrm>
          <a:prstGeom prst="rect">
            <a:avLst/>
          </a:prstGeom>
          <a:noFill/>
          <a:ln w="9525">
            <a:noFill/>
            <a:miter lim="800000"/>
            <a:headEnd/>
            <a:tailEnd/>
          </a:ln>
        </p:spPr>
      </p:pic>
      <p:sp>
        <p:nvSpPr>
          <p:cNvPr id="5" name="Rectangle 4"/>
          <p:cNvSpPr/>
          <p:nvPr/>
        </p:nvSpPr>
        <p:spPr>
          <a:xfrm>
            <a:off x="2267744" y="5970766"/>
            <a:ext cx="5040560" cy="338554"/>
          </a:xfrm>
          <a:prstGeom prst="rect">
            <a:avLst/>
          </a:prstGeom>
        </p:spPr>
        <p:txBody>
          <a:bodyPr wrap="square">
            <a:spAutoFit/>
          </a:bodyPr>
          <a:lstStyle/>
          <a:p>
            <a:r>
              <a:rPr lang="en-US" sz="1600" u="sng" dirty="0" smtClean="0">
                <a:hlinkClick r:id="rId3"/>
              </a:rPr>
              <a:t>http://mail.colonial.net/~hkaiter/Telescope_Page.htm</a:t>
            </a:r>
            <a:endParaRPr lang="en-US"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7"/>
            <a:ext cx="8229600" cy="5328591"/>
          </a:xfrm>
        </p:spPr>
        <p:txBody>
          <a:bodyPr>
            <a:normAutofit/>
          </a:bodyPr>
          <a:lstStyle/>
          <a:p>
            <a:pPr algn="ctr">
              <a:buNone/>
            </a:pPr>
            <a:r>
              <a:rPr lang="id-ID" sz="3600" dirty="0"/>
              <a:t>ILMU astronomi dikaitkan dengan imamat dan tradisi ilmiah dari zaman terpencil hingga zaman modern</a:t>
            </a:r>
            <a:r>
              <a:rPr lang="id-ID" sz="3600" dirty="0" smtClean="0"/>
              <a:t>.</a:t>
            </a:r>
            <a:endParaRPr lang="en-US" sz="3600" dirty="0" smtClean="0"/>
          </a:p>
          <a:p>
            <a:pPr algn="ctr">
              <a:buNone/>
            </a:pPr>
            <a:endParaRPr lang="id-ID" sz="3600" dirty="0" smtClean="0"/>
          </a:p>
          <a:p>
            <a:pPr algn="ctr">
              <a:buNone/>
            </a:pPr>
            <a:r>
              <a:rPr lang="id-ID" sz="3600" dirty="0" smtClean="0"/>
              <a:t>Para </a:t>
            </a:r>
            <a:r>
              <a:rPr lang="id-ID" sz="3600" dirty="0"/>
              <a:t>astronom modern awal menggunakan metode matematika dari tradisi ilmiah yang lama, menjadi asli dalam teori-teori yang mereka hasilkan, tetapi konservatif dalam metodologi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Fakta</a:t>
            </a:r>
            <a:r>
              <a:rPr lang="en-US" dirty="0" smtClean="0"/>
              <a:t> </a:t>
            </a:r>
            <a:r>
              <a:rPr lang="en-US" dirty="0" err="1" smtClean="0"/>
              <a:t>Baru</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Astronomi</a:t>
            </a:r>
            <a:endParaRPr lang="en-US" dirty="0"/>
          </a:p>
        </p:txBody>
      </p:sp>
      <p:sp>
        <p:nvSpPr>
          <p:cNvPr id="3" name="Content Placeholder 2"/>
          <p:cNvSpPr>
            <a:spLocks noGrp="1"/>
          </p:cNvSpPr>
          <p:nvPr>
            <p:ph idx="1"/>
          </p:nvPr>
        </p:nvSpPr>
        <p:spPr>
          <a:xfrm>
            <a:off x="467544" y="1340768"/>
            <a:ext cx="8229600" cy="4525963"/>
          </a:xfrm>
        </p:spPr>
        <p:txBody>
          <a:bodyPr>
            <a:normAutofit/>
          </a:bodyPr>
          <a:lstStyle/>
          <a:p>
            <a:r>
              <a:rPr lang="en-US" dirty="0" err="1" smtClean="0"/>
              <a:t>Ada</a:t>
            </a:r>
            <a:r>
              <a:rPr lang="en-US" dirty="0" smtClean="0"/>
              <a:t> </a:t>
            </a:r>
            <a:r>
              <a:rPr lang="en-US" dirty="0" err="1" smtClean="0"/>
              <a:t>bintik-bintik</a:t>
            </a:r>
            <a:r>
              <a:rPr lang="en-US" dirty="0" smtClean="0"/>
              <a:t> </a:t>
            </a:r>
            <a:r>
              <a:rPr lang="en-US" dirty="0" err="1" smtClean="0"/>
              <a:t>pada</a:t>
            </a:r>
            <a:r>
              <a:rPr lang="en-US" dirty="0" smtClean="0"/>
              <a:t> </a:t>
            </a:r>
            <a:r>
              <a:rPr lang="en-US" dirty="0" err="1" smtClean="0"/>
              <a:t>wajah</a:t>
            </a:r>
            <a:r>
              <a:rPr lang="en-US" dirty="0" smtClean="0"/>
              <a:t> </a:t>
            </a:r>
            <a:r>
              <a:rPr lang="en-US" dirty="0" err="1" smtClean="0"/>
              <a:t>matahari</a:t>
            </a:r>
            <a:r>
              <a:rPr lang="en-US" dirty="0" smtClean="0"/>
              <a:t>, </a:t>
            </a:r>
            <a:r>
              <a:rPr lang="en-US" dirty="0" err="1" smtClean="0"/>
              <a:t>dan</a:t>
            </a:r>
            <a:r>
              <a:rPr lang="en-US" dirty="0" smtClean="0"/>
              <a:t> </a:t>
            </a:r>
            <a:r>
              <a:rPr lang="en-US" dirty="0" err="1" smtClean="0"/>
              <a:t>bulan</a:t>
            </a:r>
            <a:r>
              <a:rPr lang="en-US" dirty="0" smtClean="0"/>
              <a:t> </a:t>
            </a:r>
            <a:r>
              <a:rPr lang="en-US" dirty="0" err="1" smtClean="0"/>
              <a:t>tampak</a:t>
            </a:r>
            <a:r>
              <a:rPr lang="en-US" dirty="0" smtClean="0"/>
              <a:t> </a:t>
            </a:r>
            <a:r>
              <a:rPr lang="en-US" dirty="0" err="1" smtClean="0"/>
              <a:t>seperti</a:t>
            </a:r>
            <a:r>
              <a:rPr lang="en-US" dirty="0" smtClean="0"/>
              <a:t> </a:t>
            </a:r>
            <a:r>
              <a:rPr lang="en-US" dirty="0" err="1" smtClean="0"/>
              <a:t>bumi</a:t>
            </a:r>
            <a:r>
              <a:rPr lang="en-US" dirty="0" smtClean="0"/>
              <a:t>.</a:t>
            </a:r>
          </a:p>
          <a:p>
            <a:pPr>
              <a:buNone/>
            </a:pPr>
            <a:endParaRPr lang="en-US" dirty="0" smtClean="0"/>
          </a:p>
          <a:p>
            <a:endParaRPr lang="en-US" dirty="0"/>
          </a:p>
        </p:txBody>
      </p:sp>
      <p:pic>
        <p:nvPicPr>
          <p:cNvPr id="4" name="Picture 3" descr="http://upload.wikimedia.org/wikipedia/commons/thumb/1/10/Sun_with_sunspots.JPG/200px-Sun_with_sunspots.JPG"/>
          <p:cNvPicPr/>
          <p:nvPr/>
        </p:nvPicPr>
        <p:blipFill>
          <a:blip r:embed="rId2" cstate="print"/>
          <a:srcRect/>
          <a:stretch>
            <a:fillRect/>
          </a:stretch>
        </p:blipFill>
        <p:spPr bwMode="auto">
          <a:xfrm>
            <a:off x="1043608" y="2924944"/>
            <a:ext cx="2664296" cy="2664296"/>
          </a:xfrm>
          <a:prstGeom prst="rect">
            <a:avLst/>
          </a:prstGeom>
          <a:noFill/>
          <a:ln w="9525">
            <a:noFill/>
            <a:miter lim="800000"/>
            <a:headEnd/>
            <a:tailEnd/>
          </a:ln>
        </p:spPr>
      </p:pic>
      <p:sp>
        <p:nvSpPr>
          <p:cNvPr id="5" name="Rectangle 4"/>
          <p:cNvSpPr/>
          <p:nvPr/>
        </p:nvSpPr>
        <p:spPr>
          <a:xfrm>
            <a:off x="532100" y="5877272"/>
            <a:ext cx="3319820" cy="338554"/>
          </a:xfrm>
          <a:prstGeom prst="rect">
            <a:avLst/>
          </a:prstGeom>
        </p:spPr>
        <p:txBody>
          <a:bodyPr wrap="none">
            <a:spAutoFit/>
          </a:bodyPr>
          <a:lstStyle/>
          <a:p>
            <a:r>
              <a:rPr lang="en-US" sz="1600" u="sng" dirty="0" smtClean="0">
                <a:hlinkClick r:id="rId3"/>
              </a:rPr>
              <a:t>http://id.wikipedia.org/wiki/Matahari</a:t>
            </a:r>
            <a:endParaRPr lang="en-US" sz="1600" dirty="0"/>
          </a:p>
        </p:txBody>
      </p:sp>
      <p:pic>
        <p:nvPicPr>
          <p:cNvPr id="8" name="Picture 7" descr="http://acceptingabundancedotcom.files.wordpress.com/2011/08/galileo2527s_sketches_of_the_moon.png"/>
          <p:cNvPicPr/>
          <p:nvPr/>
        </p:nvPicPr>
        <p:blipFill>
          <a:blip r:embed="rId4" cstate="print"/>
          <a:srcRect/>
          <a:stretch>
            <a:fillRect/>
          </a:stretch>
        </p:blipFill>
        <p:spPr bwMode="auto">
          <a:xfrm>
            <a:off x="4932040" y="2420888"/>
            <a:ext cx="3001516" cy="3458344"/>
          </a:xfrm>
          <a:prstGeom prst="rect">
            <a:avLst/>
          </a:prstGeom>
          <a:noFill/>
          <a:ln w="9525">
            <a:noFill/>
            <a:miter lim="800000"/>
            <a:headEnd/>
            <a:tailEnd/>
          </a:ln>
        </p:spPr>
      </p:pic>
      <p:sp>
        <p:nvSpPr>
          <p:cNvPr id="9" name="Rectangle 8"/>
          <p:cNvSpPr/>
          <p:nvPr/>
        </p:nvSpPr>
        <p:spPr>
          <a:xfrm>
            <a:off x="4139952" y="5949281"/>
            <a:ext cx="4680520" cy="584775"/>
          </a:xfrm>
          <a:prstGeom prst="rect">
            <a:avLst/>
          </a:prstGeom>
        </p:spPr>
        <p:txBody>
          <a:bodyPr wrap="square">
            <a:spAutoFit/>
          </a:bodyPr>
          <a:lstStyle/>
          <a:p>
            <a:r>
              <a:rPr lang="en-US" sz="1600" u="sng" dirty="0" smtClean="0">
                <a:hlinkClick r:id="rId5"/>
              </a:rPr>
              <a:t>http://www.acceptingabundance.com/category/science/galileo/</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229600" cy="1324744"/>
          </a:xfrm>
        </p:spPr>
        <p:txBody>
          <a:bodyPr/>
          <a:lstStyle/>
          <a:p>
            <a:pPr algn="ctr">
              <a:buNone/>
            </a:pPr>
            <a:r>
              <a:rPr lang="en-US" dirty="0" smtClean="0"/>
              <a:t>Planet Venus </a:t>
            </a:r>
            <a:r>
              <a:rPr lang="en-US" dirty="0" err="1" smtClean="0"/>
              <a:t>memiliki</a:t>
            </a:r>
            <a:r>
              <a:rPr lang="en-US" dirty="0" smtClean="0"/>
              <a:t> </a:t>
            </a:r>
            <a:r>
              <a:rPr lang="en-US" dirty="0" err="1" smtClean="0"/>
              <a:t>fase</a:t>
            </a:r>
            <a:r>
              <a:rPr lang="en-US" dirty="0" smtClean="0"/>
              <a:t> </a:t>
            </a:r>
            <a:r>
              <a:rPr lang="en-US" dirty="0" err="1" smtClean="0"/>
              <a:t>seperti</a:t>
            </a:r>
            <a:r>
              <a:rPr lang="en-US" dirty="0" smtClean="0"/>
              <a:t> </a:t>
            </a:r>
            <a:r>
              <a:rPr lang="en-US" dirty="0" err="1" smtClean="0"/>
              <a:t>bulan</a:t>
            </a:r>
            <a:r>
              <a:rPr lang="en-US" dirty="0" smtClean="0"/>
              <a:t>, </a:t>
            </a:r>
          </a:p>
          <a:p>
            <a:pPr algn="ctr">
              <a:buNone/>
            </a:pPr>
            <a:r>
              <a:rPr lang="en-US" dirty="0" err="1" smtClean="0"/>
              <a:t>dan</a:t>
            </a:r>
            <a:r>
              <a:rPr lang="en-US" dirty="0" smtClean="0"/>
              <a:t> planet Jupiter </a:t>
            </a:r>
            <a:r>
              <a:rPr lang="en-US" dirty="0" err="1" smtClean="0"/>
              <a:t>memiliki</a:t>
            </a:r>
            <a:r>
              <a:rPr lang="en-US" dirty="0" smtClean="0"/>
              <a:t> </a:t>
            </a:r>
            <a:r>
              <a:rPr lang="en-US" dirty="0" err="1" smtClean="0"/>
              <a:t>empat</a:t>
            </a:r>
            <a:r>
              <a:rPr lang="en-US" dirty="0" smtClean="0"/>
              <a:t> </a:t>
            </a:r>
            <a:r>
              <a:rPr lang="en-US" dirty="0" err="1" smtClean="0"/>
              <a:t>bulan</a:t>
            </a:r>
            <a:endParaRPr lang="en-US" dirty="0"/>
          </a:p>
        </p:txBody>
      </p:sp>
      <p:sp>
        <p:nvSpPr>
          <p:cNvPr id="4" name="Content Placeholder 2"/>
          <p:cNvSpPr txBox="1">
            <a:spLocks/>
          </p:cNvSpPr>
          <p:nvPr/>
        </p:nvSpPr>
        <p:spPr>
          <a:xfrm>
            <a:off x="395536" y="476672"/>
            <a:ext cx="8229600" cy="71169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1" i="0" u="none" strike="noStrike" kern="1200" cap="none" spc="0" normalizeH="0" baseline="0" noProof="0" dirty="0" err="1" smtClean="0">
                <a:ln>
                  <a:noFill/>
                </a:ln>
                <a:solidFill>
                  <a:schemeClr val="tx1"/>
                </a:solidFill>
                <a:effectLst/>
                <a:uLnTx/>
                <a:uFillTx/>
                <a:latin typeface="+mn-lt"/>
                <a:ea typeface="+mn-ea"/>
                <a:cs typeface="+mn-cs"/>
              </a:rPr>
              <a:t>Lanjutan</a:t>
            </a:r>
            <a:r>
              <a:rPr kumimoji="0" lang="en-US" sz="3200" b="1" i="0" u="none" strike="noStrike" kern="1200" cap="none" spc="0" normalizeH="0" noProof="0" dirty="0" smtClean="0">
                <a:ln>
                  <a:noFill/>
                </a:ln>
                <a:solidFill>
                  <a:schemeClr val="tx1"/>
                </a:solidFill>
                <a:effectLst/>
                <a:uLnTx/>
                <a:uFillTx/>
                <a:latin typeface="+mn-lt"/>
                <a:ea typeface="+mn-ea"/>
                <a:cs typeface="+mn-cs"/>
              </a:rPr>
              <a:t> ….</a:t>
            </a:r>
            <a:endParaRPr kumimoji="0" lang="en-US" sz="3200" b="1"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http://ermala.files.wordpress.com/2011/06/phases_venus.jpg"/>
          <p:cNvPicPr/>
          <p:nvPr/>
        </p:nvPicPr>
        <p:blipFill>
          <a:blip r:embed="rId2" cstate="print"/>
          <a:srcRect/>
          <a:stretch>
            <a:fillRect/>
          </a:stretch>
        </p:blipFill>
        <p:spPr bwMode="auto">
          <a:xfrm>
            <a:off x="683568" y="2708920"/>
            <a:ext cx="3096344" cy="3001516"/>
          </a:xfrm>
          <a:prstGeom prst="rect">
            <a:avLst/>
          </a:prstGeom>
          <a:noFill/>
          <a:ln w="9525">
            <a:noFill/>
            <a:miter lim="800000"/>
            <a:headEnd/>
            <a:tailEnd/>
          </a:ln>
        </p:spPr>
      </p:pic>
      <p:pic>
        <p:nvPicPr>
          <p:cNvPr id="6" name="Picture 5" descr="http://mail.colonial.net/~hkaiter/astronomyimages1011/jupitermoons.jpg"/>
          <p:cNvPicPr/>
          <p:nvPr/>
        </p:nvPicPr>
        <p:blipFill>
          <a:blip r:embed="rId3" cstate="print"/>
          <a:srcRect/>
          <a:stretch>
            <a:fillRect/>
          </a:stretch>
        </p:blipFill>
        <p:spPr bwMode="auto">
          <a:xfrm>
            <a:off x="5436096" y="2708920"/>
            <a:ext cx="2448272" cy="3074665"/>
          </a:xfrm>
          <a:prstGeom prst="rect">
            <a:avLst/>
          </a:prstGeom>
          <a:noFill/>
          <a:ln w="9525">
            <a:noFill/>
            <a:miter lim="800000"/>
            <a:headEnd/>
            <a:tailEnd/>
          </a:ln>
        </p:spPr>
      </p:pic>
      <p:sp>
        <p:nvSpPr>
          <p:cNvPr id="7" name="Rectangle 6"/>
          <p:cNvSpPr/>
          <p:nvPr/>
        </p:nvSpPr>
        <p:spPr>
          <a:xfrm>
            <a:off x="4644008" y="5877272"/>
            <a:ext cx="4320480" cy="584775"/>
          </a:xfrm>
          <a:prstGeom prst="rect">
            <a:avLst/>
          </a:prstGeom>
        </p:spPr>
        <p:txBody>
          <a:bodyPr wrap="square">
            <a:spAutoFit/>
          </a:bodyPr>
          <a:lstStyle/>
          <a:p>
            <a:r>
              <a:rPr lang="en-US" sz="1600" u="sng" dirty="0" smtClean="0">
                <a:hlinkClick r:id="rId4"/>
              </a:rPr>
              <a:t>http://mail.colonial.net/~hkaiter/Telescope_Page.htm</a:t>
            </a:r>
            <a:endParaRPr lang="en-US" sz="1600" dirty="0"/>
          </a:p>
        </p:txBody>
      </p:sp>
      <p:sp>
        <p:nvSpPr>
          <p:cNvPr id="8" name="Rectangle 7"/>
          <p:cNvSpPr/>
          <p:nvPr/>
        </p:nvSpPr>
        <p:spPr>
          <a:xfrm>
            <a:off x="323528" y="5949280"/>
            <a:ext cx="3816424" cy="584775"/>
          </a:xfrm>
          <a:prstGeom prst="rect">
            <a:avLst/>
          </a:prstGeom>
        </p:spPr>
        <p:txBody>
          <a:bodyPr wrap="square">
            <a:spAutoFit/>
          </a:bodyPr>
          <a:lstStyle/>
          <a:p>
            <a:r>
              <a:rPr lang="en-US" sz="1600" u="sng" dirty="0" smtClean="0">
                <a:hlinkClick r:id="rId5"/>
              </a:rPr>
              <a:t>http://ermala.wordpress.com/2011/06/10/matahari-mengelilingi-bumi/</a:t>
            </a:r>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Perkembangan</a:t>
            </a:r>
            <a:r>
              <a:rPr lang="en-US" dirty="0" smtClean="0"/>
              <a:t> </a:t>
            </a:r>
            <a:r>
              <a:rPr lang="en-US" dirty="0" err="1" smtClean="0"/>
              <a:t>Astronomi</a:t>
            </a:r>
            <a:r>
              <a:rPr lang="en-US" dirty="0" smtClean="0"/>
              <a:t> Galileo </a:t>
            </a:r>
            <a:r>
              <a:rPr lang="en-US" dirty="0" err="1" smtClean="0"/>
              <a:t>Mendukung</a:t>
            </a:r>
            <a:r>
              <a:rPr lang="en-US" dirty="0" smtClean="0"/>
              <a:t> </a:t>
            </a:r>
            <a:r>
              <a:rPr lang="en-US" dirty="0" err="1" smtClean="0"/>
              <a:t>Teori</a:t>
            </a:r>
            <a:r>
              <a:rPr lang="en-US" dirty="0" smtClean="0"/>
              <a:t> Copernican</a:t>
            </a:r>
            <a:endParaRPr lang="en-US" dirty="0"/>
          </a:p>
        </p:txBody>
      </p:sp>
      <p:sp>
        <p:nvSpPr>
          <p:cNvPr id="3" name="Content Placeholder 2"/>
          <p:cNvSpPr>
            <a:spLocks noGrp="1"/>
          </p:cNvSpPr>
          <p:nvPr>
            <p:ph idx="1"/>
          </p:nvPr>
        </p:nvSpPr>
        <p:spPr>
          <a:xfrm>
            <a:off x="467544" y="2204864"/>
            <a:ext cx="8229600" cy="2260848"/>
          </a:xfrm>
        </p:spPr>
        <p:txBody>
          <a:bodyPr/>
          <a:lstStyle/>
          <a:p>
            <a:pPr algn="ctr">
              <a:buNone/>
            </a:pPr>
            <a:r>
              <a:rPr lang="en-US" dirty="0" smtClean="0"/>
              <a:t>	</a:t>
            </a:r>
            <a:r>
              <a:rPr lang="en-US" dirty="0" err="1" smtClean="0"/>
              <a:t>Pada</a:t>
            </a:r>
            <a:r>
              <a:rPr lang="en-US" dirty="0" smtClean="0"/>
              <a:t> 1572 </a:t>
            </a:r>
            <a:r>
              <a:rPr lang="en-US" dirty="0" err="1" smtClean="0"/>
              <a:t>sebuah</a:t>
            </a:r>
            <a:r>
              <a:rPr lang="en-US" dirty="0" smtClean="0"/>
              <a:t> </a:t>
            </a:r>
            <a:r>
              <a:rPr lang="en-US" dirty="0" err="1" smtClean="0"/>
              <a:t>bintang</a:t>
            </a:r>
            <a:r>
              <a:rPr lang="en-US" dirty="0" smtClean="0"/>
              <a:t> </a:t>
            </a:r>
            <a:r>
              <a:rPr lang="en-US" dirty="0" err="1" smtClean="0"/>
              <a:t>baru</a:t>
            </a:r>
            <a:r>
              <a:rPr lang="en-US" dirty="0" smtClean="0"/>
              <a:t> yang </a:t>
            </a:r>
            <a:r>
              <a:rPr lang="en-US" dirty="0" err="1" smtClean="0"/>
              <a:t>terang</a:t>
            </a:r>
            <a:r>
              <a:rPr lang="en-US" dirty="0" smtClean="0"/>
              <a:t> </a:t>
            </a:r>
            <a:r>
              <a:rPr lang="en-US" dirty="0" err="1" smtClean="0"/>
              <a:t>telah</a:t>
            </a:r>
            <a:r>
              <a:rPr lang="en-US" dirty="0" smtClean="0"/>
              <a:t> </a:t>
            </a:r>
            <a:r>
              <a:rPr lang="en-US" dirty="0" err="1" smtClean="0"/>
              <a:t>muncul</a:t>
            </a:r>
            <a:r>
              <a:rPr lang="en-US" dirty="0" smtClean="0"/>
              <a:t>, </a:t>
            </a:r>
            <a:r>
              <a:rPr lang="en-US" dirty="0" err="1" smtClean="0"/>
              <a:t>mungkin</a:t>
            </a:r>
            <a:r>
              <a:rPr lang="en-US" dirty="0" smtClean="0"/>
              <a:t> supernova, </a:t>
            </a:r>
            <a:r>
              <a:rPr lang="en-US" dirty="0" err="1" smtClean="0"/>
              <a:t>dan</a:t>
            </a:r>
            <a:r>
              <a:rPr lang="en-US" dirty="0" smtClean="0"/>
              <a:t> </a:t>
            </a:r>
            <a:r>
              <a:rPr lang="en-US" dirty="0" err="1" smtClean="0"/>
              <a:t>berlangsung</a:t>
            </a:r>
            <a:r>
              <a:rPr lang="en-US" dirty="0" smtClean="0"/>
              <a:t> </a:t>
            </a:r>
            <a:r>
              <a:rPr lang="en-US" dirty="0" err="1" smtClean="0"/>
              <a:t>sepanjang</a:t>
            </a:r>
            <a:r>
              <a:rPr lang="en-US" dirty="0" smtClean="0"/>
              <a:t> </a:t>
            </a:r>
            <a:r>
              <a:rPr lang="en-US" dirty="0" err="1" smtClean="0"/>
              <a:t>tahun</a:t>
            </a:r>
            <a:r>
              <a:rPr lang="en-US" dirty="0" smtClean="0"/>
              <a:t> </a:t>
            </a:r>
            <a:r>
              <a:rPr lang="en-US" dirty="0" err="1" smtClean="0"/>
              <a:t>berikut</a:t>
            </a:r>
            <a:r>
              <a:rPr lang="en-US" dirty="0" smtClean="0"/>
              <a:t>, </a:t>
            </a:r>
            <a:r>
              <a:rPr lang="en-US" dirty="0" err="1" smtClean="0"/>
              <a:t>menghilang</a:t>
            </a:r>
            <a:r>
              <a:rPr lang="en-US" dirty="0" smtClean="0"/>
              <a:t> </a:t>
            </a:r>
            <a:r>
              <a:rPr lang="en-US" dirty="0" err="1" smtClean="0"/>
              <a:t>di</a:t>
            </a:r>
            <a:r>
              <a:rPr lang="en-US" dirty="0" smtClean="0"/>
              <a:t> 1574.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Membantah</a:t>
            </a:r>
            <a:r>
              <a:rPr lang="en-US" dirty="0" smtClean="0"/>
              <a:t> </a:t>
            </a:r>
            <a:r>
              <a:rPr lang="en-US" dirty="0" err="1" smtClean="0"/>
              <a:t>fakta</a:t>
            </a:r>
            <a:r>
              <a:rPr lang="en-US" dirty="0" smtClean="0"/>
              <a:t> </a:t>
            </a:r>
            <a:r>
              <a:rPr lang="en-US" dirty="0" err="1" smtClean="0"/>
              <a:t>Aristoteles</a:t>
            </a:r>
            <a:endParaRPr lang="en-US" dirty="0"/>
          </a:p>
        </p:txBody>
      </p:sp>
      <p:sp>
        <p:nvSpPr>
          <p:cNvPr id="3" name="Content Placeholder 2"/>
          <p:cNvSpPr>
            <a:spLocks noGrp="1"/>
          </p:cNvSpPr>
          <p:nvPr>
            <p:ph idx="1"/>
          </p:nvPr>
        </p:nvSpPr>
        <p:spPr>
          <a:xfrm>
            <a:off x="457200" y="2608313"/>
            <a:ext cx="8229600" cy="2548879"/>
          </a:xfrm>
        </p:spPr>
        <p:txBody>
          <a:bodyPr>
            <a:normAutofit/>
          </a:bodyPr>
          <a:lstStyle/>
          <a:p>
            <a:pPr algn="ctr">
              <a:buNone/>
            </a:pPr>
            <a:r>
              <a:rPr lang="en-US" dirty="0" smtClean="0"/>
              <a:t>	</a:t>
            </a:r>
            <a:r>
              <a:rPr lang="en-US" b="1" dirty="0" err="1" smtClean="0"/>
              <a:t>Aristoteles</a:t>
            </a:r>
            <a:r>
              <a:rPr lang="en-US" dirty="0" smtClean="0"/>
              <a:t> </a:t>
            </a:r>
            <a:r>
              <a:rPr lang="en-US" dirty="0" err="1" smtClean="0"/>
              <a:t>telah</a:t>
            </a:r>
            <a:r>
              <a:rPr lang="en-US" dirty="0" smtClean="0"/>
              <a:t> </a:t>
            </a:r>
            <a:r>
              <a:rPr lang="en-US" dirty="0" err="1" smtClean="0"/>
              <a:t>menyatakan</a:t>
            </a:r>
            <a:r>
              <a:rPr lang="en-US" dirty="0" smtClean="0"/>
              <a:t> </a:t>
            </a:r>
            <a:r>
              <a:rPr lang="en-US" dirty="0" err="1" smtClean="0"/>
              <a:t>bahwa</a:t>
            </a:r>
            <a:r>
              <a:rPr lang="en-US" dirty="0" smtClean="0"/>
              <a:t> </a:t>
            </a:r>
            <a:r>
              <a:rPr lang="en-US" dirty="0" err="1" smtClean="0"/>
              <a:t>munculnya</a:t>
            </a:r>
            <a:r>
              <a:rPr lang="en-US" dirty="0" smtClean="0"/>
              <a:t> </a:t>
            </a:r>
            <a:r>
              <a:rPr lang="en-US" dirty="0" err="1" smtClean="0"/>
              <a:t>komet</a:t>
            </a:r>
            <a:r>
              <a:rPr lang="en-US" dirty="0" smtClean="0"/>
              <a:t> </a:t>
            </a:r>
            <a:r>
              <a:rPr lang="en-US" dirty="0" err="1" smtClean="0"/>
              <a:t>adalah</a:t>
            </a:r>
            <a:r>
              <a:rPr lang="en-US" dirty="0" smtClean="0"/>
              <a:t> </a:t>
            </a:r>
            <a:r>
              <a:rPr lang="en-US" dirty="0" err="1" smtClean="0"/>
              <a:t>fenomena</a:t>
            </a:r>
            <a:r>
              <a:rPr lang="en-US" dirty="0" smtClean="0"/>
              <a:t> </a:t>
            </a:r>
            <a:r>
              <a:rPr lang="en-US" dirty="0" err="1" smtClean="0"/>
              <a:t>terestrial</a:t>
            </a:r>
            <a:r>
              <a:rPr lang="en-US" dirty="0" smtClean="0"/>
              <a:t> yang </a:t>
            </a:r>
            <a:r>
              <a:rPr lang="en-US" dirty="0" err="1" smtClean="0"/>
              <a:t>terjadi</a:t>
            </a:r>
            <a:r>
              <a:rPr lang="en-US" dirty="0" smtClean="0"/>
              <a:t> </a:t>
            </a:r>
            <a:r>
              <a:rPr lang="en-US" dirty="0" err="1" smtClean="0"/>
              <a:t>di</a:t>
            </a:r>
            <a:r>
              <a:rPr lang="en-US" dirty="0" smtClean="0"/>
              <a:t> </a:t>
            </a:r>
            <a:r>
              <a:rPr lang="en-US" dirty="0" err="1" smtClean="0"/>
              <a:t>bawah</a:t>
            </a:r>
            <a:r>
              <a:rPr lang="en-US" dirty="0" smtClean="0"/>
              <a:t> orbit </a:t>
            </a:r>
            <a:r>
              <a:rPr lang="en-US" dirty="0" err="1" smtClean="0"/>
              <a:t>bulan</a:t>
            </a:r>
            <a:r>
              <a:rPr lang="en-US" dirty="0" smtClean="0"/>
              <a:t>, </a:t>
            </a:r>
            <a:r>
              <a:rPr lang="en-US" dirty="0" err="1" smtClean="0"/>
              <a:t>dan</a:t>
            </a:r>
            <a:r>
              <a:rPr lang="en-US" dirty="0" smtClean="0"/>
              <a:t> </a:t>
            </a:r>
            <a:r>
              <a:rPr lang="en-US" dirty="0" err="1" smtClean="0"/>
              <a:t>bahwa</a:t>
            </a:r>
            <a:r>
              <a:rPr lang="en-US" dirty="0" smtClean="0"/>
              <a:t> </a:t>
            </a:r>
            <a:r>
              <a:rPr lang="en-US" dirty="0" err="1" smtClean="0"/>
              <a:t>angkasa</a:t>
            </a:r>
            <a:r>
              <a:rPr lang="en-US" dirty="0" smtClean="0"/>
              <a:t> </a:t>
            </a:r>
            <a:r>
              <a:rPr lang="en-US" dirty="0" err="1" smtClean="0"/>
              <a:t>adalah</a:t>
            </a:r>
            <a:r>
              <a:rPr lang="en-US" dirty="0" smtClean="0"/>
              <a:t> </a:t>
            </a:r>
            <a:r>
              <a:rPr lang="en-US" dirty="0" err="1" smtClean="0"/>
              <a:t>sempurna</a:t>
            </a:r>
            <a:r>
              <a:rPr lang="en-US" dirty="0" smtClean="0"/>
              <a:t> </a:t>
            </a:r>
            <a:r>
              <a:rPr lang="en-US" dirty="0" err="1" smtClean="0"/>
              <a:t>dan</a:t>
            </a:r>
            <a:r>
              <a:rPr lang="en-US" dirty="0" smtClean="0"/>
              <a:t> </a:t>
            </a:r>
            <a:r>
              <a:rPr lang="en-US" dirty="0" err="1" smtClean="0"/>
              <a:t>tidak</a:t>
            </a:r>
            <a:r>
              <a:rPr lang="en-US" dirty="0" smtClean="0"/>
              <a:t> </a:t>
            </a:r>
            <a:r>
              <a:rPr lang="en-US" dirty="0" err="1" smtClean="0"/>
              <a:t>berubah</a:t>
            </a:r>
            <a:r>
              <a:rPr lang="en-US" dirty="0" smtClean="0"/>
              <a:t>.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277072"/>
          </a:xfrm>
        </p:spPr>
        <p:txBody>
          <a:bodyPr>
            <a:normAutofit/>
          </a:bodyPr>
          <a:lstStyle/>
          <a:p>
            <a:pPr algn="ctr">
              <a:buNone/>
            </a:pPr>
            <a:r>
              <a:rPr lang="en-US" dirty="0" smtClean="0"/>
              <a:t>	</a:t>
            </a:r>
            <a:r>
              <a:rPr lang="id-ID" dirty="0" smtClean="0"/>
              <a:t>Galileo </a:t>
            </a:r>
            <a:r>
              <a:rPr lang="en-US" dirty="0" err="1" smtClean="0"/>
              <a:t>telah</a:t>
            </a:r>
            <a:r>
              <a:rPr lang="en-US" dirty="0" smtClean="0"/>
              <a:t> </a:t>
            </a:r>
            <a:r>
              <a:rPr lang="en-US" dirty="0" err="1" smtClean="0"/>
              <a:t>mem</a:t>
            </a:r>
            <a:r>
              <a:rPr lang="id-ID" dirty="0" smtClean="0"/>
              <a:t>publikasikan sebagian besar penemuan astronomi pada dekade kedua abad ketujuh belas</a:t>
            </a:r>
            <a:endParaRPr lang="en-US" dirty="0" smtClean="0"/>
          </a:p>
          <a:p>
            <a:pPr algn="ctr">
              <a:buNone/>
            </a:pPr>
            <a:endParaRPr lang="en-US" dirty="0" smtClean="0"/>
          </a:p>
          <a:p>
            <a:pPr algn="ctr">
              <a:buNone/>
            </a:pPr>
            <a:endParaRPr lang="en-US" dirty="0" smtClean="0"/>
          </a:p>
          <a:p>
            <a:pPr algn="ctr">
              <a:buNone/>
            </a:pPr>
            <a:r>
              <a:rPr lang="en-US" dirty="0" smtClean="0"/>
              <a:t>	Para</a:t>
            </a:r>
            <a:r>
              <a:rPr lang="id-ID" dirty="0" smtClean="0"/>
              <a:t> rohaniwan</a:t>
            </a:r>
            <a:r>
              <a:rPr lang="en-US" dirty="0" smtClean="0"/>
              <a:t> </a:t>
            </a:r>
            <a:r>
              <a:rPr lang="en-US" dirty="0" err="1" smtClean="0"/>
              <a:t>gereja</a:t>
            </a:r>
            <a:r>
              <a:rPr lang="id-ID" dirty="0" smtClean="0"/>
              <a:t> mengecam pandangan Galil</a:t>
            </a:r>
            <a:r>
              <a:rPr lang="en-US" dirty="0" smtClean="0"/>
              <a:t>e</a:t>
            </a:r>
            <a:r>
              <a:rPr lang="id-ID" dirty="0" smtClean="0"/>
              <a:t>o sebagai </a:t>
            </a:r>
            <a:r>
              <a:rPr lang="en-US" dirty="0" err="1" smtClean="0"/>
              <a:t>sesuatu</a:t>
            </a:r>
            <a:r>
              <a:rPr lang="en-US" dirty="0" smtClean="0"/>
              <a:t> yang </a:t>
            </a:r>
            <a:r>
              <a:rPr lang="id-ID" dirty="0" smtClean="0"/>
              <a:t>sesat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Pendapat</a:t>
            </a:r>
            <a:r>
              <a:rPr lang="en-US" dirty="0" smtClean="0"/>
              <a:t> F</a:t>
            </a:r>
            <a:r>
              <a:rPr lang="id-ID" dirty="0" smtClean="0"/>
              <a:t>ilsuf </a:t>
            </a:r>
            <a:r>
              <a:rPr lang="en-US" dirty="0" smtClean="0"/>
              <a:t>S</a:t>
            </a:r>
            <a:r>
              <a:rPr lang="id-ID" dirty="0" smtClean="0"/>
              <a:t>kolastik Pisa</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dirty="0" err="1" smtClean="0"/>
              <a:t>Bahwa</a:t>
            </a:r>
            <a:r>
              <a:rPr lang="en-US" dirty="0" smtClean="0"/>
              <a:t> : </a:t>
            </a:r>
          </a:p>
          <a:p>
            <a:pPr algn="just">
              <a:buNone/>
            </a:pPr>
            <a:r>
              <a:rPr lang="en-US" dirty="0" smtClean="0"/>
              <a:t>	</a:t>
            </a:r>
            <a:r>
              <a:rPr lang="en-US" b="1" dirty="0" err="1" smtClean="0"/>
              <a:t>Bintik</a:t>
            </a:r>
            <a:r>
              <a:rPr lang="id-ID" b="1" dirty="0" smtClean="0"/>
              <a:t> matahari</a:t>
            </a:r>
            <a:r>
              <a:rPr lang="id-ID" dirty="0" smtClean="0"/>
              <a:t> adalah awan</a:t>
            </a:r>
            <a:r>
              <a:rPr lang="en-US" dirty="0" smtClean="0"/>
              <a:t> yang</a:t>
            </a:r>
            <a:r>
              <a:rPr lang="id-ID" dirty="0" smtClean="0"/>
              <a:t> bergerak mengelilingi matahari, atau bahwa</a:t>
            </a:r>
            <a:r>
              <a:rPr lang="en-US" dirty="0" smtClean="0"/>
              <a:t> </a:t>
            </a:r>
            <a:r>
              <a:rPr lang="en-US" dirty="0" err="1" smtClean="0"/>
              <a:t>terdapat</a:t>
            </a:r>
            <a:r>
              <a:rPr lang="en-US" dirty="0" smtClean="0"/>
              <a:t> </a:t>
            </a:r>
            <a:r>
              <a:rPr lang="en-US" dirty="0" err="1" smtClean="0"/>
              <a:t>bintik-bintik</a:t>
            </a:r>
            <a:r>
              <a:rPr lang="en-US" dirty="0" smtClean="0"/>
              <a:t> </a:t>
            </a:r>
            <a:r>
              <a:rPr lang="en-US" dirty="0" err="1" smtClean="0"/>
              <a:t>matahari</a:t>
            </a:r>
            <a:r>
              <a:rPr lang="id-ID" dirty="0" smtClean="0"/>
              <a:t> adalah karena ketidaksempurnaan teleskop, dan </a:t>
            </a:r>
            <a:r>
              <a:rPr lang="id-ID" b="1" dirty="0" smtClean="0"/>
              <a:t>tidak ada bulan</a:t>
            </a:r>
            <a:r>
              <a:rPr lang="en-US" b="1" dirty="0" smtClean="0"/>
              <a:t> yang </a:t>
            </a:r>
            <a:r>
              <a:rPr lang="en-US" b="1" dirty="0" err="1" smtClean="0"/>
              <a:t>bergerak</a:t>
            </a:r>
            <a:r>
              <a:rPr lang="en-US" b="1" dirty="0" smtClean="0"/>
              <a:t> </a:t>
            </a:r>
            <a:r>
              <a:rPr lang="en-US" b="1" dirty="0" err="1" smtClean="0"/>
              <a:t>mengelilingi</a:t>
            </a:r>
            <a:r>
              <a:rPr lang="id-ID" b="1" dirty="0" smtClean="0"/>
              <a:t> Jupiter</a:t>
            </a:r>
            <a:r>
              <a:rPr lang="id-ID" dirty="0" smtClean="0"/>
              <a:t> karena tidak</a:t>
            </a:r>
            <a:r>
              <a:rPr lang="en-US" dirty="0" smtClean="0"/>
              <a:t> </a:t>
            </a:r>
            <a:r>
              <a:rPr lang="en-US" dirty="0" err="1" smtClean="0"/>
              <a:t>ada</a:t>
            </a:r>
            <a:r>
              <a:rPr lang="en-US" dirty="0" smtClean="0"/>
              <a:t> yang</a:t>
            </a:r>
            <a:r>
              <a:rPr lang="id-ID" dirty="0" smtClean="0"/>
              <a:t> menyebutkan </a:t>
            </a:r>
            <a:r>
              <a:rPr lang="en-US" dirty="0" err="1" smtClean="0"/>
              <a:t>bulan-bulan</a:t>
            </a:r>
            <a:r>
              <a:rPr lang="en-US" dirty="0" smtClean="0"/>
              <a:t> </a:t>
            </a:r>
            <a:r>
              <a:rPr lang="en-US" dirty="0" err="1" smtClean="0"/>
              <a:t>pada</a:t>
            </a:r>
            <a:r>
              <a:rPr lang="en-US" dirty="0" smtClean="0"/>
              <a:t> planet Jupiter</a:t>
            </a:r>
            <a:r>
              <a:rPr lang="id-ID" dirty="0" smtClean="0"/>
              <a:t> dalam karya-karya kuno.</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Konsepsi</a:t>
            </a:r>
            <a:r>
              <a:rPr lang="en-US" dirty="0" smtClean="0"/>
              <a:t> </a:t>
            </a:r>
            <a:r>
              <a:rPr lang="en-US" dirty="0" err="1" smtClean="0"/>
              <a:t>Filsafat</a:t>
            </a:r>
            <a:r>
              <a:rPr lang="en-US" dirty="0" smtClean="0"/>
              <a:t> </a:t>
            </a:r>
            <a:r>
              <a:rPr lang="en-US" dirty="0" err="1" smtClean="0"/>
              <a:t>Mekanis</a:t>
            </a:r>
            <a:r>
              <a:rPr lang="en-US" dirty="0" smtClean="0"/>
              <a:t> Galileo</a:t>
            </a:r>
            <a:endParaRPr lang="en-US" dirty="0"/>
          </a:p>
        </p:txBody>
      </p:sp>
      <p:sp>
        <p:nvSpPr>
          <p:cNvPr id="3" name="Content Placeholder 2"/>
          <p:cNvSpPr>
            <a:spLocks noGrp="1"/>
          </p:cNvSpPr>
          <p:nvPr>
            <p:ph idx="1"/>
          </p:nvPr>
        </p:nvSpPr>
        <p:spPr>
          <a:xfrm>
            <a:off x="457200" y="1844824"/>
            <a:ext cx="8229600" cy="4281339"/>
          </a:xfrm>
        </p:spPr>
        <p:txBody>
          <a:bodyPr/>
          <a:lstStyle/>
          <a:p>
            <a:r>
              <a:rPr lang="en-US" dirty="0" err="1" smtClean="0"/>
              <a:t>Alam</a:t>
            </a:r>
            <a:r>
              <a:rPr lang="id-ID" dirty="0" smtClean="0"/>
              <a:t> dan isinya tetap, dan akan tetap, </a:t>
            </a:r>
            <a:r>
              <a:rPr lang="en-US" dirty="0" err="1" smtClean="0"/>
              <a:t>seberapa</a:t>
            </a:r>
            <a:r>
              <a:rPr lang="en-US" dirty="0" smtClean="0"/>
              <a:t> pun </a:t>
            </a:r>
            <a:r>
              <a:rPr lang="id-ID" dirty="0" smtClean="0"/>
              <a:t>banyak, tidak ada entitas baru muncul atau menghilang, proses alam hanya terdiri atas gerakan mekanis </a:t>
            </a:r>
            <a:r>
              <a:rPr lang="en-US" dirty="0" err="1" smtClean="0"/>
              <a:t>materi</a:t>
            </a:r>
            <a:r>
              <a:rPr lang="id-ID" dirty="0" smtClean="0"/>
              <a:t> dan pertukaran momentum.</a:t>
            </a: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08920"/>
          </a:xfrm>
        </p:spPr>
        <p:txBody>
          <a:bodyPr/>
          <a:lstStyle/>
          <a:p>
            <a:pPr algn="ctr">
              <a:buNone/>
            </a:pPr>
            <a:r>
              <a:rPr lang="en-US" dirty="0" smtClean="0"/>
              <a:t>	</a:t>
            </a:r>
            <a:r>
              <a:rPr lang="id-ID" dirty="0" smtClean="0"/>
              <a:t>Menurut prinsip inersia, suasana alami akan berputar dengan bumi, tidak akan memerlukan kekuatan pendorong </a:t>
            </a:r>
            <a:r>
              <a:rPr lang="en-US" dirty="0" smtClean="0"/>
              <a:t>yang </a:t>
            </a:r>
            <a:r>
              <a:rPr lang="en-US" dirty="0" err="1" smtClean="0"/>
              <a:t>konstan</a:t>
            </a:r>
            <a:r>
              <a:rPr lang="id-ID" dirty="0" smtClean="0"/>
              <a:t> se</a:t>
            </a:r>
            <a:r>
              <a:rPr lang="en-US" dirty="0" err="1" smtClean="0"/>
              <a:t>perti</a:t>
            </a:r>
            <a:r>
              <a:rPr lang="id-ID" dirty="0" smtClean="0"/>
              <a:t> mekanik </a:t>
            </a:r>
            <a:r>
              <a:rPr lang="en-US" dirty="0" smtClean="0"/>
              <a:t>yang </a:t>
            </a:r>
            <a:r>
              <a:rPr lang="id-ID" dirty="0" smtClean="0"/>
              <a:t>disarankan Aristoteles.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246043"/>
          </a:xfrm>
        </p:spPr>
        <p:txBody>
          <a:bodyPr>
            <a:normAutofit/>
          </a:bodyPr>
          <a:lstStyle/>
          <a:p>
            <a:pPr algn="ctr">
              <a:buNone/>
            </a:pPr>
            <a:r>
              <a:rPr lang="en-US" dirty="0" smtClean="0"/>
              <a:t>	</a:t>
            </a:r>
            <a:r>
              <a:rPr lang="id-ID" dirty="0" smtClean="0"/>
              <a:t>Karya besar Galileo </a:t>
            </a:r>
            <a:r>
              <a:rPr lang="en-US" dirty="0" err="1" smtClean="0"/>
              <a:t>mengenai</a:t>
            </a:r>
            <a:r>
              <a:rPr lang="id-ID" dirty="0" smtClean="0"/>
              <a:t> </a:t>
            </a:r>
            <a:r>
              <a:rPr lang="en-US" dirty="0" smtClean="0"/>
              <a:t>“</a:t>
            </a:r>
            <a:r>
              <a:rPr lang="en-US" b="1" dirty="0" err="1" smtClean="0"/>
              <a:t>Dua</a:t>
            </a:r>
            <a:r>
              <a:rPr lang="en-US" b="1" dirty="0" smtClean="0"/>
              <a:t> S</a:t>
            </a:r>
            <a:r>
              <a:rPr lang="id-ID" b="1" dirty="0" smtClean="0"/>
              <a:t>istem</a:t>
            </a:r>
            <a:r>
              <a:rPr lang="en-US" b="1" dirty="0" smtClean="0"/>
              <a:t> </a:t>
            </a:r>
            <a:r>
              <a:rPr lang="en-US" b="1" dirty="0" err="1" smtClean="0"/>
              <a:t>Penting</a:t>
            </a:r>
            <a:r>
              <a:rPr lang="en-US" b="1" dirty="0" smtClean="0"/>
              <a:t> </a:t>
            </a:r>
            <a:r>
              <a:rPr lang="en-US" b="1" dirty="0" err="1" smtClean="0"/>
              <a:t>di</a:t>
            </a:r>
            <a:r>
              <a:rPr lang="en-US" b="1" dirty="0" smtClean="0"/>
              <a:t> D</a:t>
            </a:r>
            <a:r>
              <a:rPr lang="id-ID" b="1" dirty="0" smtClean="0"/>
              <a:t>unia</a:t>
            </a:r>
            <a:r>
              <a:rPr lang="en-US" dirty="0" smtClean="0"/>
              <a:t>”</a:t>
            </a:r>
            <a:r>
              <a:rPr lang="id-ID" dirty="0" smtClean="0"/>
              <a:t> diterbitkan pada 1632, sekitar tiga belas tahun setelah Kepler </a:t>
            </a:r>
            <a:r>
              <a:rPr lang="en-US" dirty="0" err="1" smtClean="0"/>
              <a:t>terkenal</a:t>
            </a:r>
            <a:r>
              <a:rPr lang="en-US" i="1" dirty="0" smtClean="0"/>
              <a:t> </a:t>
            </a:r>
            <a:r>
              <a:rPr lang="en-US" dirty="0" err="1" smtClean="0"/>
              <a:t>dengan</a:t>
            </a:r>
            <a:r>
              <a:rPr lang="en-US" dirty="0" smtClean="0"/>
              <a:t> </a:t>
            </a:r>
            <a:r>
              <a:rPr lang="id-ID" dirty="0" smtClean="0"/>
              <a:t>tiga hukum gerakan planet. </a:t>
            </a:r>
            <a:endParaRPr lang="en-US" dirty="0" smtClean="0"/>
          </a:p>
          <a:p>
            <a:pPr algn="ctr">
              <a:buNone/>
            </a:pPr>
            <a:endParaRPr lang="en-US" dirty="0" smtClean="0"/>
          </a:p>
          <a:p>
            <a:pPr algn="ctr">
              <a:buNone/>
            </a:pPr>
            <a:r>
              <a:rPr lang="id-ID" dirty="0" smtClean="0"/>
              <a:t>Tapi Galileo mengabaikan </a:t>
            </a:r>
            <a:r>
              <a:rPr lang="en-US" dirty="0" err="1" smtClean="0"/>
              <a:t>karya</a:t>
            </a:r>
            <a:r>
              <a:rPr lang="en-US" dirty="0" smtClean="0"/>
              <a:t> </a:t>
            </a:r>
            <a:r>
              <a:rPr lang="en-US" dirty="0" err="1" smtClean="0"/>
              <a:t>dari</a:t>
            </a:r>
            <a:r>
              <a:rPr lang="en-US" dirty="0" smtClean="0"/>
              <a:t> </a:t>
            </a:r>
            <a:r>
              <a:rPr lang="en-US" dirty="0" err="1" smtClean="0"/>
              <a:t>Kepler</a:t>
            </a:r>
            <a:r>
              <a:rPr lang="id-ID" dirty="0" smtClean="0"/>
              <a:t>, dan yang </a:t>
            </a:r>
            <a:r>
              <a:rPr lang="en-US" dirty="0" err="1" smtClean="0"/>
              <a:t>diyakini</a:t>
            </a:r>
            <a:r>
              <a:rPr lang="en-US" dirty="0" smtClean="0"/>
              <a:t> </a:t>
            </a:r>
            <a:r>
              <a:rPr lang="id-ID" dirty="0" smtClean="0"/>
              <a:t>hingga terakhir bahwa orbit planet adalah lingkaran, </a:t>
            </a:r>
            <a:r>
              <a:rPr lang="en-US" dirty="0" err="1" smtClean="0"/>
              <a:t>tidak</a:t>
            </a:r>
            <a:r>
              <a:rPr lang="en-US" dirty="0" smtClean="0"/>
              <a:t> </a:t>
            </a:r>
            <a:r>
              <a:rPr lang="id-ID" dirty="0" smtClean="0"/>
              <a:t>elips seperti </a:t>
            </a:r>
            <a:r>
              <a:rPr lang="en-US" dirty="0" smtClean="0"/>
              <a:t>yang </a:t>
            </a:r>
            <a:r>
              <a:rPr lang="en-US" dirty="0" err="1" smtClean="0"/>
              <a:t>telah</a:t>
            </a:r>
            <a:r>
              <a:rPr lang="en-US" dirty="0" smtClean="0"/>
              <a:t> </a:t>
            </a:r>
            <a:r>
              <a:rPr lang="en-US" dirty="0" err="1" smtClean="0"/>
              <a:t>ditunjukkan</a:t>
            </a:r>
            <a:r>
              <a:rPr lang="en-US" dirty="0" smtClean="0"/>
              <a:t> </a:t>
            </a:r>
            <a:r>
              <a:rPr lang="id-ID" dirty="0" smtClean="0"/>
              <a:t>Kepler pada </a:t>
            </a:r>
            <a:r>
              <a:rPr lang="en-US" dirty="0" err="1" smtClean="0"/>
              <a:t>tahun</a:t>
            </a:r>
            <a:r>
              <a:rPr lang="en-US" dirty="0" smtClean="0"/>
              <a:t> </a:t>
            </a:r>
            <a:r>
              <a:rPr lang="id-ID" dirty="0" smtClean="0"/>
              <a:t>1609.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988840"/>
            <a:ext cx="8229600" cy="2836912"/>
          </a:xfrm>
        </p:spPr>
        <p:txBody>
          <a:bodyPr>
            <a:noAutofit/>
          </a:bodyPr>
          <a:lstStyle/>
          <a:p>
            <a:pPr algn="ctr">
              <a:buNone/>
            </a:pPr>
            <a:r>
              <a:rPr lang="id-ID" sz="3600" dirty="0" smtClean="0"/>
              <a:t>Menurut prinsip inersia Galileo, jika permukaan bumi sangat halus, </a:t>
            </a:r>
            <a:r>
              <a:rPr lang="en-US" sz="3600" dirty="0" err="1" smtClean="0"/>
              <a:t>apabila</a:t>
            </a:r>
            <a:r>
              <a:rPr lang="en-US" sz="3600" dirty="0" smtClean="0"/>
              <a:t> </a:t>
            </a:r>
            <a:r>
              <a:rPr lang="id-ID" sz="3600" dirty="0" smtClean="0"/>
              <a:t>bola digerakkan pada permukaan </a:t>
            </a:r>
            <a:r>
              <a:rPr lang="en-US" sz="3600" dirty="0" err="1" smtClean="0"/>
              <a:t>tersebut</a:t>
            </a:r>
            <a:r>
              <a:rPr lang="en-US" sz="3600" dirty="0" smtClean="0"/>
              <a:t> </a:t>
            </a:r>
            <a:r>
              <a:rPr lang="en-US" sz="3600" dirty="0" err="1" smtClean="0"/>
              <a:t>maka</a:t>
            </a:r>
            <a:r>
              <a:rPr lang="en-US" sz="3600" dirty="0" smtClean="0"/>
              <a:t> </a:t>
            </a:r>
            <a:r>
              <a:rPr lang="id-ID" sz="3600" dirty="0" smtClean="0"/>
              <a:t>akan terus </a:t>
            </a:r>
            <a:r>
              <a:rPr lang="en-US" sz="3600" dirty="0" err="1" smtClean="0"/>
              <a:t>menggelinding</a:t>
            </a:r>
            <a:r>
              <a:rPr lang="en-US" sz="3600" dirty="0" smtClean="0"/>
              <a:t> </a:t>
            </a:r>
            <a:r>
              <a:rPr lang="en-US" sz="3600" dirty="0" err="1" smtClean="0"/>
              <a:t>di</a:t>
            </a:r>
            <a:r>
              <a:rPr lang="en-US" sz="3600" dirty="0" smtClean="0"/>
              <a:t> </a:t>
            </a:r>
            <a:r>
              <a:rPr lang="en-US" sz="3600" dirty="0" err="1" smtClean="0"/>
              <a:t>permukaan</a:t>
            </a:r>
            <a:r>
              <a:rPr lang="en-US" sz="3600" dirty="0" smtClean="0"/>
              <a:t> </a:t>
            </a:r>
            <a:r>
              <a:rPr lang="id-ID" sz="3600" dirty="0" smtClean="0"/>
              <a:t>bumi tanpa batas. </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36" y="274638"/>
            <a:ext cx="6572264" cy="1143000"/>
          </a:xfrm>
        </p:spPr>
        <p:txBody>
          <a:bodyPr/>
          <a:lstStyle/>
          <a:p>
            <a:r>
              <a:rPr lang="id-ID" dirty="0" smtClean="0"/>
              <a:t>Copernicus dan Kepler</a:t>
            </a:r>
            <a:endParaRPr lang="id-ID" dirty="0"/>
          </a:p>
        </p:txBody>
      </p:sp>
      <p:sp>
        <p:nvSpPr>
          <p:cNvPr id="3" name="Content Placeholder 2"/>
          <p:cNvSpPr>
            <a:spLocks noGrp="1"/>
          </p:cNvSpPr>
          <p:nvPr>
            <p:ph idx="1"/>
          </p:nvPr>
        </p:nvSpPr>
        <p:spPr>
          <a:xfrm>
            <a:off x="2928926" y="1285860"/>
            <a:ext cx="5757874" cy="5000660"/>
          </a:xfrm>
        </p:spPr>
        <p:txBody>
          <a:bodyPr>
            <a:normAutofit/>
          </a:bodyPr>
          <a:lstStyle/>
          <a:p>
            <a:pPr>
              <a:buNone/>
            </a:pPr>
            <a:r>
              <a:rPr lang="en-US" dirty="0" smtClean="0"/>
              <a:t>	S</a:t>
            </a:r>
            <a:r>
              <a:rPr lang="id-ID" dirty="0" smtClean="0"/>
              <a:t>ejak awal, tidak menganggap matematika hanya sebagai alat intelektual, metode mengembangkan teori ilmiah tanpa mengurangi isi dari teori itu. Matematika mereka yang bersifat methapysical, mewujudkan prasangka Pythagoras dan Plato</a:t>
            </a:r>
            <a:endParaRPr lang="id-ID" dirty="0"/>
          </a:p>
        </p:txBody>
      </p:sp>
      <p:pic>
        <p:nvPicPr>
          <p:cNvPr id="1026" name="Picture 2"/>
          <p:cNvPicPr>
            <a:picLocks noChangeAspect="1" noChangeArrowheads="1"/>
          </p:cNvPicPr>
          <p:nvPr/>
        </p:nvPicPr>
        <p:blipFill>
          <a:blip r:embed="rId2"/>
          <a:srcRect/>
          <a:stretch>
            <a:fillRect/>
          </a:stretch>
        </p:blipFill>
        <p:spPr bwMode="auto">
          <a:xfrm>
            <a:off x="285720" y="285728"/>
            <a:ext cx="2232445" cy="2357454"/>
          </a:xfrm>
          <a:prstGeom prst="rect">
            <a:avLst/>
          </a:prstGeom>
          <a:noFill/>
          <a:ln w="9525">
            <a:noFill/>
            <a:miter lim="800000"/>
            <a:headEnd/>
            <a:tailEnd/>
          </a:ln>
          <a:effectLst/>
        </p:spPr>
      </p:pic>
      <p:sp>
        <p:nvSpPr>
          <p:cNvPr id="5" name="Rectangle 4"/>
          <p:cNvSpPr/>
          <p:nvPr/>
        </p:nvSpPr>
        <p:spPr>
          <a:xfrm>
            <a:off x="142844" y="2571744"/>
            <a:ext cx="2357454" cy="1015663"/>
          </a:xfrm>
          <a:prstGeom prst="rect">
            <a:avLst/>
          </a:prstGeom>
        </p:spPr>
        <p:txBody>
          <a:bodyPr wrap="square">
            <a:spAutoFit/>
          </a:bodyPr>
          <a:lstStyle/>
          <a:p>
            <a:pPr algn="ctr"/>
            <a:r>
              <a:rPr lang="id-ID" sz="2400" dirty="0" smtClean="0"/>
              <a:t>Kepler</a:t>
            </a:r>
          </a:p>
          <a:p>
            <a:pPr algn="ctr"/>
            <a:r>
              <a:rPr lang="id-ID" sz="1200" dirty="0" smtClean="0"/>
              <a:t>http://galileospendulum.org/2011/12/27/happy-birthday-johannes-kepler/</a:t>
            </a:r>
            <a:endParaRPr lang="id-ID" sz="1200" dirty="0"/>
          </a:p>
        </p:txBody>
      </p:sp>
      <p:pic>
        <p:nvPicPr>
          <p:cNvPr id="1027" name="Picture 3"/>
          <p:cNvPicPr>
            <a:picLocks noChangeAspect="1" noChangeArrowheads="1"/>
          </p:cNvPicPr>
          <p:nvPr/>
        </p:nvPicPr>
        <p:blipFill>
          <a:blip r:embed="rId3"/>
          <a:srcRect/>
          <a:stretch>
            <a:fillRect/>
          </a:stretch>
        </p:blipFill>
        <p:spPr bwMode="auto">
          <a:xfrm>
            <a:off x="285720" y="3500438"/>
            <a:ext cx="2095500" cy="2438400"/>
          </a:xfrm>
          <a:prstGeom prst="rect">
            <a:avLst/>
          </a:prstGeom>
          <a:noFill/>
          <a:ln w="9525">
            <a:noFill/>
            <a:miter lim="800000"/>
            <a:headEnd/>
            <a:tailEnd/>
          </a:ln>
          <a:effectLst/>
        </p:spPr>
      </p:pic>
      <p:sp>
        <p:nvSpPr>
          <p:cNvPr id="7" name="Rectangle 6"/>
          <p:cNvSpPr/>
          <p:nvPr/>
        </p:nvSpPr>
        <p:spPr>
          <a:xfrm>
            <a:off x="71406" y="5786454"/>
            <a:ext cx="2500298" cy="923330"/>
          </a:xfrm>
          <a:prstGeom prst="rect">
            <a:avLst/>
          </a:prstGeom>
        </p:spPr>
        <p:txBody>
          <a:bodyPr wrap="square">
            <a:spAutoFit/>
          </a:bodyPr>
          <a:lstStyle/>
          <a:p>
            <a:pPr algn="ctr"/>
            <a:r>
              <a:rPr lang="id-ID" sz="2400" dirty="0" smtClean="0"/>
              <a:t>Copernicus</a:t>
            </a:r>
          </a:p>
          <a:p>
            <a:pPr algn="ctr"/>
            <a:r>
              <a:rPr lang="id-ID" sz="1200" dirty="0" smtClean="0"/>
              <a:t>http://en.wikipedia.org/wiki/Nicolaus_Coperni</a:t>
            </a:r>
            <a:r>
              <a:rPr lang="id-ID" dirty="0" smtClean="0"/>
              <a:t>cus</a:t>
            </a:r>
            <a:endParaRPr lang="id-ID"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Perbedaan</a:t>
            </a:r>
            <a:r>
              <a:rPr lang="en-US" dirty="0" smtClean="0"/>
              <a:t> </a:t>
            </a:r>
            <a:r>
              <a:rPr lang="en-US" dirty="0" err="1" smtClean="0"/>
              <a:t>Pengamatan</a:t>
            </a:r>
            <a:endParaRPr lang="en-US" dirty="0"/>
          </a:p>
        </p:txBody>
      </p:sp>
      <p:sp>
        <p:nvSpPr>
          <p:cNvPr id="3" name="Content Placeholder 2"/>
          <p:cNvSpPr>
            <a:spLocks noGrp="1"/>
          </p:cNvSpPr>
          <p:nvPr>
            <p:ph idx="1"/>
          </p:nvPr>
        </p:nvSpPr>
        <p:spPr/>
        <p:txBody>
          <a:bodyPr/>
          <a:lstStyle/>
          <a:p>
            <a:r>
              <a:rPr lang="en-US" dirty="0" err="1" smtClean="0"/>
              <a:t>Kepler</a:t>
            </a:r>
            <a:r>
              <a:rPr lang="en-US" dirty="0" smtClean="0"/>
              <a:t> </a:t>
            </a:r>
            <a:r>
              <a:rPr lang="en-US" dirty="0" err="1" smtClean="0"/>
              <a:t>lebih</a:t>
            </a:r>
            <a:r>
              <a:rPr lang="en-US" dirty="0" smtClean="0"/>
              <a:t> </a:t>
            </a:r>
            <a:r>
              <a:rPr lang="en-US" dirty="0" err="1" smtClean="0"/>
              <a:t>banyak</a:t>
            </a:r>
            <a:r>
              <a:rPr lang="en-US" dirty="0" smtClean="0"/>
              <a:t> </a:t>
            </a:r>
            <a:r>
              <a:rPr lang="en-US" dirty="0" err="1" smtClean="0"/>
              <a:t>menggunakan</a:t>
            </a:r>
            <a:r>
              <a:rPr lang="en-US" dirty="0" smtClean="0"/>
              <a:t> </a:t>
            </a:r>
            <a:r>
              <a:rPr lang="en-US" dirty="0" err="1" smtClean="0"/>
              <a:t>metode</a:t>
            </a:r>
            <a:r>
              <a:rPr lang="en-US" dirty="0" smtClean="0"/>
              <a:t> </a:t>
            </a:r>
            <a:r>
              <a:rPr lang="en-US" dirty="0" err="1" smtClean="0"/>
              <a:t>pengamatan</a:t>
            </a:r>
            <a:r>
              <a:rPr lang="en-US" dirty="0" smtClean="0"/>
              <a:t> </a:t>
            </a:r>
            <a:r>
              <a:rPr lang="en-US" dirty="0" err="1" smtClean="0"/>
              <a:t>secara</a:t>
            </a:r>
            <a:r>
              <a:rPr lang="en-US" dirty="0" smtClean="0"/>
              <a:t> </a:t>
            </a:r>
            <a:r>
              <a:rPr lang="en-US" dirty="0" err="1" smtClean="0"/>
              <a:t>kuantitatif</a:t>
            </a:r>
            <a:endParaRPr lang="en-US" dirty="0" smtClean="0"/>
          </a:p>
          <a:p>
            <a:r>
              <a:rPr lang="en-US" dirty="0" smtClean="0"/>
              <a:t>Galileo </a:t>
            </a:r>
            <a:r>
              <a:rPr lang="en-US" dirty="0" err="1" smtClean="0"/>
              <a:t>lebih</a:t>
            </a:r>
            <a:r>
              <a:rPr lang="en-US" dirty="0" smtClean="0"/>
              <a:t> </a:t>
            </a:r>
            <a:r>
              <a:rPr lang="en-US" dirty="0" err="1" smtClean="0"/>
              <a:t>banyak</a:t>
            </a:r>
            <a:r>
              <a:rPr lang="en-US" dirty="0" smtClean="0"/>
              <a:t> </a:t>
            </a:r>
            <a:r>
              <a:rPr lang="en-US" dirty="0" err="1" smtClean="0"/>
              <a:t>menggunakan</a:t>
            </a:r>
            <a:r>
              <a:rPr lang="en-US" dirty="0" smtClean="0"/>
              <a:t> </a:t>
            </a:r>
            <a:r>
              <a:rPr lang="en-US" dirty="0" err="1" smtClean="0"/>
              <a:t>metode</a:t>
            </a:r>
            <a:r>
              <a:rPr lang="en-US" dirty="0" smtClean="0"/>
              <a:t> </a:t>
            </a:r>
            <a:r>
              <a:rPr lang="en-US" dirty="0" err="1" smtClean="0"/>
              <a:t>pengamatan</a:t>
            </a:r>
            <a:r>
              <a:rPr lang="en-US" dirty="0" smtClean="0"/>
              <a:t> </a:t>
            </a:r>
            <a:r>
              <a:rPr lang="en-US" dirty="0" err="1" smtClean="0"/>
              <a:t>secara</a:t>
            </a:r>
            <a:r>
              <a:rPr lang="en-US" dirty="0" smtClean="0"/>
              <a:t> </a:t>
            </a:r>
            <a:r>
              <a:rPr lang="en-US" dirty="0" err="1" smtClean="0"/>
              <a:t>kualitatif</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3"/>
            <a:ext cx="8229600" cy="4032448"/>
          </a:xfrm>
        </p:spPr>
        <p:txBody>
          <a:bodyPr>
            <a:normAutofit/>
          </a:bodyPr>
          <a:lstStyle/>
          <a:p>
            <a:pPr algn="ctr">
              <a:buNone/>
            </a:pPr>
            <a:r>
              <a:rPr lang="en-US" dirty="0" smtClean="0"/>
              <a:t>	</a:t>
            </a:r>
            <a:r>
              <a:rPr lang="en-US" dirty="0" err="1" smtClean="0"/>
              <a:t>Tahun</a:t>
            </a:r>
            <a:r>
              <a:rPr lang="en-US" dirty="0" smtClean="0"/>
              <a:t> </a:t>
            </a:r>
            <a:r>
              <a:rPr lang="id-ID" dirty="0" smtClean="0"/>
              <a:t>1633 </a:t>
            </a:r>
            <a:r>
              <a:rPr lang="en-US" dirty="0" smtClean="0"/>
              <a:t>G</a:t>
            </a:r>
            <a:r>
              <a:rPr lang="id-ID" dirty="0" smtClean="0"/>
              <a:t>alileo </a:t>
            </a:r>
            <a:r>
              <a:rPr lang="en-US" dirty="0" err="1" smtClean="0"/>
              <a:t>kembali</a:t>
            </a:r>
            <a:r>
              <a:rPr lang="en-US" dirty="0" smtClean="0"/>
              <a:t> </a:t>
            </a:r>
            <a:r>
              <a:rPr lang="en-US" dirty="0" err="1" smtClean="0"/>
              <a:t>dipanggil</a:t>
            </a:r>
            <a:r>
              <a:rPr lang="en-US" dirty="0" smtClean="0"/>
              <a:t> </a:t>
            </a:r>
            <a:r>
              <a:rPr lang="en-US" dirty="0" err="1" smtClean="0"/>
              <a:t>ke</a:t>
            </a:r>
            <a:r>
              <a:rPr lang="en-US" dirty="0" smtClean="0"/>
              <a:t> Roma </a:t>
            </a:r>
            <a:r>
              <a:rPr lang="id-ID" dirty="0" smtClean="0"/>
              <a:t>untuk menghadap</a:t>
            </a:r>
            <a:r>
              <a:rPr lang="en-US" dirty="0" smtClean="0"/>
              <a:t> </a:t>
            </a:r>
            <a:r>
              <a:rPr lang="en-US" dirty="0" err="1" smtClean="0"/>
              <a:t>penyelidik</a:t>
            </a:r>
            <a:r>
              <a:rPr lang="en-US" dirty="0" smtClean="0"/>
              <a:t> </a:t>
            </a:r>
            <a:r>
              <a:rPr lang="en-US" dirty="0" err="1" smtClean="0"/>
              <a:t>dan</a:t>
            </a:r>
            <a:r>
              <a:rPr lang="en-US" dirty="0" smtClean="0"/>
              <a:t> </a:t>
            </a:r>
            <a:r>
              <a:rPr lang="en-US" dirty="0" err="1" smtClean="0"/>
              <a:t>tetap</a:t>
            </a:r>
            <a:r>
              <a:rPr lang="en-US" dirty="0" smtClean="0"/>
              <a:t> </a:t>
            </a:r>
            <a:r>
              <a:rPr lang="en-US" dirty="0" err="1" smtClean="0"/>
              <a:t>diminta</a:t>
            </a:r>
            <a:r>
              <a:rPr lang="en-US" dirty="0" smtClean="0"/>
              <a:t> </a:t>
            </a:r>
            <a:r>
              <a:rPr lang="en-US" dirty="0" err="1" smtClean="0"/>
              <a:t>untuk</a:t>
            </a:r>
            <a:r>
              <a:rPr lang="en-US" dirty="0" smtClean="0"/>
              <a:t> </a:t>
            </a:r>
            <a:r>
              <a:rPr lang="en-US" dirty="0" err="1" smtClean="0"/>
              <a:t>mengharamkan</a:t>
            </a:r>
            <a:r>
              <a:rPr lang="en-US" dirty="0" smtClean="0"/>
              <a:t> </a:t>
            </a:r>
            <a:r>
              <a:rPr lang="id-ID" dirty="0" smtClean="0"/>
              <a:t> hipotesis Copernicus</a:t>
            </a:r>
            <a:r>
              <a:rPr lang="en-US" dirty="0" smtClean="0"/>
              <a:t>.</a:t>
            </a:r>
          </a:p>
          <a:p>
            <a:pPr algn="ctr">
              <a:buNone/>
            </a:pPr>
            <a:endParaRPr lang="en-US" dirty="0" smtClean="0"/>
          </a:p>
          <a:p>
            <a:pPr algn="ctr">
              <a:buNone/>
            </a:pPr>
            <a:r>
              <a:rPr lang="en-US" dirty="0" smtClean="0"/>
              <a:t>	Galileo </a:t>
            </a:r>
            <a:r>
              <a:rPr lang="id-ID" dirty="0" smtClean="0"/>
              <a:t>ditahan selama sembilan tahun </a:t>
            </a:r>
            <a:r>
              <a:rPr lang="en-US" dirty="0" err="1" smtClean="0"/>
              <a:t>dalam</a:t>
            </a:r>
            <a:r>
              <a:rPr lang="en-US" dirty="0" smtClean="0"/>
              <a:t> </a:t>
            </a:r>
            <a:r>
              <a:rPr lang="en-US" dirty="0" err="1" smtClean="0"/>
              <a:t>sisa</a:t>
            </a:r>
            <a:r>
              <a:rPr lang="en-US" dirty="0" smtClean="0"/>
              <a:t> </a:t>
            </a:r>
            <a:r>
              <a:rPr lang="en-US" dirty="0" err="1" smtClean="0"/>
              <a:t>hidupnya</a:t>
            </a:r>
            <a:r>
              <a:rPr lang="en-US" dirty="0" smtClean="0"/>
              <a:t> </a:t>
            </a:r>
            <a:r>
              <a:rPr lang="id-ID" dirty="0" smtClean="0"/>
              <a:t>di sebuah vila dekat Florence.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500042"/>
            <a:ext cx="6357950" cy="5929354"/>
          </a:xfrm>
        </p:spPr>
        <p:txBody>
          <a:bodyPr>
            <a:noAutofit/>
          </a:bodyPr>
          <a:lstStyle/>
          <a:p>
            <a:pPr>
              <a:buNone/>
            </a:pPr>
            <a:r>
              <a:rPr lang="en-US" sz="3600" dirty="0" smtClean="0"/>
              <a:t>	</a:t>
            </a:r>
            <a:r>
              <a:rPr lang="id-ID" sz="3600" dirty="0" smtClean="0"/>
              <a:t>Pada </a:t>
            </a:r>
            <a:r>
              <a:rPr lang="id-ID" sz="3600" dirty="0"/>
              <a:t>abad ketujuh belas matematika telah menjadi </a:t>
            </a:r>
            <a:r>
              <a:rPr lang="id-ID" sz="3600" dirty="0" smtClean="0"/>
              <a:t>bagian </a:t>
            </a:r>
            <a:r>
              <a:rPr lang="id-ID" sz="3600" dirty="0"/>
              <a:t>logika dari metode </a:t>
            </a:r>
            <a:r>
              <a:rPr lang="id-ID" sz="3600" dirty="0" smtClean="0"/>
              <a:t>ilmiah</a:t>
            </a:r>
          </a:p>
          <a:p>
            <a:pPr>
              <a:buNone/>
            </a:pPr>
            <a:r>
              <a:rPr lang="en-US" sz="3600" dirty="0" smtClean="0"/>
              <a:t>	</a:t>
            </a:r>
            <a:r>
              <a:rPr lang="id-ID" sz="3600" dirty="0" smtClean="0"/>
              <a:t>Descartes </a:t>
            </a:r>
            <a:r>
              <a:rPr lang="id-ID" sz="3600" dirty="0"/>
              <a:t>mencatat perubahan besar yang terjadi dalam status </a:t>
            </a:r>
            <a:r>
              <a:rPr lang="id-ID" sz="3600" dirty="0" smtClean="0"/>
              <a:t>matematika</a:t>
            </a:r>
          </a:p>
          <a:p>
            <a:pPr>
              <a:buNone/>
            </a:pPr>
            <a:r>
              <a:rPr lang="en-US" sz="3600" dirty="0" smtClean="0"/>
              <a:t>	</a:t>
            </a:r>
            <a:r>
              <a:rPr lang="id-ID" sz="3600" dirty="0" smtClean="0"/>
              <a:t>Perubahan </a:t>
            </a:r>
            <a:r>
              <a:rPr lang="id-ID" sz="3600" dirty="0"/>
              <a:t>ini tidak terjadi terutama dalam astronomi, tetapi dalam ilmu mekanika</a:t>
            </a:r>
          </a:p>
        </p:txBody>
      </p:sp>
      <p:pic>
        <p:nvPicPr>
          <p:cNvPr id="2050" name="Picture 2"/>
          <p:cNvPicPr>
            <a:picLocks noChangeAspect="1" noChangeArrowheads="1"/>
          </p:cNvPicPr>
          <p:nvPr/>
        </p:nvPicPr>
        <p:blipFill>
          <a:blip r:embed="rId2"/>
          <a:srcRect/>
          <a:stretch>
            <a:fillRect/>
          </a:stretch>
        </p:blipFill>
        <p:spPr bwMode="auto">
          <a:xfrm>
            <a:off x="6500826" y="1597871"/>
            <a:ext cx="2333625" cy="2857500"/>
          </a:xfrm>
          <a:prstGeom prst="rect">
            <a:avLst/>
          </a:prstGeom>
          <a:noFill/>
          <a:ln w="9525">
            <a:noFill/>
            <a:miter lim="800000"/>
            <a:headEnd/>
            <a:tailEnd/>
          </a:ln>
          <a:effectLst/>
        </p:spPr>
      </p:pic>
      <p:sp>
        <p:nvSpPr>
          <p:cNvPr id="4" name="Rectangle 3"/>
          <p:cNvSpPr/>
          <p:nvPr/>
        </p:nvSpPr>
        <p:spPr>
          <a:xfrm>
            <a:off x="6429388" y="4455391"/>
            <a:ext cx="2428892" cy="830997"/>
          </a:xfrm>
          <a:prstGeom prst="rect">
            <a:avLst/>
          </a:prstGeom>
        </p:spPr>
        <p:txBody>
          <a:bodyPr wrap="square">
            <a:spAutoFit/>
          </a:bodyPr>
          <a:lstStyle/>
          <a:p>
            <a:pPr algn="ctr"/>
            <a:r>
              <a:rPr lang="id-ID" sz="2400" dirty="0" smtClean="0"/>
              <a:t>Descartes</a:t>
            </a:r>
          </a:p>
          <a:p>
            <a:pPr algn="ctr"/>
            <a:r>
              <a:rPr lang="id-ID" sz="1200" dirty="0" smtClean="0"/>
              <a:t>http://en.wikipedia.org/wiki/René_Descartes</a:t>
            </a:r>
            <a:endParaRPr lang="id-ID"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229600" cy="4983179"/>
          </a:xfrm>
        </p:spPr>
        <p:txBody>
          <a:bodyPr>
            <a:normAutofit/>
          </a:bodyPr>
          <a:lstStyle/>
          <a:p>
            <a:r>
              <a:rPr lang="id-ID" dirty="0"/>
              <a:t>Ilmu mekanik dan metode eksperimen matematik yang dikembangkan selama abad keenam belas di Italia utara, </a:t>
            </a:r>
            <a:r>
              <a:rPr lang="id-ID" dirty="0" smtClean="0"/>
              <a:t>terkenal </a:t>
            </a:r>
            <a:r>
              <a:rPr lang="id-ID" dirty="0"/>
              <a:t>karena arsitek dan insinyur. </a:t>
            </a:r>
            <a:endParaRPr lang="id-ID" dirty="0" smtClean="0"/>
          </a:p>
          <a:p>
            <a:r>
              <a:rPr lang="id-ID" dirty="0" smtClean="0"/>
              <a:t>Inggris</a:t>
            </a:r>
            <a:r>
              <a:rPr lang="id-ID" dirty="0"/>
              <a:t>, yang memiliki kurang maju secara teknis, menghasilkan ilmu magnet dan metode induktif </a:t>
            </a:r>
            <a:r>
              <a:rPr lang="id-ID" dirty="0" smtClean="0"/>
              <a:t>kualitatif</a:t>
            </a:r>
          </a:p>
          <a:p>
            <a:r>
              <a:rPr lang="id-ID" dirty="0" smtClean="0"/>
              <a:t>Ghermans</a:t>
            </a:r>
            <a:r>
              <a:rPr lang="id-ID" dirty="0"/>
              <a:t>, menggunakan metode lama, mengembangkan ilmu astronomi.</a:t>
            </a:r>
          </a:p>
          <a:p>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2"/>
            <a:ext cx="8229600" cy="4911741"/>
          </a:xfrm>
        </p:spPr>
        <p:txBody>
          <a:bodyPr/>
          <a:lstStyle/>
          <a:p>
            <a:r>
              <a:rPr lang="id-ID" dirty="0" smtClean="0"/>
              <a:t>Teori </a:t>
            </a:r>
            <a:r>
              <a:rPr lang="id-ID" dirty="0"/>
              <a:t>dorongan dalam </a:t>
            </a:r>
            <a:r>
              <a:rPr lang="id-ID" dirty="0" smtClean="0"/>
              <a:t>metodenya, </a:t>
            </a:r>
            <a:r>
              <a:rPr lang="id-ID" dirty="0"/>
              <a:t>berlatih eksperimen daripada membatasi diri untuk diskusi. </a:t>
            </a:r>
            <a:endParaRPr lang="id-ID" dirty="0" smtClean="0"/>
          </a:p>
          <a:p>
            <a:r>
              <a:rPr lang="id-ID" dirty="0" smtClean="0"/>
              <a:t>Percobaan </a:t>
            </a:r>
            <a:r>
              <a:rPr lang="id-ID" dirty="0"/>
              <a:t>mereka adalah kuantitatif. Mereka mengukur dan berkorelasi variabel yang mereka pelajari, untuk memperoleh hukum-hukum fisika empiris.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Leonardo Da Vinci</a:t>
            </a:r>
          </a:p>
        </p:txBody>
      </p:sp>
      <p:sp>
        <p:nvSpPr>
          <p:cNvPr id="3" name="Content Placeholder 2"/>
          <p:cNvSpPr>
            <a:spLocks noGrp="1"/>
          </p:cNvSpPr>
          <p:nvPr>
            <p:ph idx="1"/>
          </p:nvPr>
        </p:nvSpPr>
        <p:spPr>
          <a:xfrm>
            <a:off x="457200" y="1600200"/>
            <a:ext cx="8229600" cy="4853135"/>
          </a:xfrm>
        </p:spPr>
        <p:txBody>
          <a:bodyPr>
            <a:normAutofit/>
          </a:bodyPr>
          <a:lstStyle/>
          <a:p>
            <a:endParaRPr lang="en-US" dirty="0" smtClean="0"/>
          </a:p>
          <a:p>
            <a:r>
              <a:rPr lang="id-ID" dirty="0" smtClean="0"/>
              <a:t>kekuatan tercatat pilar, dari bahan tertentu dan tinggi, bervariasi seperti diameter kubus , dan Kekuatan </a:t>
            </a:r>
            <a:r>
              <a:rPr lang="id-ID" dirty="0"/>
              <a:t>tercatat balok adalah berbanding lurus dengan ketebalan dan berbanding terbalik dengan panjangnya </a:t>
            </a:r>
            <a:endParaRPr lang="en-US" dirty="0" smtClean="0"/>
          </a:p>
          <a:p>
            <a:pPr>
              <a:buNone/>
            </a:pPr>
            <a:endParaRPr lang="en-US" dirty="0" smtClean="0"/>
          </a:p>
          <a:p>
            <a:pPr>
              <a:buNone/>
            </a:pPr>
            <a:endParaRPr lang="id-ID" dirty="0" smtClean="0"/>
          </a:p>
          <a:p>
            <a:pPr>
              <a:buNone/>
            </a:pPr>
            <a:r>
              <a:rPr lang="id-ID" sz="2100" dirty="0" smtClean="0"/>
              <a:t>http://www.google.co.id/imgres?q=leonardo+da+vinci</a:t>
            </a:r>
            <a:endParaRPr lang="id-ID" sz="2100" dirty="0"/>
          </a:p>
        </p:txBody>
      </p:sp>
      <p:pic>
        <p:nvPicPr>
          <p:cNvPr id="1026" name="Picture 2"/>
          <p:cNvPicPr>
            <a:picLocks noChangeAspect="1" noChangeArrowheads="1"/>
          </p:cNvPicPr>
          <p:nvPr/>
        </p:nvPicPr>
        <p:blipFill>
          <a:blip r:embed="rId2" cstate="print"/>
          <a:srcRect/>
          <a:stretch>
            <a:fillRect/>
          </a:stretch>
        </p:blipFill>
        <p:spPr bwMode="auto">
          <a:xfrm>
            <a:off x="428596" y="285728"/>
            <a:ext cx="1790700" cy="13144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smtClean="0"/>
              <a:t>Lanjutan</a:t>
            </a:r>
            <a:r>
              <a:rPr lang="en-US" dirty="0" smtClean="0"/>
              <a:t> ….</a:t>
            </a:r>
            <a:endParaRPr lang="en-US" dirty="0"/>
          </a:p>
        </p:txBody>
      </p:sp>
      <p:sp>
        <p:nvSpPr>
          <p:cNvPr id="3" name="Content Placeholder 2"/>
          <p:cNvSpPr>
            <a:spLocks noGrp="1"/>
          </p:cNvSpPr>
          <p:nvPr>
            <p:ph idx="1"/>
          </p:nvPr>
        </p:nvSpPr>
        <p:spPr/>
        <p:txBody>
          <a:bodyPr/>
          <a:lstStyle/>
          <a:p>
            <a:r>
              <a:rPr lang="id-ID" dirty="0" smtClean="0"/>
              <a:t>Pentingnya eksperimen kuantitatif dalam metode ilmiah</a:t>
            </a:r>
          </a:p>
          <a:p>
            <a:r>
              <a:rPr lang="id-ID" dirty="0" smtClean="0"/>
              <a:t>“Tidak ada dalam ilmu pasti dimana salah satu ilmu matematika tidak dapat dipakai”</a:t>
            </a:r>
          </a:p>
          <a:p>
            <a:r>
              <a:rPr lang="id-ID" dirty="0" smtClean="0"/>
              <a:t>Leonardo tidak melampaui hasil dari teori dorongan, meskipun ia memperluas cakupan mekanika di luar pertanyaan fisik untuk animatenature</a:t>
            </a:r>
            <a:endParaRPr lang="en-US" dirty="0" smtClean="0"/>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809</Words>
  <Application>Microsoft Office PowerPoint</Application>
  <PresentationFormat>On-screen Show (4:3)</PresentationFormat>
  <Paragraphs>136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Galileo and the Science of Mechanics</vt:lpstr>
      <vt:lpstr>Galileo and the Science of Mechanics </vt:lpstr>
      <vt:lpstr>Slide 3</vt:lpstr>
      <vt:lpstr>Copernicus dan Kepler</vt:lpstr>
      <vt:lpstr>Slide 5</vt:lpstr>
      <vt:lpstr>Slide 6</vt:lpstr>
      <vt:lpstr>Slide 7</vt:lpstr>
      <vt:lpstr>Leonardo Da Vinci</vt:lpstr>
      <vt:lpstr>Lanjutan ….</vt:lpstr>
      <vt:lpstr>Slide 10</vt:lpstr>
      <vt:lpstr>Slide 11</vt:lpstr>
      <vt:lpstr>Thartaglia, 1500-57 seorang insinyur otodidak</vt:lpstr>
      <vt:lpstr>Benedetti</vt:lpstr>
      <vt:lpstr>Stevin</vt:lpstr>
      <vt:lpstr>Thartaglia (1500-57)</vt:lpstr>
      <vt:lpstr>Percepatan Benda Jatuh Bebas</vt:lpstr>
      <vt:lpstr>Representasi Dua Kekuatan</vt:lpstr>
      <vt:lpstr>Metode Newton dan Varignon</vt:lpstr>
      <vt:lpstr>Prinsip Archimedes</vt:lpstr>
      <vt:lpstr>Sistem Desimal</vt:lpstr>
      <vt:lpstr>Perjalanan Galileo Galilei</vt:lpstr>
      <vt:lpstr>Karya Galileo Galilei</vt:lpstr>
      <vt:lpstr>Slide 23</vt:lpstr>
      <vt:lpstr>Demonstrasi Galileo</vt:lpstr>
      <vt:lpstr>Galileo menuliskan :</vt:lpstr>
      <vt:lpstr>Demonstrasi Galileo Membuktikan</vt:lpstr>
      <vt:lpstr>Pengembangan Alat Ukur oleh Galileo</vt:lpstr>
      <vt:lpstr>Lanjutan ….</vt:lpstr>
      <vt:lpstr>Teleskop Galileo </vt:lpstr>
      <vt:lpstr>Fakta Baru dalam Bidang Astronomi</vt:lpstr>
      <vt:lpstr>Slide 31</vt:lpstr>
      <vt:lpstr>Perkembangan Astronomi Galileo Mendukung Teori Copernican</vt:lpstr>
      <vt:lpstr>Membantah fakta Aristoteles</vt:lpstr>
      <vt:lpstr>Slide 34</vt:lpstr>
      <vt:lpstr>Pendapat Filsuf Skolastik Pisa</vt:lpstr>
      <vt:lpstr>Konsepsi Filsafat Mekanis Galileo</vt:lpstr>
      <vt:lpstr>Slide 37</vt:lpstr>
      <vt:lpstr>Slide 38</vt:lpstr>
      <vt:lpstr>Slide 39</vt:lpstr>
      <vt:lpstr>Perbedaan Pengamatan</vt:lpstr>
      <vt:lpstr>Slide 41</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and the Science of Mechanics</dc:title>
  <dc:creator>Toshiba</dc:creator>
  <cp:lastModifiedBy>User</cp:lastModifiedBy>
  <cp:revision>31</cp:revision>
  <dcterms:created xsi:type="dcterms:W3CDTF">2012-03-10T13:49:51Z</dcterms:created>
  <dcterms:modified xsi:type="dcterms:W3CDTF">2013-09-18T16:32:37Z</dcterms:modified>
</cp:coreProperties>
</file>