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A2C2B-C074-4AD1-8E41-D0C623F78AFB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1F79E-B4ED-4B3C-BFEF-6982999663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79CD-035C-40BC-BDBC-E4906083183B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79CD-035C-40BC-BDBC-E4906083183B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79CD-035C-40BC-BDBC-E4906083183B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79CD-035C-40BC-BDBC-E4906083183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79CD-035C-40BC-BDBC-E4906083183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stretch>
            <a:fillRect t="-1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0621-D384-4DCB-84F6-68FE73220B94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F9D4-6B5C-4D03-85A4-1736B0E4910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524000"/>
            <a:ext cx="9525000" cy="2076451"/>
          </a:xfrm>
        </p:spPr>
        <p:txBody>
          <a:bodyPr>
            <a:noAutofit/>
          </a:bodyPr>
          <a:lstStyle/>
          <a:p>
            <a:r>
              <a:rPr lang="en-US" sz="6000" dirty="0" smtClean="0"/>
              <a:t>TEORI GRAVITASI SEMESTA</a:t>
            </a:r>
            <a:endParaRPr lang="id-ID" sz="6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KEPLER:</a:t>
            </a: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gravitasi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merupakan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/>
              <a:t>suatu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afeksi</a:t>
            </a:r>
            <a:r>
              <a:rPr lang="en-US" i="1" dirty="0" smtClean="0">
                <a:solidFill>
                  <a:schemeClr val="bg1"/>
                </a:solidFill>
              </a:rPr>
              <a:t> mutual </a:t>
            </a:r>
            <a:r>
              <a:rPr lang="en-US" i="1" dirty="0" err="1" smtClean="0">
                <a:solidFill>
                  <a:schemeClr val="bg1"/>
                </a:solidFill>
              </a:rPr>
              <a:t>antara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benda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dengan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asal</a:t>
            </a:r>
            <a:r>
              <a:rPr lang="en-US" i="1" dirty="0" smtClean="0">
                <a:solidFill>
                  <a:schemeClr val="bg1"/>
                </a:solidFill>
              </a:rPr>
              <a:t> yang </a:t>
            </a:r>
            <a:r>
              <a:rPr lang="en-US" i="1" dirty="0" err="1" smtClean="0">
                <a:solidFill>
                  <a:schemeClr val="bg1"/>
                </a:solidFill>
              </a:rPr>
              <a:t>sama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cenderung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kepada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kesatuan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atau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konjungsi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mirip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seperti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kemagnetan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KEPLER: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planet-planet </a:t>
            </a:r>
            <a:r>
              <a:rPr lang="en-US" dirty="0" err="1" smtClean="0">
                <a:solidFill>
                  <a:schemeClr val="bg1"/>
                </a:solidFill>
              </a:rPr>
              <a:t>luar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bergerak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lambat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planet-planet yang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matahari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effluvium </a:t>
            </a:r>
            <a:r>
              <a:rPr lang="en-US" dirty="0" err="1" smtClean="0">
                <a:solidFill>
                  <a:schemeClr val="bg1"/>
                </a:solidFill>
              </a:rPr>
              <a:t>magnetiknya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melemah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seiring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pencapaiannya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250" t="20667" r="35938" b="11333"/>
          <a:stretch>
            <a:fillRect/>
          </a:stretch>
        </p:blipFill>
        <p:spPr bwMode="auto">
          <a:xfrm>
            <a:off x="4799853" y="1656367"/>
            <a:ext cx="3877982" cy="29156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324600" y="4572000"/>
            <a:ext cx="232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i="1" dirty="0" smtClean="0">
                <a:solidFill>
                  <a:schemeClr val="bg1"/>
                </a:solidFill>
              </a:rPr>
              <a:t>shobru.wordpress.com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GALILEO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pada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awal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Tuhan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menurunkan</a:t>
            </a:r>
            <a:r>
              <a:rPr lang="en-US" i="1" dirty="0" smtClean="0">
                <a:solidFill>
                  <a:schemeClr val="bg1"/>
                </a:solidFill>
              </a:rPr>
              <a:t> planet-planet </a:t>
            </a:r>
            <a:r>
              <a:rPr lang="en-US" i="1" dirty="0" err="1" smtClean="0">
                <a:solidFill>
                  <a:schemeClr val="bg1"/>
                </a:solidFill>
              </a:rPr>
              <a:t>dari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ketinggian</a:t>
            </a:r>
            <a:r>
              <a:rPr lang="en-US" i="1" dirty="0" smtClean="0">
                <a:solidFill>
                  <a:schemeClr val="bg1"/>
                </a:solidFill>
              </a:rPr>
              <a:t> yang </a:t>
            </a:r>
            <a:r>
              <a:rPr lang="en-US" i="1" dirty="0" err="1" smtClean="0">
                <a:solidFill>
                  <a:schemeClr val="bg1"/>
                </a:solidFill>
              </a:rPr>
              <a:t>luar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biasa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sehingga</a:t>
            </a:r>
            <a:r>
              <a:rPr lang="en-US" i="1" dirty="0" smtClean="0">
                <a:solidFill>
                  <a:schemeClr val="bg1"/>
                </a:solidFill>
              </a:rPr>
              <a:t> planet-planet </a:t>
            </a:r>
            <a:r>
              <a:rPr lang="en-US" i="1" dirty="0" err="1" smtClean="0">
                <a:solidFill>
                  <a:schemeClr val="bg1"/>
                </a:solidFill>
              </a:rPr>
              <a:t>tersebut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jatuh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arah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matahari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kecepatannya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meningkat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secara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berangsur-angsur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i="1" dirty="0" err="1" smtClean="0">
                <a:solidFill>
                  <a:schemeClr val="bg1"/>
                </a:solidFill>
              </a:rPr>
              <a:t>Ketika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mereka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mencapai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kecepatannya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saat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ini</a:t>
            </a:r>
            <a:r>
              <a:rPr lang="en-US" i="1" dirty="0" smtClean="0">
                <a:solidFill>
                  <a:schemeClr val="bg1"/>
                </a:solidFill>
              </a:rPr>
              <a:t>, planet-planet </a:t>
            </a:r>
            <a:r>
              <a:rPr lang="en-US" i="1" dirty="0" err="1" smtClean="0">
                <a:solidFill>
                  <a:schemeClr val="bg1"/>
                </a:solidFill>
              </a:rPr>
              <a:t>tersebut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pindah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</a:t>
            </a:r>
            <a:r>
              <a:rPr lang="en-US" i="1" dirty="0" smtClean="0">
                <a:solidFill>
                  <a:schemeClr val="bg1"/>
                </a:solidFill>
              </a:rPr>
              <a:t> orbital </a:t>
            </a:r>
            <a:r>
              <a:rPr lang="en-US" i="1" dirty="0" err="1" smtClean="0">
                <a:solidFill>
                  <a:schemeClr val="bg1"/>
                </a:solidFill>
              </a:rPr>
              <a:t>melingkar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dimana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mereka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meneruskan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pergerakannya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sendiri-sendiri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Alfonso Borelli (1608-1678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O</a:t>
            </a:r>
            <a:r>
              <a:rPr lang="en-US" dirty="0" err="1" smtClean="0">
                <a:solidFill>
                  <a:schemeClr val="bg1"/>
                </a:solidFill>
              </a:rPr>
              <a:t>rbital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elips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planet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resultan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keseimbangan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gaya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saling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tarik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menarik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B</a:t>
            </a:r>
            <a:r>
              <a:rPr lang="id-ID" dirty="0" smtClean="0">
                <a:solidFill>
                  <a:schemeClr val="bg1"/>
                </a:solidFill>
              </a:rPr>
              <a:t>enda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benda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cenderung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bergerak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lurus</a:t>
            </a:r>
            <a:endParaRPr lang="id-ID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Masalah </a:t>
            </a:r>
            <a:r>
              <a:rPr lang="id-ID" dirty="0">
                <a:solidFill>
                  <a:schemeClr val="bg1"/>
                </a:solidFill>
              </a:rPr>
              <a:t>gravitasi </a:t>
            </a:r>
            <a:r>
              <a:rPr lang="id-ID" dirty="0" smtClean="0">
                <a:solidFill>
                  <a:schemeClr val="bg1"/>
                </a:solidFill>
              </a:rPr>
              <a:t>di Inggris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Tokoh: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olidFill>
                  <a:schemeClr val="bg1"/>
                </a:solidFill>
              </a:rPr>
              <a:t>Isaac Newton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(1642-1727)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olidFill>
                  <a:schemeClr val="bg1"/>
                </a:solidFill>
              </a:rPr>
              <a:t>Robert </a:t>
            </a:r>
            <a:r>
              <a:rPr lang="id-ID" dirty="0">
                <a:solidFill>
                  <a:schemeClr val="bg1"/>
                </a:solidFill>
              </a:rPr>
              <a:t>Hooke (</a:t>
            </a:r>
            <a:r>
              <a:rPr lang="id-ID" dirty="0" smtClean="0">
                <a:solidFill>
                  <a:schemeClr val="bg1"/>
                </a:solidFill>
              </a:rPr>
              <a:t>1635-1703)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olidFill>
                  <a:schemeClr val="bg1"/>
                </a:solidFill>
              </a:rPr>
              <a:t>Christoper Wren (1632-1723)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olidFill>
                  <a:schemeClr val="bg1"/>
                </a:solidFill>
              </a:rPr>
              <a:t>Edmund </a:t>
            </a:r>
            <a:r>
              <a:rPr lang="id-ID" dirty="0">
                <a:solidFill>
                  <a:schemeClr val="bg1"/>
                </a:solidFill>
              </a:rPr>
              <a:t>Halley (1656-1742</a:t>
            </a:r>
            <a:r>
              <a:rPr lang="id-ID" dirty="0" smtClean="0">
                <a:solidFill>
                  <a:schemeClr val="bg1"/>
                </a:solidFill>
              </a:rPr>
              <a:t>)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5572164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Robert Hooke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Gravitasi </a:t>
            </a:r>
            <a:r>
              <a:rPr lang="id-ID" dirty="0">
                <a:solidFill>
                  <a:schemeClr val="bg1"/>
                </a:solidFill>
              </a:rPr>
              <a:t>sejenis  </a:t>
            </a:r>
            <a:r>
              <a:rPr lang="id-ID" dirty="0" smtClean="0">
                <a:solidFill>
                  <a:schemeClr val="bg1"/>
                </a:solidFill>
              </a:rPr>
              <a:t>kemagnetan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Membandingkan </a:t>
            </a:r>
            <a:r>
              <a:rPr lang="id-ID" dirty="0">
                <a:solidFill>
                  <a:schemeClr val="bg1"/>
                </a:solidFill>
              </a:rPr>
              <a:t>berat benda yang diukur di bagian bawah permukaan bumi, di permukaan bumi, dan pada ketinggian di atas </a:t>
            </a:r>
            <a:r>
              <a:rPr lang="id-ID" dirty="0" smtClean="0">
                <a:solidFill>
                  <a:schemeClr val="bg1"/>
                </a:solidFill>
              </a:rPr>
              <a:t>bumi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Hooke berdiskusi dengan Wren tentang orbit planet (1664)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(</a:t>
            </a:r>
            <a:r>
              <a:rPr lang="id-ID" dirty="0" smtClean="0">
                <a:solidFill>
                  <a:schemeClr val="bg1"/>
                </a:solidFill>
              </a:rPr>
              <a:t>Hooke)lintasan </a:t>
            </a:r>
            <a:r>
              <a:rPr lang="id-ID" dirty="0">
                <a:solidFill>
                  <a:schemeClr val="bg1"/>
                </a:solidFill>
              </a:rPr>
              <a:t>komet tersebut melengkung </a:t>
            </a:r>
            <a:r>
              <a:rPr lang="id-ID" dirty="0" smtClean="0">
                <a:solidFill>
                  <a:schemeClr val="bg1"/>
                </a:solidFill>
              </a:rPr>
              <a:t>saat dekat </a:t>
            </a:r>
            <a:r>
              <a:rPr lang="id-ID" dirty="0">
                <a:solidFill>
                  <a:schemeClr val="bg1"/>
                </a:solidFill>
              </a:rPr>
              <a:t>dengan </a:t>
            </a:r>
            <a:r>
              <a:rPr lang="id-ID" dirty="0" smtClean="0">
                <a:solidFill>
                  <a:schemeClr val="bg1"/>
                </a:solidFill>
              </a:rPr>
              <a:t>matahari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Newton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Menemukan </a:t>
            </a:r>
            <a:r>
              <a:rPr lang="id-ID" dirty="0">
                <a:solidFill>
                  <a:schemeClr val="bg1"/>
                </a:solidFill>
              </a:rPr>
              <a:t>dua hukum yaitu gaya sentripetal dan hubungan yang menghubungkan penurunan gaya gravitasi antara dua benda dengan kuadrat dari jarak yang memisahkan benda </a:t>
            </a:r>
            <a:r>
              <a:rPr lang="id-ID" dirty="0" smtClean="0">
                <a:solidFill>
                  <a:schemeClr val="bg1"/>
                </a:solidFill>
              </a:rPr>
              <a:t>tersebut.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M</a:t>
            </a:r>
            <a:r>
              <a:rPr lang="en-US" dirty="0" err="1" smtClean="0">
                <a:solidFill>
                  <a:schemeClr val="bg1"/>
                </a:solidFill>
              </a:rPr>
              <a:t>edan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gravitasi</a:t>
            </a:r>
            <a:r>
              <a:rPr lang="id-ID" dirty="0">
                <a:solidFill>
                  <a:schemeClr val="bg1"/>
                </a:solidFill>
              </a:rPr>
              <a:t> matahari men</a:t>
            </a:r>
            <a:r>
              <a:rPr lang="en-US" dirty="0" err="1">
                <a:solidFill>
                  <a:schemeClr val="bg1"/>
                </a:solidFill>
              </a:rPr>
              <a:t>entukan</a:t>
            </a:r>
            <a:r>
              <a:rPr lang="id-ID" dirty="0">
                <a:solidFill>
                  <a:schemeClr val="bg1"/>
                </a:solidFill>
              </a:rPr>
              <a:t> gerakan planet yang diamati sesuai dengan hukum </a:t>
            </a:r>
            <a:r>
              <a:rPr lang="id-ID" dirty="0" smtClean="0">
                <a:solidFill>
                  <a:schemeClr val="bg1"/>
                </a:solidFill>
              </a:rPr>
              <a:t>Keppler.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Pasang </a:t>
            </a:r>
            <a:r>
              <a:rPr lang="id-ID" dirty="0">
                <a:solidFill>
                  <a:schemeClr val="bg1"/>
                </a:solidFill>
              </a:rPr>
              <a:t>surut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id-ID" dirty="0">
                <a:solidFill>
                  <a:schemeClr val="bg1"/>
                </a:solidFill>
              </a:rPr>
              <a:t> efek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perbedaan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gravitasi matahari dan bulan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lautan</a:t>
            </a:r>
          </a:p>
        </p:txBody>
      </p:sp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id-ID" dirty="0">
                <a:solidFill>
                  <a:schemeClr val="bg1"/>
                </a:solidFill>
              </a:rPr>
              <a:t>Christian </a:t>
            </a:r>
            <a:r>
              <a:rPr lang="id-ID" dirty="0" smtClean="0">
                <a:solidFill>
                  <a:schemeClr val="bg1"/>
                </a:solidFill>
              </a:rPr>
              <a:t>Huygens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Membuat </a:t>
            </a:r>
            <a:r>
              <a:rPr lang="id-ID" dirty="0">
                <a:solidFill>
                  <a:schemeClr val="bg1"/>
                </a:solidFill>
              </a:rPr>
              <a:t>eksperimen tentang gerakan pendulum dan gerakan melingkaran secara umum berasal dari hukum gaya </a:t>
            </a:r>
            <a:r>
              <a:rPr lang="id-ID" dirty="0" smtClean="0">
                <a:solidFill>
                  <a:schemeClr val="bg1"/>
                </a:solidFill>
              </a:rPr>
              <a:t>sentripetal</a:t>
            </a:r>
          </a:p>
          <a:p>
            <a:pPr>
              <a:buFont typeface="Wingdings" pitchFamily="2" charset="2"/>
              <a:buChar char="ü"/>
            </a:pPr>
            <a:r>
              <a:rPr lang="id-ID" dirty="0">
                <a:solidFill>
                  <a:schemeClr val="bg1"/>
                </a:solidFill>
              </a:rPr>
              <a:t> Huygens tidak membuat </a:t>
            </a:r>
            <a:r>
              <a:rPr lang="id-ID" dirty="0" smtClean="0">
                <a:solidFill>
                  <a:schemeClr val="bg1"/>
                </a:solidFill>
              </a:rPr>
              <a:t>kesimpulan, </a:t>
            </a:r>
            <a:r>
              <a:rPr lang="id-ID" dirty="0">
                <a:solidFill>
                  <a:schemeClr val="bg1"/>
                </a:solidFill>
              </a:rPr>
              <a:t>tapi Hooke, Wren, dan Halley yang membuat </a:t>
            </a:r>
            <a:r>
              <a:rPr lang="id-ID" dirty="0" smtClean="0">
                <a:solidFill>
                  <a:schemeClr val="bg1"/>
                </a:solidFill>
              </a:rPr>
              <a:t>kesimpulan yang </a:t>
            </a:r>
            <a:r>
              <a:rPr lang="id-ID" dirty="0">
                <a:solidFill>
                  <a:schemeClr val="bg1"/>
                </a:solidFill>
              </a:rPr>
              <a:t>menghasilkan hukum kuadrat terbalik (</a:t>
            </a:r>
            <a:r>
              <a:rPr lang="id-ID" dirty="0" smtClean="0">
                <a:solidFill>
                  <a:schemeClr val="bg1"/>
                </a:solidFill>
              </a:rPr>
              <a:t>1679)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90600"/>
            <a:ext cx="8229600" cy="5081606"/>
          </a:xfrm>
        </p:spPr>
        <p:txBody>
          <a:bodyPr>
            <a:noAutofit/>
          </a:bodyPr>
          <a:lstStyle/>
          <a:p>
            <a:r>
              <a:rPr lang="id-ID" sz="4000" dirty="0">
                <a:solidFill>
                  <a:schemeClr val="bg1"/>
                </a:solidFill>
              </a:rPr>
              <a:t>Dalam mempelajari masalah mekanisme tata surya, Hooke dan Newton bekerja dengan beberapa metode yang berbeda yang satu dari yang </a:t>
            </a:r>
            <a:r>
              <a:rPr lang="id-ID" sz="4000" dirty="0" smtClean="0">
                <a:solidFill>
                  <a:schemeClr val="bg1"/>
                </a:solidFill>
              </a:rPr>
              <a:t>lain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Newton </a:t>
            </a:r>
            <a:r>
              <a:rPr lang="en-US" sz="4000" dirty="0" err="1" smtClean="0">
                <a:solidFill>
                  <a:schemeClr val="bg1"/>
                </a:solidFill>
              </a:rPr>
              <a:t>mengemukakan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bahwa</a:t>
            </a:r>
            <a:r>
              <a:rPr lang="en-US" sz="4000" dirty="0" smtClean="0">
                <a:solidFill>
                  <a:schemeClr val="bg1"/>
                </a:solidFill>
              </a:rPr>
              <a:t> F = G Mm/r</a:t>
            </a:r>
            <a:r>
              <a:rPr lang="en-US" sz="4000" baseline="30000" dirty="0" smtClean="0">
                <a:solidFill>
                  <a:schemeClr val="bg1"/>
                </a:solidFill>
              </a:rPr>
              <a:t>2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Newton </a:t>
            </a:r>
            <a:r>
              <a:rPr lang="en-US" sz="4000" dirty="0" err="1" smtClean="0">
                <a:solidFill>
                  <a:schemeClr val="bg1"/>
                </a:solidFill>
              </a:rPr>
              <a:t>menulis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buku</a:t>
            </a:r>
            <a:r>
              <a:rPr lang="en-US" sz="4000" dirty="0" smtClean="0">
                <a:solidFill>
                  <a:schemeClr val="bg1"/>
                </a:solidFill>
              </a:rPr>
              <a:t> “Principia </a:t>
            </a:r>
            <a:r>
              <a:rPr lang="en-US" sz="4000" dirty="0" err="1" smtClean="0">
                <a:solidFill>
                  <a:schemeClr val="bg1"/>
                </a:solidFill>
              </a:rPr>
              <a:t>Mathematica</a:t>
            </a:r>
            <a:r>
              <a:rPr lang="en-US" sz="4000" dirty="0" smtClean="0">
                <a:solidFill>
                  <a:schemeClr val="bg1"/>
                </a:solidFill>
              </a:rPr>
              <a:t>” yang </a:t>
            </a:r>
            <a:r>
              <a:rPr lang="en-US" sz="4000" dirty="0" err="1" smtClean="0">
                <a:solidFill>
                  <a:schemeClr val="bg1"/>
                </a:solidFill>
              </a:rPr>
              <a:t>diterbitkan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1687 </a:t>
            </a:r>
            <a:r>
              <a:rPr lang="en-US" sz="4000" dirty="0" err="1" smtClean="0">
                <a:solidFill>
                  <a:schemeClr val="bg1"/>
                </a:solidFill>
              </a:rPr>
              <a:t>tentang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dasar-dasar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mekanika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klasik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Metode Newton sebenarnya mirip yang digunakan oleh Galileo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endParaRPr lang="id-ID" sz="4000" dirty="0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dirty="0" err="1" smtClean="0">
                <a:solidFill>
                  <a:schemeClr val="bg1"/>
                </a:solidFill>
              </a:rPr>
              <a:t>abad</a:t>
            </a:r>
            <a:r>
              <a:rPr lang="en-US" dirty="0" smtClean="0">
                <a:solidFill>
                  <a:schemeClr val="bg1"/>
                </a:solidFill>
              </a:rPr>
              <a:t> ke</a:t>
            </a:r>
            <a:r>
              <a:rPr lang="en-US" sz="7200" dirty="0" smtClean="0">
                <a:solidFill>
                  <a:schemeClr val="bg1"/>
                </a:solidFill>
              </a:rPr>
              <a:t>17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5181600" cy="762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bg1"/>
                </a:solidFill>
              </a:rPr>
              <a:t>Gravitasi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Sifat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benda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2209800"/>
            <a:ext cx="762000" cy="4572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1828800" y="2732782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Ditentukan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oleh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posisi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benda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bukan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massa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benda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8600" y="3962400"/>
            <a:ext cx="762000" cy="4572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Benda </a:t>
            </a:r>
            <a:r>
              <a:rPr lang="en-US" sz="3200" dirty="0" err="1" smtClean="0">
                <a:solidFill>
                  <a:schemeClr val="bg1"/>
                </a:solidFill>
              </a:rPr>
              <a:t>memiliki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suatu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pemancar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penunjuk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posisi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awal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9200"/>
            <a:ext cx="8229600" cy="4995882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Ilmuwan </a:t>
            </a:r>
            <a:r>
              <a:rPr lang="id-ID" dirty="0">
                <a:solidFill>
                  <a:schemeClr val="bg1"/>
                </a:solidFill>
              </a:rPr>
              <a:t>lain, seperti Huygens dan Leibniz, merasa sulit untuk menghargai perbedaan yang Newton buat antara filosofi eksperimental dan spekulasi dari </a:t>
            </a:r>
            <a:r>
              <a:rPr lang="id-ID" dirty="0" smtClean="0">
                <a:solidFill>
                  <a:schemeClr val="bg1"/>
                </a:solidFill>
              </a:rPr>
              <a:t>dugaan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Newton </a:t>
            </a:r>
            <a:r>
              <a:rPr lang="en-US" dirty="0" err="1" smtClean="0">
                <a:solidFill>
                  <a:schemeClr val="bg1"/>
                </a:solidFill>
              </a:rPr>
              <a:t>menolak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Cartesian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menjelaskan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hukum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Keppler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tentang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gerak</a:t>
            </a:r>
            <a:r>
              <a:rPr lang="en-US" dirty="0" smtClean="0">
                <a:solidFill>
                  <a:schemeClr val="bg1"/>
                </a:solidFill>
              </a:rPr>
              <a:t> planet.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14400"/>
            <a:ext cx="8229600" cy="464820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Newton </a:t>
            </a:r>
            <a:r>
              <a:rPr lang="en-US" sz="4000" dirty="0" err="1" smtClean="0">
                <a:solidFill>
                  <a:schemeClr val="bg1"/>
                </a:solidFill>
              </a:rPr>
              <a:t>berpendapat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bahwa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jumlah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gerakan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dalam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alam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semesta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tidak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bisa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konstan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Tuhan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id-ID" sz="4000" dirty="0">
                <a:solidFill>
                  <a:schemeClr val="bg1"/>
                </a:solidFill>
              </a:rPr>
              <a:t>mengatur segala hal dan mengetahui segala sesuatu yang </a:t>
            </a:r>
            <a:r>
              <a:rPr lang="id-ID" sz="4000" dirty="0" smtClean="0">
                <a:solidFill>
                  <a:schemeClr val="bg1"/>
                </a:solidFill>
              </a:rPr>
              <a:t>berada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93614"/>
            <a:ext cx="8229600" cy="4278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Memberikan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kesulitan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teori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kopernikus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4953000"/>
            <a:ext cx="1752600" cy="762000"/>
          </a:xfrm>
          <a:prstGeom prst="downArrow">
            <a:avLst>
              <a:gd name="adj1" fmla="val 68261"/>
              <a:gd name="adj2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953000" y="4583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i="1" dirty="0" smtClean="0">
                <a:solidFill>
                  <a:schemeClr val="bg1"/>
                </a:solidFill>
              </a:rPr>
              <a:t>geografiuntukmu.blogspot.com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752600"/>
            <a:ext cx="3962400" cy="34282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400800" y="51054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yaahuzone.blogspot.com</a:t>
            </a:r>
            <a:endParaRPr lang="id-ID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3200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KOPERNIKUS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en-US" sz="3200" i="1" dirty="0" err="1" smtClean="0">
                <a:solidFill>
                  <a:schemeClr val="bg1"/>
                </a:solidFill>
              </a:rPr>
              <a:t>Bumi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tidak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mungkin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menjadi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pusat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semesta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jika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ia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sendiri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bergerak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mengelilingi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matahari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id-ID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KOPERNIKUS:</a:t>
            </a:r>
          </a:p>
          <a:p>
            <a:pPr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Gravitasi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adalah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kecenderungan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dari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jumlah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massa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benda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untuk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berkumpul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menjadi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dalam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bentuk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lingkaran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dimana</a:t>
            </a:r>
            <a:r>
              <a:rPr lang="en-US" i="1" dirty="0" smtClean="0">
                <a:solidFill>
                  <a:schemeClr val="bg1"/>
                </a:solidFill>
              </a:rPr>
              <a:t> pun </a:t>
            </a:r>
            <a:r>
              <a:rPr lang="en-US" i="1" dirty="0" err="1" smtClean="0">
                <a:solidFill>
                  <a:schemeClr val="bg1"/>
                </a:solidFill>
              </a:rPr>
              <a:t>mereka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mungkin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ditempatkan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tidak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hanya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pusat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semesta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dengan</a:t>
            </a:r>
            <a:r>
              <a:rPr lang="en-US" i="1" dirty="0" smtClean="0">
                <a:solidFill>
                  <a:schemeClr val="bg1"/>
                </a:solidFill>
              </a:rPr>
              <a:t> TITIK GEOMETRIS </a:t>
            </a:r>
            <a:r>
              <a:rPr lang="en-US" i="1" dirty="0" err="1" smtClean="0">
                <a:solidFill>
                  <a:schemeClr val="bg1"/>
                </a:solidFill>
              </a:rPr>
              <a:t>sebagai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fokus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dari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gaya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gravitasi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sz="7200" dirty="0" smtClean="0">
                <a:solidFill>
                  <a:schemeClr val="bg1"/>
                </a:solidFill>
              </a:rPr>
              <a:t>1577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TYCHO BRAHE:</a:t>
            </a:r>
          </a:p>
          <a:p>
            <a:pPr marL="0" indent="0" algn="ctr">
              <a:buNone/>
            </a:pPr>
            <a:r>
              <a:rPr lang="en-US" sz="2800" i="1" dirty="0" err="1" smtClean="0">
                <a:solidFill>
                  <a:schemeClr val="bg1"/>
                </a:solidFill>
              </a:rPr>
              <a:t>tidak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ada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lingkungan</a:t>
            </a:r>
            <a:r>
              <a:rPr lang="en-US" sz="2800" i="1" dirty="0" smtClean="0">
                <a:solidFill>
                  <a:schemeClr val="bg1"/>
                </a:solidFill>
              </a:rPr>
              <a:t> solid </a:t>
            </a:r>
            <a:r>
              <a:rPr lang="en-US" sz="2800" i="1" dirty="0" err="1" smtClean="0">
                <a:solidFill>
                  <a:schemeClr val="bg1"/>
                </a:solidFill>
              </a:rPr>
              <a:t>di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langit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apa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sebenarnya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menggerakkan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benda-benda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langit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mempertahankan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gerakan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regulernya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FRANCIS BACON </a:t>
            </a:r>
          </a:p>
          <a:p>
            <a:pPr marL="0" indent="0" algn="ctr">
              <a:buNone/>
            </a:pPr>
            <a:r>
              <a:rPr lang="en-US" sz="2800" i="1" dirty="0" err="1" smtClean="0">
                <a:solidFill>
                  <a:schemeClr val="bg1"/>
                </a:solidFill>
              </a:rPr>
              <a:t>Ada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sistem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atau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tidak</a:t>
            </a:r>
            <a:r>
              <a:rPr lang="en-US" sz="2800" i="1" dirty="0" smtClean="0">
                <a:solidFill>
                  <a:schemeClr val="bg1"/>
                </a:solidFill>
              </a:rPr>
              <a:t>? </a:t>
            </a:r>
            <a:r>
              <a:rPr lang="en-US" sz="2800" i="1" dirty="0" err="1" smtClean="0">
                <a:solidFill>
                  <a:schemeClr val="bg1"/>
                </a:solidFill>
              </a:rPr>
              <a:t>Adakah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pusat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semesta</a:t>
            </a:r>
            <a:r>
              <a:rPr lang="en-US" sz="2800" i="1" dirty="0" smtClean="0">
                <a:solidFill>
                  <a:schemeClr val="bg1"/>
                </a:solidFill>
              </a:rPr>
              <a:t>?</a:t>
            </a:r>
            <a:endParaRPr lang="id-ID" sz="2800" i="1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2362200"/>
            <a:ext cx="838200" cy="5334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4191000" y="4419600"/>
            <a:ext cx="838200" cy="5334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bg1"/>
                </a:solidFill>
              </a:rPr>
              <a:t>…1600</a:t>
            </a:r>
            <a:endParaRPr lang="id-ID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bg1"/>
                </a:solidFill>
              </a:rPr>
              <a:t>WILLIAM GILBERT: </a:t>
            </a: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kemagnetan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merupakan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prinsip</a:t>
            </a:r>
            <a:r>
              <a:rPr lang="en-US" i="1" dirty="0" smtClean="0">
                <a:solidFill>
                  <a:schemeClr val="bg1"/>
                </a:solidFill>
              </a:rPr>
              <a:t> yang </a:t>
            </a:r>
            <a:r>
              <a:rPr lang="en-US" i="1" dirty="0" err="1" smtClean="0">
                <a:solidFill>
                  <a:schemeClr val="bg1"/>
                </a:solidFill>
              </a:rPr>
              <a:t>memegang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sistem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tata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surya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en-US" sz="12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i="1" dirty="0" err="1" smtClean="0">
                <a:solidFill>
                  <a:schemeClr val="bg1"/>
                </a:solidFill>
              </a:rPr>
              <a:t>gravitasi</a:t>
            </a:r>
            <a:r>
              <a:rPr lang="en-US" sz="4800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merupakan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gaya</a:t>
            </a:r>
            <a:r>
              <a:rPr lang="en-US" i="1" dirty="0" smtClean="0">
                <a:solidFill>
                  <a:schemeClr val="bg1"/>
                </a:solidFill>
              </a:rPr>
              <a:t> magnet yang </a:t>
            </a:r>
            <a:r>
              <a:rPr lang="en-US" i="1" dirty="0" err="1" smtClean="0">
                <a:solidFill>
                  <a:schemeClr val="bg1"/>
                </a:solidFill>
              </a:rPr>
              <a:t>dikeluarkan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oleh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batuan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raksasa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dari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bumi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kepada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objek-objek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disekitarnya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bahwa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gravitasi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tersebut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meluas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sampai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sistem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tata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surya</a:t>
            </a:r>
            <a:endParaRPr lang="en-US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Pusat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gravitasi</a:t>
            </a:r>
            <a:r>
              <a:rPr lang="en-US" i="1" dirty="0" smtClean="0">
                <a:solidFill>
                  <a:schemeClr val="bg1"/>
                </a:solidFill>
              </a:rPr>
              <a:t>: MASSA </a:t>
            </a:r>
            <a:r>
              <a:rPr lang="en-US" i="1" dirty="0" err="1" smtClean="0">
                <a:solidFill>
                  <a:schemeClr val="bg1"/>
                </a:solidFill>
              </a:rPr>
              <a:t>benda</a:t>
            </a:r>
            <a:r>
              <a:rPr lang="en-US" i="1" dirty="0" smtClean="0">
                <a:solidFill>
                  <a:schemeClr val="bg1"/>
                </a:solidFill>
              </a:rPr>
              <a:t>, BUKAN </a:t>
            </a:r>
            <a:r>
              <a:rPr lang="en-US" i="1" dirty="0" err="1" smtClean="0">
                <a:solidFill>
                  <a:schemeClr val="bg1"/>
                </a:solidFill>
              </a:rPr>
              <a:t>titik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geometrinya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Gilbert: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bintang-bintang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tetap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berubah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bumi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berotasi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sumbunya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harinya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magnetik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berorientasi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masing-masing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rotasi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sumbu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menunjuk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bintang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kutub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orientasi</a:t>
            </a:r>
            <a:r>
              <a:rPr lang="en-US" dirty="0" smtClean="0">
                <a:solidFill>
                  <a:schemeClr val="bg1"/>
                </a:solidFill>
              </a:rPr>
              <a:t> magnet </a:t>
            </a:r>
            <a:r>
              <a:rPr lang="en-US" dirty="0" err="1" smtClean="0">
                <a:solidFill>
                  <a:schemeClr val="bg1"/>
                </a:solidFill>
              </a:rPr>
              <a:t>bumi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bg1"/>
                </a:solidFill>
              </a:rPr>
              <a:t>GILBERT:</a:t>
            </a: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</a:rPr>
              <a:t>seluruh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benda-benda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dalam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sistem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tata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surya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secara</a:t>
            </a:r>
            <a:r>
              <a:rPr lang="en-US" i="1" dirty="0" smtClean="0">
                <a:solidFill>
                  <a:schemeClr val="bg1"/>
                </a:solidFill>
              </a:rPr>
              <a:t> mutual </a:t>
            </a:r>
            <a:r>
              <a:rPr lang="en-US" i="1" dirty="0" err="1" smtClean="0">
                <a:solidFill>
                  <a:schemeClr val="bg1"/>
                </a:solidFill>
              </a:rPr>
              <a:t>saling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mempengaruhi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pergerakan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sama</a:t>
            </a:r>
            <a:r>
              <a:rPr lang="en-US" i="1" dirty="0" smtClean="0">
                <a:solidFill>
                  <a:schemeClr val="bg1"/>
                </a:solidFill>
              </a:rPr>
              <a:t> lain </a:t>
            </a:r>
            <a:r>
              <a:rPr lang="en-US" i="1" dirty="0" err="1" smtClean="0">
                <a:solidFill>
                  <a:schemeClr val="bg1"/>
                </a:solidFill>
              </a:rPr>
              <a:t>melalui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interaksi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gaya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magnetiknya</a:t>
            </a:r>
            <a:r>
              <a:rPr lang="en-US" i="1" dirty="0" smtClean="0">
                <a:solidFill>
                  <a:schemeClr val="bg1"/>
                </a:solidFill>
              </a:rPr>
              <a:t>: </a:t>
            </a:r>
            <a:r>
              <a:rPr lang="en-US" i="1" dirty="0" err="1" smtClean="0">
                <a:solidFill>
                  <a:schemeClr val="bg1"/>
                </a:solidFill>
              </a:rPr>
              <a:t>tidak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ada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n-US" i="1" dirty="0" err="1" smtClean="0">
                <a:solidFill>
                  <a:schemeClr val="bg1"/>
                </a:solidFill>
              </a:rPr>
              <a:t>penggerak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utama</a:t>
            </a:r>
            <a:r>
              <a:rPr lang="en-US" i="1" dirty="0" smtClean="0">
                <a:solidFill>
                  <a:schemeClr val="bg1"/>
                </a:solidFill>
              </a:rPr>
              <a:t> yang </a:t>
            </a:r>
            <a:r>
              <a:rPr lang="en-US" i="1" dirty="0" err="1" smtClean="0">
                <a:solidFill>
                  <a:schemeClr val="bg1"/>
                </a:solidFill>
              </a:rPr>
              <a:t>mengontrol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pergerakan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mereka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dari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luar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endParaRPr lang="id-ID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677</Words>
  <Application>Microsoft Office PowerPoint</Application>
  <PresentationFormat>On-screen Show (4:3)</PresentationFormat>
  <Paragraphs>74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TEORI GRAVITASI SEMESTA</vt:lpstr>
      <vt:lpstr>…abad ke17</vt:lpstr>
      <vt:lpstr>Slide 3</vt:lpstr>
      <vt:lpstr>Slide 4</vt:lpstr>
      <vt:lpstr>Slide 5</vt:lpstr>
      <vt:lpstr>…1577</vt:lpstr>
      <vt:lpstr>…1600</vt:lpstr>
      <vt:lpstr>Gilbert:</vt:lpstr>
      <vt:lpstr>Slide 9</vt:lpstr>
      <vt:lpstr>Slide 10</vt:lpstr>
      <vt:lpstr>KEPLER: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GRAVITASI SEMESTA</dc:title>
  <dc:creator>Novalila</dc:creator>
  <cp:lastModifiedBy>User</cp:lastModifiedBy>
  <cp:revision>34</cp:revision>
  <dcterms:created xsi:type="dcterms:W3CDTF">2012-03-13T09:44:23Z</dcterms:created>
  <dcterms:modified xsi:type="dcterms:W3CDTF">2013-09-18T16:37:51Z</dcterms:modified>
</cp:coreProperties>
</file>