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7" r:id="rId2"/>
    <p:sldId id="276" r:id="rId3"/>
    <p:sldId id="284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329" r:id="rId12"/>
    <p:sldId id="295" r:id="rId13"/>
    <p:sldId id="330" r:id="rId14"/>
    <p:sldId id="331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273" r:id="rId38"/>
    <p:sldId id="332" r:id="rId39"/>
  </p:sldIdLst>
  <p:sldSz cx="9144000" cy="6858000" type="screen4x3"/>
  <p:notesSz cx="9945688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E40C3A"/>
    <a:srgbClr val="1105FB"/>
    <a:srgbClr val="BE3CAB"/>
    <a:srgbClr val="07026C"/>
    <a:srgbClr val="780858"/>
    <a:srgbClr val="E543C6"/>
    <a:srgbClr val="000C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10699" cy="343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2738" y="0"/>
            <a:ext cx="4310699" cy="343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9F48F-182B-4866-BB09-CCA0806D3BD7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513694"/>
            <a:ext cx="4310699" cy="343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2738" y="6513694"/>
            <a:ext cx="4310699" cy="343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88D26-2662-4A4C-921B-67BB4E359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10699" cy="343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2738" y="0"/>
            <a:ext cx="4310699" cy="343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542BF-0A2C-4924-B489-5260071CEDB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7550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5470" y="3258019"/>
            <a:ext cx="7954749" cy="3085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13694"/>
            <a:ext cx="4310699" cy="343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2738" y="6513694"/>
            <a:ext cx="4310699" cy="343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26065-F3D0-404E-A89B-18A0132C4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74E48E4-5657-4D00-857B-8DA8BBD56ED3}" type="slidenum">
              <a:rPr lang="id-ID" smtClean="0"/>
              <a:pPr eaLnBrk="1" hangingPunct="1"/>
              <a:t>5</a:t>
            </a:fld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B6DCA8-9D2C-47EB-AF5B-4AC4E4CCC733}" type="slidenum">
              <a:rPr lang="id-ID" smtClean="0"/>
              <a:pPr eaLnBrk="1" hangingPunct="1"/>
              <a:t>33</a:t>
            </a:fld>
            <a:endParaRPr lang="id-ID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0F82999-7D65-485C-9E23-88721D84F6E1}" type="slidenum">
              <a:rPr lang="id-ID" smtClean="0"/>
              <a:pPr eaLnBrk="1" hangingPunct="1"/>
              <a:t>34</a:t>
            </a:fld>
            <a:endParaRPr lang="id-ID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2710505-343B-4AD0-A773-A6027090BF54}" type="slidenum">
              <a:rPr lang="id-ID" smtClean="0"/>
              <a:pPr eaLnBrk="1" hangingPunct="1"/>
              <a:t>35</a:t>
            </a:fld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B77C6B-FC07-434B-AD40-BD0DD3495DEE}" type="slidenum">
              <a:rPr lang="id-ID" smtClean="0"/>
              <a:pPr eaLnBrk="1" hangingPunct="1"/>
              <a:t>6</a:t>
            </a:fld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851B745-3B2E-4709-AD02-457AFB6CBFDD}" type="slidenum">
              <a:rPr lang="id-ID" smtClean="0"/>
              <a:pPr eaLnBrk="1" hangingPunct="1"/>
              <a:t>7</a:t>
            </a:fld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DB56223-EDE6-4F75-97D5-4CA9E084EFC9}" type="slidenum">
              <a:rPr lang="id-ID" smtClean="0"/>
              <a:pPr eaLnBrk="1" hangingPunct="1"/>
              <a:t>8</a:t>
            </a:fld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4577E99-60C0-4F80-98B9-945BB5B9371F}" type="slidenum">
              <a:rPr lang="id-ID" smtClean="0"/>
              <a:pPr eaLnBrk="1" hangingPunct="1"/>
              <a:t>9</a:t>
            </a:fld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05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F73BBD9-2709-48A1-A24C-163EF80CB0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2AE66-B835-45A5-ACB2-DC0D7835AF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D5ED3-48DB-4A2F-8002-A7C6DDF579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C3C56-36E6-43CF-BF6A-B8A8987D2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8102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418922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endParaRPr lang="id-ID" noProof="0" smtClean="0"/>
          </a:p>
        </p:txBody>
      </p:sp>
    </p:spTree>
    <p:extLst>
      <p:ext uri="{BB962C8B-B14F-4D97-AF65-F5344CB8AC3E}">
        <p14:creationId xmlns="" xmlns:p14="http://schemas.microsoft.com/office/powerpoint/2010/main" val="363317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Insih Wilujeng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6D33C-FBA0-48BE-B44E-358BBE9C0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726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66403-254B-4DDD-A67C-96FDBC6F89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449E7-024B-4F22-A504-332E20F795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0E4AE-909D-4F4E-8B34-FC98CDEC6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65380-05E3-410D-B347-ECD7874898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0F7DD-91ED-43D6-AE3E-72D222F467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A188D-1BC5-4B3E-AE76-DF587FE4D9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8A5C3-7804-4201-906B-EE640C2BB9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5FD41-8CD3-4619-AB58-C3A0222443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02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fld id="{30288CFB-4626-40F2-819B-F7AE0277BC6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ODEL%20PEMBELAJARAN%20KOOPERATIF-1.pp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www.cyber-nation.com/images/cybernation/teamwork.gif&amp;imgrefurl=http://www.cyber-nation.com/&amp;h=142&amp;w=155&amp;prev=/images?q=teamwork&amp;svnum=10&amp;hl=en&amp;lr=&amp;ie=UTF-8&amp;oe=UTF-8&amp;sa=N" TargetMode="Externa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6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167563" y="28575"/>
            <a:ext cx="1905000" cy="457200"/>
          </a:xfrm>
          <a:prstGeom prst="rect">
            <a:avLst/>
          </a:prstGeom>
        </p:spPr>
        <p:txBody>
          <a:bodyPr/>
          <a:lstStyle/>
          <a:p>
            <a:fld id="{D156FA64-4FE2-4050-992C-C10206B165E3}" type="datetime5">
              <a:rPr lang="en-US"/>
              <a:pPr/>
              <a:t>7-Nov-13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2209800"/>
          </a:xfrm>
        </p:spPr>
        <p:txBody>
          <a:bodyPr/>
          <a:lstStyle/>
          <a:p>
            <a:r>
              <a:rPr lang="en-US" sz="4000" dirty="0" smtClean="0">
                <a:solidFill>
                  <a:srgbClr val="C00000"/>
                </a:solidFill>
                <a:latin typeface="Calisto MT" pitchFamily="18" charset="0"/>
              </a:rPr>
              <a:t>MODEL – MODEL</a:t>
            </a:r>
            <a:br>
              <a:rPr lang="en-US" sz="4000" dirty="0" smtClean="0">
                <a:solidFill>
                  <a:srgbClr val="C00000"/>
                </a:solidFill>
                <a:latin typeface="Calisto MT" pitchFamily="18" charset="0"/>
              </a:rPr>
            </a:br>
            <a:r>
              <a:rPr lang="en-US" sz="4000" dirty="0" smtClean="0">
                <a:solidFill>
                  <a:srgbClr val="C00000"/>
                </a:solidFill>
                <a:latin typeface="Calisto MT" pitchFamily="18" charset="0"/>
              </a:rPr>
              <a:t>PEMBELAJARAN IPA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sto MT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3657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b="1" dirty="0" smtClean="0">
              <a:solidFill>
                <a:schemeClr val="accent5">
                  <a:lumMod val="10000"/>
                </a:schemeClr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</a:pPr>
            <a:endParaRPr lang="id-ID" sz="2400" b="1" noProof="1" smtClean="0">
              <a:latin typeface="Calisto MT" pitchFamily="18" charset="0"/>
            </a:endParaRPr>
          </a:p>
          <a:p>
            <a:pPr>
              <a:lnSpc>
                <a:spcPct val="80000"/>
              </a:lnSpc>
            </a:pPr>
            <a:r>
              <a:rPr lang="id-ID" sz="2400" b="1" noProof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sto MT" pitchFamily="18" charset="0"/>
              </a:rPr>
              <a:t>Disampaikan pada:</a:t>
            </a:r>
          </a:p>
          <a:p>
            <a:pPr>
              <a:lnSpc>
                <a:spcPct val="80000"/>
              </a:lnSpc>
            </a:pPr>
            <a:r>
              <a:rPr lang="en-US" sz="2400" b="1" noProof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sto MT" pitchFamily="18" charset="0"/>
              </a:rPr>
              <a:t>PLPG Rayon 11 </a:t>
            </a:r>
          </a:p>
          <a:p>
            <a:pPr>
              <a:lnSpc>
                <a:spcPct val="80000"/>
              </a:lnSpc>
            </a:pPr>
            <a:r>
              <a:rPr lang="en-US" sz="2400" b="1" noProof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sto MT" pitchFamily="18" charset="0"/>
              </a:rPr>
              <a:t>Universitas Negeri Yogyakarta</a:t>
            </a:r>
          </a:p>
          <a:p>
            <a:pPr>
              <a:lnSpc>
                <a:spcPct val="80000"/>
              </a:lnSpc>
            </a:pPr>
            <a:r>
              <a:rPr lang="en-US" sz="2400" b="1" noProof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sto MT" pitchFamily="18" charset="0"/>
              </a:rPr>
              <a:t>Bidang Studi IPA – SMP </a:t>
            </a:r>
            <a:endParaRPr lang="id-ID" sz="2400" b="1" noProof="1" smtClean="0">
              <a:solidFill>
                <a:schemeClr val="tx1">
                  <a:lumMod val="95000"/>
                  <a:lumOff val="5000"/>
                </a:schemeClr>
              </a:solidFill>
              <a:latin typeface="Calisto MT" pitchFamily="18" charset="0"/>
            </a:endParaRPr>
          </a:p>
          <a:p>
            <a:pPr>
              <a:lnSpc>
                <a:spcPct val="80000"/>
              </a:lnSpc>
            </a:pPr>
            <a:endParaRPr lang="en-US" sz="2000" b="1" noProof="1" smtClean="0">
              <a:latin typeface="Calisto MT" pitchFamily="18" charset="0"/>
            </a:endParaRPr>
          </a:p>
          <a:p>
            <a:pPr>
              <a:lnSpc>
                <a:spcPct val="80000"/>
              </a:lnSpc>
            </a:pPr>
            <a:endParaRPr lang="id-ID" sz="2000" b="1" noProof="1" smtClean="0">
              <a:latin typeface="Calisto MT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b="1" noProof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sto MT" pitchFamily="18" charset="0"/>
                <a:cs typeface="Tahoma" pitchFamily="34" charset="0"/>
              </a:rPr>
              <a:t>Hotel Sargede, Yogyakarta</a:t>
            </a:r>
            <a:endParaRPr lang="id-ID" sz="2400" b="1" noProof="1" smtClean="0">
              <a:latin typeface="Calisto MT" pitchFamily="18" charset="0"/>
              <a:cs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b="1" noProof="1" smtClean="0">
                <a:latin typeface="Calisto MT" pitchFamily="18" charset="0"/>
                <a:cs typeface="Tahoma" pitchFamily="34" charset="0"/>
              </a:rPr>
              <a:t>7 November </a:t>
            </a:r>
            <a:r>
              <a:rPr lang="id-ID" sz="2400" b="1" noProof="1" smtClean="0">
                <a:latin typeface="Calisto MT" pitchFamily="18" charset="0"/>
                <a:cs typeface="Tahoma" pitchFamily="34" charset="0"/>
              </a:rPr>
              <a:t>2013</a:t>
            </a:r>
            <a:endParaRPr lang="id-ID" sz="2400" b="1" noProof="1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sto MT" pitchFamily="18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20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20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>
                <a:solidFill>
                  <a:srgbClr val="C00000"/>
                </a:solidFill>
              </a:rPr>
              <a:t>EFEKTIF</a:t>
            </a:r>
          </a:p>
        </p:txBody>
      </p:sp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609600" y="1214438"/>
            <a:ext cx="7848600" cy="5110162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	</a:t>
            </a:r>
            <a:r>
              <a:rPr lang="id-ID" b="1" dirty="0" smtClean="0"/>
              <a:t>Pembelajaran yang mampu menghantarkan pencapaian tujuan </a:t>
            </a:r>
            <a:r>
              <a:rPr lang="en-US" b="1" dirty="0" err="1" smtClean="0"/>
              <a:t>pembelajaran</a:t>
            </a:r>
            <a:r>
              <a:rPr lang="en-US" b="1" dirty="0" smtClean="0"/>
              <a:t>.</a:t>
            </a:r>
          </a:p>
          <a:p>
            <a:pPr eaLnBrk="1" hangingPunct="1">
              <a:buNone/>
            </a:pPr>
            <a:endParaRPr lang="en-US" b="1" dirty="0" smtClean="0"/>
          </a:p>
          <a:p>
            <a:pPr>
              <a:buFont typeface="Wingdings" pitchFamily="2" charset="2"/>
              <a:buChar char="q"/>
            </a:pPr>
            <a:r>
              <a:rPr lang="en-US" b="1" noProof="1" smtClean="0">
                <a:solidFill>
                  <a:srgbClr val="07026C"/>
                </a:solidFill>
              </a:rPr>
              <a:t>Pembelajaran efektif jika bermakna, </a:t>
            </a:r>
          </a:p>
          <a:p>
            <a:pPr>
              <a:buFont typeface="Wingdings" pitchFamily="2" charset="2"/>
              <a:buChar char="q"/>
            </a:pPr>
            <a:r>
              <a:rPr lang="en-US" b="1" noProof="1" smtClean="0">
                <a:solidFill>
                  <a:srgbClr val="07026C"/>
                </a:solidFill>
              </a:rPr>
              <a:t>bermakna jika pembelajaran berkesan, </a:t>
            </a:r>
          </a:p>
          <a:p>
            <a:pPr>
              <a:buFont typeface="Wingdings" pitchFamily="2" charset="2"/>
              <a:buChar char="q"/>
            </a:pPr>
            <a:r>
              <a:rPr lang="en-US" b="1" noProof="1" smtClean="0">
                <a:solidFill>
                  <a:srgbClr val="07026C"/>
                </a:solidFill>
              </a:rPr>
              <a:t>berkesan jika melibatkan semua ind</a:t>
            </a:r>
            <a:r>
              <a:rPr lang="en-US" b="1" dirty="0" smtClean="0">
                <a:solidFill>
                  <a:srgbClr val="07026C"/>
                </a:solidFill>
              </a:rPr>
              <a:t>e</a:t>
            </a:r>
            <a:r>
              <a:rPr lang="en-US" b="1" noProof="1" smtClean="0">
                <a:solidFill>
                  <a:srgbClr val="07026C"/>
                </a:solidFill>
              </a:rPr>
              <a:t>ra, daya pikir, daya cipta, pemecahan masalah dsb. </a:t>
            </a:r>
          </a:p>
          <a:p>
            <a:pPr eaLnBrk="1" hangingPunct="1">
              <a:buNone/>
            </a:pPr>
            <a:endParaRPr lang="id-ID" b="1" dirty="0" smtClean="0"/>
          </a:p>
          <a:p>
            <a:pPr eaLnBrk="1" hangingPunct="1"/>
            <a:endParaRPr lang="id-ID" dirty="0" smtClean="0"/>
          </a:p>
        </p:txBody>
      </p:sp>
    </p:spTree>
    <p:extLst>
      <p:ext uri="{BB962C8B-B14F-4D97-AF65-F5344CB8AC3E}">
        <p14:creationId xmlns="" xmlns:p14="http://schemas.microsoft.com/office/powerpoint/2010/main" val="24043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0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4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66403-254B-4DDD-A67C-96FDBC6F899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z="4100" b="1" dirty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MENYENANGKAN</a:t>
            </a:r>
          </a:p>
        </p:txBody>
      </p:sp>
      <p:sp>
        <p:nvSpPr>
          <p:cNvPr id="6" name="Content Placeholder 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4000" i="1" noProof="1" smtClean="0"/>
              <a:t>Menyenangkan </a:t>
            </a:r>
            <a:r>
              <a:rPr lang="en-US" sz="4000" noProof="1" smtClean="0"/>
              <a:t>harus dimaknai secara luas, antara lain </a:t>
            </a:r>
            <a:r>
              <a:rPr lang="en-US" sz="4000" i="1" noProof="1" smtClean="0">
                <a:solidFill>
                  <a:srgbClr val="C00000"/>
                </a:solidFill>
              </a:rPr>
              <a:t>belajar tanpa tekanan</a:t>
            </a:r>
            <a:r>
              <a:rPr lang="en-US" sz="4000" i="1" noProof="1" smtClean="0"/>
              <a:t>.</a:t>
            </a:r>
          </a:p>
          <a:p>
            <a:pPr>
              <a:defRPr/>
            </a:pPr>
            <a:endParaRPr lang="en-US" sz="1200" i="1" noProof="1" smtClean="0"/>
          </a:p>
          <a:p>
            <a:pPr>
              <a:defRPr/>
            </a:pPr>
            <a:r>
              <a:rPr lang="en-US" sz="4000" noProof="1" smtClean="0"/>
              <a:t>Pembelajaran juga harus memacu </a:t>
            </a:r>
            <a:r>
              <a:rPr lang="en-US" sz="4000" i="1" noProof="1" smtClean="0">
                <a:solidFill>
                  <a:srgbClr val="C00000"/>
                </a:solidFill>
              </a:rPr>
              <a:t>semangat kompetitif</a:t>
            </a:r>
            <a:r>
              <a:rPr lang="en-US" sz="4000" noProof="1" smtClean="0"/>
              <a:t>, tidak sekedar </a:t>
            </a:r>
            <a:r>
              <a:rPr lang="en-US" sz="4000" i="1" noProof="1" smtClean="0"/>
              <a:t>Joyful</a:t>
            </a:r>
            <a:r>
              <a:rPr lang="en-US" sz="4000" noProof="1" smtClean="0"/>
              <a:t> dalam arti bersenang-senang.</a:t>
            </a:r>
          </a:p>
          <a:p>
            <a:pPr>
              <a:defRPr/>
            </a:pPr>
            <a:endParaRPr lang="en-US" sz="1200" noProof="1" smtClean="0"/>
          </a:p>
          <a:p>
            <a:pPr>
              <a:defRPr/>
            </a:pPr>
            <a:r>
              <a:rPr lang="en-US" sz="4000" noProof="1" smtClean="0"/>
              <a:t>Guna melatih kedisiplinan dan mentaati aturan yang disepakati bersama, </a:t>
            </a:r>
          </a:p>
          <a:p>
            <a:pPr lvl="1">
              <a:defRPr/>
            </a:pPr>
            <a:r>
              <a:rPr lang="en-US" sz="3600" noProof="1" smtClean="0"/>
              <a:t>bagaimana dengan </a:t>
            </a:r>
            <a:r>
              <a:rPr lang="en-US" sz="3600" i="1" noProof="1" smtClean="0">
                <a:solidFill>
                  <a:srgbClr val="C00000"/>
                </a:solidFill>
              </a:rPr>
              <a:t>reward &amp;</a:t>
            </a:r>
            <a:r>
              <a:rPr lang="en-US" sz="3600" noProof="1" smtClean="0">
                <a:solidFill>
                  <a:srgbClr val="C00000"/>
                </a:solidFill>
              </a:rPr>
              <a:t> </a:t>
            </a:r>
            <a:r>
              <a:rPr lang="en-US" sz="3600" i="1" noProof="1" smtClean="0">
                <a:solidFill>
                  <a:srgbClr val="C00000"/>
                </a:solidFill>
              </a:rPr>
              <a:t>punishment</a:t>
            </a:r>
            <a:r>
              <a:rPr lang="en-US" sz="3600" i="1" noProof="1" smtClean="0"/>
              <a:t>?</a:t>
            </a:r>
          </a:p>
          <a:p>
            <a:pPr lvl="1">
              <a:defRPr/>
            </a:pPr>
            <a:r>
              <a:rPr lang="en-US" sz="3600" noProof="1" smtClean="0"/>
              <a:t>perlukah ada </a:t>
            </a:r>
            <a:r>
              <a:rPr lang="en-US" sz="3600" i="1" noProof="1" smtClean="0">
                <a:solidFill>
                  <a:srgbClr val="C00000"/>
                </a:solidFill>
              </a:rPr>
              <a:t>sanksi/konsekuensi</a:t>
            </a:r>
            <a:r>
              <a:rPr lang="en-US" sz="3600" noProof="1" smtClean="0"/>
              <a:t>?</a:t>
            </a:r>
            <a:endParaRPr lang="en-US" sz="3600" i="1" noProof="1" smtClean="0"/>
          </a:p>
          <a:p>
            <a:pPr>
              <a:defRPr/>
            </a:pPr>
            <a:endParaRPr lang="en-US" sz="3900" dirty="0" smtClean="0"/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endParaRPr lang="id-ID" sz="27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458200" cy="2209800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DI (</a:t>
            </a:r>
            <a:r>
              <a:rPr lang="en-US" sz="3600" b="1" i="1" dirty="0" smtClean="0"/>
              <a:t>DIRECT INSTRUCTION</a:t>
            </a:r>
            <a:r>
              <a:rPr lang="en-US" sz="3600" b="1" dirty="0" smtClean="0"/>
              <a:t>)</a:t>
            </a:r>
          </a:p>
          <a:p>
            <a:pPr eaLnBrk="1" hangingPunct="1"/>
            <a:r>
              <a:rPr lang="en-US" sz="3600" b="1" dirty="0" smtClean="0"/>
              <a:t>CL (</a:t>
            </a:r>
            <a:r>
              <a:rPr lang="en-US" sz="3600" b="1" i="1" dirty="0" smtClean="0"/>
              <a:t>COOPERATIVE LEARNING</a:t>
            </a:r>
            <a:r>
              <a:rPr lang="en-US" sz="3600" b="1" dirty="0" smtClean="0"/>
              <a:t>)</a:t>
            </a:r>
          </a:p>
          <a:p>
            <a:pPr eaLnBrk="1" hangingPunct="1"/>
            <a:r>
              <a:rPr lang="en-US" sz="3600" b="1" dirty="0" smtClean="0"/>
              <a:t>PBI (</a:t>
            </a:r>
            <a:r>
              <a:rPr lang="en-US" sz="3600" b="1" i="1" dirty="0" smtClean="0"/>
              <a:t>PROBLEM BASE INSTRUCTION</a:t>
            </a:r>
            <a:r>
              <a:rPr lang="en-US" sz="3600" b="1" dirty="0" smtClean="0"/>
              <a:t>)</a:t>
            </a:r>
          </a:p>
        </p:txBody>
      </p:sp>
      <p:sp>
        <p:nvSpPr>
          <p:cNvPr id="32771" name="WordArt 3"/>
          <p:cNvSpPr>
            <a:spLocks noChangeArrowheads="1" noChangeShapeType="1" noTextEdit="1"/>
          </p:cNvSpPr>
          <p:nvPr/>
        </p:nvSpPr>
        <p:spPr bwMode="auto">
          <a:xfrm>
            <a:off x="1371600" y="838200"/>
            <a:ext cx="61341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Arial Black"/>
              </a:rPr>
              <a:t>MODEL PEMBELAJARAN</a:t>
            </a:r>
          </a:p>
        </p:txBody>
      </p:sp>
    </p:spTree>
    <p:extLst>
      <p:ext uri="{BB962C8B-B14F-4D97-AF65-F5344CB8AC3E}">
        <p14:creationId xmlns="" xmlns:p14="http://schemas.microsoft.com/office/powerpoint/2010/main" val="2016475779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041525" y="631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d-ID">
              <a:latin typeface="Tahoma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806700" y="549275"/>
            <a:ext cx="2736850" cy="717550"/>
          </a:xfrm>
          <a:prstGeom prst="rect">
            <a:avLst/>
          </a:prstGeom>
          <a:solidFill>
            <a:srgbClr val="FFC000"/>
          </a:solidFill>
          <a:ln w="76200" cmpd="thickThin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latin typeface="Trebuchet MS" pitchFamily="34" charset="0"/>
              </a:rPr>
              <a:t>MODEL PEMBELAJARAN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771650"/>
            <a:ext cx="21336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Trebuchet MS" pitchFamily="34" charset="0"/>
              </a:rPr>
              <a:t>Direct Instruction</a:t>
            </a:r>
          </a:p>
          <a:p>
            <a:pPr algn="ctr"/>
            <a:r>
              <a:rPr lang="en-US" b="1" dirty="0">
                <a:latin typeface="Trebuchet MS" pitchFamily="34" charset="0"/>
              </a:rPr>
              <a:t> (DI)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071802" y="1743075"/>
            <a:ext cx="2428892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Trebuchet MS" pitchFamily="34" charset="0"/>
              </a:rPr>
              <a:t>Cooperative Learning</a:t>
            </a:r>
          </a:p>
          <a:p>
            <a:pPr algn="ctr"/>
            <a:r>
              <a:rPr lang="en-US" b="1" dirty="0">
                <a:latin typeface="Trebuchet MS" pitchFamily="34" charset="0"/>
              </a:rPr>
              <a:t> (CL)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019800" y="1768475"/>
            <a:ext cx="22098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Trebuchet MS" pitchFamily="34" charset="0"/>
              </a:rPr>
              <a:t>Problem Based </a:t>
            </a:r>
          </a:p>
          <a:p>
            <a:pPr algn="ctr"/>
            <a:r>
              <a:rPr lang="en-US" b="1" dirty="0">
                <a:latin typeface="Trebuchet MS" pitchFamily="34" charset="0"/>
              </a:rPr>
              <a:t>Instruction (PBI)</a:t>
            </a:r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3048000" y="3114675"/>
            <a:ext cx="22860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err="1">
                <a:solidFill>
                  <a:srgbClr val="0000CC"/>
                </a:solidFill>
                <a:latin typeface="Trebuchet MS" pitchFamily="34" charset="0"/>
              </a:rPr>
              <a:t>Empat</a:t>
            </a:r>
            <a:r>
              <a:rPr lang="en-US" sz="2000" b="1" dirty="0">
                <a:solidFill>
                  <a:srgbClr val="0000CC"/>
                </a:solidFill>
                <a:latin typeface="Trebuchet MS" pitchFamily="34" charset="0"/>
              </a:rPr>
              <a:t> </a:t>
            </a:r>
            <a:r>
              <a:rPr lang="en-US" sz="2000" b="1" dirty="0" err="1">
                <a:solidFill>
                  <a:srgbClr val="0000CC"/>
                </a:solidFill>
                <a:latin typeface="Trebuchet MS" pitchFamily="34" charset="0"/>
              </a:rPr>
              <a:t>Ciri</a:t>
            </a:r>
            <a:r>
              <a:rPr lang="en-US" sz="2000" b="1" dirty="0">
                <a:solidFill>
                  <a:srgbClr val="0000CC"/>
                </a:solidFill>
                <a:latin typeface="Trebuchet MS" pitchFamily="34" charset="0"/>
              </a:rPr>
              <a:t> </a:t>
            </a:r>
            <a:r>
              <a:rPr lang="en-US" sz="2000" b="1" dirty="0" err="1">
                <a:solidFill>
                  <a:srgbClr val="0000CC"/>
                </a:solidFill>
                <a:latin typeface="Trebuchet MS" pitchFamily="34" charset="0"/>
              </a:rPr>
              <a:t>Khusus</a:t>
            </a:r>
            <a:endParaRPr lang="en-US" sz="2000" b="1" dirty="0">
              <a:solidFill>
                <a:srgbClr val="0000CC"/>
              </a:solidFill>
              <a:latin typeface="Trebuchet MS" pitchFamily="34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4114800" y="981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57200" y="5029200"/>
            <a:ext cx="1752600" cy="97156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err="1">
                <a:latin typeface="Trebuchet MS" pitchFamily="34" charset="0"/>
              </a:rPr>
              <a:t>Landasan</a:t>
            </a:r>
            <a:endParaRPr lang="en-US" b="1" dirty="0">
              <a:latin typeface="Trebuchet MS" pitchFamily="34" charset="0"/>
            </a:endParaRPr>
          </a:p>
          <a:p>
            <a:pPr algn="ctr"/>
            <a:r>
              <a:rPr lang="en-US" b="1" dirty="0" err="1">
                <a:latin typeface="Trebuchet MS" pitchFamily="34" charset="0"/>
              </a:rPr>
              <a:t>Teoritik</a:t>
            </a:r>
            <a:endParaRPr lang="en-US" b="1" dirty="0">
              <a:latin typeface="Trebuchet MS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362200" y="5029200"/>
            <a:ext cx="1752600" cy="97156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err="1" smtClean="0">
                <a:latin typeface="Trebuchet MS" pitchFamily="34" charset="0"/>
              </a:rPr>
              <a:t>Tujuan</a:t>
            </a:r>
            <a:r>
              <a:rPr lang="en-US" b="1" dirty="0" smtClean="0">
                <a:latin typeface="Trebuchet MS" pitchFamily="34" charset="0"/>
              </a:rPr>
              <a:t>/</a:t>
            </a:r>
            <a:endParaRPr lang="en-US" b="1" dirty="0">
              <a:latin typeface="Trebuchet MS" pitchFamily="34" charset="0"/>
            </a:endParaRPr>
          </a:p>
          <a:p>
            <a:pPr algn="ctr"/>
            <a:r>
              <a:rPr lang="en-US" b="1" dirty="0" err="1">
                <a:latin typeface="Trebuchet MS" pitchFamily="34" charset="0"/>
              </a:rPr>
              <a:t>Hasil</a:t>
            </a:r>
            <a:endParaRPr lang="en-US" b="1" dirty="0">
              <a:latin typeface="Trebuchet MS" pitchFamily="34" charset="0"/>
            </a:endParaRPr>
          </a:p>
          <a:p>
            <a:pPr algn="ctr"/>
            <a:r>
              <a:rPr lang="en-US" b="1" dirty="0" err="1">
                <a:latin typeface="Trebuchet MS" pitchFamily="34" charset="0"/>
              </a:rPr>
              <a:t>Belajar</a:t>
            </a:r>
            <a:r>
              <a:rPr lang="en-US" b="1" dirty="0">
                <a:latin typeface="Trebuchet MS" pitchFamily="34" charset="0"/>
              </a:rPr>
              <a:t> </a:t>
            </a:r>
            <a:r>
              <a:rPr lang="en-US" b="1" dirty="0" err="1">
                <a:latin typeface="Trebuchet MS" pitchFamily="34" charset="0"/>
              </a:rPr>
              <a:t>Siswa</a:t>
            </a:r>
            <a:endParaRPr lang="en-US" b="1" dirty="0">
              <a:latin typeface="Trebuchet MS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4267200" y="5029200"/>
            <a:ext cx="2133600" cy="971568"/>
          </a:xfrm>
          <a:prstGeom prst="rect">
            <a:avLst/>
          </a:prstGeom>
          <a:solidFill>
            <a:srgbClr val="FF3300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>
              <a:latin typeface="Tahoma" pitchFamily="34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6553200" y="4991100"/>
            <a:ext cx="2292350" cy="115254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 dirty="0">
              <a:latin typeface="Trebuchet MS" pitchFamily="34" charset="0"/>
            </a:endParaRPr>
          </a:p>
          <a:p>
            <a:pPr algn="ctr"/>
            <a:r>
              <a:rPr lang="en-US" b="1" dirty="0" err="1">
                <a:latin typeface="Trebuchet MS" pitchFamily="34" charset="0"/>
              </a:rPr>
              <a:t>Lingkungan</a:t>
            </a:r>
            <a:endParaRPr lang="en-US" b="1" dirty="0">
              <a:latin typeface="Trebuchet MS" pitchFamily="34" charset="0"/>
            </a:endParaRPr>
          </a:p>
          <a:p>
            <a:pPr algn="ctr"/>
            <a:r>
              <a:rPr lang="en-US" b="1" dirty="0" err="1">
                <a:latin typeface="Trebuchet MS" pitchFamily="34" charset="0"/>
              </a:rPr>
              <a:t>Belajar</a:t>
            </a:r>
            <a:r>
              <a:rPr lang="en-US" b="1" dirty="0">
                <a:latin typeface="Trebuchet MS" pitchFamily="34" charset="0"/>
              </a:rPr>
              <a:t> </a:t>
            </a:r>
            <a:r>
              <a:rPr lang="en-US" b="1" dirty="0" err="1">
                <a:latin typeface="Trebuchet MS" pitchFamily="34" charset="0"/>
              </a:rPr>
              <a:t>dan</a:t>
            </a:r>
            <a:endParaRPr lang="en-US" b="1" dirty="0">
              <a:latin typeface="Trebuchet MS" pitchFamily="34" charset="0"/>
            </a:endParaRPr>
          </a:p>
          <a:p>
            <a:pPr algn="ctr"/>
            <a:r>
              <a:rPr lang="en-US" b="1" dirty="0" err="1">
                <a:latin typeface="Trebuchet MS" pitchFamily="34" charset="0"/>
              </a:rPr>
              <a:t>Sistem</a:t>
            </a:r>
            <a:r>
              <a:rPr lang="en-US" b="1" dirty="0">
                <a:latin typeface="Trebuchet MS" pitchFamily="34" charset="0"/>
              </a:rPr>
              <a:t> </a:t>
            </a:r>
            <a:r>
              <a:rPr lang="en-US" b="1" dirty="0" err="1">
                <a:latin typeface="Trebuchet MS" pitchFamily="34" charset="0"/>
              </a:rPr>
              <a:t>Pengelolaan</a:t>
            </a:r>
            <a:endParaRPr lang="en-US" b="1" dirty="0">
              <a:latin typeface="Trebuchet MS" pitchFamily="34" charset="0"/>
            </a:endParaRPr>
          </a:p>
          <a:p>
            <a:pPr algn="ctr"/>
            <a:endParaRPr lang="en-US" sz="1600" dirty="0">
              <a:latin typeface="Trebuchet MS" pitchFamily="34" charset="0"/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279889" y="5051424"/>
            <a:ext cx="2044711" cy="9233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Trebuchet MS" pitchFamily="34" charset="0"/>
              </a:rPr>
              <a:t>Tingkah</a:t>
            </a:r>
            <a:r>
              <a:rPr lang="en-US" b="1" dirty="0">
                <a:latin typeface="Trebuchet MS" pitchFamily="34" charset="0"/>
              </a:rPr>
              <a:t> </a:t>
            </a:r>
            <a:r>
              <a:rPr lang="en-US" b="1" dirty="0" err="1">
                <a:latin typeface="Trebuchet MS" pitchFamily="34" charset="0"/>
              </a:rPr>
              <a:t>Laku</a:t>
            </a:r>
            <a:r>
              <a:rPr lang="en-US" b="1" dirty="0">
                <a:latin typeface="Trebuchet MS" pitchFamily="34" charset="0"/>
              </a:rPr>
              <a:t> </a:t>
            </a:r>
            <a:r>
              <a:rPr lang="en-US" b="1" dirty="0" err="1">
                <a:latin typeface="Trebuchet MS" pitchFamily="34" charset="0"/>
              </a:rPr>
              <a:t>Mengajar</a:t>
            </a:r>
            <a:endParaRPr lang="en-US" b="1" dirty="0">
              <a:latin typeface="Trebuchet MS" pitchFamily="34" charset="0"/>
            </a:endParaRPr>
          </a:p>
          <a:p>
            <a:pPr algn="ctr"/>
            <a:r>
              <a:rPr lang="en-US" b="1" dirty="0">
                <a:latin typeface="Trebuchet MS" pitchFamily="34" charset="0"/>
              </a:rPr>
              <a:t>(</a:t>
            </a:r>
            <a:r>
              <a:rPr lang="en-US" b="1" dirty="0" err="1">
                <a:latin typeface="Trebuchet MS" pitchFamily="34" charset="0"/>
              </a:rPr>
              <a:t>Sintaks</a:t>
            </a:r>
            <a:r>
              <a:rPr lang="en-US" b="1" dirty="0">
                <a:latin typeface="Trebuchet MS" pitchFamily="34" charset="0"/>
              </a:rPr>
              <a:t>)</a:t>
            </a:r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4160838" y="1341438"/>
            <a:ext cx="123825" cy="293687"/>
          </a:xfrm>
          <a:prstGeom prst="downArrow">
            <a:avLst>
              <a:gd name="adj1" fmla="val 50000"/>
              <a:gd name="adj2" fmla="val 59295"/>
            </a:avLst>
          </a:prstGeom>
          <a:solidFill>
            <a:schemeClr val="accent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4140200" y="2708275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 flipH="1">
            <a:off x="1447800" y="3962400"/>
            <a:ext cx="1676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H="1">
            <a:off x="3124200" y="4333875"/>
            <a:ext cx="533400" cy="61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4724400" y="4343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5257800" y="3962400"/>
            <a:ext cx="2362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>
            <a:off x="5943600" y="2809875"/>
            <a:ext cx="1219200" cy="990600"/>
          </a:xfrm>
          <a:prstGeom prst="curvedLeftArrow">
            <a:avLst>
              <a:gd name="adj1" fmla="val 20000"/>
              <a:gd name="adj2" fmla="val 40000"/>
              <a:gd name="adj3" fmla="val 410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auto">
          <a:xfrm>
            <a:off x="1676400" y="2733675"/>
            <a:ext cx="990600" cy="1143000"/>
          </a:xfrm>
          <a:prstGeom prst="curvedRightArrow">
            <a:avLst>
              <a:gd name="adj1" fmla="val 23077"/>
              <a:gd name="adj2" fmla="val 4615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 flipH="1">
            <a:off x="1447800" y="981075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5562600" y="981075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1447800" y="981075"/>
            <a:ext cx="0" cy="704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7010400" y="981075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37180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123"/>
          <p:cNvSpPr>
            <a:spLocks noGrp="1" noChangeArrowheads="1"/>
          </p:cNvSpPr>
          <p:nvPr>
            <p:ph type="title"/>
          </p:nvPr>
        </p:nvSpPr>
        <p:spPr>
          <a:xfrm>
            <a:off x="468313" y="242887"/>
            <a:ext cx="8013700" cy="1052513"/>
          </a:xfrm>
          <a:solidFill>
            <a:schemeClr val="accent2">
              <a:lumMod val="25000"/>
            </a:schemeClr>
          </a:solidFill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FFCC"/>
                </a:solidFill>
              </a:rPr>
              <a:t>Model </a:t>
            </a:r>
            <a:r>
              <a:rPr lang="en-US" sz="3200" b="1" dirty="0" err="1" smtClean="0">
                <a:solidFill>
                  <a:srgbClr val="FFFFCC"/>
                </a:solidFill>
              </a:rPr>
              <a:t>Pembelajaran</a:t>
            </a:r>
            <a:r>
              <a:rPr lang="en-US" sz="3200" b="1" dirty="0" smtClean="0">
                <a:solidFill>
                  <a:srgbClr val="FFFFCC"/>
                </a:solidFill>
              </a:rPr>
              <a:t> &amp; </a:t>
            </a:r>
            <a:r>
              <a:rPr lang="en-US" sz="3200" b="1" dirty="0" err="1" smtClean="0">
                <a:solidFill>
                  <a:srgbClr val="FFFFCC"/>
                </a:solidFill>
              </a:rPr>
              <a:t>Ciri-cirinya</a:t>
            </a:r>
            <a:endParaRPr lang="en-US" sz="3200" b="1" dirty="0" smtClean="0">
              <a:solidFill>
                <a:srgbClr val="FFFFCC"/>
              </a:solidFill>
            </a:endParaRPr>
          </a:p>
        </p:txBody>
      </p:sp>
      <p:graphicFrame>
        <p:nvGraphicFramePr>
          <p:cNvPr id="9389" name="Group 173"/>
          <p:cNvGraphicFramePr>
            <a:graphicFrameLocks noGrp="1"/>
          </p:cNvGraphicFramePr>
          <p:nvPr>
            <p:ph type="tbl" idx="1"/>
          </p:nvPr>
        </p:nvGraphicFramePr>
        <p:xfrm>
          <a:off x="179388" y="1476323"/>
          <a:ext cx="8431213" cy="4924477"/>
        </p:xfrm>
        <a:graphic>
          <a:graphicData uri="http://schemas.openxmlformats.org/drawingml/2006/table">
            <a:tbl>
              <a:tblPr/>
              <a:tblGrid>
                <a:gridCol w="1962760"/>
                <a:gridCol w="2253830"/>
                <a:gridCol w="2106328"/>
                <a:gridCol w="2108295"/>
              </a:tblGrid>
              <a:tr h="160381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Model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Ciri-ciri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Pembelajaran Langsung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(DI)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Model Pembelajaran Kooperatif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(CL)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Model Pembelajaran Berdasarkan Masalah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(PBI)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4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Pengetahuan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prosedural dan deklarasi</a:t>
                      </a:r>
                      <a:r>
                        <a:rPr kumimoji="0" lang="fi-F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agak kompleks dan lebih tinggi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informasi sebanyak-banyaknya</a:t>
                      </a:r>
                      <a:r>
                        <a:rPr kumimoji="0" lang="fi-F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63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Sintaks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5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sintaks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6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sintaks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5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sintaks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0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Keterampilan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Pemodelan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Keterampilan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sosial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kemampuan berpikir, pemecahan masalah,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388ADA-9CE7-42BD-913E-2506FA3B4A07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28600" y="1524000"/>
            <a:ext cx="1905000" cy="152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="" xmlns:p14="http://schemas.microsoft.com/office/powerpoint/2010/main" val="141598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9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938212" y="182563"/>
            <a:ext cx="7138988" cy="582612"/>
          </a:xfrm>
          <a:solidFill>
            <a:schemeClr val="bg2"/>
          </a:solidFill>
          <a:ln w="38100" cmpd="dbl"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PEMBELAJARAN LANGSUNG (DI)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752600" y="2133600"/>
            <a:ext cx="1219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>
                <a:latin typeface="Tahoma" pitchFamily="34" charset="0"/>
              </a:rPr>
              <a:t>CTL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733800" y="2057400"/>
            <a:ext cx="1371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>
                <a:latin typeface="Tahoma" pitchFamily="34" charset="0"/>
              </a:rPr>
              <a:t>Modeling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990600" y="1143000"/>
            <a:ext cx="990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400" b="1" dirty="0" err="1">
                <a:solidFill>
                  <a:srgbClr val="C00000"/>
                </a:solidFill>
                <a:latin typeface="Tahoma" pitchFamily="34" charset="0"/>
              </a:rPr>
              <a:t>Landasan</a:t>
            </a:r>
            <a:endParaRPr lang="en-US" sz="1400" b="1" dirty="0">
              <a:solidFill>
                <a:srgbClr val="C00000"/>
              </a:solidFill>
              <a:latin typeface="Tahoma" pitchFamily="34" charset="0"/>
            </a:endParaRPr>
          </a:p>
          <a:p>
            <a:pPr algn="ctr"/>
            <a:r>
              <a:rPr lang="en-US" sz="1400" b="1" dirty="0">
                <a:solidFill>
                  <a:srgbClr val="C00000"/>
                </a:solidFill>
                <a:latin typeface="Tahoma" pitchFamily="34" charset="0"/>
              </a:rPr>
              <a:t> </a:t>
            </a:r>
            <a:r>
              <a:rPr lang="en-US" sz="1400" b="1" dirty="0" err="1">
                <a:solidFill>
                  <a:srgbClr val="C00000"/>
                </a:solidFill>
                <a:latin typeface="Tahoma" pitchFamily="34" charset="0"/>
              </a:rPr>
              <a:t>Teoritik</a:t>
            </a:r>
            <a:endParaRPr lang="en-US" sz="1400" b="1" dirty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895600" y="1143000"/>
            <a:ext cx="236220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  <a:latin typeface="Tahoma" pitchFamily="34" charset="0"/>
              </a:rPr>
              <a:t>Teori</a:t>
            </a:r>
            <a:r>
              <a:rPr lang="en-US" b="1" dirty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ahoma" pitchFamily="34" charset="0"/>
              </a:rPr>
              <a:t>Belajar</a:t>
            </a:r>
            <a:r>
              <a:rPr lang="en-US" b="1" dirty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ahoma" pitchFamily="34" charset="0"/>
              </a:rPr>
              <a:t>Sosial</a:t>
            </a:r>
            <a:endParaRPr lang="en-US" b="1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6248400" y="1143000"/>
            <a:ext cx="2133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err="1">
                <a:latin typeface="Tahoma" pitchFamily="34" charset="0"/>
              </a:rPr>
              <a:t>Pemodelan</a:t>
            </a:r>
            <a:r>
              <a:rPr lang="en-US" b="1" dirty="0">
                <a:latin typeface="Tahoma" pitchFamily="34" charset="0"/>
              </a:rPr>
              <a:t> </a:t>
            </a:r>
          </a:p>
          <a:p>
            <a:pPr algn="ctr"/>
            <a:r>
              <a:rPr lang="en-US" b="1" dirty="0" err="1">
                <a:latin typeface="Tahoma" pitchFamily="34" charset="0"/>
              </a:rPr>
              <a:t>Tingkah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Laku</a:t>
            </a:r>
            <a:endParaRPr lang="en-US" b="1" dirty="0">
              <a:latin typeface="Tahoma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2133600" y="5029200"/>
            <a:ext cx="11430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err="1">
                <a:solidFill>
                  <a:srgbClr val="C00000"/>
                </a:solidFill>
                <a:latin typeface="Tahoma" pitchFamily="34" charset="0"/>
              </a:rPr>
              <a:t>Sintaks</a:t>
            </a:r>
            <a:endParaRPr lang="en-US" b="1" dirty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1285852" y="3276600"/>
            <a:ext cx="19050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err="1">
                <a:solidFill>
                  <a:srgbClr val="C00000"/>
                </a:solidFill>
                <a:latin typeface="Tahoma" pitchFamily="34" charset="0"/>
              </a:rPr>
              <a:t>Hasil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</a:rPr>
              <a:t>Belajar</a:t>
            </a:r>
            <a:endParaRPr lang="en-US" b="1" dirty="0">
              <a:solidFill>
                <a:srgbClr val="C00000"/>
              </a:solidFill>
              <a:latin typeface="Tahoma" pitchFamily="34" charset="0"/>
            </a:endParaRPr>
          </a:p>
          <a:p>
            <a:pPr algn="ctr"/>
            <a:r>
              <a:rPr lang="en-US" b="1" dirty="0" err="1">
                <a:solidFill>
                  <a:srgbClr val="C00000"/>
                </a:solidFill>
                <a:latin typeface="Tahoma" pitchFamily="34" charset="0"/>
              </a:rPr>
              <a:t>Siswa</a:t>
            </a:r>
            <a:endParaRPr lang="en-US" b="1" dirty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6705600" y="40386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err="1">
                <a:latin typeface="Tahoma" pitchFamily="34" charset="0"/>
              </a:rPr>
              <a:t>Strategi</a:t>
            </a:r>
            <a:r>
              <a:rPr lang="en-US" b="1" dirty="0">
                <a:latin typeface="Tahoma" pitchFamily="34" charset="0"/>
              </a:rPr>
              <a:t> – </a:t>
            </a:r>
            <a:r>
              <a:rPr lang="en-US" b="1" dirty="0" err="1">
                <a:latin typeface="Tahoma" pitchFamily="34" charset="0"/>
              </a:rPr>
              <a:t>strategi</a:t>
            </a:r>
            <a:endParaRPr lang="en-US" b="1" dirty="0">
              <a:latin typeface="Tahoma" pitchFamily="34" charset="0"/>
            </a:endParaRPr>
          </a:p>
          <a:p>
            <a:pPr algn="ctr"/>
            <a:r>
              <a:rPr lang="en-US" b="1" dirty="0" err="1">
                <a:latin typeface="Tahoma" pitchFamily="34" charset="0"/>
              </a:rPr>
              <a:t>belajar</a:t>
            </a:r>
            <a:endParaRPr lang="en-US" b="1" dirty="0">
              <a:latin typeface="Tahoma" pitchFamily="34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6781800" y="5105400"/>
            <a:ext cx="1600200" cy="304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err="1">
                <a:latin typeface="Tahoma" pitchFamily="34" charset="0"/>
              </a:rPr>
              <a:t>Lihat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tabel</a:t>
            </a:r>
            <a:r>
              <a:rPr lang="en-US" b="1" dirty="0">
                <a:latin typeface="Tahoma" pitchFamily="34" charset="0"/>
              </a:rPr>
              <a:t> 1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 flipV="1">
            <a:off x="3810000" y="2819400"/>
            <a:ext cx="2819400" cy="3810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</a:rPr>
              <a:t> 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3581400" y="3352800"/>
            <a:ext cx="40386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err="1">
                <a:latin typeface="Tahoma" pitchFamily="34" charset="0"/>
              </a:rPr>
              <a:t>Pengetahuan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Deklaratif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sederhana</a:t>
            </a:r>
            <a:endParaRPr lang="en-US" b="1" dirty="0">
              <a:latin typeface="Tahoma" pitchFamily="34" charset="0"/>
            </a:endParaRP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4267200" y="5029200"/>
            <a:ext cx="18288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smtClean="0">
                <a:latin typeface="Tahoma" pitchFamily="34" charset="0"/>
              </a:rPr>
              <a:t>5 </a:t>
            </a:r>
            <a:r>
              <a:rPr lang="en-US" b="1" dirty="0" err="1">
                <a:latin typeface="Tahoma" pitchFamily="34" charset="0"/>
              </a:rPr>
              <a:t>fase</a:t>
            </a:r>
            <a:endParaRPr lang="en-US" b="1" dirty="0">
              <a:latin typeface="Tahoma" pitchFamily="34" charset="0"/>
            </a:endParaRPr>
          </a:p>
          <a:p>
            <a:pPr algn="ctr"/>
            <a:r>
              <a:rPr lang="en-US" b="1" dirty="0" err="1">
                <a:latin typeface="Tahoma" pitchFamily="34" charset="0"/>
              </a:rPr>
              <a:t>utama</a:t>
            </a:r>
            <a:endParaRPr lang="en-US" b="1" dirty="0">
              <a:latin typeface="Tahoma" pitchFamily="34" charset="0"/>
            </a:endParaRP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6072198" y="2143116"/>
            <a:ext cx="2133600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latin typeface="Tahoma" pitchFamily="34" charset="0"/>
              </a:rPr>
              <a:t>Albert </a:t>
            </a:r>
            <a:r>
              <a:rPr lang="en-US" b="1" dirty="0" err="1">
                <a:latin typeface="Tahoma" pitchFamily="34" charset="0"/>
              </a:rPr>
              <a:t>Bandura</a:t>
            </a:r>
            <a:endParaRPr lang="en-US" b="1" dirty="0">
              <a:latin typeface="Tahoma" pitchFamily="34" charset="0"/>
            </a:endParaRPr>
          </a:p>
        </p:txBody>
      </p:sp>
      <p:sp>
        <p:nvSpPr>
          <p:cNvPr id="4114" name="Text Box 20"/>
          <p:cNvSpPr txBox="1">
            <a:spLocks noChangeArrowheads="1"/>
          </p:cNvSpPr>
          <p:nvPr/>
        </p:nvSpPr>
        <p:spPr bwMode="auto">
          <a:xfrm>
            <a:off x="3733800" y="2819400"/>
            <a:ext cx="320040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b="1" dirty="0" err="1">
                <a:latin typeface="Tahoma" pitchFamily="34" charset="0"/>
              </a:rPr>
              <a:t>Pengetahuan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Prosedural</a:t>
            </a:r>
            <a:endParaRPr lang="en-US" b="1" dirty="0">
              <a:latin typeface="Tahoma" pitchFamily="34" charset="0"/>
            </a:endParaRPr>
          </a:p>
        </p:txBody>
      </p:sp>
      <p:sp>
        <p:nvSpPr>
          <p:cNvPr id="4115" name="Text Box 21"/>
          <p:cNvSpPr txBox="1">
            <a:spLocks noChangeArrowheads="1"/>
          </p:cNvSpPr>
          <p:nvPr/>
        </p:nvSpPr>
        <p:spPr bwMode="auto">
          <a:xfrm>
            <a:off x="3505200" y="3962400"/>
            <a:ext cx="2514600" cy="923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b="1" dirty="0" err="1">
                <a:latin typeface="Tahoma" pitchFamily="34" charset="0"/>
              </a:rPr>
              <a:t>Mengembangkan</a:t>
            </a:r>
            <a:endParaRPr lang="en-US" b="1" dirty="0">
              <a:latin typeface="Tahoma" pitchFamily="34" charset="0"/>
            </a:endParaRPr>
          </a:p>
          <a:p>
            <a:r>
              <a:rPr lang="en-US" b="1" dirty="0" err="1">
                <a:latin typeface="Tahoma" pitchFamily="34" charset="0"/>
              </a:rPr>
              <a:t>Keterampilan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belajar</a:t>
            </a:r>
            <a:endParaRPr lang="en-US" b="1" dirty="0">
              <a:latin typeface="Tahoma" pitchFamily="34" charset="0"/>
            </a:endParaRPr>
          </a:p>
        </p:txBody>
      </p:sp>
      <p:sp>
        <p:nvSpPr>
          <p:cNvPr id="4116" name="Rectangle 22"/>
          <p:cNvSpPr>
            <a:spLocks noChangeArrowheads="1"/>
          </p:cNvSpPr>
          <p:nvPr/>
        </p:nvSpPr>
        <p:spPr bwMode="auto">
          <a:xfrm>
            <a:off x="6553200" y="5680075"/>
            <a:ext cx="2133600" cy="568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600" b="1" dirty="0" err="1">
                <a:latin typeface="Tahoma" pitchFamily="34" charset="0"/>
              </a:rPr>
              <a:t>Berpusat</a:t>
            </a:r>
            <a:r>
              <a:rPr lang="en-US" sz="1600" b="1" dirty="0">
                <a:latin typeface="Tahoma" pitchFamily="34" charset="0"/>
              </a:rPr>
              <a:t> </a:t>
            </a:r>
            <a:r>
              <a:rPr lang="en-US" sz="1600" b="1" dirty="0" err="1">
                <a:latin typeface="Tahoma" pitchFamily="34" charset="0"/>
              </a:rPr>
              <a:t>pada</a:t>
            </a:r>
            <a:r>
              <a:rPr lang="en-US" sz="1600" b="1" dirty="0">
                <a:latin typeface="Tahoma" pitchFamily="34" charset="0"/>
              </a:rPr>
              <a:t> guru</a:t>
            </a:r>
          </a:p>
        </p:txBody>
      </p:sp>
      <p:sp>
        <p:nvSpPr>
          <p:cNvPr id="4117" name="Rectangle 23"/>
          <p:cNvSpPr>
            <a:spLocks noChangeArrowheads="1"/>
          </p:cNvSpPr>
          <p:nvPr/>
        </p:nvSpPr>
        <p:spPr bwMode="auto">
          <a:xfrm>
            <a:off x="3200400" y="5699125"/>
            <a:ext cx="312420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err="1">
                <a:latin typeface="Tahoma" pitchFamily="34" charset="0"/>
              </a:rPr>
              <a:t>Perlu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perencanaan</a:t>
            </a:r>
            <a:endParaRPr lang="en-US" b="1" dirty="0">
              <a:latin typeface="Tahoma" pitchFamily="34" charset="0"/>
            </a:endParaRPr>
          </a:p>
          <a:p>
            <a:pPr algn="ctr"/>
            <a:r>
              <a:rPr lang="en-US" b="1" dirty="0" err="1">
                <a:latin typeface="Tahoma" pitchFamily="34" charset="0"/>
              </a:rPr>
              <a:t>dan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pelaksanaan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dari</a:t>
            </a:r>
            <a:r>
              <a:rPr lang="en-US" b="1" dirty="0">
                <a:latin typeface="Tahoma" pitchFamily="34" charset="0"/>
              </a:rPr>
              <a:t> guru</a:t>
            </a:r>
          </a:p>
        </p:txBody>
      </p:sp>
      <p:sp>
        <p:nvSpPr>
          <p:cNvPr id="4118" name="Rectangle 24"/>
          <p:cNvSpPr>
            <a:spLocks noChangeArrowheads="1"/>
          </p:cNvSpPr>
          <p:nvPr/>
        </p:nvSpPr>
        <p:spPr bwMode="auto">
          <a:xfrm>
            <a:off x="368300" y="5715000"/>
            <a:ext cx="26670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err="1">
                <a:solidFill>
                  <a:srgbClr val="C00000"/>
                </a:solidFill>
                <a:latin typeface="Tahoma" pitchFamily="34" charset="0"/>
              </a:rPr>
              <a:t>Lingkungan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</a:rPr>
              <a:t>belajar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ahoma" pitchFamily="34" charset="0"/>
              </a:rPr>
              <a:t>&amp; </a:t>
            </a:r>
            <a:endParaRPr lang="en-US" b="1" dirty="0">
              <a:solidFill>
                <a:srgbClr val="C00000"/>
              </a:solidFill>
              <a:latin typeface="Tahoma" pitchFamily="34" charset="0"/>
            </a:endParaRPr>
          </a:p>
          <a:p>
            <a:pPr algn="ctr"/>
            <a:r>
              <a:rPr lang="en-US" b="1" dirty="0" err="1">
                <a:solidFill>
                  <a:srgbClr val="C00000"/>
                </a:solidFill>
                <a:latin typeface="Tahoma" pitchFamily="34" charset="0"/>
              </a:rPr>
              <a:t>Sistem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</a:rPr>
              <a:t>Pengelolaan</a:t>
            </a:r>
            <a:endParaRPr lang="en-US" b="1" dirty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4119" name="Line 25"/>
          <p:cNvSpPr>
            <a:spLocks noChangeShapeType="1"/>
          </p:cNvSpPr>
          <p:nvPr/>
        </p:nvSpPr>
        <p:spPr bwMode="auto">
          <a:xfrm flipH="1">
            <a:off x="304800" y="457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20" name="Line 26"/>
          <p:cNvSpPr>
            <a:spLocks noChangeShapeType="1"/>
          </p:cNvSpPr>
          <p:nvPr/>
        </p:nvSpPr>
        <p:spPr bwMode="auto">
          <a:xfrm flipH="1">
            <a:off x="228600" y="381000"/>
            <a:ext cx="76200" cy="556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121" name="Line 27"/>
          <p:cNvSpPr>
            <a:spLocks noChangeShapeType="1"/>
          </p:cNvSpPr>
          <p:nvPr/>
        </p:nvSpPr>
        <p:spPr bwMode="auto">
          <a:xfrm>
            <a:off x="304800" y="1371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22" name="Line 28"/>
          <p:cNvSpPr>
            <a:spLocks noChangeShapeType="1"/>
          </p:cNvSpPr>
          <p:nvPr/>
        </p:nvSpPr>
        <p:spPr bwMode="auto">
          <a:xfrm>
            <a:off x="304800" y="3657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23" name="Line 29"/>
          <p:cNvSpPr>
            <a:spLocks noChangeShapeType="1"/>
          </p:cNvSpPr>
          <p:nvPr/>
        </p:nvSpPr>
        <p:spPr bwMode="auto">
          <a:xfrm>
            <a:off x="228600" y="5257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24" name="Line 30"/>
          <p:cNvSpPr>
            <a:spLocks noChangeShapeType="1"/>
          </p:cNvSpPr>
          <p:nvPr/>
        </p:nvSpPr>
        <p:spPr bwMode="auto">
          <a:xfrm>
            <a:off x="228600" y="5943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25" name="Line 31"/>
          <p:cNvSpPr>
            <a:spLocks noChangeShapeType="1"/>
          </p:cNvSpPr>
          <p:nvPr/>
        </p:nvSpPr>
        <p:spPr bwMode="auto">
          <a:xfrm>
            <a:off x="2057400" y="1371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26" name="Line 32"/>
          <p:cNvSpPr>
            <a:spLocks noChangeShapeType="1"/>
          </p:cNvSpPr>
          <p:nvPr/>
        </p:nvSpPr>
        <p:spPr bwMode="auto">
          <a:xfrm>
            <a:off x="5334000" y="1447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27" name="Line 33"/>
          <p:cNvSpPr>
            <a:spLocks noChangeShapeType="1"/>
          </p:cNvSpPr>
          <p:nvPr/>
        </p:nvSpPr>
        <p:spPr bwMode="auto">
          <a:xfrm flipH="1">
            <a:off x="3048000" y="2362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28" name="Line 34"/>
          <p:cNvSpPr>
            <a:spLocks noChangeShapeType="1"/>
          </p:cNvSpPr>
          <p:nvPr/>
        </p:nvSpPr>
        <p:spPr bwMode="auto">
          <a:xfrm>
            <a:off x="5257800" y="2362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29" name="Line 35"/>
          <p:cNvSpPr>
            <a:spLocks noChangeShapeType="1"/>
          </p:cNvSpPr>
          <p:nvPr/>
        </p:nvSpPr>
        <p:spPr bwMode="auto">
          <a:xfrm flipH="1">
            <a:off x="5181600" y="1752600"/>
            <a:ext cx="1981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30" name="Line 36"/>
          <p:cNvSpPr>
            <a:spLocks noChangeShapeType="1"/>
          </p:cNvSpPr>
          <p:nvPr/>
        </p:nvSpPr>
        <p:spPr bwMode="auto">
          <a:xfrm>
            <a:off x="71628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31" name="Line 37"/>
          <p:cNvSpPr>
            <a:spLocks noChangeShapeType="1"/>
          </p:cNvSpPr>
          <p:nvPr/>
        </p:nvSpPr>
        <p:spPr bwMode="auto">
          <a:xfrm flipH="1">
            <a:off x="3352800" y="2971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132" name="Line 38"/>
          <p:cNvSpPr>
            <a:spLocks noChangeShapeType="1"/>
          </p:cNvSpPr>
          <p:nvPr/>
        </p:nvSpPr>
        <p:spPr bwMode="auto">
          <a:xfrm>
            <a:off x="33528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33" name="Line 39"/>
          <p:cNvSpPr>
            <a:spLocks noChangeShapeType="1"/>
          </p:cNvSpPr>
          <p:nvPr/>
        </p:nvSpPr>
        <p:spPr bwMode="auto">
          <a:xfrm>
            <a:off x="3352800" y="36576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34" name="Line 40"/>
          <p:cNvSpPr>
            <a:spLocks noChangeShapeType="1"/>
          </p:cNvSpPr>
          <p:nvPr/>
        </p:nvSpPr>
        <p:spPr bwMode="auto">
          <a:xfrm>
            <a:off x="3352800" y="4419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36" name="Line 42"/>
          <p:cNvSpPr>
            <a:spLocks noChangeShapeType="1"/>
          </p:cNvSpPr>
          <p:nvPr/>
        </p:nvSpPr>
        <p:spPr bwMode="auto">
          <a:xfrm>
            <a:off x="3429000" y="3657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37" name="Line 43"/>
          <p:cNvSpPr>
            <a:spLocks noChangeShapeType="1"/>
          </p:cNvSpPr>
          <p:nvPr/>
        </p:nvSpPr>
        <p:spPr bwMode="auto">
          <a:xfrm>
            <a:off x="6019800" y="4419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38" name="Line 44"/>
          <p:cNvSpPr>
            <a:spLocks noChangeShapeType="1"/>
          </p:cNvSpPr>
          <p:nvPr/>
        </p:nvSpPr>
        <p:spPr bwMode="auto">
          <a:xfrm>
            <a:off x="3352800" y="5257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39" name="Line 45"/>
          <p:cNvSpPr>
            <a:spLocks noChangeShapeType="1"/>
          </p:cNvSpPr>
          <p:nvPr/>
        </p:nvSpPr>
        <p:spPr bwMode="auto">
          <a:xfrm>
            <a:off x="6096000" y="5257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40" name="Line 46"/>
          <p:cNvSpPr>
            <a:spLocks noChangeShapeType="1"/>
          </p:cNvSpPr>
          <p:nvPr/>
        </p:nvSpPr>
        <p:spPr bwMode="auto">
          <a:xfrm>
            <a:off x="3035300" y="600392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41" name="Line 47"/>
          <p:cNvSpPr>
            <a:spLocks noChangeShapeType="1"/>
          </p:cNvSpPr>
          <p:nvPr/>
        </p:nvSpPr>
        <p:spPr bwMode="auto">
          <a:xfrm>
            <a:off x="6324600" y="598487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4" name="Line 42"/>
          <p:cNvSpPr>
            <a:spLocks noChangeShapeType="1"/>
          </p:cNvSpPr>
          <p:nvPr/>
        </p:nvSpPr>
        <p:spPr bwMode="auto">
          <a:xfrm>
            <a:off x="3200400" y="3657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92434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47682"/>
            <a:ext cx="8629680" cy="56671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200" b="1" dirty="0" err="1" smtClean="0">
                <a:solidFill>
                  <a:srgbClr val="C00000"/>
                </a:solidFill>
              </a:rPr>
              <a:t>Tabel</a:t>
            </a:r>
            <a:r>
              <a:rPr lang="en-US" sz="2200" b="1" dirty="0" smtClean="0">
                <a:solidFill>
                  <a:srgbClr val="C00000"/>
                </a:solidFill>
              </a:rPr>
              <a:t> : 1 “ SINTAKS MODEL PEMBELAJARAN LANGSUNG”</a:t>
            </a:r>
          </a:p>
        </p:txBody>
      </p:sp>
      <p:graphicFrame>
        <p:nvGraphicFramePr>
          <p:cNvPr id="61443" name="Group 3"/>
          <p:cNvGraphicFramePr>
            <a:graphicFrameLocks noGrp="1"/>
          </p:cNvGraphicFramePr>
          <p:nvPr>
            <p:ph idx="1"/>
          </p:nvPr>
        </p:nvGraphicFramePr>
        <p:xfrm>
          <a:off x="142844" y="1095356"/>
          <a:ext cx="8715436" cy="574314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81052"/>
                <a:gridCol w="4634384"/>
              </a:tblGrid>
              <a:tr h="768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FASE – FASE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PERILAKU GURU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9176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F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ase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Menyampaikan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tujuan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mempersiapkan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Siswa</a:t>
                      </a:r>
                      <a:endParaRPr kumimoji="0" lang="en-US" sz="18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Fase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Mendemonstrasikan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pengetahuan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atau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keterampilan</a:t>
                      </a:r>
                      <a:endParaRPr kumimoji="0" lang="en-US" sz="18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Fase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Membimbing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latihan</a:t>
                      </a:r>
                      <a:endParaRPr kumimoji="0" lang="en-US" sz="18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Fase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Mengecek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pemahaman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memberikan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umpan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balik</a:t>
                      </a:r>
                      <a:endParaRPr kumimoji="0" lang="en-US" sz="18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Fase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Memberikan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kesempatan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untuk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latihan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lanjutan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penerapan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Menjelaskan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tujuan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informasi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latar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belakang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pelajaran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pentingnya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pelajaran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mempersiapkan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siswa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untuk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belajar</a:t>
                      </a:r>
                      <a:endParaRPr kumimoji="0" lang="en-US" sz="18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Mendemonstrasikan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keterampilan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yang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atau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menyajikan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informasi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tahap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demi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tahap</a:t>
                      </a:r>
                      <a:endParaRPr kumimoji="0" lang="en-US" sz="18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Merencanakan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memberi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bimbingan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latihan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awal</a:t>
                      </a:r>
                      <a:endParaRPr kumimoji="0" lang="en-US" sz="18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Mengecek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apakah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siswa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telah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berhasil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melakukan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tugas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dengan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baik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memberi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umpan</a:t>
                      </a:r>
                      <a:endParaRPr kumimoji="0" lang="en-US" sz="18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Mempersiapkan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kesempatan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melakukan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latihan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lanjutan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dengan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perhatian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khusus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pada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penerapan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kepada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situasi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lebih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kompleks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dlm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kehidupan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sehari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-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hari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8135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6934200" cy="685800"/>
          </a:xfrm>
          <a:solidFill>
            <a:schemeClr val="bg2"/>
          </a:solidFill>
          <a:ln w="38100" cmpd="dbl"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hlinkClick r:id="rId3" action="ppaction://hlinkpres?slideindex=1&amp;slidetitle="/>
              </a:rPr>
              <a:t>PEMBELAJARAN KOOPERATIF (CL)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600200" y="2057400"/>
            <a:ext cx="1219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>
                <a:latin typeface="Tahoma" pitchFamily="34" charset="0"/>
              </a:rPr>
              <a:t>CTL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733800" y="1981200"/>
            <a:ext cx="14478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>
                <a:latin typeface="Tahoma" pitchFamily="34" charset="0"/>
              </a:rPr>
              <a:t>Learning</a:t>
            </a:r>
          </a:p>
          <a:p>
            <a:pPr algn="ctr"/>
            <a:r>
              <a:rPr lang="en-US" b="1" dirty="0">
                <a:latin typeface="Tahoma" pitchFamily="34" charset="0"/>
              </a:rPr>
              <a:t>Community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990600" y="1066800"/>
            <a:ext cx="990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400" b="1" dirty="0" err="1">
                <a:solidFill>
                  <a:srgbClr val="C00000"/>
                </a:solidFill>
                <a:latin typeface="Tahoma" pitchFamily="34" charset="0"/>
              </a:rPr>
              <a:t>Landasan</a:t>
            </a:r>
            <a:endParaRPr lang="en-US" sz="1400" b="1" dirty="0">
              <a:solidFill>
                <a:srgbClr val="C00000"/>
              </a:solidFill>
              <a:latin typeface="Tahoma" pitchFamily="34" charset="0"/>
            </a:endParaRPr>
          </a:p>
          <a:p>
            <a:pPr algn="ctr"/>
            <a:r>
              <a:rPr lang="en-US" sz="1400" b="1" dirty="0">
                <a:solidFill>
                  <a:srgbClr val="C00000"/>
                </a:solidFill>
                <a:latin typeface="Tahoma" pitchFamily="34" charset="0"/>
              </a:rPr>
              <a:t> </a:t>
            </a:r>
            <a:r>
              <a:rPr lang="en-US" sz="1400" b="1" dirty="0" err="1">
                <a:solidFill>
                  <a:srgbClr val="C00000"/>
                </a:solidFill>
                <a:latin typeface="Tahoma" pitchFamily="34" charset="0"/>
              </a:rPr>
              <a:t>Teoritik</a:t>
            </a:r>
            <a:endParaRPr lang="en-US" sz="1400" b="1" dirty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895600" y="1066800"/>
            <a:ext cx="236220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err="1">
                <a:latin typeface="Tahoma" pitchFamily="34" charset="0"/>
              </a:rPr>
              <a:t>Teori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Belajar</a:t>
            </a:r>
            <a:endParaRPr lang="en-US" b="1" dirty="0">
              <a:latin typeface="Tahoma" pitchFamily="34" charset="0"/>
            </a:endParaRPr>
          </a:p>
          <a:p>
            <a:pPr algn="ctr"/>
            <a:r>
              <a:rPr lang="en-US" b="1" dirty="0" err="1">
                <a:latin typeface="Tahoma" pitchFamily="34" charset="0"/>
              </a:rPr>
              <a:t>Konstruktivis</a:t>
            </a:r>
            <a:endParaRPr lang="en-US" b="1" dirty="0">
              <a:latin typeface="Tahoma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6248400" y="1066800"/>
            <a:ext cx="2133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err="1">
                <a:latin typeface="Tahoma" pitchFamily="34" charset="0"/>
              </a:rPr>
              <a:t>Hakekat</a:t>
            </a:r>
            <a:r>
              <a:rPr lang="en-US" b="1" dirty="0">
                <a:latin typeface="Tahoma" pitchFamily="34" charset="0"/>
              </a:rPr>
              <a:t> </a:t>
            </a:r>
          </a:p>
          <a:p>
            <a:pPr algn="ctr"/>
            <a:r>
              <a:rPr lang="en-US" b="1" dirty="0" err="1">
                <a:latin typeface="Tahoma" pitchFamily="34" charset="0"/>
              </a:rPr>
              <a:t>Sosiokultural</a:t>
            </a:r>
            <a:endParaRPr lang="en-US" b="1" dirty="0">
              <a:latin typeface="Tahoma" pitchFamily="34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2133600" y="4572000"/>
            <a:ext cx="11430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err="1">
                <a:solidFill>
                  <a:srgbClr val="C00000"/>
                </a:solidFill>
                <a:latin typeface="Tahoma" pitchFamily="34" charset="0"/>
              </a:rPr>
              <a:t>Sintaks</a:t>
            </a:r>
            <a:endParaRPr lang="en-US" b="1" dirty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990600" y="2819400"/>
            <a:ext cx="19050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err="1">
                <a:solidFill>
                  <a:srgbClr val="C00000"/>
                </a:solidFill>
                <a:latin typeface="Tahoma" pitchFamily="34" charset="0"/>
              </a:rPr>
              <a:t>Hasil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</a:rPr>
              <a:t>Belajar</a:t>
            </a:r>
            <a:endParaRPr lang="en-US" b="1" dirty="0">
              <a:solidFill>
                <a:srgbClr val="C00000"/>
              </a:solidFill>
              <a:latin typeface="Tahoma" pitchFamily="34" charset="0"/>
            </a:endParaRPr>
          </a:p>
          <a:p>
            <a:pPr algn="ctr"/>
            <a:r>
              <a:rPr lang="en-US" b="1" dirty="0" err="1">
                <a:solidFill>
                  <a:srgbClr val="C00000"/>
                </a:solidFill>
                <a:latin typeface="Tahoma" pitchFamily="34" charset="0"/>
              </a:rPr>
              <a:t>Siswa</a:t>
            </a:r>
            <a:endParaRPr lang="en-US" b="1" dirty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6553200" y="3657600"/>
            <a:ext cx="19812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err="1">
                <a:latin typeface="Tahoma" pitchFamily="34" charset="0"/>
              </a:rPr>
              <a:t>Keterampilan</a:t>
            </a:r>
            <a:endParaRPr lang="en-US" b="1" dirty="0">
              <a:latin typeface="Tahoma" pitchFamily="34" charset="0"/>
            </a:endParaRPr>
          </a:p>
          <a:p>
            <a:pPr algn="ctr"/>
            <a:r>
              <a:rPr lang="en-US" b="1" dirty="0" err="1">
                <a:latin typeface="Tahoma" pitchFamily="34" charset="0"/>
              </a:rPr>
              <a:t>Kooperatif</a:t>
            </a:r>
            <a:endParaRPr lang="en-US" b="1" dirty="0">
              <a:latin typeface="Tahoma" pitchFamily="34" charset="0"/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6781800" y="4648200"/>
            <a:ext cx="1600200" cy="304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err="1">
                <a:latin typeface="Tahoma" pitchFamily="34" charset="0"/>
              </a:rPr>
              <a:t>Lihat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tabel</a:t>
            </a:r>
            <a:r>
              <a:rPr lang="en-US" b="1" dirty="0">
                <a:latin typeface="Tahoma" pitchFamily="34" charset="0"/>
              </a:rPr>
              <a:t> 2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 flipV="1">
            <a:off x="3810000" y="2819400"/>
            <a:ext cx="1676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</a:rPr>
              <a:t> 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4267200" y="4572000"/>
            <a:ext cx="18288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smtClean="0">
                <a:latin typeface="Tahoma" pitchFamily="34" charset="0"/>
              </a:rPr>
              <a:t>6 </a:t>
            </a:r>
            <a:r>
              <a:rPr lang="en-US" b="1" dirty="0" err="1">
                <a:latin typeface="Tahoma" pitchFamily="34" charset="0"/>
              </a:rPr>
              <a:t>fase</a:t>
            </a:r>
            <a:endParaRPr lang="en-US" b="1" dirty="0">
              <a:latin typeface="Tahoma" pitchFamily="34" charset="0"/>
            </a:endParaRPr>
          </a:p>
          <a:p>
            <a:pPr algn="ctr"/>
            <a:r>
              <a:rPr lang="en-US" b="1" dirty="0" err="1">
                <a:latin typeface="Tahoma" pitchFamily="34" charset="0"/>
              </a:rPr>
              <a:t>utama</a:t>
            </a:r>
            <a:endParaRPr lang="en-US" b="1" dirty="0">
              <a:latin typeface="Tahoma" pitchFamily="34" charset="0"/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6248400" y="1981200"/>
            <a:ext cx="167640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b="1" dirty="0" err="1">
                <a:latin typeface="Tahoma" pitchFamily="34" charset="0"/>
              </a:rPr>
              <a:t>Vygotsky</a:t>
            </a:r>
            <a:endParaRPr lang="en-US" b="1" dirty="0">
              <a:latin typeface="Tahoma" pitchFamily="34" charset="0"/>
            </a:endParaRPr>
          </a:p>
        </p:txBody>
      </p:sp>
      <p:sp>
        <p:nvSpPr>
          <p:cNvPr id="6161" name="Text Box 19"/>
          <p:cNvSpPr txBox="1">
            <a:spLocks noChangeArrowheads="1"/>
          </p:cNvSpPr>
          <p:nvPr/>
        </p:nvSpPr>
        <p:spPr bwMode="auto">
          <a:xfrm>
            <a:off x="3657600" y="2787650"/>
            <a:ext cx="1981200" cy="641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b="1" dirty="0" err="1">
                <a:latin typeface="Tahoma" pitchFamily="34" charset="0"/>
              </a:rPr>
              <a:t>Hasil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belajar</a:t>
            </a:r>
            <a:endParaRPr lang="en-US" b="1" dirty="0">
              <a:latin typeface="Tahoma" pitchFamily="34" charset="0"/>
            </a:endParaRPr>
          </a:p>
          <a:p>
            <a:pPr algn="ctr"/>
            <a:r>
              <a:rPr lang="en-US" b="1" dirty="0" err="1">
                <a:latin typeface="Tahoma" pitchFamily="34" charset="0"/>
              </a:rPr>
              <a:t>Akademik</a:t>
            </a:r>
            <a:endParaRPr lang="en-US" b="1" dirty="0">
              <a:latin typeface="Tahoma" pitchFamily="34" charset="0"/>
            </a:endParaRPr>
          </a:p>
        </p:txBody>
      </p:sp>
      <p:sp>
        <p:nvSpPr>
          <p:cNvPr id="6162" name="Text Box 20"/>
          <p:cNvSpPr txBox="1">
            <a:spLocks noChangeArrowheads="1"/>
          </p:cNvSpPr>
          <p:nvPr/>
        </p:nvSpPr>
        <p:spPr bwMode="auto">
          <a:xfrm>
            <a:off x="3505200" y="3657600"/>
            <a:ext cx="2514600" cy="641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b="1" dirty="0" err="1">
                <a:latin typeface="Tahoma" pitchFamily="34" charset="0"/>
              </a:rPr>
              <a:t>Keterampilan</a:t>
            </a:r>
            <a:endParaRPr lang="en-US" b="1" dirty="0">
              <a:latin typeface="Tahoma" pitchFamily="34" charset="0"/>
            </a:endParaRPr>
          </a:p>
          <a:p>
            <a:pPr algn="ctr"/>
            <a:r>
              <a:rPr lang="en-US" b="1" dirty="0" err="1">
                <a:latin typeface="Tahoma" pitchFamily="34" charset="0"/>
              </a:rPr>
              <a:t>Sosial</a:t>
            </a:r>
            <a:endParaRPr lang="en-US" b="1" dirty="0">
              <a:latin typeface="Tahoma" pitchFamily="34" charset="0"/>
            </a:endParaRPr>
          </a:p>
        </p:txBody>
      </p:sp>
      <p:sp>
        <p:nvSpPr>
          <p:cNvPr id="6163" name="Rectangle 21"/>
          <p:cNvSpPr>
            <a:spLocks noChangeArrowheads="1"/>
          </p:cNvSpPr>
          <p:nvPr/>
        </p:nvSpPr>
        <p:spPr bwMode="auto">
          <a:xfrm>
            <a:off x="6477000" y="5105400"/>
            <a:ext cx="2590800" cy="381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err="1">
                <a:latin typeface="Tahoma" pitchFamily="34" charset="0"/>
              </a:rPr>
              <a:t>Berpusat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pada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siswa</a:t>
            </a:r>
            <a:endParaRPr lang="en-US" b="1" dirty="0">
              <a:latin typeface="Tahoma" pitchFamily="34" charset="0"/>
            </a:endParaRPr>
          </a:p>
        </p:txBody>
      </p:sp>
      <p:sp>
        <p:nvSpPr>
          <p:cNvPr id="6164" name="Rectangle 22"/>
          <p:cNvSpPr>
            <a:spLocks noChangeArrowheads="1"/>
          </p:cNvSpPr>
          <p:nvPr/>
        </p:nvSpPr>
        <p:spPr bwMode="auto">
          <a:xfrm>
            <a:off x="3200400" y="5334000"/>
            <a:ext cx="259080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err="1">
                <a:latin typeface="Tahoma" pitchFamily="34" charset="0"/>
              </a:rPr>
              <a:t>Proses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demokrasi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dan</a:t>
            </a:r>
            <a:r>
              <a:rPr lang="en-US" b="1" dirty="0">
                <a:latin typeface="Tahoma" pitchFamily="34" charset="0"/>
              </a:rPr>
              <a:t> </a:t>
            </a:r>
          </a:p>
          <a:p>
            <a:pPr algn="ctr"/>
            <a:r>
              <a:rPr lang="en-US" b="1" dirty="0" err="1">
                <a:latin typeface="Tahoma" pitchFamily="34" charset="0"/>
              </a:rPr>
              <a:t>Peran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aktif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siswa</a:t>
            </a:r>
            <a:endParaRPr lang="en-US" b="1" dirty="0">
              <a:latin typeface="Tahoma" pitchFamily="34" charset="0"/>
            </a:endParaRPr>
          </a:p>
        </p:txBody>
      </p:sp>
      <p:sp>
        <p:nvSpPr>
          <p:cNvPr id="6165" name="Rectangle 23"/>
          <p:cNvSpPr>
            <a:spLocks noChangeArrowheads="1"/>
          </p:cNvSpPr>
          <p:nvPr/>
        </p:nvSpPr>
        <p:spPr bwMode="auto">
          <a:xfrm>
            <a:off x="381000" y="5334000"/>
            <a:ext cx="26670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600" b="1" dirty="0" err="1">
                <a:solidFill>
                  <a:srgbClr val="C00000"/>
                </a:solidFill>
                <a:latin typeface="Tahoma" pitchFamily="34" charset="0"/>
              </a:rPr>
              <a:t>Lingkungan</a:t>
            </a:r>
            <a:r>
              <a:rPr lang="en-US" sz="1600" b="1" dirty="0">
                <a:solidFill>
                  <a:srgbClr val="C00000"/>
                </a:solidFill>
                <a:latin typeface="Tahoma" pitchFamily="34" charset="0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Tahoma" pitchFamily="34" charset="0"/>
              </a:rPr>
              <a:t>belajar</a:t>
            </a:r>
            <a:r>
              <a:rPr lang="en-US" sz="1600" b="1" dirty="0">
                <a:solidFill>
                  <a:srgbClr val="C00000"/>
                </a:solidFill>
                <a:latin typeface="Tahoma" pitchFamily="34" charset="0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Tahoma" pitchFamily="34" charset="0"/>
              </a:rPr>
              <a:t>dan</a:t>
            </a:r>
            <a:r>
              <a:rPr lang="en-US" sz="1600" b="1" dirty="0">
                <a:solidFill>
                  <a:srgbClr val="C00000"/>
                </a:solidFill>
                <a:latin typeface="Tahoma" pitchFamily="34" charset="0"/>
              </a:rPr>
              <a:t> </a:t>
            </a:r>
          </a:p>
          <a:p>
            <a:pPr algn="ctr"/>
            <a:r>
              <a:rPr lang="en-US" sz="1600" b="1" dirty="0" err="1">
                <a:solidFill>
                  <a:srgbClr val="C00000"/>
                </a:solidFill>
                <a:latin typeface="Tahoma" pitchFamily="34" charset="0"/>
              </a:rPr>
              <a:t>Sistem</a:t>
            </a:r>
            <a:r>
              <a:rPr lang="en-US" sz="1600" b="1" dirty="0">
                <a:solidFill>
                  <a:srgbClr val="C00000"/>
                </a:solidFill>
                <a:latin typeface="Tahoma" pitchFamily="34" charset="0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Tahoma" pitchFamily="34" charset="0"/>
              </a:rPr>
              <a:t>Pengelolaan</a:t>
            </a:r>
            <a:endParaRPr lang="en-US" sz="1600" b="1" dirty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6166" name="Line 24"/>
          <p:cNvSpPr>
            <a:spLocks noChangeShapeType="1"/>
          </p:cNvSpPr>
          <p:nvPr/>
        </p:nvSpPr>
        <p:spPr bwMode="auto">
          <a:xfrm flipH="1">
            <a:off x="304800" y="33337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167" name="Line 25"/>
          <p:cNvSpPr>
            <a:spLocks noChangeShapeType="1"/>
          </p:cNvSpPr>
          <p:nvPr/>
        </p:nvSpPr>
        <p:spPr bwMode="auto">
          <a:xfrm flipH="1">
            <a:off x="228600" y="304800"/>
            <a:ext cx="7620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68" name="Line 26"/>
          <p:cNvSpPr>
            <a:spLocks noChangeShapeType="1"/>
          </p:cNvSpPr>
          <p:nvPr/>
        </p:nvSpPr>
        <p:spPr bwMode="auto">
          <a:xfrm>
            <a:off x="304800" y="1295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169" name="Line 27"/>
          <p:cNvSpPr>
            <a:spLocks noChangeShapeType="1"/>
          </p:cNvSpPr>
          <p:nvPr/>
        </p:nvSpPr>
        <p:spPr bwMode="auto">
          <a:xfrm>
            <a:off x="304800" y="3200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170" name="Line 28"/>
          <p:cNvSpPr>
            <a:spLocks noChangeShapeType="1"/>
          </p:cNvSpPr>
          <p:nvPr/>
        </p:nvSpPr>
        <p:spPr bwMode="auto">
          <a:xfrm>
            <a:off x="228600" y="4800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171" name="Line 29"/>
          <p:cNvSpPr>
            <a:spLocks noChangeShapeType="1"/>
          </p:cNvSpPr>
          <p:nvPr/>
        </p:nvSpPr>
        <p:spPr bwMode="auto">
          <a:xfrm>
            <a:off x="228600" y="5562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172" name="Line 30"/>
          <p:cNvSpPr>
            <a:spLocks noChangeShapeType="1"/>
          </p:cNvSpPr>
          <p:nvPr/>
        </p:nvSpPr>
        <p:spPr bwMode="auto">
          <a:xfrm>
            <a:off x="2057400" y="1295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173" name="Line 31"/>
          <p:cNvSpPr>
            <a:spLocks noChangeShapeType="1"/>
          </p:cNvSpPr>
          <p:nvPr/>
        </p:nvSpPr>
        <p:spPr bwMode="auto">
          <a:xfrm>
            <a:off x="5334000" y="1371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174" name="Line 32"/>
          <p:cNvSpPr>
            <a:spLocks noChangeShapeType="1"/>
          </p:cNvSpPr>
          <p:nvPr/>
        </p:nvSpPr>
        <p:spPr bwMode="auto">
          <a:xfrm flipH="1">
            <a:off x="3048000" y="228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175" name="Line 33"/>
          <p:cNvSpPr>
            <a:spLocks noChangeShapeType="1"/>
          </p:cNvSpPr>
          <p:nvPr/>
        </p:nvSpPr>
        <p:spPr bwMode="auto">
          <a:xfrm>
            <a:off x="5257800" y="2286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176" name="Line 34"/>
          <p:cNvSpPr>
            <a:spLocks noChangeShapeType="1"/>
          </p:cNvSpPr>
          <p:nvPr/>
        </p:nvSpPr>
        <p:spPr bwMode="auto">
          <a:xfrm flipH="1">
            <a:off x="5181600" y="1676400"/>
            <a:ext cx="1981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177" name="Line 35"/>
          <p:cNvSpPr>
            <a:spLocks noChangeShapeType="1"/>
          </p:cNvSpPr>
          <p:nvPr/>
        </p:nvSpPr>
        <p:spPr bwMode="auto">
          <a:xfrm>
            <a:off x="7162800" y="167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178" name="Line 36"/>
          <p:cNvSpPr>
            <a:spLocks noChangeShapeType="1"/>
          </p:cNvSpPr>
          <p:nvPr/>
        </p:nvSpPr>
        <p:spPr bwMode="auto">
          <a:xfrm flipH="1">
            <a:off x="3276600" y="3048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79" name="Line 37"/>
          <p:cNvSpPr>
            <a:spLocks noChangeShapeType="1"/>
          </p:cNvSpPr>
          <p:nvPr/>
        </p:nvSpPr>
        <p:spPr bwMode="auto">
          <a:xfrm>
            <a:off x="3276600" y="304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180" name="Line 38"/>
          <p:cNvSpPr>
            <a:spLocks noChangeShapeType="1"/>
          </p:cNvSpPr>
          <p:nvPr/>
        </p:nvSpPr>
        <p:spPr bwMode="auto">
          <a:xfrm>
            <a:off x="3276600" y="4114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181" name="Line 39"/>
          <p:cNvSpPr>
            <a:spLocks noChangeShapeType="1"/>
          </p:cNvSpPr>
          <p:nvPr/>
        </p:nvSpPr>
        <p:spPr bwMode="auto">
          <a:xfrm>
            <a:off x="2895600" y="3200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82" name="Line 40"/>
          <p:cNvSpPr>
            <a:spLocks noChangeShapeType="1"/>
          </p:cNvSpPr>
          <p:nvPr/>
        </p:nvSpPr>
        <p:spPr bwMode="auto">
          <a:xfrm>
            <a:off x="5867400" y="4038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183" name="Line 41"/>
          <p:cNvSpPr>
            <a:spLocks noChangeShapeType="1"/>
          </p:cNvSpPr>
          <p:nvPr/>
        </p:nvSpPr>
        <p:spPr bwMode="auto">
          <a:xfrm>
            <a:off x="3276600" y="4800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184" name="Line 42"/>
          <p:cNvSpPr>
            <a:spLocks noChangeShapeType="1"/>
          </p:cNvSpPr>
          <p:nvPr/>
        </p:nvSpPr>
        <p:spPr bwMode="auto">
          <a:xfrm>
            <a:off x="6096000" y="4800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185" name="Line 43"/>
          <p:cNvSpPr>
            <a:spLocks noChangeShapeType="1"/>
          </p:cNvSpPr>
          <p:nvPr/>
        </p:nvSpPr>
        <p:spPr bwMode="auto">
          <a:xfrm>
            <a:off x="3048000" y="563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186" name="Line 44"/>
          <p:cNvSpPr>
            <a:spLocks noChangeShapeType="1"/>
          </p:cNvSpPr>
          <p:nvPr/>
        </p:nvSpPr>
        <p:spPr bwMode="auto">
          <a:xfrm>
            <a:off x="6324600" y="571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187" name="Rectangle 45"/>
          <p:cNvSpPr>
            <a:spLocks noChangeArrowheads="1"/>
          </p:cNvSpPr>
          <p:nvPr/>
        </p:nvSpPr>
        <p:spPr bwMode="auto">
          <a:xfrm>
            <a:off x="6248400" y="2743200"/>
            <a:ext cx="19050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err="1">
                <a:latin typeface="Tahoma" pitchFamily="34" charset="0"/>
              </a:rPr>
              <a:t>Konsep</a:t>
            </a:r>
            <a:r>
              <a:rPr lang="en-US" b="1" dirty="0">
                <a:latin typeface="Tahoma" pitchFamily="34" charset="0"/>
              </a:rPr>
              <a:t> – </a:t>
            </a:r>
            <a:r>
              <a:rPr lang="en-US" b="1" dirty="0" err="1">
                <a:latin typeface="Tahoma" pitchFamily="34" charset="0"/>
              </a:rPr>
              <a:t>konsep</a:t>
            </a:r>
            <a:endParaRPr lang="en-US" b="1" dirty="0">
              <a:latin typeface="Tahoma" pitchFamily="34" charset="0"/>
            </a:endParaRPr>
          </a:p>
          <a:p>
            <a:pPr algn="ctr"/>
            <a:r>
              <a:rPr lang="en-US" b="1" dirty="0" err="1">
                <a:latin typeface="Tahoma" pitchFamily="34" charset="0"/>
              </a:rPr>
              <a:t>sulit</a:t>
            </a:r>
            <a:endParaRPr lang="en-US" b="1" dirty="0">
              <a:latin typeface="Tahoma" pitchFamily="34" charset="0"/>
            </a:endParaRPr>
          </a:p>
        </p:txBody>
      </p:sp>
      <p:sp>
        <p:nvSpPr>
          <p:cNvPr id="6188" name="Line 46"/>
          <p:cNvSpPr>
            <a:spLocks noChangeShapeType="1"/>
          </p:cNvSpPr>
          <p:nvPr/>
        </p:nvSpPr>
        <p:spPr bwMode="auto">
          <a:xfrm flipV="1">
            <a:off x="5562600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189" name="Rectangle 47"/>
          <p:cNvSpPr>
            <a:spLocks noChangeArrowheads="1"/>
          </p:cNvSpPr>
          <p:nvPr/>
        </p:nvSpPr>
        <p:spPr bwMode="auto">
          <a:xfrm>
            <a:off x="6172200" y="5562600"/>
            <a:ext cx="274320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err="1">
                <a:latin typeface="Tahoma" pitchFamily="34" charset="0"/>
              </a:rPr>
              <a:t>Siswa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blj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dlm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klp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k</a:t>
            </a:r>
            <a:r>
              <a:rPr lang="en-US" b="1" dirty="0" err="1" smtClean="0">
                <a:latin typeface="Tahoma" pitchFamily="34" charset="0"/>
              </a:rPr>
              <a:t>ecil</a:t>
            </a:r>
            <a:endParaRPr lang="en-US" b="1" dirty="0">
              <a:latin typeface="Tahoma" pitchFamily="34" charset="0"/>
            </a:endParaRPr>
          </a:p>
          <a:p>
            <a:pPr algn="ctr"/>
            <a:r>
              <a:rPr lang="en-US" b="1" dirty="0">
                <a:latin typeface="Tahoma" pitchFamily="34" charset="0"/>
              </a:rPr>
              <a:t>d</a:t>
            </a:r>
            <a:r>
              <a:rPr lang="en-US" b="1" dirty="0" smtClean="0">
                <a:latin typeface="Tahoma" pitchFamily="34" charset="0"/>
              </a:rPr>
              <a:t>g </a:t>
            </a:r>
            <a:r>
              <a:rPr lang="en-US" b="1" dirty="0" err="1" smtClean="0">
                <a:latin typeface="Tahoma" pitchFamily="34" charset="0"/>
              </a:rPr>
              <a:t>tk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kemampanu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beda</a:t>
            </a:r>
            <a:endParaRPr lang="en-US" b="1" dirty="0">
              <a:latin typeface="Tahoma" pitchFamily="34" charset="0"/>
            </a:endParaRPr>
          </a:p>
        </p:txBody>
      </p:sp>
      <p:sp>
        <p:nvSpPr>
          <p:cNvPr id="6190" name="Line 48"/>
          <p:cNvSpPr>
            <a:spLocks noChangeShapeType="1"/>
          </p:cNvSpPr>
          <p:nvPr/>
        </p:nvSpPr>
        <p:spPr bwMode="auto">
          <a:xfrm flipV="1">
            <a:off x="5791200" y="53340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191" name="Line 49"/>
          <p:cNvSpPr>
            <a:spLocks noChangeShapeType="1"/>
          </p:cNvSpPr>
          <p:nvPr/>
        </p:nvSpPr>
        <p:spPr bwMode="auto">
          <a:xfrm>
            <a:off x="5791200" y="5638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8431663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“ SINTAKS MODEL PEMBELAJARAN KOOPERATIF</a:t>
            </a:r>
            <a:r>
              <a:rPr lang="id-ID" sz="2400" b="1" dirty="0" smtClean="0"/>
              <a:t/>
            </a:r>
            <a:br>
              <a:rPr lang="id-ID" sz="2400" b="1" dirty="0" smtClean="0"/>
            </a:br>
            <a:r>
              <a:rPr lang="en-US" sz="2400" b="1" dirty="0" smtClean="0"/>
              <a:t> </a:t>
            </a:r>
          </a:p>
        </p:txBody>
      </p:sp>
      <p:graphicFrame>
        <p:nvGraphicFramePr>
          <p:cNvPr id="65539" name="Group 3"/>
          <p:cNvGraphicFramePr>
            <a:graphicFrameLocks noGrp="1"/>
          </p:cNvGraphicFramePr>
          <p:nvPr>
            <p:ph type="clipArt" sz="half" idx="2"/>
          </p:nvPr>
        </p:nvGraphicFramePr>
        <p:xfrm>
          <a:off x="0" y="928670"/>
          <a:ext cx="9144000" cy="594761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572000"/>
                <a:gridCol w="4572000"/>
              </a:tblGrid>
              <a:tr h="544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FASE – FASE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PERILAKU GURU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54028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Fase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Menyampaikan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tujuan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memotivasi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siswa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Fase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Menyajikan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informasi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Fase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Mengorganisasikan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siswa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ke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dalam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kelompok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–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kelompik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belajar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Fase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Membimbing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kelompok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bekerja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belajar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Fase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Evaluasi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Fase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Memberikan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penghargaan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Menyampaikan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semua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tujuan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yang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ingin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dicapai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selama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pembelajaran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memotivasi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siswa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belajar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endParaRPr kumimoji="0" lang="en-US" sz="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Menyajikan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informasi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kepada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siswa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dg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jalan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demonstrasi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atau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lewat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bahan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bacaan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endParaRPr kumimoji="0" lang="en-US" sz="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Menjelaskan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kpd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siswa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bgmn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cara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membentuk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klp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blj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membantu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setiap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klp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agar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melakukan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transisi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secara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efisien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endParaRPr kumimoji="0" lang="en-US" sz="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Membimbing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kelompok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belajar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pada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saat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mereka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mengerjakan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tugas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mereka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endParaRPr kumimoji="0" lang="en-US" sz="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Mengevaluasi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hasil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blj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ttg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materi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yg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tlh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dipelajari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meminta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klp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presentasi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hsl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kerja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endParaRPr kumimoji="0" lang="en-US" sz="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Menghargai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baik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upaya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maupun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hsl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blj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individu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kelompok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4720219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E7D78-733C-4252-9A2D-63B978C2B9DC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39298" name="WordArt 2"/>
          <p:cNvSpPr>
            <a:spLocks noChangeArrowheads="1" noChangeShapeType="1" noTextEdit="1"/>
          </p:cNvSpPr>
          <p:nvPr/>
        </p:nvSpPr>
        <p:spPr bwMode="auto">
          <a:xfrm rot="-211367">
            <a:off x="762000" y="2743200"/>
            <a:ext cx="1219200" cy="990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id-ID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Eras Ultra ITC"/>
              </a:rPr>
              <a:t>STAD</a:t>
            </a:r>
          </a:p>
        </p:txBody>
      </p:sp>
      <p:sp>
        <p:nvSpPr>
          <p:cNvPr id="439301" name="WordArt 5"/>
          <p:cNvSpPr>
            <a:spLocks noChangeArrowheads="1" noChangeShapeType="1" noTextEdit="1"/>
          </p:cNvSpPr>
          <p:nvPr/>
        </p:nvSpPr>
        <p:spPr bwMode="auto">
          <a:xfrm>
            <a:off x="5257800" y="5486400"/>
            <a:ext cx="1905000" cy="1143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id-ID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99FF"/>
                </a:solidFill>
                <a:latin typeface="Jokerman"/>
              </a:rPr>
              <a:t>Jigsaw</a:t>
            </a:r>
          </a:p>
        </p:txBody>
      </p:sp>
      <p:sp>
        <p:nvSpPr>
          <p:cNvPr id="439302" name="WordArt 6"/>
          <p:cNvSpPr>
            <a:spLocks noChangeArrowheads="1" noChangeShapeType="1" noTextEdit="1"/>
          </p:cNvSpPr>
          <p:nvPr/>
        </p:nvSpPr>
        <p:spPr bwMode="auto">
          <a:xfrm>
            <a:off x="7391400" y="2971800"/>
            <a:ext cx="1219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Rounded MT Bold"/>
              </a:rPr>
              <a:t>TAI</a:t>
            </a:r>
          </a:p>
        </p:txBody>
      </p:sp>
      <p:sp>
        <p:nvSpPr>
          <p:cNvPr id="439304" name="WordArt 8"/>
          <p:cNvSpPr>
            <a:spLocks noChangeArrowheads="1" noChangeShapeType="1" noTextEdit="1"/>
          </p:cNvSpPr>
          <p:nvPr/>
        </p:nvSpPr>
        <p:spPr bwMode="auto">
          <a:xfrm>
            <a:off x="1600200" y="457200"/>
            <a:ext cx="5943600" cy="990600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2800" kern="10" dirty="0">
                <a:solidFill>
                  <a:srgbClr val="07026C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Rockwell Extra Bold"/>
              </a:rPr>
              <a:t>Strategi-strategi </a:t>
            </a:r>
            <a:endParaRPr lang="en-US" sz="2800" kern="10" dirty="0" smtClean="0">
              <a:solidFill>
                <a:srgbClr val="07026C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Rockwell Extra Bold"/>
            </a:endParaRPr>
          </a:p>
          <a:p>
            <a:pPr algn="ctr"/>
            <a:r>
              <a:rPr lang="id-ID" sz="2800" kern="10" dirty="0" smtClean="0">
                <a:solidFill>
                  <a:srgbClr val="07026C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Rockwell Extra Bold"/>
              </a:rPr>
              <a:t>Pembelajaran </a:t>
            </a:r>
            <a:r>
              <a:rPr lang="id-ID" sz="2800" kern="10" dirty="0">
                <a:solidFill>
                  <a:srgbClr val="07026C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Rockwell Extra Bold"/>
              </a:rPr>
              <a:t>Koopertif</a:t>
            </a:r>
          </a:p>
        </p:txBody>
      </p:sp>
      <p:sp>
        <p:nvSpPr>
          <p:cNvPr id="439305" name="Line 9"/>
          <p:cNvSpPr>
            <a:spLocks noChangeShapeType="1"/>
          </p:cNvSpPr>
          <p:nvPr/>
        </p:nvSpPr>
        <p:spPr bwMode="auto">
          <a:xfrm flipH="1">
            <a:off x="1676400" y="1219200"/>
            <a:ext cx="1905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39307" name="Line 11"/>
          <p:cNvSpPr>
            <a:spLocks noChangeShapeType="1"/>
          </p:cNvSpPr>
          <p:nvPr/>
        </p:nvSpPr>
        <p:spPr bwMode="auto">
          <a:xfrm>
            <a:off x="1219200" y="3810000"/>
            <a:ext cx="11430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39308" name="Line 12"/>
          <p:cNvSpPr>
            <a:spLocks noChangeShapeType="1"/>
          </p:cNvSpPr>
          <p:nvPr/>
        </p:nvSpPr>
        <p:spPr bwMode="auto">
          <a:xfrm>
            <a:off x="4343400" y="601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39309" name="Line 13"/>
          <p:cNvSpPr>
            <a:spLocks noChangeShapeType="1"/>
          </p:cNvSpPr>
          <p:nvPr/>
        </p:nvSpPr>
        <p:spPr bwMode="auto">
          <a:xfrm flipV="1">
            <a:off x="6629400" y="3657600"/>
            <a:ext cx="15240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39311" name="Line 15"/>
          <p:cNvSpPr>
            <a:spLocks noChangeShapeType="1"/>
          </p:cNvSpPr>
          <p:nvPr/>
        </p:nvSpPr>
        <p:spPr bwMode="auto">
          <a:xfrm flipH="1" flipV="1">
            <a:off x="5181600" y="1219200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pic>
        <p:nvPicPr>
          <p:cNvPr id="439316" name="Picture 20" descr="j007883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09800"/>
            <a:ext cx="3228975" cy="304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WordArt 6"/>
          <p:cNvSpPr>
            <a:spLocks noChangeArrowheads="1" noChangeShapeType="1" noTextEdit="1"/>
          </p:cNvSpPr>
          <p:nvPr/>
        </p:nvSpPr>
        <p:spPr bwMode="auto">
          <a:xfrm>
            <a:off x="2176561" y="5715000"/>
            <a:ext cx="2014439" cy="828591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2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E40C3A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TGT</a:t>
            </a:r>
            <a:endParaRPr lang="en-US" sz="3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E40C3A"/>
              </a:solidFill>
              <a:effectLst>
                <a:outerShdw dist="53882" dir="2700000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1550711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9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9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9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9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9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9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9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9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9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9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9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9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9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9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9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9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9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9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9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9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298" grpId="0" animBg="1"/>
      <p:bldP spid="439301" grpId="0" animBg="1"/>
      <p:bldP spid="439302" grpId="0" animBg="1"/>
      <p:bldP spid="439304" grpId="0" animBg="1"/>
      <p:bldP spid="439305" grpId="0" animBg="1"/>
      <p:bldP spid="439307" grpId="0" animBg="1"/>
      <p:bldP spid="439308" grpId="0" animBg="1"/>
      <p:bldP spid="439309" grpId="0" animBg="1"/>
      <p:bldP spid="439311" grpId="0" animBg="1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407987"/>
            <a:ext cx="8229600" cy="88741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Definisi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Model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Pembelajaran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" y="15240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60000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Model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pembelajaran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 :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60000"/>
              <a:tabLst/>
              <a:defRPr/>
            </a:pP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	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Gambaran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/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konsepsi</a:t>
            </a: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bagaimana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pembelajaran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dilakukan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,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mencakup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 :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     (1)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rasional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atau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teori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yg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melandasi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 model,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     (2)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tujuan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/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kemampuan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yg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dapat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dicapai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 dg.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            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model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tsb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,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     (3)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pola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kegiatan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 guru-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siswa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dlm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mencapai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             t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ujuan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,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     (4)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lingkungan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belajar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 yang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diperlukan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 agar 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           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tujuan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pembelajaran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 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tercapai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.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sz="24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              (</a:t>
            </a:r>
            <a:r>
              <a:rPr lang="en-US" sz="2400" b="1" kern="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Jumadi</a:t>
            </a:r>
            <a:r>
              <a:rPr lang="en-US" sz="24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mbria" pitchFamily="18" charset="0"/>
              </a:rPr>
              <a:t>, 2007)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Cambria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Cambria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  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mbria" pitchFamily="18" charset="0"/>
              </a:rPr>
              <a:t> 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720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B753C-FD6D-4346-9A3A-281D5A8AD377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440322" name="WordArt 2"/>
          <p:cNvSpPr>
            <a:spLocks noChangeArrowheads="1" noChangeShapeType="1" noTextEdit="1"/>
          </p:cNvSpPr>
          <p:nvPr/>
        </p:nvSpPr>
        <p:spPr bwMode="auto">
          <a:xfrm>
            <a:off x="2057400" y="1295400"/>
            <a:ext cx="5257800" cy="449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79"/>
              </a:avLst>
            </a:prstTxWarp>
          </a:bodyPr>
          <a:lstStyle/>
          <a:p>
            <a:pPr algn="ctr"/>
            <a:r>
              <a:rPr lang="id-ID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0" scaled="1"/>
                </a:gradFill>
                <a:latin typeface="Snap ITC"/>
              </a:rPr>
              <a:t>Student</a:t>
            </a:r>
          </a:p>
          <a:p>
            <a:pPr algn="ctr"/>
            <a:r>
              <a:rPr lang="id-ID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0" scaled="1"/>
                </a:gradFill>
                <a:latin typeface="Snap ITC"/>
              </a:rPr>
              <a:t>Teams</a:t>
            </a:r>
          </a:p>
          <a:p>
            <a:pPr algn="ctr"/>
            <a:r>
              <a:rPr lang="id-ID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0" scaled="1"/>
                </a:gradFill>
                <a:latin typeface="Snap ITC"/>
              </a:rPr>
              <a:t>Achievement</a:t>
            </a:r>
          </a:p>
          <a:p>
            <a:pPr algn="ctr"/>
            <a:r>
              <a:rPr lang="id-ID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0" scaled="1"/>
                </a:gradFill>
                <a:latin typeface="Snap ITC"/>
              </a:rPr>
              <a:t>Division</a:t>
            </a:r>
            <a:endParaRPr lang="en-US" sz="54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0" scaled="1"/>
              </a:gradFill>
              <a:latin typeface="Snap ITC"/>
            </a:endParaRPr>
          </a:p>
          <a:p>
            <a:pPr algn="ctr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0" scaled="1"/>
                </a:gradFill>
                <a:latin typeface="Snap ITC"/>
              </a:rPr>
              <a:t>(STAD)</a:t>
            </a:r>
            <a:endParaRPr lang="id-ID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0" scaled="1"/>
              </a:gradFill>
              <a:latin typeface="Snap ITC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4168422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440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AEC98B7-CFE5-432F-A437-74BB6AEABF99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4953000" cy="4648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rgbClr val="0000FF"/>
                </a:solidFill>
                <a:latin typeface="Eras Bold ITC" pitchFamily="34" charset="0"/>
              </a:rPr>
              <a:t>Presentasi</a:t>
            </a:r>
            <a:r>
              <a:rPr lang="en-US" sz="2400" dirty="0" smtClean="0">
                <a:solidFill>
                  <a:srgbClr val="0000FF"/>
                </a:solidFill>
                <a:latin typeface="Eras Bold ITC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Eras Bold ITC" pitchFamily="34" charset="0"/>
              </a:rPr>
              <a:t>Kelas</a:t>
            </a:r>
            <a:endParaRPr lang="en-US" sz="2400" dirty="0" smtClean="0">
              <a:solidFill>
                <a:srgbClr val="0000FF"/>
              </a:solidFill>
              <a:latin typeface="Eras Bold ITC" pitchFamily="34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rgbClr val="FF3300"/>
                </a:solidFill>
                <a:latin typeface="Eras Bold ITC" pitchFamily="34" charset="0"/>
              </a:rPr>
              <a:t>- </a:t>
            </a:r>
            <a:r>
              <a:rPr lang="en-US" sz="2000" dirty="0" smtClean="0">
                <a:latin typeface="Eras Bold ITC" pitchFamily="34" charset="0"/>
              </a:rPr>
              <a:t>Guru </a:t>
            </a:r>
            <a:r>
              <a:rPr lang="en-US" sz="2000" dirty="0" err="1" smtClean="0">
                <a:latin typeface="Eras Bold ITC" pitchFamily="34" charset="0"/>
              </a:rPr>
              <a:t>mempresentasikan</a:t>
            </a:r>
            <a:r>
              <a:rPr lang="en-US" sz="2000" dirty="0" smtClean="0">
                <a:latin typeface="Eras Bold ITC" pitchFamily="34" charset="0"/>
              </a:rPr>
              <a:t> </a:t>
            </a:r>
            <a:r>
              <a:rPr lang="en-US" sz="2000" dirty="0" err="1" smtClean="0">
                <a:latin typeface="Eras Bold ITC" pitchFamily="34" charset="0"/>
              </a:rPr>
              <a:t>pelajaran</a:t>
            </a:r>
            <a:endParaRPr lang="en-US" sz="2000" dirty="0" smtClean="0">
              <a:latin typeface="Eras Bold ITC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00FF"/>
                </a:solidFill>
                <a:latin typeface="Eras Bold ITC" pitchFamily="34" charset="0"/>
              </a:rPr>
              <a:t>Tim (4-5 </a:t>
            </a:r>
            <a:r>
              <a:rPr lang="en-US" sz="2400" dirty="0" err="1" smtClean="0">
                <a:solidFill>
                  <a:srgbClr val="0000FF"/>
                </a:solidFill>
                <a:latin typeface="Eras Bold ITC" pitchFamily="34" charset="0"/>
              </a:rPr>
              <a:t>siswa</a:t>
            </a:r>
            <a:r>
              <a:rPr lang="en-US" sz="2400" dirty="0" smtClean="0">
                <a:solidFill>
                  <a:srgbClr val="0000FF"/>
                </a:solidFill>
                <a:latin typeface="Eras Bold ITC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rgbClr val="FF3300"/>
                </a:solidFill>
                <a:latin typeface="Eras Bold ITC" pitchFamily="34" charset="0"/>
              </a:rPr>
              <a:t>- </a:t>
            </a:r>
            <a:r>
              <a:rPr lang="en-US" sz="2000" dirty="0" err="1" smtClean="0">
                <a:latin typeface="Eras Bold ITC" pitchFamily="34" charset="0"/>
              </a:rPr>
              <a:t>Kelompok</a:t>
            </a:r>
            <a:r>
              <a:rPr lang="en-US" sz="2000" dirty="0" smtClean="0">
                <a:latin typeface="Eras Bold ITC" pitchFamily="34" charset="0"/>
              </a:rPr>
              <a:t> </a:t>
            </a:r>
            <a:r>
              <a:rPr lang="en-US" sz="2000" dirty="0" err="1" smtClean="0">
                <a:latin typeface="Eras Bold ITC" pitchFamily="34" charset="0"/>
              </a:rPr>
              <a:t>campur</a:t>
            </a:r>
            <a:endParaRPr lang="en-US" sz="2000" dirty="0" smtClean="0">
              <a:latin typeface="Eras Bold ITC" pitchFamily="34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Eras Bold ITC" pitchFamily="34" charset="0"/>
              </a:rPr>
              <a:t>- </a:t>
            </a:r>
            <a:r>
              <a:rPr lang="en-US" sz="2000" dirty="0" err="1" smtClean="0">
                <a:latin typeface="Eras Bold ITC" pitchFamily="34" charset="0"/>
              </a:rPr>
              <a:t>Mempersiapkan</a:t>
            </a:r>
            <a:r>
              <a:rPr lang="en-US" sz="2000" dirty="0" smtClean="0">
                <a:latin typeface="Eras Bold ITC" pitchFamily="34" charset="0"/>
              </a:rPr>
              <a:t> </a:t>
            </a:r>
            <a:r>
              <a:rPr lang="en-US" sz="2000" dirty="0" err="1" smtClean="0">
                <a:latin typeface="Eras Bold ITC" pitchFamily="34" charset="0"/>
              </a:rPr>
              <a:t>anggota</a:t>
            </a:r>
            <a:r>
              <a:rPr lang="en-US" sz="2000" dirty="0" smtClean="0">
                <a:latin typeface="Eras Bold ITC" pitchFamily="34" charset="0"/>
              </a:rPr>
              <a:t> </a:t>
            </a:r>
            <a:r>
              <a:rPr lang="en-US" sz="2000" dirty="0" err="1" smtClean="0">
                <a:latin typeface="Eras Bold ITC" pitchFamily="34" charset="0"/>
              </a:rPr>
              <a:t>tim</a:t>
            </a:r>
            <a:r>
              <a:rPr lang="en-US" sz="2000" dirty="0" smtClean="0">
                <a:latin typeface="Eras Bold ITC" pitchFamily="34" charset="0"/>
              </a:rPr>
              <a:t> agar </a:t>
            </a:r>
            <a:r>
              <a:rPr lang="en-US" sz="2000" dirty="0" err="1" smtClean="0">
                <a:latin typeface="Eras Bold ITC" pitchFamily="34" charset="0"/>
              </a:rPr>
              <a:t>berhasil</a:t>
            </a:r>
            <a:r>
              <a:rPr lang="en-US" sz="2000" dirty="0" smtClean="0">
                <a:latin typeface="Eras Bold ITC" pitchFamily="34" charset="0"/>
              </a:rPr>
              <a:t> </a:t>
            </a:r>
            <a:r>
              <a:rPr lang="en-US" sz="2000" dirty="0" err="1" smtClean="0">
                <a:latin typeface="Eras Bold ITC" pitchFamily="34" charset="0"/>
              </a:rPr>
              <a:t>mengerjakan</a:t>
            </a:r>
            <a:r>
              <a:rPr lang="en-US" sz="2000" dirty="0" smtClean="0">
                <a:latin typeface="Eras Bold ITC" pitchFamily="34" charset="0"/>
              </a:rPr>
              <a:t> </a:t>
            </a:r>
            <a:r>
              <a:rPr lang="en-US" sz="2000" dirty="0" err="1" smtClean="0">
                <a:latin typeface="Eras Bold ITC" pitchFamily="34" charset="0"/>
              </a:rPr>
              <a:t>quis</a:t>
            </a:r>
            <a:endParaRPr lang="en-US" sz="2000" dirty="0" smtClean="0">
              <a:latin typeface="Eras Bold ITC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rgbClr val="0000FF"/>
                </a:solidFill>
                <a:latin typeface="Eras Bold ITC" pitchFamily="34" charset="0"/>
              </a:rPr>
              <a:t>Quis</a:t>
            </a:r>
            <a:endParaRPr lang="en-US" sz="2400" dirty="0" smtClean="0">
              <a:solidFill>
                <a:srgbClr val="0000FF"/>
              </a:solidFill>
              <a:latin typeface="Eras Bold ITC" pitchFamily="34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rgbClr val="FF3300"/>
                </a:solidFill>
                <a:latin typeface="Eras Bold ITC" pitchFamily="34" charset="0"/>
              </a:rPr>
              <a:t>- </a:t>
            </a:r>
            <a:r>
              <a:rPr lang="en-US" sz="2000" dirty="0" smtClean="0">
                <a:latin typeface="Eras Bold ITC" pitchFamily="34" charset="0"/>
              </a:rPr>
              <a:t>Individual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Eras Bold ITC" pitchFamily="34" charset="0"/>
              </a:rPr>
              <a:t>- </a:t>
            </a:r>
            <a:r>
              <a:rPr lang="en-US" sz="2000" dirty="0" err="1" smtClean="0">
                <a:latin typeface="Eras Bold ITC" pitchFamily="34" charset="0"/>
              </a:rPr>
              <a:t>Diberikan</a:t>
            </a:r>
            <a:r>
              <a:rPr lang="en-US" sz="2000" dirty="0" smtClean="0">
                <a:latin typeface="Eras Bold ITC" pitchFamily="34" charset="0"/>
              </a:rPr>
              <a:t> </a:t>
            </a:r>
            <a:r>
              <a:rPr lang="en-US" sz="2000" dirty="0" err="1" smtClean="0">
                <a:latin typeface="Eras Bold ITC" pitchFamily="34" charset="0"/>
              </a:rPr>
              <a:t>setelah</a:t>
            </a:r>
            <a:r>
              <a:rPr lang="en-US" sz="2000" dirty="0" smtClean="0">
                <a:latin typeface="Eras Bold ITC" pitchFamily="34" charset="0"/>
              </a:rPr>
              <a:t> </a:t>
            </a:r>
            <a:r>
              <a:rPr lang="en-US" sz="2000" dirty="0" err="1" smtClean="0">
                <a:latin typeface="Eras Bold ITC" pitchFamily="34" charset="0"/>
              </a:rPr>
              <a:t>dua</a:t>
            </a:r>
            <a:r>
              <a:rPr lang="en-US" sz="2000" dirty="0" smtClean="0">
                <a:latin typeface="Eras Bold ITC" pitchFamily="34" charset="0"/>
              </a:rPr>
              <a:t> </a:t>
            </a:r>
            <a:r>
              <a:rPr lang="en-US" sz="2000" dirty="0" err="1" smtClean="0">
                <a:latin typeface="Eras Bold ITC" pitchFamily="34" charset="0"/>
              </a:rPr>
              <a:t>periode</a:t>
            </a:r>
            <a:r>
              <a:rPr lang="en-US" sz="2000" dirty="0" smtClean="0">
                <a:latin typeface="Eras Bold ITC" pitchFamily="34" charset="0"/>
              </a:rPr>
              <a:t> </a:t>
            </a:r>
            <a:r>
              <a:rPr lang="en-US" sz="2000" dirty="0" err="1" smtClean="0">
                <a:latin typeface="Eras Bold ITC" pitchFamily="34" charset="0"/>
              </a:rPr>
              <a:t>pengajaran</a:t>
            </a:r>
            <a:r>
              <a:rPr lang="en-US" sz="2000" dirty="0" smtClean="0">
                <a:latin typeface="Eras Bold ITC" pitchFamily="34" charset="0"/>
              </a:rPr>
              <a:t> </a:t>
            </a:r>
            <a:r>
              <a:rPr lang="en-US" sz="2000" dirty="0" err="1" smtClean="0">
                <a:latin typeface="Eras Bold ITC" pitchFamily="34" charset="0"/>
              </a:rPr>
              <a:t>dan</a:t>
            </a:r>
            <a:r>
              <a:rPr lang="en-US" sz="2000" dirty="0" smtClean="0">
                <a:latin typeface="Eras Bold ITC" pitchFamily="34" charset="0"/>
              </a:rPr>
              <a:t> </a:t>
            </a:r>
            <a:r>
              <a:rPr lang="en-US" sz="2000" dirty="0" err="1" smtClean="0">
                <a:latin typeface="Eras Bold ITC" pitchFamily="34" charset="0"/>
              </a:rPr>
              <a:t>latihan</a:t>
            </a:r>
            <a:r>
              <a:rPr lang="en-US" sz="2000" dirty="0" smtClean="0">
                <a:latin typeface="Eras Bold ITC" pitchFamily="34" charset="0"/>
              </a:rPr>
              <a:t> </a:t>
            </a:r>
            <a:r>
              <a:rPr lang="en-US" sz="2000" dirty="0" err="1" smtClean="0">
                <a:latin typeface="Eras Bold ITC" pitchFamily="34" charset="0"/>
              </a:rPr>
              <a:t>tim</a:t>
            </a:r>
            <a:endParaRPr lang="en-US" sz="2000" dirty="0" smtClean="0">
              <a:latin typeface="Eras Bold ITC" pitchFamily="34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Eras Bold ITC" pitchFamily="34" charset="0"/>
              </a:rPr>
              <a:t>- </a:t>
            </a:r>
            <a:r>
              <a:rPr lang="en-US" sz="2000" dirty="0" err="1" smtClean="0">
                <a:latin typeface="Eras Bold ITC" pitchFamily="34" charset="0"/>
              </a:rPr>
              <a:t>Tidak</a:t>
            </a:r>
            <a:r>
              <a:rPr lang="en-US" sz="2000" dirty="0" smtClean="0">
                <a:latin typeface="Eras Bold ITC" pitchFamily="34" charset="0"/>
              </a:rPr>
              <a:t> </a:t>
            </a:r>
            <a:r>
              <a:rPr lang="en-US" sz="2000" dirty="0" err="1" smtClean="0">
                <a:latin typeface="Eras Bold ITC" pitchFamily="34" charset="0"/>
              </a:rPr>
              <a:t>dapat</a:t>
            </a:r>
            <a:r>
              <a:rPr lang="en-US" sz="2000" dirty="0" smtClean="0">
                <a:latin typeface="Eras Bold ITC" pitchFamily="34" charset="0"/>
              </a:rPr>
              <a:t> </a:t>
            </a:r>
            <a:r>
              <a:rPr lang="en-US" sz="2000" dirty="0" err="1" smtClean="0">
                <a:latin typeface="Eras Bold ITC" pitchFamily="34" charset="0"/>
              </a:rPr>
              <a:t>saling</a:t>
            </a:r>
            <a:r>
              <a:rPr lang="en-US" sz="2000" dirty="0" smtClean="0">
                <a:latin typeface="Eras Bold ITC" pitchFamily="34" charset="0"/>
              </a:rPr>
              <a:t> </a:t>
            </a:r>
            <a:r>
              <a:rPr lang="en-US" sz="2000" dirty="0" err="1" smtClean="0">
                <a:latin typeface="Eras Bold ITC" pitchFamily="34" charset="0"/>
              </a:rPr>
              <a:t>membantu</a:t>
            </a:r>
            <a:endParaRPr lang="en-US" sz="2000" dirty="0" smtClean="0">
              <a:latin typeface="Eras Bold ITC" pitchFamily="34" charset="0"/>
            </a:endParaRPr>
          </a:p>
        </p:txBody>
      </p:sp>
      <p:sp>
        <p:nvSpPr>
          <p:cNvPr id="441347" name="WordArt 3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7848600" cy="990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id-ID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Jokerman"/>
              </a:rPr>
              <a:t>Sintaks STAD</a:t>
            </a:r>
          </a:p>
        </p:txBody>
      </p:sp>
      <p:pic>
        <p:nvPicPr>
          <p:cNvPr id="441348" name="Picture 4" descr="teamwork">
            <a:hlinkClick r:id="rId2"/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2600" y="1676400"/>
            <a:ext cx="2895600" cy="3094038"/>
          </a:xfrm>
        </p:spPr>
      </p:pic>
    </p:spTree>
    <p:extLst>
      <p:ext uri="{BB962C8B-B14F-4D97-AF65-F5344CB8AC3E}">
        <p14:creationId xmlns="" xmlns:p14="http://schemas.microsoft.com/office/powerpoint/2010/main" val="25007586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1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1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1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1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1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1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1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1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1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1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1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1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1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1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1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1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1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1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1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1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1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1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6" grpId="0" build="p" bldLvl="2" autoUpdateAnimBg="0"/>
      <p:bldP spid="44134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B2A8F-32FE-4FBA-87C3-822142D5F39D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b="1" dirty="0" err="1" smtClean="0">
                <a:solidFill>
                  <a:srgbClr val="0000FF"/>
                </a:solidFill>
                <a:latin typeface="Tempus Sans ITC" pitchFamily="82" charset="0"/>
              </a:rPr>
              <a:t>Skor</a:t>
            </a:r>
            <a:r>
              <a:rPr lang="en-US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empus Sans ITC" pitchFamily="82" charset="0"/>
              </a:rPr>
              <a:t>perbaikan</a:t>
            </a:r>
            <a:r>
              <a:rPr lang="en-US" b="1" dirty="0" smtClean="0">
                <a:solidFill>
                  <a:srgbClr val="0000FF"/>
                </a:solidFill>
                <a:latin typeface="Tempus Sans ITC" pitchFamily="82" charset="0"/>
              </a:rPr>
              <a:t> individual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3200" b="1" dirty="0" err="1" smtClean="0">
                <a:latin typeface="Tempus Sans ITC" pitchFamily="82" charset="0"/>
              </a:rPr>
              <a:t>Siswa</a:t>
            </a:r>
            <a:r>
              <a:rPr lang="en-US" sz="3200" b="1" dirty="0" smtClean="0">
                <a:latin typeface="Tempus Sans ITC" pitchFamily="82" charset="0"/>
              </a:rPr>
              <a:t> </a:t>
            </a:r>
            <a:r>
              <a:rPr lang="en-US" sz="3200" b="1" dirty="0" err="1" smtClean="0">
                <a:latin typeface="Tempus Sans ITC" pitchFamily="82" charset="0"/>
              </a:rPr>
              <a:t>diberi</a:t>
            </a:r>
            <a:r>
              <a:rPr lang="en-US" sz="3200" b="1" dirty="0" smtClean="0">
                <a:latin typeface="Tempus Sans ITC" pitchFamily="82" charset="0"/>
              </a:rPr>
              <a:t> </a:t>
            </a:r>
            <a:r>
              <a:rPr lang="en-US" sz="3200" b="1" dirty="0" err="1" smtClean="0">
                <a:latin typeface="Tempus Sans ITC" pitchFamily="82" charset="0"/>
              </a:rPr>
              <a:t>skor</a:t>
            </a:r>
            <a:r>
              <a:rPr lang="en-US" sz="3200" b="1" dirty="0" smtClean="0">
                <a:latin typeface="Tempus Sans ITC" pitchFamily="82" charset="0"/>
              </a:rPr>
              <a:t> </a:t>
            </a:r>
            <a:r>
              <a:rPr lang="en-US" sz="3200" b="1" dirty="0" err="1" smtClean="0">
                <a:latin typeface="Tempus Sans ITC" pitchFamily="82" charset="0"/>
              </a:rPr>
              <a:t>dasar</a:t>
            </a:r>
            <a:r>
              <a:rPr lang="en-US" sz="3200" b="1" dirty="0" smtClean="0">
                <a:latin typeface="Tempus Sans ITC" pitchFamily="82" charset="0"/>
              </a:rPr>
              <a:t> (</a:t>
            </a:r>
            <a:r>
              <a:rPr lang="en-US" sz="3200" b="1" dirty="0" err="1" smtClean="0">
                <a:latin typeface="Tempus Sans ITC" pitchFamily="82" charset="0"/>
              </a:rPr>
              <a:t>skor</a:t>
            </a:r>
            <a:r>
              <a:rPr lang="en-US" sz="3200" b="1" dirty="0" smtClean="0">
                <a:latin typeface="Tempus Sans ITC" pitchFamily="82" charset="0"/>
              </a:rPr>
              <a:t> yang </a:t>
            </a:r>
            <a:r>
              <a:rPr lang="en-US" sz="3200" b="1" dirty="0" err="1" smtClean="0">
                <a:latin typeface="Tempus Sans ITC" pitchFamily="82" charset="0"/>
              </a:rPr>
              <a:t>dihitung</a:t>
            </a:r>
            <a:r>
              <a:rPr lang="en-US" sz="3200" b="1" dirty="0" smtClean="0">
                <a:latin typeface="Tempus Sans ITC" pitchFamily="82" charset="0"/>
              </a:rPr>
              <a:t> </a:t>
            </a:r>
            <a:r>
              <a:rPr lang="en-US" sz="3200" b="1" dirty="0" err="1" smtClean="0">
                <a:latin typeface="Tempus Sans ITC" pitchFamily="82" charset="0"/>
              </a:rPr>
              <a:t>berdasarkan</a:t>
            </a:r>
            <a:r>
              <a:rPr lang="en-US" sz="3200" b="1" dirty="0" smtClean="0">
                <a:latin typeface="Tempus Sans ITC" pitchFamily="82" charset="0"/>
              </a:rPr>
              <a:t> </a:t>
            </a:r>
            <a:r>
              <a:rPr lang="en-US" sz="3200" b="1" dirty="0" err="1" smtClean="0">
                <a:latin typeface="Tempus Sans ITC" pitchFamily="82" charset="0"/>
              </a:rPr>
              <a:t>kinerja</a:t>
            </a:r>
            <a:r>
              <a:rPr lang="en-US" sz="3200" b="1" dirty="0" smtClean="0">
                <a:latin typeface="Tempus Sans ITC" pitchFamily="82" charset="0"/>
              </a:rPr>
              <a:t> yang </a:t>
            </a:r>
            <a:r>
              <a:rPr lang="en-US" sz="3200" b="1" dirty="0" err="1" smtClean="0">
                <a:latin typeface="Tempus Sans ITC" pitchFamily="82" charset="0"/>
              </a:rPr>
              <a:t>lalu</a:t>
            </a:r>
            <a:r>
              <a:rPr lang="en-US" sz="3200" b="1" dirty="0" smtClean="0">
                <a:latin typeface="Tempus Sans ITC" pitchFamily="82" charset="0"/>
              </a:rPr>
              <a:t>).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3200" b="1" dirty="0" err="1" smtClean="0">
                <a:latin typeface="Tempus Sans ITC" pitchFamily="82" charset="0"/>
              </a:rPr>
              <a:t>Poin</a:t>
            </a:r>
            <a:r>
              <a:rPr lang="en-US" sz="3200" b="1" dirty="0" smtClean="0">
                <a:latin typeface="Tempus Sans ITC" pitchFamily="82" charset="0"/>
              </a:rPr>
              <a:t> yang </a:t>
            </a:r>
            <a:r>
              <a:rPr lang="en-US" sz="3200" b="1" dirty="0" err="1" smtClean="0">
                <a:latin typeface="Tempus Sans ITC" pitchFamily="82" charset="0"/>
              </a:rPr>
              <a:t>diberikan</a:t>
            </a:r>
            <a:r>
              <a:rPr lang="en-US" sz="3200" b="1" dirty="0" smtClean="0">
                <a:latin typeface="Tempus Sans ITC" pitchFamily="82" charset="0"/>
              </a:rPr>
              <a:t> </a:t>
            </a:r>
            <a:r>
              <a:rPr lang="en-US" sz="3200" b="1" dirty="0" err="1" smtClean="0">
                <a:latin typeface="Tempus Sans ITC" pitchFamily="82" charset="0"/>
              </a:rPr>
              <a:t>berdasarkan</a:t>
            </a:r>
            <a:r>
              <a:rPr lang="en-US" sz="3200" b="1" dirty="0" smtClean="0">
                <a:latin typeface="Tempus Sans ITC" pitchFamily="82" charset="0"/>
              </a:rPr>
              <a:t> </a:t>
            </a:r>
            <a:r>
              <a:rPr lang="en-US" sz="3200" b="1" dirty="0" err="1" smtClean="0">
                <a:latin typeface="Tempus Sans ITC" pitchFamily="82" charset="0"/>
              </a:rPr>
              <a:t>jumlah</a:t>
            </a:r>
            <a:r>
              <a:rPr lang="en-US" sz="3200" b="1" dirty="0" smtClean="0">
                <a:latin typeface="Tempus Sans ITC" pitchFamily="82" charset="0"/>
              </a:rPr>
              <a:t> </a:t>
            </a:r>
            <a:r>
              <a:rPr lang="en-US" sz="3200" b="1" dirty="0" err="1" smtClean="0">
                <a:latin typeface="Tempus Sans ITC" pitchFamily="82" charset="0"/>
              </a:rPr>
              <a:t>skor</a:t>
            </a:r>
            <a:r>
              <a:rPr lang="en-US" sz="3200" b="1" dirty="0" smtClean="0">
                <a:latin typeface="Tempus Sans ITC" pitchFamily="82" charset="0"/>
              </a:rPr>
              <a:t> </a:t>
            </a:r>
            <a:r>
              <a:rPr lang="en-US" sz="3200" b="1" dirty="0" err="1" smtClean="0">
                <a:latin typeface="Tempus Sans ITC" pitchFamily="82" charset="0"/>
              </a:rPr>
              <a:t>quis</a:t>
            </a:r>
            <a:r>
              <a:rPr lang="en-US" sz="3200" b="1" dirty="0" smtClean="0">
                <a:latin typeface="Tempus Sans ITC" pitchFamily="82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en-US" sz="1200" b="1" dirty="0" smtClean="0">
              <a:latin typeface="Tempus Sans ITC" pitchFamily="82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b="1" dirty="0" err="1" smtClean="0">
                <a:solidFill>
                  <a:srgbClr val="0000FF"/>
                </a:solidFill>
                <a:latin typeface="Tempus Sans ITC" pitchFamily="82" charset="0"/>
              </a:rPr>
              <a:t>Penghargaan</a:t>
            </a:r>
            <a:r>
              <a:rPr lang="en-US" b="1" dirty="0" smtClean="0">
                <a:solidFill>
                  <a:srgbClr val="0000FF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empus Sans ITC" pitchFamily="82" charset="0"/>
              </a:rPr>
              <a:t>tim</a:t>
            </a:r>
            <a:endParaRPr lang="en-US" b="1" dirty="0" smtClean="0">
              <a:solidFill>
                <a:srgbClr val="0000FF"/>
              </a:solidFill>
              <a:latin typeface="Tempus Sans ITC" pitchFamily="82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3200" b="1" dirty="0" err="1" smtClean="0">
                <a:latin typeface="Tempus Sans ITC" pitchFamily="82" charset="0"/>
              </a:rPr>
              <a:t>Penghargaan</a:t>
            </a:r>
            <a:r>
              <a:rPr lang="en-US" sz="3200" b="1" dirty="0" smtClean="0">
                <a:latin typeface="Tempus Sans ITC" pitchFamily="82" charset="0"/>
              </a:rPr>
              <a:t> </a:t>
            </a:r>
            <a:r>
              <a:rPr lang="en-US" sz="3200" b="1" dirty="0" err="1" smtClean="0">
                <a:latin typeface="Tempus Sans ITC" pitchFamily="82" charset="0"/>
              </a:rPr>
              <a:t>tim</a:t>
            </a:r>
            <a:r>
              <a:rPr lang="en-US" sz="3200" b="1" dirty="0" smtClean="0">
                <a:latin typeface="Tempus Sans ITC" pitchFamily="82" charset="0"/>
              </a:rPr>
              <a:t>, </a:t>
            </a:r>
            <a:r>
              <a:rPr lang="en-US" sz="3200" b="1" dirty="0" err="1" smtClean="0">
                <a:latin typeface="Tempus Sans ITC" pitchFamily="82" charset="0"/>
              </a:rPr>
              <a:t>setifikat</a:t>
            </a:r>
            <a:r>
              <a:rPr lang="en-US" sz="3200" b="1" dirty="0" smtClean="0">
                <a:latin typeface="Tempus Sans ITC" pitchFamily="82" charset="0"/>
              </a:rPr>
              <a:t>, </a:t>
            </a:r>
            <a:r>
              <a:rPr lang="en-US" sz="3200" b="1" dirty="0" err="1" smtClean="0">
                <a:latin typeface="Tempus Sans ITC" pitchFamily="82" charset="0"/>
              </a:rPr>
              <a:t>lembar</a:t>
            </a:r>
            <a:r>
              <a:rPr lang="en-US" sz="3200" b="1" dirty="0" smtClean="0">
                <a:latin typeface="Tempus Sans ITC" pitchFamily="82" charset="0"/>
              </a:rPr>
              <a:t> </a:t>
            </a:r>
            <a:r>
              <a:rPr lang="en-US" sz="3200" b="1" dirty="0" err="1" smtClean="0">
                <a:latin typeface="Tempus Sans ITC" pitchFamily="82" charset="0"/>
              </a:rPr>
              <a:t>berita</a:t>
            </a:r>
            <a:r>
              <a:rPr lang="en-US" sz="3200" b="1" dirty="0" smtClean="0">
                <a:latin typeface="Tempus Sans ITC" pitchFamily="82" charset="0"/>
              </a:rPr>
              <a:t> </a:t>
            </a:r>
            <a:r>
              <a:rPr lang="en-US" sz="3200" b="1" dirty="0" err="1" smtClean="0">
                <a:latin typeface="Tempus Sans ITC" pitchFamily="82" charset="0"/>
              </a:rPr>
              <a:t>kelas</a:t>
            </a:r>
            <a:r>
              <a:rPr lang="en-US" sz="3200" b="1" dirty="0" smtClean="0">
                <a:latin typeface="Tempus Sans ITC" pitchFamily="82" charset="0"/>
              </a:rPr>
              <a:t>.</a:t>
            </a:r>
          </a:p>
        </p:txBody>
      </p:sp>
      <p:sp>
        <p:nvSpPr>
          <p:cNvPr id="442371" name="WordArt 3"/>
          <p:cNvSpPr>
            <a:spLocks noChangeArrowheads="1" noChangeShapeType="1" noTextEdit="1"/>
          </p:cNvSpPr>
          <p:nvPr/>
        </p:nvSpPr>
        <p:spPr bwMode="auto">
          <a:xfrm>
            <a:off x="609600" y="304800"/>
            <a:ext cx="7696200" cy="10668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id-ID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SCHOOLBOY"/>
              </a:rPr>
              <a:t>Apa kekhasan STAD?</a:t>
            </a:r>
          </a:p>
        </p:txBody>
      </p:sp>
    </p:spTree>
    <p:extLst>
      <p:ext uri="{BB962C8B-B14F-4D97-AF65-F5344CB8AC3E}">
        <p14:creationId xmlns="" xmlns:p14="http://schemas.microsoft.com/office/powerpoint/2010/main" val="147649446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2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2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42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42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42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42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42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0" grpId="0" build="p" bldLvl="2" autoUpdateAnimBg="0"/>
      <p:bldP spid="44237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E8C09AA-399D-4FE8-98BD-23900101C1DA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3810000" cy="4572000"/>
          </a:xfrm>
          <a:noFill/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</a:rPr>
              <a:t>Mengajar</a:t>
            </a:r>
            <a:endParaRPr lang="en-US" sz="2400" b="1" dirty="0" smtClean="0">
              <a:solidFill>
                <a:srgbClr val="C00000"/>
              </a:solidFill>
              <a:latin typeface="Arial" pitchFamily="34" charset="0"/>
            </a:endParaRPr>
          </a:p>
          <a:p>
            <a:pPr lvl="1" eaLnBrk="1" hangingPunct="1">
              <a:buFontTx/>
              <a:buNone/>
            </a:pPr>
            <a:r>
              <a:rPr lang="en-US" sz="2000" b="1" dirty="0" smtClean="0">
                <a:latin typeface="Arial" pitchFamily="34" charset="0"/>
              </a:rPr>
              <a:t>Guru </a:t>
            </a:r>
            <a:r>
              <a:rPr lang="en-US" sz="2000" b="1" dirty="0" err="1" smtClean="0">
                <a:latin typeface="Arial" pitchFamily="34" charset="0"/>
              </a:rPr>
              <a:t>mempresentasikan</a:t>
            </a:r>
            <a:r>
              <a:rPr lang="en-US" sz="2000" b="1" dirty="0" smtClean="0">
                <a:latin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</a:rPr>
              <a:t>pelajaran</a:t>
            </a:r>
            <a:endParaRPr lang="en-US" sz="2000" b="1" dirty="0" smtClean="0">
              <a:latin typeface="Arial" pitchFamily="34" charset="0"/>
            </a:endParaRPr>
          </a:p>
          <a:p>
            <a:pPr lvl="1" eaLnBrk="1" hangingPunct="1">
              <a:buFontTx/>
              <a:buNone/>
            </a:pPr>
            <a:endParaRPr lang="en-US" sz="1000" b="1" dirty="0" smtClean="0">
              <a:latin typeface="Arial" pitchFamily="34" charset="0"/>
            </a:endParaRP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</a:rPr>
              <a:t>Belajar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</a:rPr>
              <a:t>dalam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 Tim</a:t>
            </a:r>
          </a:p>
          <a:p>
            <a:pPr lvl="1" eaLnBrk="1" hangingPunct="1">
              <a:buFontTx/>
              <a:buNone/>
            </a:pP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</a:rPr>
              <a:t>- </a:t>
            </a:r>
            <a:r>
              <a:rPr lang="en-US" sz="2000" b="1" dirty="0" err="1" smtClean="0">
                <a:latin typeface="Arial" pitchFamily="34" charset="0"/>
              </a:rPr>
              <a:t>Siswa</a:t>
            </a:r>
            <a:r>
              <a:rPr lang="en-US" sz="2000" b="1" dirty="0" smtClean="0">
                <a:latin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</a:rPr>
              <a:t>mengerjakan</a:t>
            </a:r>
            <a:r>
              <a:rPr lang="en-US" sz="2000" b="1" dirty="0" smtClean="0">
                <a:latin typeface="Arial" pitchFamily="34" charset="0"/>
              </a:rPr>
              <a:t> LKS </a:t>
            </a:r>
            <a:r>
              <a:rPr lang="en-US" sz="2000" b="1" dirty="0" err="1" smtClean="0">
                <a:latin typeface="Arial" pitchFamily="34" charset="0"/>
              </a:rPr>
              <a:t>dalam</a:t>
            </a:r>
            <a:r>
              <a:rPr lang="en-US" sz="2000" b="1" dirty="0" smtClean="0">
                <a:latin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</a:rPr>
              <a:t>tim</a:t>
            </a:r>
            <a:r>
              <a:rPr lang="en-US" sz="2000" b="1" dirty="0" smtClean="0">
                <a:latin typeface="Arial" pitchFamily="34" charset="0"/>
              </a:rPr>
              <a:t>.</a:t>
            </a:r>
          </a:p>
          <a:p>
            <a:pPr lvl="1" eaLnBrk="1" hangingPunct="1">
              <a:buFontTx/>
              <a:buNone/>
            </a:pPr>
            <a:r>
              <a:rPr lang="en-US" sz="2000" b="1" dirty="0" smtClean="0">
                <a:latin typeface="Arial" pitchFamily="34" charset="0"/>
              </a:rPr>
              <a:t>- </a:t>
            </a:r>
            <a:r>
              <a:rPr lang="en-US" sz="2000" b="1" dirty="0" err="1" smtClean="0">
                <a:latin typeface="Arial" pitchFamily="34" charset="0"/>
              </a:rPr>
              <a:t>Menuntaskan</a:t>
            </a:r>
            <a:r>
              <a:rPr lang="en-US" sz="2000" b="1" dirty="0" smtClean="0">
                <a:latin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</a:rPr>
              <a:t>konten</a:t>
            </a:r>
            <a:r>
              <a:rPr lang="en-US" sz="2000" b="1" dirty="0" smtClean="0">
                <a:latin typeface="Arial" pitchFamily="34" charset="0"/>
              </a:rPr>
              <a:t> yang </a:t>
            </a:r>
            <a:r>
              <a:rPr lang="en-US" sz="2000" b="1" dirty="0" err="1" smtClean="0">
                <a:latin typeface="Arial" pitchFamily="34" charset="0"/>
              </a:rPr>
              <a:t>diajarkan</a:t>
            </a:r>
            <a:endParaRPr lang="en-US" sz="2000" b="1" dirty="0" smtClean="0">
              <a:latin typeface="Arial" pitchFamily="34" charset="0"/>
            </a:endParaRPr>
          </a:p>
          <a:p>
            <a:pPr lvl="1" eaLnBrk="1" hangingPunct="1">
              <a:buFontTx/>
              <a:buNone/>
            </a:pPr>
            <a:r>
              <a:rPr lang="en-US" sz="2000" b="1" dirty="0" smtClean="0">
                <a:latin typeface="Arial" pitchFamily="34" charset="0"/>
              </a:rPr>
              <a:t>- </a:t>
            </a:r>
            <a:r>
              <a:rPr lang="en-US" sz="2000" b="1" dirty="0" err="1" smtClean="0">
                <a:latin typeface="Arial" pitchFamily="34" charset="0"/>
              </a:rPr>
              <a:t>Bekerja</a:t>
            </a:r>
            <a:r>
              <a:rPr lang="en-US" sz="2000" b="1" dirty="0" smtClean="0">
                <a:latin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</a:rPr>
              <a:t>sama</a:t>
            </a:r>
            <a:r>
              <a:rPr lang="en-US" sz="2000" b="1" dirty="0" smtClean="0">
                <a:latin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</a:rPr>
              <a:t>dengan</a:t>
            </a:r>
            <a:r>
              <a:rPr lang="en-US" sz="2000" b="1" dirty="0" smtClean="0">
                <a:latin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</a:rPr>
              <a:t>teman</a:t>
            </a:r>
            <a:r>
              <a:rPr lang="en-US" sz="2000" b="1" dirty="0" smtClean="0">
                <a:latin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</a:rPr>
              <a:t>satu</a:t>
            </a:r>
            <a:r>
              <a:rPr lang="en-US" sz="2000" b="1" dirty="0" smtClean="0">
                <a:latin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</a:rPr>
              <a:t>tim</a:t>
            </a:r>
            <a:r>
              <a:rPr lang="en-US" sz="2000" b="1" dirty="0" smtClean="0">
                <a:latin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</a:rPr>
              <a:t>karena</a:t>
            </a:r>
            <a:r>
              <a:rPr lang="en-US" sz="2000" b="1" dirty="0" smtClean="0">
                <a:latin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</a:rPr>
              <a:t>tiap</a:t>
            </a:r>
            <a:r>
              <a:rPr lang="en-US" sz="2000" b="1" dirty="0" smtClean="0">
                <a:latin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</a:rPr>
              <a:t>tim</a:t>
            </a:r>
            <a:r>
              <a:rPr lang="en-US" sz="2000" b="1" dirty="0" smtClean="0">
                <a:latin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</a:rPr>
              <a:t>hanya</a:t>
            </a:r>
            <a:r>
              <a:rPr lang="en-US" sz="2000" b="1" dirty="0" smtClean="0">
                <a:latin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</a:rPr>
              <a:t>mendapat</a:t>
            </a:r>
            <a:r>
              <a:rPr lang="en-US" sz="2000" b="1" dirty="0" smtClean="0">
                <a:latin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</a:rPr>
              <a:t>dua</a:t>
            </a:r>
            <a:r>
              <a:rPr lang="en-US" sz="2000" b="1" dirty="0" smtClean="0">
                <a:latin typeface="Arial" pitchFamily="34" charset="0"/>
              </a:rPr>
              <a:t> LKS</a:t>
            </a:r>
          </a:p>
        </p:txBody>
      </p:sp>
      <p:sp>
        <p:nvSpPr>
          <p:cNvPr id="444419" name="Rectangle 3"/>
          <p:cNvSpPr>
            <a:spLocks noChangeArrowheads="1"/>
          </p:cNvSpPr>
          <p:nvPr/>
        </p:nvSpPr>
        <p:spPr bwMode="auto">
          <a:xfrm>
            <a:off x="4724400" y="1066800"/>
            <a:ext cx="3962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US" b="1" dirty="0">
                <a:solidFill>
                  <a:srgbClr val="780858"/>
                </a:solidFill>
                <a:latin typeface="Arial" pitchFamily="34" charset="0"/>
              </a:rPr>
              <a:t>T</a:t>
            </a:r>
            <a:r>
              <a:rPr lang="en-US" sz="2400" b="1" dirty="0">
                <a:solidFill>
                  <a:srgbClr val="780858"/>
                </a:solidFill>
                <a:latin typeface="Arial" pitchFamily="34" charset="0"/>
              </a:rPr>
              <a:t>est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000" b="1" dirty="0">
                <a:solidFill>
                  <a:schemeClr val="accent2"/>
                </a:solidFill>
                <a:latin typeface="Arial" pitchFamily="34" charset="0"/>
              </a:rPr>
              <a:t>- </a:t>
            </a:r>
            <a:r>
              <a:rPr lang="en-US" sz="2000" b="1" dirty="0" err="1">
                <a:latin typeface="Arial" pitchFamily="34" charset="0"/>
              </a:rPr>
              <a:t>Tiap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</a:rPr>
              <a:t>siswa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</a:rPr>
              <a:t>dikenai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</a:rPr>
              <a:t>quis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</a:rPr>
              <a:t>individual.</a:t>
            </a:r>
            <a:endParaRPr lang="en-US" sz="2000" b="1" dirty="0">
              <a:latin typeface="Arial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-"/>
            </a:pPr>
            <a:r>
              <a:rPr lang="en-US" sz="2000" b="1" dirty="0" err="1" smtClean="0">
                <a:latin typeface="Arial" pitchFamily="34" charset="0"/>
              </a:rPr>
              <a:t>Siswa</a:t>
            </a:r>
            <a:r>
              <a:rPr lang="en-US" sz="2000" b="1" dirty="0" smtClean="0">
                <a:latin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</a:rPr>
              <a:t>tidak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</a:rPr>
              <a:t>dapat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</a:rPr>
              <a:t>bekerja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</a:rPr>
              <a:t>sama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</a:rPr>
              <a:t>saat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</a:rPr>
              <a:t>mengerjakan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</a:rPr>
              <a:t>quis</a:t>
            </a:r>
            <a:endParaRPr lang="en-US" sz="2000" b="1" dirty="0" smtClean="0">
              <a:latin typeface="Arial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-"/>
            </a:pPr>
            <a:r>
              <a:rPr lang="en-US" sz="2000" b="1" dirty="0" err="1" smtClean="0">
                <a:latin typeface="Arial" pitchFamily="34" charset="0"/>
              </a:rPr>
              <a:t>Memberi</a:t>
            </a:r>
            <a:r>
              <a:rPr lang="en-US" sz="2000" b="1" dirty="0" smtClean="0">
                <a:latin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</a:rPr>
              <a:t>tanggung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</a:rPr>
              <a:t>jawab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</a:rPr>
              <a:t>individual</a:t>
            </a:r>
          </a:p>
          <a:p>
            <a:pPr marL="742950" lvl="1" indent="-285750">
              <a:spcBef>
                <a:spcPct val="20000"/>
              </a:spcBef>
              <a:buFontTx/>
              <a:buChar char="-"/>
            </a:pPr>
            <a:endParaRPr lang="en-US" sz="1050" b="1" dirty="0"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US" sz="2400" b="1" dirty="0" err="1">
                <a:solidFill>
                  <a:srgbClr val="780858"/>
                </a:solidFill>
                <a:latin typeface="Arial" pitchFamily="34" charset="0"/>
              </a:rPr>
              <a:t>Penghargaan</a:t>
            </a:r>
            <a:r>
              <a:rPr lang="en-US" sz="2400" b="1" dirty="0">
                <a:solidFill>
                  <a:srgbClr val="780858"/>
                </a:solidFill>
                <a:latin typeface="Arial" pitchFamily="34" charset="0"/>
              </a:rPr>
              <a:t> Tim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000" b="1" dirty="0">
                <a:solidFill>
                  <a:schemeClr val="accent2"/>
                </a:solidFill>
                <a:latin typeface="Arial" pitchFamily="34" charset="0"/>
              </a:rPr>
              <a:t>- </a:t>
            </a:r>
            <a:r>
              <a:rPr lang="en-US" sz="2000" b="1" dirty="0">
                <a:latin typeface="Arial" pitchFamily="34" charset="0"/>
              </a:rPr>
              <a:t>Guru </a:t>
            </a:r>
            <a:r>
              <a:rPr lang="en-US" sz="2000" b="1" dirty="0" err="1">
                <a:latin typeface="Arial" pitchFamily="34" charset="0"/>
              </a:rPr>
              <a:t>menghitung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</a:rPr>
              <a:t>skor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</a:rPr>
              <a:t>perbaikan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</a:rPr>
              <a:t>individu</a:t>
            </a:r>
            <a:r>
              <a:rPr lang="en-US" sz="2000" b="1" dirty="0">
                <a:latin typeface="Arial" pitchFamily="34" charset="0"/>
              </a:rPr>
              <a:t>, </a:t>
            </a:r>
            <a:r>
              <a:rPr lang="en-US" sz="2000" b="1" dirty="0" err="1">
                <a:latin typeface="Arial" pitchFamily="34" charset="0"/>
              </a:rPr>
              <a:t>skor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</a:rPr>
              <a:t>tim</a:t>
            </a:r>
            <a:r>
              <a:rPr lang="en-US" sz="2000" b="1" dirty="0">
                <a:latin typeface="Arial" pitchFamily="34" charset="0"/>
              </a:rPr>
              <a:t>, </a:t>
            </a:r>
            <a:r>
              <a:rPr lang="en-US" sz="2000" b="1" dirty="0" err="1">
                <a:latin typeface="Arial" pitchFamily="34" charset="0"/>
              </a:rPr>
              <a:t>dan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</a:rPr>
              <a:t>menyiapkan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</a:rPr>
              <a:t>suatu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</a:rPr>
              <a:t>lembar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</a:rPr>
              <a:t>berita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</a:rPr>
              <a:t>kelas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</a:rPr>
              <a:t>atau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</a:rPr>
              <a:t>papan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</a:rPr>
              <a:t>buletin</a:t>
            </a:r>
            <a:endParaRPr lang="en-US" sz="2000" b="1" dirty="0">
              <a:latin typeface="Arial" pitchFamily="34" charset="0"/>
            </a:endParaRPr>
          </a:p>
        </p:txBody>
      </p:sp>
      <p:sp>
        <p:nvSpPr>
          <p:cNvPr id="444420" name="WordArt 4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7315200" cy="685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id-ID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Snap ITC"/>
              </a:rPr>
              <a:t>Sintaks Rinci STAD</a:t>
            </a:r>
          </a:p>
        </p:txBody>
      </p:sp>
    </p:spTree>
    <p:extLst>
      <p:ext uri="{BB962C8B-B14F-4D97-AF65-F5344CB8AC3E}">
        <p14:creationId xmlns="" xmlns:p14="http://schemas.microsoft.com/office/powerpoint/2010/main" val="4250044777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44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44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44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44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44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44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8" grpId="0" build="p" bldLvl="2" autoUpdateAnimBg="0"/>
      <p:bldP spid="444419" grpId="0" build="p" bldLvl="2" autoUpdateAnimBg="0"/>
      <p:bldP spid="44442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9212C-59CB-4AF7-939C-2B2F82EA9392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445442" name="WordArt 2"/>
          <p:cNvSpPr>
            <a:spLocks noChangeArrowheads="1" noChangeShapeType="1" noTextEdit="1"/>
          </p:cNvSpPr>
          <p:nvPr/>
        </p:nvSpPr>
        <p:spPr bwMode="auto">
          <a:xfrm>
            <a:off x="1219200" y="1143000"/>
            <a:ext cx="5638800" cy="403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7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Britannic Bold"/>
              </a:rPr>
              <a:t>Teams</a:t>
            </a:r>
          </a:p>
          <a:p>
            <a:pPr algn="ctr"/>
            <a:r>
              <a:rPr lang="id-ID" sz="7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Britannic Bold"/>
              </a:rPr>
              <a:t>Games</a:t>
            </a:r>
          </a:p>
          <a:p>
            <a:pPr algn="ctr"/>
            <a:r>
              <a:rPr lang="id-ID" sz="7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Britannic Bold"/>
              </a:rPr>
              <a:t>          Tournaments</a:t>
            </a:r>
          </a:p>
        </p:txBody>
      </p:sp>
      <p:pic>
        <p:nvPicPr>
          <p:cNvPr id="445443" name="Picture 3" descr="j007874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33400"/>
            <a:ext cx="3124200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5444" name="Picture 4" descr="BD0993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724400"/>
            <a:ext cx="1797050" cy="180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5446" name="Picture 6" descr="j007874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18288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5448" name="Picture 8" descr="bd07006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495800"/>
            <a:ext cx="1447800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83801048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45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45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45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ntr" presetSubtype="3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5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5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5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5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445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5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5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7F322-F492-4DA6-8011-6E0857F9ED2E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1143000"/>
          </a:xfrm>
        </p:spPr>
        <p:txBody>
          <a:bodyPr/>
          <a:lstStyle/>
          <a:p>
            <a:pPr eaLnBrk="1" hangingPunct="1"/>
            <a:r>
              <a:rPr lang="en-US" sz="4800" dirty="0" err="1" smtClean="0">
                <a:latin typeface="Berlin Sans FB Demi" pitchFamily="34" charset="0"/>
              </a:rPr>
              <a:t>Apa</a:t>
            </a:r>
            <a:r>
              <a:rPr lang="en-US" sz="4800" dirty="0" smtClean="0">
                <a:latin typeface="Berlin Sans FB Demi" pitchFamily="34" charset="0"/>
              </a:rPr>
              <a:t> </a:t>
            </a:r>
            <a:r>
              <a:rPr lang="en-US" sz="4800" dirty="0" err="1" smtClean="0">
                <a:latin typeface="Berlin Sans FB Demi" pitchFamily="34" charset="0"/>
              </a:rPr>
              <a:t>sajakah</a:t>
            </a:r>
            <a:r>
              <a:rPr lang="en-US" sz="4800" dirty="0" smtClean="0">
                <a:latin typeface="Berlin Sans FB Demi" pitchFamily="34" charset="0"/>
              </a:rPr>
              <a:t> </a:t>
            </a:r>
            <a:r>
              <a:rPr lang="en-US" sz="4800" dirty="0" err="1" smtClean="0">
                <a:latin typeface="Berlin Sans FB Demi" pitchFamily="34" charset="0"/>
              </a:rPr>
              <a:t>Komponen</a:t>
            </a:r>
            <a:r>
              <a:rPr lang="en-US" sz="4800" dirty="0" smtClean="0">
                <a:latin typeface="Berlin Sans FB Demi" pitchFamily="34" charset="0"/>
              </a:rPr>
              <a:t> TGT?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Berlin Sans FB Demi" pitchFamily="34" charset="0"/>
              </a:rPr>
              <a:t>TGT </a:t>
            </a:r>
            <a:r>
              <a:rPr lang="en-US" dirty="0" err="1" smtClean="0">
                <a:latin typeface="Berlin Sans FB Demi" pitchFamily="34" charset="0"/>
              </a:rPr>
              <a:t>mempunyai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komponen</a:t>
            </a:r>
            <a:r>
              <a:rPr lang="en-US" dirty="0" smtClean="0">
                <a:latin typeface="Berlin Sans FB Demi" pitchFamily="34" charset="0"/>
              </a:rPr>
              <a:t> yang </a:t>
            </a:r>
            <a:r>
              <a:rPr lang="en-US" dirty="0" err="1" smtClean="0">
                <a:latin typeface="Berlin Sans FB Demi" pitchFamily="34" charset="0"/>
              </a:rPr>
              <a:t>sama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seperti</a:t>
            </a:r>
            <a:r>
              <a:rPr lang="en-US" dirty="0" smtClean="0">
                <a:latin typeface="Berlin Sans FB Demi" pitchFamily="34" charset="0"/>
              </a:rPr>
              <a:t> STAD, </a:t>
            </a:r>
            <a:r>
              <a:rPr lang="en-US" dirty="0" err="1" smtClean="0">
                <a:latin typeface="Berlin Sans FB Demi" pitchFamily="34" charset="0"/>
              </a:rPr>
              <a:t>tetapi</a:t>
            </a:r>
            <a:r>
              <a:rPr lang="en-US" dirty="0" smtClean="0">
                <a:latin typeface="Berlin Sans FB Demi" pitchFamily="34" charset="0"/>
              </a:rPr>
              <a:t> TGT </a:t>
            </a:r>
            <a:r>
              <a:rPr lang="en-US" dirty="0" err="1" smtClean="0">
                <a:latin typeface="Berlin Sans FB Demi" pitchFamily="34" charset="0"/>
              </a:rPr>
              <a:t>menggunakan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permainan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akademik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dan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perlombaan</a:t>
            </a:r>
            <a:r>
              <a:rPr lang="en-US" dirty="0" smtClean="0">
                <a:latin typeface="Berlin Sans FB Demi" pitchFamily="34" charset="0"/>
              </a:rPr>
              <a:t>.</a:t>
            </a:r>
          </a:p>
          <a:p>
            <a:pPr lvl="2" eaLnBrk="1" hangingPunct="1">
              <a:buFont typeface="Wingdings" pitchFamily="2" charset="2"/>
              <a:buNone/>
            </a:pPr>
            <a:endParaRPr lang="en-US" b="1" dirty="0" smtClean="0">
              <a:latin typeface="Tahoma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n-US" b="1" dirty="0" err="1" smtClean="0">
                <a:latin typeface="Berlin Sans FB Demi" pitchFamily="34" charset="0"/>
              </a:rPr>
              <a:t>Tersusun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dari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pertanyaan-pertanyaan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untuk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menguji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pengetahuan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siswa</a:t>
            </a:r>
            <a:r>
              <a:rPr lang="en-US" b="1" dirty="0" smtClean="0">
                <a:latin typeface="Berlin Sans FB Demi" pitchFamily="34" charset="0"/>
              </a:rPr>
              <a:t> </a:t>
            </a:r>
          </a:p>
          <a:p>
            <a:pPr lvl="2">
              <a:buFont typeface="Wingdings" pitchFamily="2" charset="2"/>
              <a:buChar char="Ø"/>
            </a:pPr>
            <a:r>
              <a:rPr lang="en-US" b="1" dirty="0" err="1" smtClean="0">
                <a:latin typeface="Berlin Sans FB Demi" pitchFamily="34" charset="0"/>
              </a:rPr>
              <a:t>Dimainkan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pada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sebuah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meja</a:t>
            </a:r>
            <a:r>
              <a:rPr lang="en-US" b="1" dirty="0" smtClean="0">
                <a:latin typeface="Berlin Sans FB Demi" pitchFamily="34" charset="0"/>
              </a:rPr>
              <a:t> yang </a:t>
            </a:r>
            <a:r>
              <a:rPr lang="en-US" b="1" dirty="0" err="1" smtClean="0">
                <a:latin typeface="Berlin Sans FB Demi" pitchFamily="34" charset="0"/>
              </a:rPr>
              <a:t>ditempati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oleh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tiga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siswa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sz="2400" b="1" dirty="0" smtClean="0">
                <a:latin typeface="Berlin Sans FB Demi" pitchFamily="34" charset="0"/>
              </a:rPr>
              <a:t>(</a:t>
            </a:r>
            <a:r>
              <a:rPr lang="en-US" b="1" dirty="0" err="1" smtClean="0">
                <a:latin typeface="Berlin Sans FB Demi" pitchFamily="34" charset="0"/>
              </a:rPr>
              <a:t>t</a:t>
            </a:r>
            <a:r>
              <a:rPr lang="en-US" sz="2400" b="1" dirty="0" err="1" smtClean="0">
                <a:latin typeface="Berlin Sans FB Demi" pitchFamily="34" charset="0"/>
              </a:rPr>
              <a:t>iga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siswa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tsb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memiliki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tingkat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kemampuan</a:t>
            </a:r>
            <a:r>
              <a:rPr lang="en-US" sz="2400" b="1" dirty="0" smtClean="0">
                <a:latin typeface="Berlin Sans FB Demi" pitchFamily="34" charset="0"/>
              </a:rPr>
              <a:t> yang </a:t>
            </a:r>
            <a:r>
              <a:rPr lang="en-US" sz="2400" b="1" dirty="0" err="1" smtClean="0">
                <a:latin typeface="Berlin Sans FB Demi" pitchFamily="34" charset="0"/>
              </a:rPr>
              <a:t>sama</a:t>
            </a:r>
            <a:r>
              <a:rPr lang="en-US" sz="2400" b="1" dirty="0" smtClean="0">
                <a:latin typeface="Berlin Sans FB Demi" pitchFamily="34" charset="0"/>
              </a:rPr>
              <a:t>)</a:t>
            </a:r>
          </a:p>
        </p:txBody>
      </p:sp>
      <p:pic>
        <p:nvPicPr>
          <p:cNvPr id="446468" name="Picture 4" descr="j007874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4267200"/>
            <a:ext cx="536575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12273570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6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6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6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6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6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6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6" grpId="0" autoUpdateAnimBg="0"/>
      <p:bldP spid="446467" grpId="0" build="p" bldLvl="3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5BDC0A5-7E20-4804-B6A8-E4878967CC4D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066800"/>
            <a:ext cx="4572000" cy="5715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u="sng" dirty="0" err="1" smtClean="0">
                <a:latin typeface="Tahoma" pitchFamily="34" charset="0"/>
              </a:rPr>
              <a:t>Pembaca</a:t>
            </a:r>
            <a:endParaRPr lang="en-US" sz="2400" b="1" u="sng" dirty="0" smtClean="0">
              <a:latin typeface="Tahoma" pitchFamily="34" charset="0"/>
            </a:endParaRP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err="1" smtClean="0">
                <a:latin typeface="Tahoma" pitchFamily="34" charset="0"/>
              </a:rPr>
              <a:t>Mengambil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sebuah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kartu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bernomor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mencari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pertanyaan</a:t>
            </a:r>
            <a:r>
              <a:rPr lang="en-US" sz="2400" dirty="0" smtClean="0">
                <a:latin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</a:rPr>
              <a:t>sesuai</a:t>
            </a:r>
            <a:r>
              <a:rPr lang="en-US" sz="2400" dirty="0" smtClean="0">
                <a:latin typeface="Tahoma" pitchFamily="34" charset="0"/>
              </a:rPr>
              <a:t>  </a:t>
            </a:r>
            <a:r>
              <a:rPr lang="en-US" sz="2400" dirty="0" err="1" smtClean="0">
                <a:latin typeface="Tahoma" pitchFamily="34" charset="0"/>
              </a:rPr>
              <a:t>pada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lembar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permainan</a:t>
            </a:r>
            <a:r>
              <a:rPr lang="en-US" sz="2400" dirty="0" smtClean="0">
                <a:latin typeface="Tahoma" pitchFamily="34" charset="0"/>
              </a:rPr>
              <a:t>.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err="1" smtClean="0">
                <a:latin typeface="Tahoma" pitchFamily="34" charset="0"/>
              </a:rPr>
              <a:t>Membaca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pertanyaan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tersebut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dengan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keras</a:t>
            </a:r>
            <a:endParaRPr lang="en-US" sz="2400" dirty="0" smtClean="0">
              <a:latin typeface="Tahoma" pitchFamily="34" charset="0"/>
            </a:endParaRP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err="1" smtClean="0">
                <a:latin typeface="Tahoma" pitchFamily="34" charset="0"/>
              </a:rPr>
              <a:t>Mencoba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untuk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menjawab</a:t>
            </a:r>
            <a:r>
              <a:rPr lang="en-US" sz="2400" dirty="0" smtClean="0">
                <a:latin typeface="Tahoma" pitchFamily="34" charset="0"/>
              </a:rPr>
              <a:t>.</a:t>
            </a:r>
            <a:r>
              <a:rPr lang="en-US" sz="2000" dirty="0" smtClean="0">
                <a:latin typeface="Tahoma" pitchFamily="34" charset="0"/>
              </a:rPr>
              <a:t>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u="sng" dirty="0" err="1" smtClean="0">
                <a:latin typeface="Tahoma" pitchFamily="34" charset="0"/>
              </a:rPr>
              <a:t>Penantang</a:t>
            </a:r>
            <a:r>
              <a:rPr lang="en-US" sz="2400" b="1" u="sng" dirty="0" smtClean="0">
                <a:latin typeface="Tahoma" pitchFamily="34" charset="0"/>
              </a:rPr>
              <a:t> </a:t>
            </a:r>
            <a:r>
              <a:rPr lang="en-US" sz="2400" b="1" u="sng" dirty="0" err="1" smtClean="0">
                <a:latin typeface="Tahoma" pitchFamily="34" charset="0"/>
              </a:rPr>
              <a:t>Pertama</a:t>
            </a:r>
            <a:r>
              <a:rPr lang="en-US" sz="2400" dirty="0" smtClean="0">
                <a:latin typeface="Tahoma" pitchFamily="34" charset="0"/>
              </a:rPr>
              <a:t> 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Tahoma" pitchFamily="34" charset="0"/>
              </a:rPr>
              <a:t>	</a:t>
            </a:r>
            <a:r>
              <a:rPr lang="en-US" sz="2400" dirty="0" err="1" smtClean="0">
                <a:latin typeface="Tahoma" pitchFamily="34" charset="0"/>
              </a:rPr>
              <a:t>Menantang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bila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jika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ia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ingin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melakukan</a:t>
            </a:r>
            <a:r>
              <a:rPr lang="en-US" sz="2400" dirty="0" smtClean="0">
                <a:latin typeface="Tahoma" pitchFamily="34" charset="0"/>
              </a:rPr>
              <a:t> (</a:t>
            </a:r>
            <a:r>
              <a:rPr lang="en-US" sz="2400" dirty="0" err="1" smtClean="0">
                <a:latin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memberikan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suatu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jawaban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</a:rPr>
              <a:t>berbeda</a:t>
            </a:r>
            <a:r>
              <a:rPr lang="en-US" sz="2400" dirty="0" smtClean="0">
                <a:latin typeface="Tahoma" pitchFamily="34" charset="0"/>
              </a:rPr>
              <a:t>), </a:t>
            </a:r>
            <a:r>
              <a:rPr lang="en-US" sz="2400" dirty="0" err="1" smtClean="0">
                <a:latin typeface="Tahoma" pitchFamily="34" charset="0"/>
              </a:rPr>
              <a:t>atau</a:t>
            </a:r>
            <a:r>
              <a:rPr lang="en-US" sz="2400" dirty="0" smtClean="0">
                <a:latin typeface="Tahoma" pitchFamily="34" charset="0"/>
              </a:rPr>
              <a:t> ‘pas’.</a:t>
            </a:r>
          </a:p>
        </p:txBody>
      </p:sp>
      <p:sp>
        <p:nvSpPr>
          <p:cNvPr id="447491" name="WordArt 3"/>
          <p:cNvSpPr>
            <a:spLocks noChangeArrowheads="1" noChangeShapeType="1" noTextEdit="1"/>
          </p:cNvSpPr>
          <p:nvPr/>
        </p:nvSpPr>
        <p:spPr bwMode="auto">
          <a:xfrm>
            <a:off x="914400" y="304800"/>
            <a:ext cx="7239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5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CHASE"/>
              </a:rPr>
              <a:t>Aturan-aturan Permainan TGT</a:t>
            </a:r>
          </a:p>
        </p:txBody>
      </p:sp>
      <p:sp>
        <p:nvSpPr>
          <p:cNvPr id="447492" name="Rectangle 4"/>
          <p:cNvSpPr>
            <a:spLocks noChangeArrowheads="1"/>
          </p:cNvSpPr>
          <p:nvPr/>
        </p:nvSpPr>
        <p:spPr bwMode="auto">
          <a:xfrm>
            <a:off x="4343400" y="1250950"/>
            <a:ext cx="4800600" cy="514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50000"/>
              </a:spcBef>
            </a:pPr>
            <a:r>
              <a:rPr lang="en-US" sz="2400" b="1" u="sng" dirty="0" err="1">
                <a:latin typeface="Tahoma" pitchFamily="34" charset="0"/>
              </a:rPr>
              <a:t>Penantang</a:t>
            </a:r>
            <a:r>
              <a:rPr lang="en-US" sz="2400" b="1" u="sng" dirty="0">
                <a:latin typeface="Tahoma" pitchFamily="34" charset="0"/>
              </a:rPr>
              <a:t> </a:t>
            </a:r>
            <a:r>
              <a:rPr lang="en-US" sz="2400" b="1" u="sng" dirty="0" err="1">
                <a:latin typeface="Tahoma" pitchFamily="34" charset="0"/>
              </a:rPr>
              <a:t>Kedua</a:t>
            </a:r>
            <a:endParaRPr lang="en-US" sz="2400" b="1" u="sng" dirty="0">
              <a:latin typeface="Tahoma" pitchFamily="34" charset="0"/>
            </a:endParaRPr>
          </a:p>
          <a:p>
            <a:pPr marL="914400" lvl="1" indent="-457200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sz="2000" dirty="0" err="1">
                <a:latin typeface="Tahoma" pitchFamily="34" charset="0"/>
              </a:rPr>
              <a:t>Menantang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jika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penatang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pertama</a:t>
            </a:r>
            <a:r>
              <a:rPr lang="en-US" sz="2000" dirty="0">
                <a:latin typeface="Tahoma" pitchFamily="34" charset="0"/>
              </a:rPr>
              <a:t> pas, </a:t>
            </a:r>
            <a:r>
              <a:rPr lang="en-US" sz="2000" dirty="0" err="1">
                <a:latin typeface="Tahoma" pitchFamily="34" charset="0"/>
              </a:rPr>
              <a:t>jika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ingin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melakukan</a:t>
            </a:r>
            <a:r>
              <a:rPr lang="en-US" sz="2000" dirty="0">
                <a:latin typeface="Tahoma" pitchFamily="34" charset="0"/>
              </a:rPr>
              <a:t>.</a:t>
            </a:r>
          </a:p>
          <a:p>
            <a:pPr marL="914400" lvl="1" indent="-457200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sz="2000" dirty="0" err="1">
                <a:latin typeface="Tahoma" pitchFamily="34" charset="0"/>
              </a:rPr>
              <a:t>Jika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semua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sudah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menantang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atau</a:t>
            </a:r>
            <a:r>
              <a:rPr lang="en-US" sz="2000" dirty="0">
                <a:latin typeface="Tahoma" pitchFamily="34" charset="0"/>
              </a:rPr>
              <a:t> pas, </a:t>
            </a:r>
            <a:r>
              <a:rPr lang="en-US" sz="2000" dirty="0" err="1">
                <a:latin typeface="Tahoma" pitchFamily="34" charset="0"/>
              </a:rPr>
              <a:t>penantang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kedua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mengecek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jawaban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tersebut</a:t>
            </a:r>
            <a:r>
              <a:rPr lang="en-US" sz="2000" dirty="0">
                <a:latin typeface="Tahoma" pitchFamily="34" charset="0"/>
              </a:rPr>
              <a:t>.</a:t>
            </a:r>
          </a:p>
          <a:p>
            <a:pPr marL="914400" lvl="1" indent="-457200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sz="2000" dirty="0" err="1">
                <a:latin typeface="Tahoma" pitchFamily="34" charset="0"/>
              </a:rPr>
              <a:t>Siapapun</a:t>
            </a:r>
            <a:r>
              <a:rPr lang="en-US" sz="2000" dirty="0">
                <a:latin typeface="Tahoma" pitchFamily="34" charset="0"/>
              </a:rPr>
              <a:t> yang </a:t>
            </a:r>
            <a:r>
              <a:rPr lang="en-US" sz="2000" dirty="0" err="1">
                <a:latin typeface="Tahoma" pitchFamily="34" charset="0"/>
              </a:rPr>
              <a:t>menjawab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benar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berhak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atas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kartu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tersebut</a:t>
            </a:r>
            <a:r>
              <a:rPr lang="en-US" sz="2000" dirty="0">
                <a:latin typeface="Tahoma" pitchFamily="34" charset="0"/>
              </a:rPr>
              <a:t>.</a:t>
            </a:r>
          </a:p>
          <a:p>
            <a:pPr marL="914400" lvl="1" indent="-457200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sz="2000" dirty="0" err="1">
                <a:latin typeface="Tahoma" pitchFamily="34" charset="0"/>
              </a:rPr>
              <a:t>Jika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pembaca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tersebut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salah</a:t>
            </a:r>
            <a:r>
              <a:rPr lang="en-US" sz="2000" dirty="0">
                <a:latin typeface="Tahoma" pitchFamily="34" charset="0"/>
              </a:rPr>
              <a:t>, </a:t>
            </a:r>
            <a:r>
              <a:rPr lang="en-US" sz="2000" dirty="0" err="1">
                <a:latin typeface="Tahoma" pitchFamily="34" charset="0"/>
              </a:rPr>
              <a:t>tidak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terkena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hukuman</a:t>
            </a:r>
            <a:r>
              <a:rPr lang="en-US" sz="2000" dirty="0">
                <a:latin typeface="Tahoma" pitchFamily="34" charset="0"/>
              </a:rPr>
              <a:t>, </a:t>
            </a:r>
            <a:r>
              <a:rPr lang="en-US" sz="2000" dirty="0" err="1">
                <a:latin typeface="Tahoma" pitchFamily="34" charset="0"/>
              </a:rPr>
              <a:t>namun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jika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penantang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itu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salah</a:t>
            </a:r>
            <a:r>
              <a:rPr lang="en-US" sz="2000" dirty="0">
                <a:latin typeface="Tahoma" pitchFamily="34" charset="0"/>
              </a:rPr>
              <a:t>, </a:t>
            </a:r>
            <a:r>
              <a:rPr lang="en-US" sz="2000" dirty="0" err="1">
                <a:latin typeface="Tahoma" pitchFamily="34" charset="0"/>
              </a:rPr>
              <a:t>ia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harus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mengembalikan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sebuah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kartu</a:t>
            </a:r>
            <a:r>
              <a:rPr lang="en-US" sz="2000" dirty="0">
                <a:latin typeface="Tahoma" pitchFamily="34" charset="0"/>
              </a:rPr>
              <a:t> yang </a:t>
            </a:r>
            <a:r>
              <a:rPr lang="en-US" sz="2000" dirty="0" err="1">
                <a:latin typeface="Tahoma" pitchFamily="34" charset="0"/>
              </a:rPr>
              <a:t>dimenangkan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sebelumnya</a:t>
            </a:r>
            <a:r>
              <a:rPr lang="en-US" sz="2000" dirty="0">
                <a:latin typeface="Tahoma" pitchFamily="34" charset="0"/>
              </a:rPr>
              <a:t>, </a:t>
            </a:r>
            <a:r>
              <a:rPr lang="en-US" sz="2000" dirty="0" err="1">
                <a:latin typeface="Tahoma" pitchFamily="34" charset="0"/>
              </a:rPr>
              <a:t>jika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ada</a:t>
            </a:r>
            <a:r>
              <a:rPr lang="en-US" sz="2000" dirty="0">
                <a:latin typeface="Tahoma" pitchFamily="34" charset="0"/>
              </a:rPr>
              <a:t>, </a:t>
            </a:r>
            <a:r>
              <a:rPr lang="en-US" sz="2000" dirty="0" err="1">
                <a:latin typeface="Tahoma" pitchFamily="34" charset="0"/>
              </a:rPr>
              <a:t>ke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tumpukan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kartu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tersebut</a:t>
            </a:r>
            <a:r>
              <a:rPr lang="en-US" sz="2000" dirty="0">
                <a:latin typeface="Tahoma" pitchFamily="34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390091189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447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447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447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447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447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447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47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47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47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47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447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0" grpId="0" build="p" bldLvl="2" autoUpdateAnimBg="0"/>
      <p:bldP spid="447491" grpId="0" animBg="1"/>
      <p:bldP spid="447492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194B4-A2E4-484C-B548-67826E955A5D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371600"/>
          </a:xfrm>
        </p:spPr>
        <p:txBody>
          <a:bodyPr/>
          <a:lstStyle/>
          <a:p>
            <a:pPr algn="l" eaLnBrk="1" hangingPunct="1"/>
            <a:r>
              <a:rPr lang="en-US" sz="5400" dirty="0" smtClean="0">
                <a:solidFill>
                  <a:srgbClr val="C00000"/>
                </a:solidFill>
                <a:latin typeface="Broadway" pitchFamily="82" charset="0"/>
              </a:rPr>
              <a:t>Jigsaw</a:t>
            </a:r>
            <a:br>
              <a:rPr lang="en-US" sz="5400" dirty="0" smtClean="0">
                <a:solidFill>
                  <a:srgbClr val="C00000"/>
                </a:solidFill>
                <a:latin typeface="Broadway" pitchFamily="82" charset="0"/>
              </a:rPr>
            </a:br>
            <a:r>
              <a:rPr lang="en-US" sz="3600" dirty="0" err="1" smtClean="0">
                <a:latin typeface="Broadway" pitchFamily="82" charset="0"/>
              </a:rPr>
              <a:t>Apakah</a:t>
            </a:r>
            <a:r>
              <a:rPr lang="en-US" sz="3600" dirty="0" smtClean="0">
                <a:latin typeface="Broadway" pitchFamily="82" charset="0"/>
              </a:rPr>
              <a:t> </a:t>
            </a:r>
            <a:r>
              <a:rPr lang="en-US" sz="3600" dirty="0" err="1" smtClean="0">
                <a:latin typeface="Broadway" pitchFamily="82" charset="0"/>
              </a:rPr>
              <a:t>itu</a:t>
            </a:r>
            <a:r>
              <a:rPr lang="en-US" sz="3600" dirty="0" smtClean="0">
                <a:latin typeface="Broadway" pitchFamily="82" charset="0"/>
              </a:rPr>
              <a:t>?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981200"/>
            <a:ext cx="4114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Arial Black" pitchFamily="34" charset="0"/>
              </a:rPr>
              <a:t>	</a:t>
            </a:r>
            <a:r>
              <a:rPr lang="en-US" sz="2800" dirty="0" err="1" smtClean="0">
                <a:latin typeface="Arial Black" pitchFamily="34" charset="0"/>
              </a:rPr>
              <a:t>Suatu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strategi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pembelajaran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kooperatif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dimana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setiap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siswa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adalah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penting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untuk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menguasai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materi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seutuhnya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dari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materi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pembelajaran</a:t>
            </a:r>
            <a:r>
              <a:rPr lang="en-US" sz="2800" dirty="0" smtClean="0">
                <a:latin typeface="Arial Black" pitchFamily="34" charset="0"/>
              </a:rPr>
              <a:t>.</a:t>
            </a:r>
          </a:p>
        </p:txBody>
      </p:sp>
      <p:pic>
        <p:nvPicPr>
          <p:cNvPr id="449540" name="Picture 4" descr="j0283210"/>
          <p:cNvPicPr>
            <a:picLocks noGrp="1" noChangeAspect="1" noChangeArrowheads="1" noCrop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2209800"/>
            <a:ext cx="3048000" cy="2981325"/>
          </a:xfrm>
          <a:noFill/>
        </p:spPr>
      </p:pic>
    </p:spTree>
    <p:extLst>
      <p:ext uri="{BB962C8B-B14F-4D97-AF65-F5344CB8AC3E}">
        <p14:creationId xmlns="" xmlns:p14="http://schemas.microsoft.com/office/powerpoint/2010/main" val="611332483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9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9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49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9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8" grpId="0" autoUpdateAnimBg="0"/>
      <p:bldP spid="44953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6B9742-384D-45F0-A910-F1AFF9EB4A94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1295400"/>
          </a:xfrm>
        </p:spPr>
        <p:txBody>
          <a:bodyPr/>
          <a:lstStyle/>
          <a:p>
            <a:pPr eaLnBrk="1" hangingPunct="1"/>
            <a:r>
              <a:rPr lang="en-US" sz="3600" dirty="0" err="1" smtClean="0">
                <a:solidFill>
                  <a:srgbClr val="C00000"/>
                </a:solidFill>
                <a:latin typeface="Tahoma" pitchFamily="34" charset="0"/>
              </a:rPr>
              <a:t>Bagaimana</a:t>
            </a:r>
            <a:r>
              <a:rPr lang="en-US" sz="3600" dirty="0" smtClean="0">
                <a:solidFill>
                  <a:srgbClr val="C00000"/>
                </a:solidFill>
                <a:latin typeface="Tahoma" pitchFamily="34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ahoma" pitchFamily="34" charset="0"/>
              </a:rPr>
              <a:t>menggunakan</a:t>
            </a:r>
            <a:r>
              <a:rPr lang="en-US" sz="3600" dirty="0" smtClean="0">
                <a:solidFill>
                  <a:srgbClr val="C00000"/>
                </a:solidFill>
                <a:latin typeface="Tahoma" pitchFamily="34" charset="0"/>
              </a:rPr>
              <a:t>  Jigsaw?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295400"/>
            <a:ext cx="8229600" cy="5334000"/>
          </a:xfrm>
          <a:prstGeom prst="rect">
            <a:avLst/>
          </a:prstGeo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v"/>
            </a:pPr>
            <a:r>
              <a:rPr lang="en-US" sz="2200" b="1" dirty="0" err="1" smtClean="0">
                <a:latin typeface="Comic Sans MS" pitchFamily="66" charset="0"/>
              </a:rPr>
              <a:t>Kelompokkan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siswa</a:t>
            </a:r>
            <a:r>
              <a:rPr lang="en-US" sz="2200" b="1" dirty="0" smtClean="0">
                <a:latin typeface="Comic Sans MS" pitchFamily="66" charset="0"/>
              </a:rPr>
              <a:t>, </a:t>
            </a:r>
            <a:r>
              <a:rPr lang="en-US" sz="2200" b="1" dirty="0" err="1" smtClean="0">
                <a:latin typeface="Comic Sans MS" pitchFamily="66" charset="0"/>
              </a:rPr>
              <a:t>setiap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kelompok</a:t>
            </a:r>
            <a:r>
              <a:rPr lang="en-US" sz="2200" b="1" dirty="0" smtClean="0">
                <a:latin typeface="Comic Sans MS" pitchFamily="66" charset="0"/>
              </a:rPr>
              <a:t> jigsaw </a:t>
            </a:r>
            <a:r>
              <a:rPr lang="en-US" sz="2200" b="1" dirty="0" err="1" smtClean="0">
                <a:latin typeface="Comic Sans MS" pitchFamily="66" charset="0"/>
              </a:rPr>
              <a:t>terdiri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dari</a:t>
            </a:r>
            <a:r>
              <a:rPr lang="en-US" sz="2200" b="1" dirty="0" smtClean="0">
                <a:latin typeface="Comic Sans MS" pitchFamily="66" charset="0"/>
              </a:rPr>
              <a:t> 5 </a:t>
            </a:r>
            <a:r>
              <a:rPr lang="en-US" sz="2200" b="1" dirty="0" err="1" smtClean="0">
                <a:latin typeface="Comic Sans MS" pitchFamily="66" charset="0"/>
              </a:rPr>
              <a:t>atau</a:t>
            </a:r>
            <a:r>
              <a:rPr lang="en-US" sz="2200" b="1" dirty="0" smtClean="0">
                <a:latin typeface="Comic Sans MS" pitchFamily="66" charset="0"/>
              </a:rPr>
              <a:t> 6 </a:t>
            </a:r>
            <a:r>
              <a:rPr lang="en-US" sz="2200" b="1" dirty="0" err="1" smtClean="0">
                <a:latin typeface="Comic Sans MS" pitchFamily="66" charset="0"/>
              </a:rPr>
              <a:t>orang</a:t>
            </a:r>
            <a:r>
              <a:rPr lang="en-US" sz="2200" b="1" dirty="0" smtClean="0">
                <a:latin typeface="Comic Sans MS" pitchFamily="66" charset="0"/>
              </a:rPr>
              <a:t>.</a:t>
            </a:r>
          </a:p>
          <a:p>
            <a:pPr marL="533400" indent="-533400"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v"/>
            </a:pPr>
            <a:r>
              <a:rPr lang="en-US" sz="2200" b="1" dirty="0" err="1" smtClean="0">
                <a:latin typeface="Comic Sans MS" pitchFamily="66" charset="0"/>
              </a:rPr>
              <a:t>Tunjuk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satu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siswa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dari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tiap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kelompok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sebagai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ketua</a:t>
            </a:r>
            <a:r>
              <a:rPr lang="en-US" sz="2200" b="1" dirty="0" smtClean="0">
                <a:latin typeface="Comic Sans MS" pitchFamily="66" charset="0"/>
              </a:rPr>
              <a:t>.</a:t>
            </a:r>
          </a:p>
          <a:p>
            <a:pPr marL="533400" indent="-533400"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v"/>
            </a:pPr>
            <a:r>
              <a:rPr lang="en-US" sz="2200" b="1" dirty="0" err="1" smtClean="0">
                <a:latin typeface="Comic Sans MS" pitchFamily="66" charset="0"/>
              </a:rPr>
              <a:t>Bagilah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materi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tiap</a:t>
            </a:r>
            <a:r>
              <a:rPr lang="en-US" sz="2200" b="1" dirty="0" smtClean="0">
                <a:latin typeface="Comic Sans MS" pitchFamily="66" charset="0"/>
              </a:rPr>
              <a:t> RPP </a:t>
            </a:r>
            <a:r>
              <a:rPr lang="en-US" sz="2200" b="1" dirty="0" err="1" smtClean="0">
                <a:latin typeface="Comic Sans MS" pitchFamily="66" charset="0"/>
              </a:rPr>
              <a:t>menjadi</a:t>
            </a:r>
            <a:r>
              <a:rPr lang="en-US" sz="2200" b="1" dirty="0" smtClean="0">
                <a:latin typeface="Comic Sans MS" pitchFamily="66" charset="0"/>
              </a:rPr>
              <a:t> 5-6 </a:t>
            </a:r>
            <a:r>
              <a:rPr lang="en-US" sz="2200" b="1" dirty="0" err="1" smtClean="0">
                <a:latin typeface="Comic Sans MS" pitchFamily="66" charset="0"/>
              </a:rPr>
              <a:t>bagian</a:t>
            </a:r>
            <a:r>
              <a:rPr lang="en-US" sz="2200" b="1" dirty="0" smtClean="0">
                <a:latin typeface="Comic Sans MS" pitchFamily="66" charset="0"/>
              </a:rPr>
              <a:t>.</a:t>
            </a:r>
          </a:p>
          <a:p>
            <a:pPr marL="533400" indent="-533400"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v"/>
            </a:pPr>
            <a:r>
              <a:rPr lang="en-US" sz="2200" b="1" dirty="0" err="1" smtClean="0">
                <a:latin typeface="Comic Sans MS" pitchFamily="66" charset="0"/>
              </a:rPr>
              <a:t>Tugasi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tiap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siswa</a:t>
            </a:r>
            <a:r>
              <a:rPr lang="en-US" sz="2200" b="1" dirty="0" smtClean="0">
                <a:latin typeface="Comic Sans MS" pitchFamily="66" charset="0"/>
              </a:rPr>
              <a:t> (</a:t>
            </a:r>
            <a:r>
              <a:rPr lang="en-US" sz="2200" b="1" dirty="0" err="1" smtClean="0">
                <a:latin typeface="Comic Sans MS" pitchFamily="66" charset="0"/>
              </a:rPr>
              <a:t>pada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tiap</a:t>
            </a:r>
            <a:r>
              <a:rPr lang="en-US" sz="2200" b="1" dirty="0" smtClean="0">
                <a:latin typeface="Comic Sans MS" pitchFamily="66" charset="0"/>
              </a:rPr>
              <a:t> kelp) </a:t>
            </a:r>
            <a:r>
              <a:rPr lang="en-US" sz="2200" b="1" dirty="0" err="1" smtClean="0">
                <a:latin typeface="Comic Sans MS" pitchFamily="66" charset="0"/>
              </a:rPr>
              <a:t>untuk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belajar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satu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bagian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saja</a:t>
            </a:r>
            <a:r>
              <a:rPr lang="en-US" sz="2200" b="1" dirty="0" smtClean="0">
                <a:latin typeface="Comic Sans MS" pitchFamily="66" charset="0"/>
              </a:rPr>
              <a:t>.</a:t>
            </a:r>
          </a:p>
          <a:p>
            <a:pPr marL="533400" indent="-533400"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v"/>
            </a:pPr>
            <a:r>
              <a:rPr lang="en-US" sz="2200" b="1" dirty="0" err="1" smtClean="0">
                <a:latin typeface="Comic Sans MS" pitchFamily="66" charset="0"/>
              </a:rPr>
              <a:t>Beri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siswa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waktu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untuk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membaca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materi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bagian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mereka</a:t>
            </a:r>
            <a:r>
              <a:rPr lang="en-US" sz="2200" b="1" dirty="0" smtClean="0">
                <a:latin typeface="Comic Sans MS" pitchFamily="66" charset="0"/>
              </a:rPr>
              <a:t> (paling </a:t>
            </a:r>
            <a:r>
              <a:rPr lang="en-US" sz="2200" b="1" dirty="0" err="1" smtClean="0">
                <a:latin typeface="Comic Sans MS" pitchFamily="66" charset="0"/>
              </a:rPr>
              <a:t>sedikit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dua</a:t>
            </a:r>
            <a:r>
              <a:rPr lang="en-US" sz="2200" b="1" dirty="0" smtClean="0">
                <a:latin typeface="Comic Sans MS" pitchFamily="66" charset="0"/>
              </a:rPr>
              <a:t> kali) agar </a:t>
            </a:r>
            <a:r>
              <a:rPr lang="en-US" sz="2200" b="1" dirty="0" err="1" smtClean="0">
                <a:latin typeface="Comic Sans MS" pitchFamily="66" charset="0"/>
              </a:rPr>
              <a:t>faham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dengan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isinya</a:t>
            </a:r>
            <a:r>
              <a:rPr lang="en-US" sz="2200" b="1" dirty="0" smtClean="0">
                <a:latin typeface="Comic Sans MS" pitchFamily="66" charset="0"/>
              </a:rPr>
              <a:t>.</a:t>
            </a:r>
          </a:p>
          <a:p>
            <a:pPr marL="533400" indent="-533400"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v"/>
            </a:pPr>
            <a:r>
              <a:rPr lang="en-US" sz="2200" b="1" dirty="0" err="1" smtClean="0">
                <a:latin typeface="Comic Sans MS" pitchFamily="66" charset="0"/>
              </a:rPr>
              <a:t>Bentuklah</a:t>
            </a:r>
            <a:r>
              <a:rPr lang="en-US" sz="2200" b="1" dirty="0" smtClean="0">
                <a:latin typeface="Comic Sans MS" pitchFamily="66" charset="0"/>
              </a:rPr>
              <a:t> “</a:t>
            </a:r>
            <a:r>
              <a:rPr lang="en-US" sz="2200" b="1" dirty="0" err="1" smtClean="0">
                <a:solidFill>
                  <a:srgbClr val="C00000"/>
                </a:solidFill>
                <a:latin typeface="Comic Sans MS" pitchFamily="66" charset="0"/>
              </a:rPr>
              <a:t>kelompok</a:t>
            </a:r>
            <a:r>
              <a:rPr lang="en-US" sz="22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  <a:latin typeface="Comic Sans MS" pitchFamily="66" charset="0"/>
              </a:rPr>
              <a:t>ahli</a:t>
            </a:r>
            <a:r>
              <a:rPr lang="en-US" sz="2200" b="1" dirty="0" smtClean="0">
                <a:latin typeface="Comic Sans MS" pitchFamily="66" charset="0"/>
              </a:rPr>
              <a:t>” yang </a:t>
            </a:r>
            <a:r>
              <a:rPr lang="en-US" sz="2200" b="1" dirty="0" err="1" smtClean="0">
                <a:latin typeface="Comic Sans MS" pitchFamily="66" charset="0"/>
              </a:rPr>
              <a:t>terdiri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dari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siswa-siswa</a:t>
            </a:r>
            <a:r>
              <a:rPr lang="en-US" sz="2200" b="1" dirty="0" smtClean="0">
                <a:latin typeface="Comic Sans MS" pitchFamily="66" charset="0"/>
              </a:rPr>
              <a:t> yang </a:t>
            </a:r>
            <a:r>
              <a:rPr lang="en-US" sz="2200" b="1" dirty="0" err="1" smtClean="0">
                <a:latin typeface="Comic Sans MS" pitchFamily="66" charset="0"/>
              </a:rPr>
              <a:t>mendapat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materi</a:t>
            </a:r>
            <a:r>
              <a:rPr lang="en-US" sz="2200" b="1" dirty="0" smtClean="0">
                <a:latin typeface="Comic Sans MS" pitchFamily="66" charset="0"/>
              </a:rPr>
              <a:t> yang </a:t>
            </a:r>
            <a:r>
              <a:rPr lang="en-US" sz="2200" b="1" dirty="0" err="1" smtClean="0">
                <a:latin typeface="Comic Sans MS" pitchFamily="66" charset="0"/>
              </a:rPr>
              <a:t>sama</a:t>
            </a:r>
            <a:r>
              <a:rPr lang="en-US" sz="2200" b="1" dirty="0" smtClean="0">
                <a:latin typeface="Comic Sans MS" pitchFamily="66" charset="0"/>
              </a:rPr>
              <a:t>. </a:t>
            </a:r>
            <a:r>
              <a:rPr lang="en-US" sz="2200" b="1" dirty="0" err="1" smtClean="0">
                <a:latin typeface="Comic Sans MS" pitchFamily="66" charset="0"/>
              </a:rPr>
              <a:t>Beri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waktu</a:t>
            </a:r>
            <a:r>
              <a:rPr lang="en-US" sz="2200" b="1" dirty="0" smtClean="0">
                <a:latin typeface="Comic Sans MS" pitchFamily="66" charset="0"/>
              </a:rPr>
              <a:t> pd </a:t>
            </a:r>
            <a:r>
              <a:rPr lang="en-US" sz="2200" b="1" dirty="0" err="1" smtClean="0">
                <a:latin typeface="Comic Sans MS" pitchFamily="66" charset="0"/>
              </a:rPr>
              <a:t>siswa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dalam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kelompok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ahli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untuk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mendiskusikan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poin-poin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utama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dari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materi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mereka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dan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lakukan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latihan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presentasi</a:t>
            </a:r>
            <a:r>
              <a:rPr lang="en-US" sz="2200" b="1" dirty="0" smtClean="0">
                <a:latin typeface="Comic Sans MS" pitchFamily="66" charset="0"/>
              </a:rPr>
              <a:t> yang </a:t>
            </a:r>
            <a:r>
              <a:rPr lang="en-US" sz="2200" b="1" dirty="0" err="1" smtClean="0">
                <a:latin typeface="Comic Sans MS" pitchFamily="66" charset="0"/>
              </a:rPr>
              <a:t>akan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mereka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lakukan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dalam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err="1" smtClean="0">
                <a:latin typeface="Comic Sans MS" pitchFamily="66" charset="0"/>
              </a:rPr>
              <a:t>kelompok</a:t>
            </a:r>
            <a:r>
              <a:rPr lang="en-US" sz="2200" b="1" dirty="0" smtClean="0">
                <a:latin typeface="Comic Sans MS" pitchFamily="66" charset="0"/>
              </a:rPr>
              <a:t> jigsaw </a:t>
            </a:r>
            <a:r>
              <a:rPr lang="en-US" sz="2200" b="1" dirty="0" err="1" smtClean="0">
                <a:latin typeface="Comic Sans MS" pitchFamily="66" charset="0"/>
              </a:rPr>
              <a:t>mereka</a:t>
            </a:r>
            <a:r>
              <a:rPr lang="en-US" sz="2200" b="1" dirty="0" smtClean="0"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9249161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2" grpId="0" autoUpdateAnimBg="0"/>
      <p:bldP spid="450563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3E231-443C-4A22-BEC7-6CF3DCC88DBE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err="1" smtClean="0">
                <a:solidFill>
                  <a:srgbClr val="C00000"/>
                </a:solidFill>
                <a:latin typeface="TOMBSTONE" pitchFamily="2" charset="0"/>
              </a:rPr>
              <a:t>Bagaimana</a:t>
            </a:r>
            <a:r>
              <a:rPr lang="en-US" sz="4000" dirty="0" smtClean="0">
                <a:solidFill>
                  <a:srgbClr val="C00000"/>
                </a:solidFill>
                <a:latin typeface="TOMBSTONE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OMBSTONE" pitchFamily="2" charset="0"/>
              </a:rPr>
              <a:t>menggunakan</a:t>
            </a:r>
            <a:r>
              <a:rPr lang="en-US" sz="4000" dirty="0" smtClean="0">
                <a:solidFill>
                  <a:srgbClr val="C00000"/>
                </a:solidFill>
                <a:latin typeface="TOMBSTONE" pitchFamily="2" charset="0"/>
              </a:rPr>
              <a:t> Jigsaw (</a:t>
            </a:r>
            <a:r>
              <a:rPr lang="en-US" sz="4000" dirty="0" err="1" smtClean="0">
                <a:solidFill>
                  <a:srgbClr val="C00000"/>
                </a:solidFill>
                <a:latin typeface="TOMBSTONE" pitchFamily="2" charset="0"/>
              </a:rPr>
              <a:t>lanjutan</a:t>
            </a:r>
            <a:r>
              <a:rPr lang="en-US" sz="4000" dirty="0" smtClean="0">
                <a:solidFill>
                  <a:srgbClr val="C00000"/>
                </a:solidFill>
                <a:latin typeface="TOMBSTONE" pitchFamily="2" charset="0"/>
              </a:rPr>
              <a:t>)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1676400"/>
            <a:ext cx="8229600" cy="4495800"/>
          </a:xfrm>
          <a:prstGeom prst="rect">
            <a:avLst/>
          </a:prstGeo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v"/>
            </a:pPr>
            <a:r>
              <a:rPr lang="en-US" sz="2400" b="1" dirty="0" err="1" smtClean="0">
                <a:latin typeface="Comic Sans MS" pitchFamily="66" charset="0"/>
              </a:rPr>
              <a:t>Mintalah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siswa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kembali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ke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dalam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kelompok-kelompok</a:t>
            </a:r>
            <a:r>
              <a:rPr lang="en-US" sz="2400" b="1" dirty="0" smtClean="0">
                <a:latin typeface="Comic Sans MS" pitchFamily="66" charset="0"/>
              </a:rPr>
              <a:t> jigsaw </a:t>
            </a:r>
            <a:r>
              <a:rPr lang="en-US" sz="2400" b="1" dirty="0" err="1" smtClean="0">
                <a:latin typeface="Comic Sans MS" pitchFamily="66" charset="0"/>
              </a:rPr>
              <a:t>asal</a:t>
            </a:r>
            <a:r>
              <a:rPr lang="en-US" sz="2400" b="1" dirty="0" smtClean="0">
                <a:latin typeface="Comic Sans MS" pitchFamily="66" charset="0"/>
              </a:rPr>
              <a:t>.</a:t>
            </a:r>
          </a:p>
          <a:p>
            <a:pPr marL="457200" indent="-457200" eaLnBrk="1" hangingPunct="1">
              <a:buFont typeface="Wingdings" pitchFamily="2" charset="2"/>
              <a:buChar char="v"/>
            </a:pPr>
            <a:r>
              <a:rPr lang="en-US" sz="2400" b="1" dirty="0" err="1" smtClean="0">
                <a:latin typeface="Comic Sans MS" pitchFamily="66" charset="0"/>
              </a:rPr>
              <a:t>Mintalah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tiap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siswa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untuk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mempresentasikan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materi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bagiannya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kepada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kelompok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mereka</a:t>
            </a:r>
            <a:r>
              <a:rPr lang="en-US" sz="2400" b="1" dirty="0" smtClean="0">
                <a:latin typeface="Comic Sans MS" pitchFamily="66" charset="0"/>
              </a:rPr>
              <a:t>.</a:t>
            </a:r>
          </a:p>
          <a:p>
            <a:pPr marL="457200" indent="-457200" eaLnBrk="1" hangingPunct="1">
              <a:buFont typeface="Wingdings" pitchFamily="2" charset="2"/>
              <a:buChar char="v"/>
            </a:pPr>
            <a:r>
              <a:rPr lang="en-US" sz="2400" b="1" dirty="0" smtClean="0">
                <a:latin typeface="Comic Sans MS" pitchFamily="66" charset="0"/>
              </a:rPr>
              <a:t>Guru </a:t>
            </a:r>
            <a:r>
              <a:rPr lang="en-US" sz="2400" b="1" dirty="0" err="1" smtClean="0">
                <a:latin typeface="Comic Sans MS" pitchFamily="66" charset="0"/>
              </a:rPr>
              <a:t>berkeliling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dari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satu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kelompok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ke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kelompok</a:t>
            </a:r>
            <a:r>
              <a:rPr lang="en-US" sz="2400" b="1" dirty="0" smtClean="0">
                <a:latin typeface="Comic Sans MS" pitchFamily="66" charset="0"/>
              </a:rPr>
              <a:t> lain </a:t>
            </a:r>
            <a:r>
              <a:rPr lang="en-US" sz="2400" b="1" dirty="0" err="1" smtClean="0">
                <a:latin typeface="Comic Sans MS" pitchFamily="66" charset="0"/>
              </a:rPr>
              <a:t>untuk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mengamati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proses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tsb</a:t>
            </a:r>
            <a:r>
              <a:rPr lang="en-US" sz="2400" b="1" dirty="0" smtClean="0">
                <a:latin typeface="Comic Sans MS" pitchFamily="66" charset="0"/>
              </a:rPr>
              <a:t>.</a:t>
            </a:r>
          </a:p>
          <a:p>
            <a:pPr marL="457200" indent="-457200" eaLnBrk="1" hangingPunct="1">
              <a:buFont typeface="Wingdings" pitchFamily="2" charset="2"/>
              <a:buChar char="v"/>
            </a:pPr>
            <a:r>
              <a:rPr lang="en-US" sz="2400" b="1" dirty="0" err="1" smtClean="0">
                <a:latin typeface="Comic Sans MS" pitchFamily="66" charset="0"/>
              </a:rPr>
              <a:t>Pada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akhir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pembelajaran</a:t>
            </a:r>
            <a:r>
              <a:rPr lang="en-US" sz="2400" b="1" dirty="0" smtClean="0">
                <a:latin typeface="Comic Sans MS" pitchFamily="66" charset="0"/>
              </a:rPr>
              <a:t>, </a:t>
            </a:r>
            <a:r>
              <a:rPr lang="en-US" sz="2400" b="1" dirty="0" err="1" smtClean="0">
                <a:latin typeface="Comic Sans MS" pitchFamily="66" charset="0"/>
              </a:rPr>
              <a:t>berilah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quis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cepat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tentang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materi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tersebut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sehingga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para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siswa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menyadari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bahwa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sesi-sesi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ini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bukan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sekedar</a:t>
            </a:r>
            <a:r>
              <a:rPr lang="en-US" sz="2400" b="1" dirty="0" smtClean="0">
                <a:latin typeface="Comic Sans MS" pitchFamily="66" charset="0"/>
              </a:rPr>
              <a:t> main-main </a:t>
            </a:r>
            <a:r>
              <a:rPr lang="en-US" sz="2400" b="1" dirty="0" err="1" smtClean="0">
                <a:latin typeface="Comic Sans MS" pitchFamily="66" charset="0"/>
              </a:rPr>
              <a:t>namun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benar-benar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pembelajaran</a:t>
            </a:r>
            <a:r>
              <a:rPr lang="en-US" sz="2400" b="1" dirty="0" smtClean="0">
                <a:latin typeface="Comic Sans MS" pitchFamily="66" charset="0"/>
              </a:rPr>
              <a:t> yang </a:t>
            </a:r>
            <a:r>
              <a:rPr lang="en-US" sz="2400" b="1" dirty="0" err="1" smtClean="0">
                <a:latin typeface="Comic Sans MS" pitchFamily="66" charset="0"/>
              </a:rPr>
              <a:t>sungguh-sungguh</a:t>
            </a:r>
            <a:r>
              <a:rPr lang="en-US" sz="2400" b="1" dirty="0" smtClean="0"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632433110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1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5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1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1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1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1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1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1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86" grpId="0" autoUpdateAnimBg="0"/>
      <p:bldP spid="45158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2BA5644-F179-4E51-88E3-57AECE4A3488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0483" name="Oval 12"/>
          <p:cNvSpPr>
            <a:spLocks noChangeArrowheads="1"/>
          </p:cNvSpPr>
          <p:nvPr/>
        </p:nvSpPr>
        <p:spPr bwMode="auto">
          <a:xfrm>
            <a:off x="2860675" y="1290637"/>
            <a:ext cx="3311525" cy="1223963"/>
          </a:xfrm>
          <a:prstGeom prst="ellipse">
            <a:avLst/>
          </a:prstGeom>
          <a:solidFill>
            <a:srgbClr val="FFC1E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d-ID">
              <a:solidFill>
                <a:srgbClr val="FFFFCC"/>
              </a:solidFill>
            </a:endParaRPr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685800" y="3200400"/>
            <a:ext cx="7704137" cy="333692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 sz="1600"/>
          </a:p>
        </p:txBody>
      </p:sp>
      <p:sp>
        <p:nvSpPr>
          <p:cNvPr id="20485" name="Rectangle 9"/>
          <p:cNvSpPr>
            <a:spLocks noChangeArrowheads="1"/>
          </p:cNvSpPr>
          <p:nvPr/>
        </p:nvSpPr>
        <p:spPr bwMode="auto">
          <a:xfrm>
            <a:off x="879475" y="495300"/>
            <a:ext cx="7273925" cy="6477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2400" b="1" dirty="0"/>
              <a:t>Model Pembelajaran dan jenis-jenisnya</a:t>
            </a:r>
            <a:r>
              <a:rPr lang="en-US" sz="2400" b="1" dirty="0"/>
              <a:t> </a:t>
            </a:r>
          </a:p>
        </p:txBody>
      </p:sp>
      <p:sp>
        <p:nvSpPr>
          <p:cNvPr id="20486" name="Text Box 11"/>
          <p:cNvSpPr txBox="1">
            <a:spLocks noChangeArrowheads="1"/>
          </p:cNvSpPr>
          <p:nvPr/>
        </p:nvSpPr>
        <p:spPr bwMode="auto">
          <a:xfrm>
            <a:off x="2916238" y="1584325"/>
            <a:ext cx="33131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i-FI" sz="2000" b="1" dirty="0">
                <a:latin typeface="Tahoma" pitchFamily="34" charset="0"/>
                <a:cs typeface="Tahoma" pitchFamily="34" charset="0"/>
              </a:rPr>
              <a:t>Ciri-ciri </a:t>
            </a:r>
            <a:r>
              <a:rPr lang="fi-FI" sz="2000" b="1" dirty="0" smtClean="0">
                <a:latin typeface="Tahoma" pitchFamily="34" charset="0"/>
                <a:cs typeface="Tahoma" pitchFamily="34" charset="0"/>
              </a:rPr>
              <a:t>tiap </a:t>
            </a:r>
            <a:r>
              <a:rPr lang="fi-FI" sz="2000" b="1" dirty="0">
                <a:latin typeface="Tahoma" pitchFamily="34" charset="0"/>
                <a:cs typeface="Tahoma" pitchFamily="34" charset="0"/>
              </a:rPr>
              <a:t>model pembelajaran </a:t>
            </a:r>
            <a:endParaRPr lang="en-US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487" name="Rectangle 13"/>
          <p:cNvSpPr>
            <a:spLocks noChangeArrowheads="1"/>
          </p:cNvSpPr>
          <p:nvPr/>
        </p:nvSpPr>
        <p:spPr bwMode="auto">
          <a:xfrm>
            <a:off x="1380432" y="3068638"/>
            <a:ext cx="63157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en-US" sz="2400" b="1" dirty="0" smtClean="0"/>
          </a:p>
          <a:p>
            <a:pPr algn="ctr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Rasionalisasi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Landasan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Teoritis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Rectangle 14"/>
          <p:cNvSpPr>
            <a:spLocks noChangeArrowheads="1"/>
          </p:cNvSpPr>
          <p:nvPr/>
        </p:nvSpPr>
        <p:spPr bwMode="auto">
          <a:xfrm>
            <a:off x="1752600" y="4872335"/>
            <a:ext cx="56292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Tingkah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Laku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Guru &amp;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Siswa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9" name="Text Box 15"/>
          <p:cNvSpPr txBox="1">
            <a:spLocks noChangeArrowheads="1"/>
          </p:cNvSpPr>
          <p:nvPr/>
        </p:nvSpPr>
        <p:spPr bwMode="auto">
          <a:xfrm>
            <a:off x="1371600" y="4191000"/>
            <a:ext cx="632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err="1"/>
              <a:t>Terkait</a:t>
            </a:r>
            <a:r>
              <a:rPr lang="en-US" sz="2400" b="1" dirty="0"/>
              <a:t> </a:t>
            </a:r>
            <a:r>
              <a:rPr lang="en-US" sz="2400" b="1" dirty="0" err="1"/>
              <a:t>d</a:t>
            </a:r>
            <a:r>
              <a:rPr lang="en-US" sz="2400" b="1" dirty="0" err="1" smtClean="0"/>
              <a:t>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Tujuan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Hasil</a:t>
            </a:r>
            <a:r>
              <a:rPr lang="en-US" sz="2400" b="1" dirty="0" smtClean="0"/>
              <a:t> </a:t>
            </a:r>
            <a:r>
              <a:rPr lang="en-US" sz="2400" b="1" dirty="0" err="1"/>
              <a:t>Pembelajaran</a:t>
            </a:r>
            <a:endParaRPr lang="en-US" sz="2400" b="1" dirty="0"/>
          </a:p>
        </p:txBody>
      </p:sp>
      <p:sp>
        <p:nvSpPr>
          <p:cNvPr id="20490" name="Text Box 16"/>
          <p:cNvSpPr txBox="1">
            <a:spLocks noChangeArrowheads="1"/>
          </p:cNvSpPr>
          <p:nvPr/>
        </p:nvSpPr>
        <p:spPr bwMode="auto">
          <a:xfrm>
            <a:off x="1447800" y="5638800"/>
            <a:ext cx="624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err="1" smtClean="0"/>
              <a:t>Lingkungan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Belajar</a:t>
            </a:r>
            <a:r>
              <a:rPr lang="en-US" sz="2400" b="1" dirty="0" smtClean="0"/>
              <a:t> &amp; </a:t>
            </a:r>
            <a:r>
              <a:rPr lang="en-US" sz="2400" b="1" dirty="0" err="1" smtClean="0"/>
              <a:t>Pengelolaan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Kelas</a:t>
            </a:r>
            <a:endParaRPr lang="en-US" sz="2400" b="1" dirty="0"/>
          </a:p>
        </p:txBody>
      </p:sp>
      <p:sp>
        <p:nvSpPr>
          <p:cNvPr id="20491" name="AutoShape 17"/>
          <p:cNvSpPr>
            <a:spLocks noChangeArrowheads="1"/>
          </p:cNvSpPr>
          <p:nvPr/>
        </p:nvSpPr>
        <p:spPr bwMode="auto">
          <a:xfrm>
            <a:off x="4284663" y="2532063"/>
            <a:ext cx="503237" cy="59213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7887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  <p:bldP spid="20484" grpId="0" animBg="1"/>
      <p:bldP spid="20485" grpId="0" animBg="1"/>
      <p:bldP spid="20486" grpId="0"/>
      <p:bldP spid="20487" grpId="0"/>
      <p:bldP spid="20488" grpId="0"/>
      <p:bldP spid="20489" grpId="0"/>
      <p:bldP spid="20490" grpId="0"/>
      <p:bldP spid="2049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C1EC7AC-04B1-4E65-A81C-F36EF086E5D2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rgbClr val="FF3300"/>
                </a:solidFill>
                <a:latin typeface="Snap ITC" pitchFamily="82" charset="0"/>
              </a:rPr>
              <a:t>Team Assisted Individualization (TAI)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05000"/>
            <a:ext cx="441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Britannic Bold" pitchFamily="34" charset="0"/>
              </a:rPr>
              <a:t>	</a:t>
            </a:r>
            <a:r>
              <a:rPr lang="en-US" sz="2800" b="1" dirty="0" smtClean="0">
                <a:latin typeface="Britannic Bold" pitchFamily="34" charset="0"/>
              </a:rPr>
              <a:t>TAI </a:t>
            </a:r>
            <a:r>
              <a:rPr lang="en-US" sz="2800" b="1" dirty="0" err="1" smtClean="0">
                <a:latin typeface="Britannic Bold" pitchFamily="34" charset="0"/>
              </a:rPr>
              <a:t>menggabungkan</a:t>
            </a:r>
            <a:r>
              <a:rPr lang="en-US" sz="2800" b="1" dirty="0" smtClean="0">
                <a:latin typeface="Britannic Bold" pitchFamily="34" charset="0"/>
              </a:rPr>
              <a:t> </a:t>
            </a:r>
            <a:r>
              <a:rPr lang="en-US" sz="2800" b="1" dirty="0" err="1" smtClean="0">
                <a:latin typeface="Britannic Bold" pitchFamily="34" charset="0"/>
              </a:rPr>
              <a:t>pembelajaran</a:t>
            </a:r>
            <a:r>
              <a:rPr lang="en-US" sz="2800" b="1" dirty="0" smtClean="0">
                <a:latin typeface="Britannic Bold" pitchFamily="34" charset="0"/>
              </a:rPr>
              <a:t> </a:t>
            </a:r>
            <a:r>
              <a:rPr lang="en-US" sz="2800" b="1" dirty="0" err="1" smtClean="0">
                <a:latin typeface="Britannic Bold" pitchFamily="34" charset="0"/>
              </a:rPr>
              <a:t>kooperatif</a:t>
            </a:r>
            <a:r>
              <a:rPr lang="en-US" sz="2800" b="1" dirty="0" smtClean="0">
                <a:latin typeface="Britannic Bold" pitchFamily="34" charset="0"/>
              </a:rPr>
              <a:t> </a:t>
            </a:r>
            <a:r>
              <a:rPr lang="en-US" sz="2800" b="1" dirty="0" err="1" smtClean="0">
                <a:latin typeface="Britannic Bold" pitchFamily="34" charset="0"/>
              </a:rPr>
              <a:t>dengan</a:t>
            </a:r>
            <a:r>
              <a:rPr lang="en-US" sz="2800" b="1" dirty="0" smtClean="0">
                <a:latin typeface="Britannic Bold" pitchFamily="34" charset="0"/>
              </a:rPr>
              <a:t> </a:t>
            </a:r>
            <a:r>
              <a:rPr lang="en-US" sz="2800" b="1" dirty="0" err="1" smtClean="0">
                <a:latin typeface="Britannic Bold" pitchFamily="34" charset="0"/>
              </a:rPr>
              <a:t>pengajaran</a:t>
            </a:r>
            <a:r>
              <a:rPr lang="en-US" sz="2800" b="1" dirty="0" smtClean="0">
                <a:latin typeface="Britannic Bold" pitchFamily="34" charset="0"/>
              </a:rPr>
              <a:t> individual.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latin typeface="Britannic Bold" pitchFamily="34" charset="0"/>
              </a:rPr>
              <a:t>   TAI </a:t>
            </a:r>
            <a:r>
              <a:rPr lang="en-US" sz="2800" b="1" dirty="0" err="1" smtClean="0">
                <a:latin typeface="Britannic Bold" pitchFamily="34" charset="0"/>
              </a:rPr>
              <a:t>dirancang</a:t>
            </a:r>
            <a:r>
              <a:rPr lang="en-US" sz="2800" b="1" dirty="0" smtClean="0">
                <a:latin typeface="Britannic Bold" pitchFamily="34" charset="0"/>
              </a:rPr>
              <a:t> </a:t>
            </a:r>
            <a:r>
              <a:rPr lang="en-US" sz="2800" b="1" dirty="0" err="1" smtClean="0">
                <a:latin typeface="Britannic Bold" pitchFamily="34" charset="0"/>
              </a:rPr>
              <a:t>untuk</a:t>
            </a:r>
            <a:r>
              <a:rPr lang="en-US" sz="2800" b="1" dirty="0" smtClean="0">
                <a:latin typeface="Britannic Bold" pitchFamily="34" charset="0"/>
              </a:rPr>
              <a:t> </a:t>
            </a:r>
            <a:r>
              <a:rPr lang="en-US" sz="2800" b="1" dirty="0" err="1" smtClean="0">
                <a:latin typeface="Britannic Bold" pitchFamily="34" charset="0"/>
              </a:rPr>
              <a:t>membantu</a:t>
            </a:r>
            <a:r>
              <a:rPr lang="en-US" sz="2800" b="1" dirty="0" smtClean="0">
                <a:latin typeface="Britannic Bold" pitchFamily="34" charset="0"/>
              </a:rPr>
              <a:t> </a:t>
            </a:r>
            <a:r>
              <a:rPr lang="en-US" sz="2800" b="1" dirty="0" err="1" smtClean="0">
                <a:latin typeface="Britannic Bold" pitchFamily="34" charset="0"/>
              </a:rPr>
              <a:t>siswa</a:t>
            </a:r>
            <a:r>
              <a:rPr lang="en-US" sz="2800" b="1" dirty="0" smtClean="0">
                <a:latin typeface="Britannic Bold" pitchFamily="34" charset="0"/>
              </a:rPr>
              <a:t> </a:t>
            </a:r>
            <a:r>
              <a:rPr lang="en-US" sz="2800" b="1" dirty="0" err="1" smtClean="0">
                <a:latin typeface="Britannic Bold" pitchFamily="34" charset="0"/>
              </a:rPr>
              <a:t>dalam</a:t>
            </a:r>
            <a:r>
              <a:rPr lang="en-US" sz="2800" b="1" dirty="0" smtClean="0">
                <a:latin typeface="Britannic Bold" pitchFamily="34" charset="0"/>
              </a:rPr>
              <a:t> </a:t>
            </a:r>
            <a:r>
              <a:rPr lang="en-US" sz="2800" b="1" dirty="0" err="1" smtClean="0">
                <a:latin typeface="Britannic Bold" pitchFamily="34" charset="0"/>
              </a:rPr>
              <a:t>belajar</a:t>
            </a:r>
            <a:r>
              <a:rPr lang="en-US" sz="2800" b="1" dirty="0" smtClean="0">
                <a:latin typeface="Britannic Bold" pitchFamily="34" charset="0"/>
              </a:rPr>
              <a:t> </a:t>
            </a:r>
            <a:r>
              <a:rPr lang="en-US" sz="2800" b="1" dirty="0" err="1" smtClean="0">
                <a:latin typeface="Britannic Bold" pitchFamily="34" charset="0"/>
              </a:rPr>
              <a:t>matematika</a:t>
            </a:r>
            <a:r>
              <a:rPr lang="en-US" sz="2800" b="1" dirty="0" smtClean="0">
                <a:latin typeface="Britannic Bold" pitchFamily="34" charset="0"/>
              </a:rPr>
              <a:t> </a:t>
            </a:r>
            <a:r>
              <a:rPr lang="en-US" sz="2800" b="1" dirty="0" err="1" smtClean="0">
                <a:latin typeface="Britannic Bold" pitchFamily="34" charset="0"/>
              </a:rPr>
              <a:t>dan</a:t>
            </a:r>
            <a:r>
              <a:rPr lang="en-US" sz="2800" b="1" dirty="0" smtClean="0">
                <a:latin typeface="Britannic Bold" pitchFamily="34" charset="0"/>
              </a:rPr>
              <a:t> </a:t>
            </a:r>
            <a:r>
              <a:rPr lang="en-US" sz="2800" b="1" dirty="0" err="1" smtClean="0">
                <a:latin typeface="Britannic Bold" pitchFamily="34" charset="0"/>
              </a:rPr>
              <a:t>strategi-strategi</a:t>
            </a:r>
            <a:r>
              <a:rPr lang="en-US" sz="2800" b="1" dirty="0" smtClean="0">
                <a:latin typeface="Britannic Bold" pitchFamily="34" charset="0"/>
              </a:rPr>
              <a:t> </a:t>
            </a:r>
            <a:r>
              <a:rPr lang="en-US" sz="2800" b="1" dirty="0" err="1" smtClean="0">
                <a:latin typeface="Britannic Bold" pitchFamily="34" charset="0"/>
              </a:rPr>
              <a:t>pemecahan</a:t>
            </a:r>
            <a:r>
              <a:rPr lang="en-US" sz="2800" b="1" dirty="0" smtClean="0">
                <a:latin typeface="Britannic Bold" pitchFamily="34" charset="0"/>
              </a:rPr>
              <a:t> </a:t>
            </a:r>
            <a:r>
              <a:rPr lang="en-US" sz="2800" b="1" dirty="0" err="1" smtClean="0">
                <a:latin typeface="Britannic Bold" pitchFamily="34" charset="0"/>
              </a:rPr>
              <a:t>masalah</a:t>
            </a:r>
            <a:r>
              <a:rPr lang="en-US" sz="2800" b="1" dirty="0" smtClean="0"/>
              <a:t>.</a:t>
            </a:r>
          </a:p>
        </p:txBody>
      </p:sp>
      <p:pic>
        <p:nvPicPr>
          <p:cNvPr id="453636" name="Picture 4" descr="j0134667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1200" y="2209800"/>
            <a:ext cx="2414588" cy="3733800"/>
          </a:xfrm>
          <a:noFill/>
        </p:spPr>
      </p:pic>
    </p:spTree>
    <p:extLst>
      <p:ext uri="{BB962C8B-B14F-4D97-AF65-F5344CB8AC3E}">
        <p14:creationId xmlns="" xmlns:p14="http://schemas.microsoft.com/office/powerpoint/2010/main" val="274066281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3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3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53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34" grpId="0" autoUpdateAnimBg="0"/>
      <p:bldP spid="453635" grpId="0" build="p" bldLvl="2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54BD1-7495-4F9D-BAA9-E2335812331D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77200" cy="45720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spcAft>
                <a:spcPct val="30000"/>
              </a:spcAft>
              <a:buFontTx/>
              <a:buAutoNum type="arabicPeriod"/>
            </a:pPr>
            <a:r>
              <a:rPr lang="en-US" sz="2400" b="1" dirty="0" err="1" smtClean="0">
                <a:latin typeface="Berlin Sans FB Demi" pitchFamily="34" charset="0"/>
              </a:rPr>
              <a:t>Siswa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ditempatkan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dalam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kelompok-kelompok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sama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seperti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pada</a:t>
            </a:r>
            <a:r>
              <a:rPr lang="en-US" sz="2400" b="1" dirty="0" smtClean="0">
                <a:latin typeface="Berlin Sans FB Demi" pitchFamily="34" charset="0"/>
              </a:rPr>
              <a:t> STAD.</a:t>
            </a:r>
          </a:p>
          <a:p>
            <a:pPr marL="533400" indent="-533400" eaLnBrk="1" hangingPunct="1">
              <a:lnSpc>
                <a:spcPct val="80000"/>
              </a:lnSpc>
              <a:spcAft>
                <a:spcPct val="30000"/>
              </a:spcAft>
              <a:buFontTx/>
              <a:buAutoNum type="arabicPeriod"/>
            </a:pPr>
            <a:r>
              <a:rPr lang="en-US" sz="2400" b="1" dirty="0" smtClean="0">
                <a:latin typeface="Berlin Sans FB Demi" pitchFamily="34" charset="0"/>
              </a:rPr>
              <a:t>Para </a:t>
            </a:r>
            <a:r>
              <a:rPr lang="en-US" sz="2400" b="1" dirty="0" err="1" smtClean="0">
                <a:latin typeface="Berlin Sans FB Demi" pitchFamily="34" charset="0"/>
              </a:rPr>
              <a:t>siswa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menyelesaikan</a:t>
            </a:r>
            <a:r>
              <a:rPr lang="en-US" sz="2400" b="1" dirty="0" smtClean="0">
                <a:latin typeface="Berlin Sans FB Demi" pitchFamily="34" charset="0"/>
              </a:rPr>
              <a:t> LKS </a:t>
            </a:r>
            <a:r>
              <a:rPr lang="en-US" sz="2400" b="1" dirty="0" err="1" smtClean="0">
                <a:latin typeface="Berlin Sans FB Demi" pitchFamily="34" charset="0"/>
              </a:rPr>
              <a:t>harian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dan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melanjutkan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pelajaran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sesuai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dengan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kurikulum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dan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terus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maju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sesuai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dengan</a:t>
            </a:r>
            <a:r>
              <a:rPr lang="en-US" sz="2400" b="1" dirty="0" smtClean="0">
                <a:latin typeface="Berlin Sans FB Demi" pitchFamily="34" charset="0"/>
              </a:rPr>
              <a:t>  </a:t>
            </a:r>
            <a:r>
              <a:rPr lang="en-US" sz="2400" b="1" dirty="0" err="1" smtClean="0">
                <a:latin typeface="Berlin Sans FB Demi" pitchFamily="34" charset="0"/>
              </a:rPr>
              <a:t>kecepatan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mereka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sendiri</a:t>
            </a:r>
            <a:r>
              <a:rPr lang="en-US" sz="2400" b="1" dirty="0" smtClean="0">
                <a:latin typeface="Berlin Sans FB Demi" pitchFamily="34" charset="0"/>
              </a:rPr>
              <a:t>.</a:t>
            </a:r>
          </a:p>
          <a:p>
            <a:pPr marL="533400" indent="-533400" eaLnBrk="1" hangingPunct="1">
              <a:lnSpc>
                <a:spcPct val="80000"/>
              </a:lnSpc>
              <a:spcAft>
                <a:spcPct val="30000"/>
              </a:spcAft>
              <a:buFontTx/>
              <a:buAutoNum type="arabicPeriod"/>
            </a:pPr>
            <a:r>
              <a:rPr lang="en-US" sz="2400" b="1" dirty="0" err="1" smtClean="0">
                <a:latin typeface="Berlin Sans FB Demi" pitchFamily="34" charset="0"/>
              </a:rPr>
              <a:t>Anggota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tim</a:t>
            </a:r>
            <a:r>
              <a:rPr lang="en-US" sz="2400" b="1" dirty="0" smtClean="0">
                <a:latin typeface="Berlin Sans FB Demi" pitchFamily="34" charset="0"/>
              </a:rPr>
              <a:t> lain </a:t>
            </a:r>
            <a:r>
              <a:rPr lang="en-US" sz="2400" b="1" dirty="0" err="1" smtClean="0">
                <a:latin typeface="Berlin Sans FB Demi" pitchFamily="34" charset="0"/>
              </a:rPr>
              <a:t>dalam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kelompok</a:t>
            </a:r>
            <a:r>
              <a:rPr lang="en-US" sz="2400" b="1" dirty="0" smtClean="0">
                <a:latin typeface="Berlin Sans FB Demi" pitchFamily="34" charset="0"/>
              </a:rPr>
              <a:t> yang </a:t>
            </a:r>
            <a:r>
              <a:rPr lang="en-US" sz="2400" b="1" dirty="0" err="1" smtClean="0">
                <a:latin typeface="Berlin Sans FB Demi" pitchFamily="34" charset="0"/>
              </a:rPr>
              <a:t>sama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mengecek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kecermatan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jawaban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mereka</a:t>
            </a:r>
            <a:r>
              <a:rPr lang="en-US" sz="2400" b="1" dirty="0" smtClean="0">
                <a:latin typeface="Berlin Sans FB Demi" pitchFamily="34" charset="0"/>
              </a:rPr>
              <a:t>.</a:t>
            </a:r>
          </a:p>
          <a:p>
            <a:pPr marL="533400" indent="-533400" eaLnBrk="1" hangingPunct="1">
              <a:lnSpc>
                <a:spcPct val="80000"/>
              </a:lnSpc>
              <a:spcAft>
                <a:spcPct val="30000"/>
              </a:spcAft>
              <a:buFontTx/>
              <a:buAutoNum type="arabicPeriod"/>
            </a:pPr>
            <a:r>
              <a:rPr lang="en-US" sz="2400" b="1" dirty="0" err="1" smtClean="0">
                <a:latin typeface="Berlin Sans FB Demi" pitchFamily="34" charset="0"/>
              </a:rPr>
              <a:t>Pada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akhir</a:t>
            </a:r>
            <a:r>
              <a:rPr lang="en-US" sz="2400" b="1" dirty="0" smtClean="0">
                <a:latin typeface="Berlin Sans FB Demi" pitchFamily="34" charset="0"/>
              </a:rPr>
              <a:t> unit </a:t>
            </a:r>
            <a:r>
              <a:rPr lang="en-US" sz="2400" b="1" dirty="0" err="1" smtClean="0">
                <a:latin typeface="Berlin Sans FB Demi" pitchFamily="34" charset="0"/>
              </a:rPr>
              <a:t>tersebut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siswa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dikenai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tes</a:t>
            </a:r>
            <a:r>
              <a:rPr lang="en-US" sz="2400" b="1" dirty="0" smtClean="0">
                <a:latin typeface="Berlin Sans FB Demi" pitchFamily="34" charset="0"/>
              </a:rPr>
              <a:t> individual.</a:t>
            </a:r>
          </a:p>
          <a:p>
            <a:pPr marL="533400" indent="-533400" eaLnBrk="1" hangingPunct="1">
              <a:lnSpc>
                <a:spcPct val="80000"/>
              </a:lnSpc>
              <a:spcAft>
                <a:spcPct val="30000"/>
              </a:spcAft>
              <a:buFontTx/>
              <a:buAutoNum type="arabicPeriod"/>
            </a:pPr>
            <a:r>
              <a:rPr lang="en-US" sz="2400" b="1" dirty="0" err="1" smtClean="0">
                <a:latin typeface="Berlin Sans FB Demi" pitchFamily="34" charset="0"/>
              </a:rPr>
              <a:t>Poin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diberikan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untuk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siswa</a:t>
            </a:r>
            <a:r>
              <a:rPr lang="en-US" sz="2400" b="1" dirty="0" smtClean="0">
                <a:latin typeface="Berlin Sans FB Demi" pitchFamily="34" charset="0"/>
              </a:rPr>
              <a:t> yang lulus </a:t>
            </a:r>
            <a:r>
              <a:rPr lang="en-US" sz="2400" b="1" dirty="0" err="1" smtClean="0">
                <a:latin typeface="Berlin Sans FB Demi" pitchFamily="34" charset="0"/>
              </a:rPr>
              <a:t>tes</a:t>
            </a:r>
            <a:r>
              <a:rPr lang="en-US" sz="2400" b="1" dirty="0" smtClean="0">
                <a:latin typeface="Berlin Sans FB Demi" pitchFamily="34" charset="0"/>
              </a:rPr>
              <a:t> unit </a:t>
            </a:r>
            <a:r>
              <a:rPr lang="en-US" sz="2400" b="1" dirty="0" err="1" smtClean="0">
                <a:latin typeface="Berlin Sans FB Demi" pitchFamily="34" charset="0"/>
              </a:rPr>
              <a:t>tersebut</a:t>
            </a:r>
            <a:r>
              <a:rPr lang="en-US" sz="2400" b="1" dirty="0" smtClean="0">
                <a:latin typeface="Berlin Sans FB Demi" pitchFamily="34" charset="0"/>
              </a:rPr>
              <a:t>, </a:t>
            </a:r>
            <a:r>
              <a:rPr lang="en-US" sz="2400" b="1" dirty="0" err="1" smtClean="0">
                <a:latin typeface="Berlin Sans FB Demi" pitchFamily="34" charset="0"/>
              </a:rPr>
              <a:t>menyelesaikan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berapa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banyak</a:t>
            </a:r>
            <a:r>
              <a:rPr lang="en-US" sz="2400" b="1" dirty="0" smtClean="0">
                <a:latin typeface="Berlin Sans FB Demi" pitchFamily="34" charset="0"/>
              </a:rPr>
              <a:t> unit, </a:t>
            </a:r>
            <a:r>
              <a:rPr lang="en-US" sz="2400" b="1" dirty="0" err="1" smtClean="0">
                <a:latin typeface="Berlin Sans FB Demi" pitchFamily="34" charset="0"/>
              </a:rPr>
              <a:t>dan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menyelesaikan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tugas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pekerjaan</a:t>
            </a:r>
            <a:r>
              <a:rPr lang="en-US" sz="2400" b="1" dirty="0" smtClean="0">
                <a:latin typeface="Berlin Sans FB Demi" pitchFamily="34" charset="0"/>
              </a:rPr>
              <a:t> </a:t>
            </a:r>
            <a:r>
              <a:rPr lang="en-US" sz="2400" b="1" dirty="0" err="1" smtClean="0">
                <a:latin typeface="Berlin Sans FB Demi" pitchFamily="34" charset="0"/>
              </a:rPr>
              <a:t>rumah</a:t>
            </a:r>
            <a:r>
              <a:rPr lang="en-US" sz="2400" b="1" dirty="0" smtClean="0">
                <a:latin typeface="Berlin Sans FB Demi" pitchFamily="34" charset="0"/>
              </a:rPr>
              <a:t>.</a:t>
            </a:r>
          </a:p>
        </p:txBody>
      </p:sp>
      <p:sp>
        <p:nvSpPr>
          <p:cNvPr id="454659" name="WordArt 3"/>
          <p:cNvSpPr>
            <a:spLocks noChangeArrowheads="1" noChangeShapeType="1" noTextEdit="1"/>
          </p:cNvSpPr>
          <p:nvPr/>
        </p:nvSpPr>
        <p:spPr bwMode="auto">
          <a:xfrm>
            <a:off x="609600" y="533400"/>
            <a:ext cx="7772400" cy="685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id-ID" sz="4400" kern="10" spc="-44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EDDIE"/>
              </a:rPr>
              <a:t>Bagaimana </a:t>
            </a:r>
            <a:r>
              <a:rPr lang="id-ID" sz="4400" kern="10" spc="-44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EDDIE"/>
              </a:rPr>
              <a:t> </a:t>
            </a:r>
            <a:r>
              <a:rPr lang="id-ID" sz="4400" kern="10" spc="-44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EDDIE"/>
              </a:rPr>
              <a:t>menggunakan </a:t>
            </a:r>
            <a:r>
              <a:rPr lang="id-ID" sz="4400" kern="10" spc="-44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EDDIE"/>
              </a:rPr>
              <a:t>T</a:t>
            </a:r>
            <a:r>
              <a:rPr lang="en-US" sz="4400" kern="10" spc="-44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EDDIE"/>
              </a:rPr>
              <a:t>AI?</a:t>
            </a:r>
            <a:endParaRPr lang="id-ID" sz="4400" kern="10" spc="-44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chemeClr val="hlink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EDDIE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9745196"/>
      </p:ext>
    </p:extLst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54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4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54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4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4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4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4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4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4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4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4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8" grpId="0" build="p" autoUpdateAnimBg="0"/>
      <p:bldP spid="45465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848600" cy="685800"/>
          </a:xfrm>
          <a:ln w="76200" cmpd="tri">
            <a:solidFill>
              <a:schemeClr val="accent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2400" dirty="0" smtClean="0">
                <a:solidFill>
                  <a:srgbClr val="C00000"/>
                </a:solidFill>
                <a:latin typeface="Tahoma" pitchFamily="34" charset="0"/>
              </a:rPr>
              <a:t>PEMBELAJARAN BERDASARKAN MASALAH (PBI)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371600" y="2209800"/>
            <a:ext cx="1219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>
                <a:latin typeface="Tahoma" pitchFamily="34" charset="0"/>
              </a:rPr>
              <a:t>CTL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505200" y="2133600"/>
            <a:ext cx="1371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>
                <a:latin typeface="Tahoma" pitchFamily="34" charset="0"/>
              </a:rPr>
              <a:t>Inquiry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6019800" y="2133600"/>
            <a:ext cx="16764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id-ID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762000" y="1219200"/>
            <a:ext cx="990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400" b="1" dirty="0" err="1">
                <a:solidFill>
                  <a:srgbClr val="C00000"/>
                </a:solidFill>
                <a:latin typeface="Tahoma" pitchFamily="34" charset="0"/>
              </a:rPr>
              <a:t>Landasan</a:t>
            </a:r>
            <a:endParaRPr lang="en-US" sz="1400" b="1" dirty="0">
              <a:solidFill>
                <a:srgbClr val="C00000"/>
              </a:solidFill>
              <a:latin typeface="Tahoma" pitchFamily="34" charset="0"/>
            </a:endParaRPr>
          </a:p>
          <a:p>
            <a:pPr algn="ctr"/>
            <a:r>
              <a:rPr lang="en-US" sz="1400" b="1" dirty="0">
                <a:solidFill>
                  <a:srgbClr val="C00000"/>
                </a:solidFill>
                <a:latin typeface="Tahoma" pitchFamily="34" charset="0"/>
              </a:rPr>
              <a:t> </a:t>
            </a:r>
            <a:r>
              <a:rPr lang="en-US" sz="1400" b="1" dirty="0" err="1">
                <a:solidFill>
                  <a:srgbClr val="C00000"/>
                </a:solidFill>
                <a:latin typeface="Tahoma" pitchFamily="34" charset="0"/>
              </a:rPr>
              <a:t>Teoritik</a:t>
            </a:r>
            <a:endParaRPr lang="en-US" sz="1400" b="1" dirty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667000" y="1219200"/>
            <a:ext cx="236220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err="1">
                <a:latin typeface="Tahoma" pitchFamily="34" charset="0"/>
              </a:rPr>
              <a:t>Teori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Belajar</a:t>
            </a:r>
            <a:r>
              <a:rPr lang="en-US" b="1" dirty="0">
                <a:latin typeface="Tahoma" pitchFamily="34" charset="0"/>
              </a:rPr>
              <a:t> </a:t>
            </a:r>
          </a:p>
          <a:p>
            <a:pPr algn="ctr"/>
            <a:r>
              <a:rPr lang="en-US" b="1" dirty="0" err="1">
                <a:latin typeface="Tahoma" pitchFamily="34" charset="0"/>
              </a:rPr>
              <a:t>Konstruktivis</a:t>
            </a:r>
            <a:endParaRPr lang="en-US" b="1" dirty="0">
              <a:latin typeface="Tahoma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67400" y="1295400"/>
            <a:ext cx="2133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err="1">
                <a:latin typeface="Tahoma" pitchFamily="34" charset="0"/>
              </a:rPr>
              <a:t>Belajar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penemuan</a:t>
            </a:r>
            <a:endParaRPr lang="en-US" b="1" dirty="0">
              <a:latin typeface="Tahoma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209800" y="4191000"/>
            <a:ext cx="11430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err="1">
                <a:solidFill>
                  <a:srgbClr val="C00000"/>
                </a:solidFill>
                <a:latin typeface="Tahoma" pitchFamily="34" charset="0"/>
              </a:rPr>
              <a:t>Sintaks</a:t>
            </a:r>
            <a:endParaRPr lang="en-US" b="1" dirty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1295400" y="2971800"/>
            <a:ext cx="19050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err="1">
                <a:solidFill>
                  <a:srgbClr val="C00000"/>
                </a:solidFill>
                <a:latin typeface="Tahoma" pitchFamily="34" charset="0"/>
              </a:rPr>
              <a:t>Hasil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</a:rPr>
              <a:t>Belajar</a:t>
            </a:r>
            <a:endParaRPr lang="en-US" b="1" dirty="0">
              <a:solidFill>
                <a:srgbClr val="C00000"/>
              </a:solidFill>
              <a:latin typeface="Tahoma" pitchFamily="34" charset="0"/>
            </a:endParaRPr>
          </a:p>
          <a:p>
            <a:pPr algn="ctr"/>
            <a:r>
              <a:rPr lang="en-US" b="1" dirty="0" err="1">
                <a:solidFill>
                  <a:srgbClr val="C00000"/>
                </a:solidFill>
                <a:latin typeface="Tahoma" pitchFamily="34" charset="0"/>
              </a:rPr>
              <a:t>Siswa</a:t>
            </a:r>
            <a:endParaRPr lang="en-US" b="1" dirty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7010400" y="4343400"/>
            <a:ext cx="1600200" cy="304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err="1">
                <a:latin typeface="Tahoma" pitchFamily="34" charset="0"/>
              </a:rPr>
              <a:t>Lihat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tabel</a:t>
            </a:r>
            <a:r>
              <a:rPr lang="en-US" b="1" dirty="0">
                <a:latin typeface="Tahoma" pitchFamily="34" charset="0"/>
              </a:rPr>
              <a:t> 3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 flipV="1">
            <a:off x="3581400" y="2971800"/>
            <a:ext cx="23622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</a:rPr>
              <a:t> 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6248400" y="2895600"/>
            <a:ext cx="2362200" cy="914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err="1">
                <a:latin typeface="Tahoma" pitchFamily="34" charset="0"/>
              </a:rPr>
              <a:t>Menjadi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pembelajar</a:t>
            </a:r>
            <a:endParaRPr lang="en-US" b="1" dirty="0">
              <a:latin typeface="Tahoma" pitchFamily="34" charset="0"/>
            </a:endParaRPr>
          </a:p>
          <a:p>
            <a:pPr algn="ctr"/>
            <a:r>
              <a:rPr lang="en-US" b="1" dirty="0">
                <a:latin typeface="Tahoma" pitchFamily="34" charset="0"/>
              </a:rPr>
              <a:t>Yang </a:t>
            </a:r>
            <a:r>
              <a:rPr lang="en-US" b="1" dirty="0" err="1">
                <a:latin typeface="Tahoma" pitchFamily="34" charset="0"/>
              </a:rPr>
              <a:t>otonom,mandiri</a:t>
            </a:r>
            <a:endParaRPr lang="en-US" b="1" dirty="0">
              <a:latin typeface="Tahoma" pitchFamily="34" charset="0"/>
            </a:endParaRP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4191000" y="4191000"/>
            <a:ext cx="18288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smtClean="0">
                <a:latin typeface="Tahoma" pitchFamily="34" charset="0"/>
              </a:rPr>
              <a:t>5 </a:t>
            </a:r>
            <a:r>
              <a:rPr lang="en-US" b="1" dirty="0" err="1">
                <a:latin typeface="Tahoma" pitchFamily="34" charset="0"/>
              </a:rPr>
              <a:t>fase</a:t>
            </a:r>
            <a:endParaRPr lang="en-US" b="1" dirty="0">
              <a:latin typeface="Tahoma" pitchFamily="34" charset="0"/>
            </a:endParaRPr>
          </a:p>
          <a:p>
            <a:pPr algn="ctr"/>
            <a:r>
              <a:rPr lang="en-US" b="1" dirty="0" err="1">
                <a:latin typeface="Tahoma" pitchFamily="34" charset="0"/>
              </a:rPr>
              <a:t>utama</a:t>
            </a:r>
            <a:endParaRPr lang="en-US" b="1" dirty="0">
              <a:latin typeface="Tahoma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791200" y="2147888"/>
            <a:ext cx="213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latin typeface="Tahoma" pitchFamily="34" charset="0"/>
              </a:rPr>
              <a:t>Bruner</a:t>
            </a:r>
          </a:p>
        </p:txBody>
      </p:sp>
      <p:sp>
        <p:nvSpPr>
          <p:cNvPr id="8208" name="Text Box 18"/>
          <p:cNvSpPr txBox="1">
            <a:spLocks noChangeArrowheads="1"/>
          </p:cNvSpPr>
          <p:nvPr/>
        </p:nvSpPr>
        <p:spPr bwMode="auto">
          <a:xfrm>
            <a:off x="3657600" y="3048000"/>
            <a:ext cx="2200284" cy="923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Tahoma" pitchFamily="34" charset="0"/>
              </a:rPr>
              <a:t>Pemecahan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masalah</a:t>
            </a:r>
            <a:r>
              <a:rPr lang="en-US" b="1" dirty="0">
                <a:latin typeface="Tahoma" pitchFamily="34" charset="0"/>
              </a:rPr>
              <a:t> (</a:t>
            </a:r>
            <a:r>
              <a:rPr lang="en-US" b="1" dirty="0" err="1">
                <a:latin typeface="Tahoma" pitchFamily="34" charset="0"/>
              </a:rPr>
              <a:t>autentik</a:t>
            </a:r>
            <a:r>
              <a:rPr lang="en-US" b="1" dirty="0">
                <a:latin typeface="Tahoma" pitchFamily="34" charset="0"/>
              </a:rPr>
              <a:t>)</a:t>
            </a:r>
          </a:p>
        </p:txBody>
      </p:sp>
      <p:sp>
        <p:nvSpPr>
          <p:cNvPr id="8209" name="Rectangle 19"/>
          <p:cNvSpPr>
            <a:spLocks noChangeArrowheads="1"/>
          </p:cNvSpPr>
          <p:nvPr/>
        </p:nvSpPr>
        <p:spPr bwMode="auto">
          <a:xfrm>
            <a:off x="6553200" y="5410200"/>
            <a:ext cx="24384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>
                <a:latin typeface="Tahoma" pitchFamily="34" charset="0"/>
              </a:rPr>
              <a:t>Norma inquiry </a:t>
            </a:r>
            <a:r>
              <a:rPr lang="en-US" b="1" dirty="0" err="1">
                <a:latin typeface="Tahoma" pitchFamily="34" charset="0"/>
              </a:rPr>
              <a:t>terbuka</a:t>
            </a:r>
            <a:r>
              <a:rPr lang="en-US" b="1" dirty="0">
                <a:latin typeface="Tahoma" pitchFamily="34" charset="0"/>
              </a:rPr>
              <a:t> </a:t>
            </a:r>
          </a:p>
          <a:p>
            <a:pPr algn="ctr"/>
            <a:r>
              <a:rPr lang="en-US" b="1" dirty="0" err="1">
                <a:latin typeface="Tahoma" pitchFamily="34" charset="0"/>
              </a:rPr>
              <a:t>Bebas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kemukakan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dpt</a:t>
            </a:r>
            <a:endParaRPr lang="en-US" b="1" dirty="0">
              <a:latin typeface="Tahoma" pitchFamily="34" charset="0"/>
            </a:endParaRPr>
          </a:p>
        </p:txBody>
      </p:sp>
      <p:sp>
        <p:nvSpPr>
          <p:cNvPr id="8210" name="Rectangle 20"/>
          <p:cNvSpPr>
            <a:spLocks noChangeArrowheads="1"/>
          </p:cNvSpPr>
          <p:nvPr/>
        </p:nvSpPr>
        <p:spPr bwMode="auto">
          <a:xfrm>
            <a:off x="3276600" y="5410200"/>
            <a:ext cx="30480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>
                <a:latin typeface="Tahoma" pitchFamily="34" charset="0"/>
              </a:rPr>
              <a:t>Terbuka, </a:t>
            </a:r>
            <a:r>
              <a:rPr lang="en-US" b="1" dirty="0" err="1">
                <a:latin typeface="Tahoma" pitchFamily="34" charset="0"/>
              </a:rPr>
              <a:t>proses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demokrasi</a:t>
            </a:r>
            <a:r>
              <a:rPr lang="en-US" b="1" dirty="0">
                <a:latin typeface="Tahoma" pitchFamily="34" charset="0"/>
              </a:rPr>
              <a:t>,</a:t>
            </a:r>
          </a:p>
          <a:p>
            <a:pPr algn="ctr"/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peran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aktif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siswa</a:t>
            </a:r>
            <a:endParaRPr lang="en-US" b="1" dirty="0">
              <a:latin typeface="Tahoma" pitchFamily="34" charset="0"/>
            </a:endParaRPr>
          </a:p>
        </p:txBody>
      </p:sp>
      <p:sp>
        <p:nvSpPr>
          <p:cNvPr id="8211" name="Rectangle 21"/>
          <p:cNvSpPr>
            <a:spLocks noChangeArrowheads="1"/>
          </p:cNvSpPr>
          <p:nvPr/>
        </p:nvSpPr>
        <p:spPr bwMode="auto">
          <a:xfrm>
            <a:off x="381000" y="5410200"/>
            <a:ext cx="26670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err="1">
                <a:solidFill>
                  <a:srgbClr val="C00000"/>
                </a:solidFill>
                <a:latin typeface="Tahoma" pitchFamily="34" charset="0"/>
              </a:rPr>
              <a:t>Lingkungan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</a:rPr>
              <a:t>belajar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</a:rPr>
              <a:t>dan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</a:rPr>
              <a:t> </a:t>
            </a:r>
          </a:p>
          <a:p>
            <a:pPr algn="ctr"/>
            <a:r>
              <a:rPr lang="en-US" b="1" dirty="0" err="1">
                <a:solidFill>
                  <a:srgbClr val="C00000"/>
                </a:solidFill>
                <a:latin typeface="Tahoma" pitchFamily="34" charset="0"/>
              </a:rPr>
              <a:t>Sistem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</a:rPr>
              <a:t>Pengelolaan</a:t>
            </a:r>
            <a:endParaRPr lang="en-US" b="1" dirty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8212" name="Line 22"/>
          <p:cNvSpPr>
            <a:spLocks noChangeShapeType="1"/>
          </p:cNvSpPr>
          <p:nvPr/>
        </p:nvSpPr>
        <p:spPr bwMode="auto">
          <a:xfrm flipH="1">
            <a:off x="228600" y="533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13" name="Line 23"/>
          <p:cNvSpPr>
            <a:spLocks noChangeShapeType="1"/>
          </p:cNvSpPr>
          <p:nvPr/>
        </p:nvSpPr>
        <p:spPr bwMode="auto">
          <a:xfrm flipH="1">
            <a:off x="228600" y="533400"/>
            <a:ext cx="0" cy="518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214" name="Line 24"/>
          <p:cNvSpPr>
            <a:spLocks noChangeShapeType="1"/>
          </p:cNvSpPr>
          <p:nvPr/>
        </p:nvSpPr>
        <p:spPr bwMode="auto">
          <a:xfrm>
            <a:off x="228600" y="1447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15" name="Line 25"/>
          <p:cNvSpPr>
            <a:spLocks noChangeShapeType="1"/>
          </p:cNvSpPr>
          <p:nvPr/>
        </p:nvSpPr>
        <p:spPr bwMode="auto">
          <a:xfrm>
            <a:off x="228600" y="3352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16" name="Line 26"/>
          <p:cNvSpPr>
            <a:spLocks noChangeShapeType="1"/>
          </p:cNvSpPr>
          <p:nvPr/>
        </p:nvSpPr>
        <p:spPr bwMode="auto">
          <a:xfrm>
            <a:off x="228600" y="4495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17" name="Line 27"/>
          <p:cNvSpPr>
            <a:spLocks noChangeShapeType="1"/>
          </p:cNvSpPr>
          <p:nvPr/>
        </p:nvSpPr>
        <p:spPr bwMode="auto">
          <a:xfrm>
            <a:off x="228600" y="571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18" name="Line 28"/>
          <p:cNvSpPr>
            <a:spLocks noChangeShapeType="1"/>
          </p:cNvSpPr>
          <p:nvPr/>
        </p:nvSpPr>
        <p:spPr bwMode="auto">
          <a:xfrm>
            <a:off x="1828800" y="1447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19" name="Line 29"/>
          <p:cNvSpPr>
            <a:spLocks noChangeShapeType="1"/>
          </p:cNvSpPr>
          <p:nvPr/>
        </p:nvSpPr>
        <p:spPr bwMode="auto">
          <a:xfrm>
            <a:off x="5057775" y="1524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20" name="Line 30"/>
          <p:cNvSpPr>
            <a:spLocks noChangeShapeType="1"/>
          </p:cNvSpPr>
          <p:nvPr/>
        </p:nvSpPr>
        <p:spPr bwMode="auto">
          <a:xfrm flipH="1">
            <a:off x="2819400" y="2438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21" name="Line 31"/>
          <p:cNvSpPr>
            <a:spLocks noChangeShapeType="1"/>
          </p:cNvSpPr>
          <p:nvPr/>
        </p:nvSpPr>
        <p:spPr bwMode="auto">
          <a:xfrm>
            <a:off x="5029200" y="2438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22" name="Line 32"/>
          <p:cNvSpPr>
            <a:spLocks noChangeShapeType="1"/>
          </p:cNvSpPr>
          <p:nvPr/>
        </p:nvSpPr>
        <p:spPr bwMode="auto">
          <a:xfrm flipH="1">
            <a:off x="4953000" y="1828800"/>
            <a:ext cx="1981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23" name="Line 33"/>
          <p:cNvSpPr>
            <a:spLocks noChangeShapeType="1"/>
          </p:cNvSpPr>
          <p:nvPr/>
        </p:nvSpPr>
        <p:spPr bwMode="auto">
          <a:xfrm>
            <a:off x="6934200" y="182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24" name="Line 34"/>
          <p:cNvSpPr>
            <a:spLocks noChangeShapeType="1"/>
          </p:cNvSpPr>
          <p:nvPr/>
        </p:nvSpPr>
        <p:spPr bwMode="auto">
          <a:xfrm>
            <a:off x="32004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25" name="Line 35"/>
          <p:cNvSpPr>
            <a:spLocks noChangeShapeType="1"/>
          </p:cNvSpPr>
          <p:nvPr/>
        </p:nvSpPr>
        <p:spPr bwMode="auto">
          <a:xfrm>
            <a:off x="3352800" y="4572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26" name="Line 36"/>
          <p:cNvSpPr>
            <a:spLocks noChangeShapeType="1"/>
          </p:cNvSpPr>
          <p:nvPr/>
        </p:nvSpPr>
        <p:spPr bwMode="auto">
          <a:xfrm>
            <a:off x="6096000" y="4495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27" name="Line 37"/>
          <p:cNvSpPr>
            <a:spLocks noChangeShapeType="1"/>
          </p:cNvSpPr>
          <p:nvPr/>
        </p:nvSpPr>
        <p:spPr bwMode="auto">
          <a:xfrm>
            <a:off x="3048000" y="5791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28" name="Line 38"/>
          <p:cNvSpPr>
            <a:spLocks noChangeShapeType="1"/>
          </p:cNvSpPr>
          <p:nvPr/>
        </p:nvSpPr>
        <p:spPr bwMode="auto">
          <a:xfrm>
            <a:off x="6324600" y="5791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29" name="Line 39"/>
          <p:cNvSpPr>
            <a:spLocks noChangeShapeType="1"/>
          </p:cNvSpPr>
          <p:nvPr/>
        </p:nvSpPr>
        <p:spPr bwMode="auto">
          <a:xfrm>
            <a:off x="5943600" y="3429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874421200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00044"/>
            <a:ext cx="8763000" cy="790556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dirty="0" err="1" smtClean="0">
                <a:solidFill>
                  <a:schemeClr val="tx1"/>
                </a:solidFill>
              </a:rPr>
              <a:t>Tabel</a:t>
            </a:r>
            <a:r>
              <a:rPr lang="en-US" sz="2800" dirty="0" smtClean="0">
                <a:solidFill>
                  <a:schemeClr val="tx1"/>
                </a:solidFill>
              </a:rPr>
              <a:t> : 3 “SINTAKS MODEL PEMBELAJARAN PBI“</a:t>
            </a:r>
          </a:p>
        </p:txBody>
      </p:sp>
      <p:graphicFrame>
        <p:nvGraphicFramePr>
          <p:cNvPr id="69635" name="Group 3"/>
          <p:cNvGraphicFramePr>
            <a:graphicFrameLocks noGrp="1"/>
          </p:cNvGraphicFramePr>
          <p:nvPr>
            <p:ph idx="1"/>
          </p:nvPr>
        </p:nvGraphicFramePr>
        <p:xfrm>
          <a:off x="304800" y="1090594"/>
          <a:ext cx="8839200" cy="561500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114800"/>
                <a:gridCol w="4724400"/>
              </a:tblGrid>
              <a:tr h="529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FASE - FASE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PERILAKU GURU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08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Fase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Orientasi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siswa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kepada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masalah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Fase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Mengorganisasikan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siswa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untuk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belajar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Fase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Membimbing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penyelidikan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individu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klp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Fase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Mengembangkan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menyajikan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hasil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karya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Fase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Menganalisa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mengevaluasi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proses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pemecahan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masalah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Menjelaskan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tujuan,logistik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yg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dibutuhkan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Memotivasi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siswa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terlibat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aktif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pemecahan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masalah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yg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dipilih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Membantu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siswa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mendefinisikan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mengorganisasikan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tugas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bel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yg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berhub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dg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Masalah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tersebut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Mendorong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siswa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utk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mengumpulkan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informasi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yg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sesuai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melaksanakan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eksperimen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utk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mendapatkan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penjelasan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pemecahan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masalah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Membantu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siswa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dal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merencanakan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menyiapkan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karya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yg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sesuai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spt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laporan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model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berbagi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tugas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dengan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teman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Mengevaluasi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hasil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belajar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tentang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materi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yg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tlh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dipelajari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/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meminta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klp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presentasi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hasil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kerja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pic>
        <p:nvPicPr>
          <p:cNvPr id="9230" name="Picture 14" descr="error2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63000" y="77788"/>
            <a:ext cx="379413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1517938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6286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sz="3600" dirty="0" smtClean="0">
                <a:latin typeface="Aharoni" pitchFamily="2" charset="-79"/>
                <a:cs typeface="Aharoni" pitchFamily="2" charset="-79"/>
              </a:rPr>
              <a:t>Inkuiri atau Belajar Melalui Penemuan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41991" name="TextBox 6"/>
          <p:cNvSpPr txBox="1">
            <a:spLocks noChangeArrowheads="1"/>
          </p:cNvSpPr>
          <p:nvPr/>
        </p:nvSpPr>
        <p:spPr bwMode="auto">
          <a:xfrm>
            <a:off x="228600" y="228600"/>
            <a:ext cx="87153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sz="2000" b="1" dirty="0" smtClean="0"/>
          </a:p>
          <a:p>
            <a:pPr algn="ctr" eaLnBrk="1" hangingPunct="1"/>
            <a:r>
              <a:rPr lang="id-ID" sz="3600" b="1" dirty="0" smtClean="0">
                <a:solidFill>
                  <a:srgbClr val="C00000"/>
                </a:solidFill>
              </a:rPr>
              <a:t>Tabel </a:t>
            </a:r>
            <a:r>
              <a:rPr lang="id-ID" sz="3600" b="1" dirty="0" smtClean="0">
                <a:solidFill>
                  <a:srgbClr val="C00000"/>
                </a:solidFill>
              </a:rPr>
              <a:t>5</a:t>
            </a:r>
            <a:r>
              <a:rPr lang="en-US" sz="3600" b="1" dirty="0" smtClean="0">
                <a:solidFill>
                  <a:srgbClr val="C00000"/>
                </a:solidFill>
              </a:rPr>
              <a:t>.</a:t>
            </a:r>
            <a:r>
              <a:rPr lang="id-ID" sz="3600" b="1" dirty="0" smtClean="0">
                <a:solidFill>
                  <a:srgbClr val="C00000"/>
                </a:solidFill>
              </a:rPr>
              <a:t> </a:t>
            </a:r>
            <a:r>
              <a:rPr lang="id-ID" sz="3600" b="1" dirty="0">
                <a:solidFill>
                  <a:srgbClr val="C00000"/>
                </a:solidFill>
              </a:rPr>
              <a:t>Sintaks Model Belajar 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pPr algn="ctr" eaLnBrk="1" hangingPunct="1"/>
            <a:r>
              <a:rPr lang="id-ID" sz="3600" b="1" dirty="0" smtClean="0">
                <a:solidFill>
                  <a:srgbClr val="C00000"/>
                </a:solidFill>
              </a:rPr>
              <a:t>Melalui </a:t>
            </a:r>
            <a:r>
              <a:rPr lang="id-ID" sz="3600" b="1" dirty="0">
                <a:solidFill>
                  <a:srgbClr val="C00000"/>
                </a:solidFill>
              </a:rPr>
              <a:t>Penemuan</a:t>
            </a:r>
          </a:p>
          <a:p>
            <a:pPr eaLnBrk="1" hangingPunct="1"/>
            <a:endParaRPr lang="id-ID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8625" y="1981200"/>
          <a:ext cx="8072438" cy="4286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0206"/>
                <a:gridCol w="4792232"/>
              </a:tblGrid>
              <a:tr h="498401"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Tahap</a:t>
                      </a:r>
                      <a:endParaRPr lang="id-ID" sz="2400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Tingkah Laku Guru</a:t>
                      </a:r>
                      <a:endParaRPr lang="id-ID" sz="2400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/>
                </a:tc>
              </a:tr>
              <a:tr h="1694564">
                <a:tc>
                  <a:txBody>
                    <a:bodyPr/>
                    <a:lstStyle/>
                    <a:p>
                      <a:pPr algn="l"/>
                      <a:r>
                        <a:rPr kumimoji="0" lang="id-ID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Tahap 1</a:t>
                      </a:r>
                    </a:p>
                    <a:p>
                      <a:pPr algn="l"/>
                      <a:r>
                        <a:rPr kumimoji="0" lang="id-ID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Observasi untuk menemukan masalah</a:t>
                      </a:r>
                      <a:endParaRPr lang="id-ID" sz="2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id-ID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Guru menyajikan kejadian-kejadian atau fenomena yang memungkinkan siswa menemukan masalah.</a:t>
                      </a:r>
                      <a:endParaRPr lang="id-ID" sz="2400" dirty="0"/>
                    </a:p>
                  </a:txBody>
                  <a:tcPr marL="91439" marR="91439"/>
                </a:tc>
              </a:tr>
              <a:tr h="2093285">
                <a:tc>
                  <a:txBody>
                    <a:bodyPr/>
                    <a:lstStyle/>
                    <a:p>
                      <a:pPr algn="l"/>
                      <a:r>
                        <a:rPr kumimoji="0" lang="id-ID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Tahap 2</a:t>
                      </a:r>
                    </a:p>
                    <a:p>
                      <a:pPr algn="l"/>
                      <a:r>
                        <a:rPr kumimoji="0" lang="id-ID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Merumuskan masalah</a:t>
                      </a:r>
                      <a:endParaRPr lang="id-ID" sz="2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id-ID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Guru membimbing siswa merumuskan masalah penelitian berdasarkan kejadian dan fenomena yang disajikannya.</a:t>
                      </a:r>
                      <a:endParaRPr lang="id-ID" sz="2400" dirty="0"/>
                    </a:p>
                  </a:txBody>
                  <a:tcPr marL="91439" marR="91439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5291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228600" y="285750"/>
          <a:ext cx="8686800" cy="6364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5046"/>
                <a:gridCol w="4751754"/>
              </a:tblGrid>
              <a:tr h="520567"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Tahap</a:t>
                      </a:r>
                      <a:endParaRPr lang="id-ID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Tingkah Laku Guru</a:t>
                      </a:r>
                      <a:endParaRPr lang="id-ID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21" marB="45721"/>
                </a:tc>
              </a:tr>
              <a:tr h="1554498">
                <a:tc>
                  <a:txBody>
                    <a:bodyPr/>
                    <a:lstStyle/>
                    <a:p>
                      <a:r>
                        <a:rPr kumimoji="0" lang="id-ID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Tahap 3</a:t>
                      </a:r>
                    </a:p>
                    <a:p>
                      <a:r>
                        <a:rPr kumimoji="0" lang="id-ID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Mengajukan hipotesis</a:t>
                      </a:r>
                      <a:endParaRPr lang="id-ID" sz="24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kumimoji="0" lang="id-ID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Guru membimbing siswa untuk mengajukan hipotesis terhadap masalah yang telah dirumuskannya.</a:t>
                      </a:r>
                      <a:endParaRPr lang="id-ID" sz="2400" dirty="0"/>
                    </a:p>
                  </a:txBody>
                  <a:tcPr marT="45721" marB="45721"/>
                </a:tc>
              </a:tr>
              <a:tr h="2519293">
                <a:tc>
                  <a:txBody>
                    <a:bodyPr/>
                    <a:lstStyle/>
                    <a:p>
                      <a:r>
                        <a:rPr kumimoji="0" lang="id-ID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Tahap 4</a:t>
                      </a:r>
                    </a:p>
                    <a:p>
                      <a:r>
                        <a:rPr kumimoji="0" lang="id-ID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Merencanakan pemecahan masalah (melalui eksperimen atau cara lain)</a:t>
                      </a:r>
                      <a:endParaRPr lang="id-ID" sz="24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kumimoji="0" lang="id-ID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Guru membimbing siswa untuk merencanakan pemecahan masalah, membantu menyiapkan alat dan bahan yang diperlukan dan menyusun prosedur kerja yang tepat.</a:t>
                      </a:r>
                      <a:endParaRPr lang="id-ID" sz="2400" dirty="0"/>
                    </a:p>
                  </a:txBody>
                  <a:tcPr marT="45721" marB="45721"/>
                </a:tc>
              </a:tr>
              <a:tr h="1769930">
                <a:tc>
                  <a:txBody>
                    <a:bodyPr/>
                    <a:lstStyle/>
                    <a:p>
                      <a:r>
                        <a:rPr kumimoji="0" lang="id-ID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Tahap 5</a:t>
                      </a:r>
                    </a:p>
                    <a:p>
                      <a:r>
                        <a:rPr kumimoji="0" lang="id-ID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Melaksanakan eksperimen (atau cara pemecahan masalah yang lain)</a:t>
                      </a:r>
                      <a:endParaRPr lang="id-ID" sz="24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kumimoji="0" lang="id-ID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Selama siswa bekerja guru membimbing dan memfasilitasi</a:t>
                      </a:r>
                      <a:endParaRPr lang="id-ID" sz="2400" dirty="0"/>
                    </a:p>
                  </a:txBody>
                  <a:tcPr marT="45721" marB="45721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0228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228600" y="152400"/>
          <a:ext cx="8763000" cy="662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8424"/>
                <a:gridCol w="5134576"/>
              </a:tblGrid>
              <a:tr h="615837"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Tahap</a:t>
                      </a:r>
                      <a:endParaRPr lang="id-ID" sz="2400" dirty="0">
                        <a:solidFill>
                          <a:srgbClr val="C00000"/>
                        </a:solidFill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2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Tingkah Laku Guru</a:t>
                      </a:r>
                      <a:endParaRPr lang="id-ID" sz="2400" dirty="0">
                        <a:solidFill>
                          <a:srgbClr val="C00000"/>
                        </a:solidFill>
                      </a:endParaRPr>
                    </a:p>
                  </a:txBody>
                  <a:tcPr marT="45718" marB="45718"/>
                </a:tc>
              </a:tr>
              <a:tr h="2193492">
                <a:tc>
                  <a:txBody>
                    <a:bodyPr/>
                    <a:lstStyle/>
                    <a:p>
                      <a:pPr algn="l"/>
                      <a:r>
                        <a:rPr kumimoji="0" lang="id-ID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Tahap 6</a:t>
                      </a:r>
                    </a:p>
                    <a:p>
                      <a:pPr algn="l"/>
                      <a:r>
                        <a:rPr kumimoji="0" lang="id-ID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Melakukan pengamatan dan pengumpulan data</a:t>
                      </a:r>
                      <a:endParaRPr lang="id-ID" sz="2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id-ID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Cordia New"/>
                        </a:rPr>
                        <a:t>Guru membantu siswa melakukan pengamatan tentang hal-hal yang penting dan membantu mengumpulkan dan mengorganisasi data.</a:t>
                      </a:r>
                      <a:endParaRPr lang="id-ID" sz="20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0" marR="0" marT="0" marB="0"/>
                </a:tc>
              </a:tr>
              <a:tr h="16030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ordia New"/>
                        </a:rPr>
                        <a:t>Tahap 7</a:t>
                      </a:r>
                      <a:endParaRPr lang="id-ID" sz="2400" b="1" dirty="0">
                        <a:latin typeface="+mj-lt"/>
                        <a:ea typeface="Calibri"/>
                        <a:cs typeface="Cordia New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id-ID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ordia New"/>
                        </a:rPr>
                        <a:t>Analisis data</a:t>
                      </a:r>
                      <a:endParaRPr lang="id-ID" sz="2400" dirty="0">
                        <a:latin typeface="+mj-lt"/>
                        <a:ea typeface="Calibri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id-ID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Cordia New"/>
                        </a:rPr>
                        <a:t>Guru membantu siswa menganalisis data supaya menemukan sesuatu konsep</a:t>
                      </a:r>
                      <a:endParaRPr lang="id-ID" sz="20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0" marR="0" marT="0" marB="0"/>
                </a:tc>
              </a:tr>
              <a:tr h="22170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ordia New"/>
                        </a:rPr>
                        <a:t>Tahap 8</a:t>
                      </a:r>
                      <a:endParaRPr lang="id-ID" sz="2400" b="1" dirty="0">
                        <a:latin typeface="+mj-lt"/>
                        <a:ea typeface="Calibri"/>
                        <a:cs typeface="Cordia New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id-ID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ordia New"/>
                        </a:rPr>
                        <a:t>Penarikan kesimpulan atau penemuan</a:t>
                      </a:r>
                      <a:endParaRPr lang="id-ID" sz="2400" dirty="0">
                        <a:latin typeface="+mj-lt"/>
                        <a:ea typeface="Calibri"/>
                        <a:cs typeface="Cordia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id-ID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Cordia New"/>
                        </a:rPr>
                        <a:t>Guru membimbing siswa mengambil kesimpulan berdasarkan data dan menemukan sendiri konsep yang ingin ditanamkan.</a:t>
                      </a:r>
                      <a:endParaRPr lang="id-ID" sz="2000" b="1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405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20484" name="Picture 4" descr="DSCN02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988" y="304800"/>
            <a:ext cx="8634412" cy="634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WordArt 6"/>
          <p:cNvSpPr>
            <a:spLocks noChangeArrowheads="1" noChangeShapeType="1" noTextEdit="1"/>
          </p:cNvSpPr>
          <p:nvPr/>
        </p:nvSpPr>
        <p:spPr bwMode="auto">
          <a:xfrm rot="20955300">
            <a:off x="596105" y="5409872"/>
            <a:ext cx="4191000" cy="1066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200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Terima</a:t>
            </a:r>
            <a:r>
              <a:rPr lang="en-US" sz="32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Kasih</a:t>
            </a:r>
            <a:endParaRPr lang="en-US" sz="3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dist="53882" dir="2700000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algn="l"/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rgbClr val="C00000"/>
                </a:solidFill>
              </a:rPr>
              <a:t>Albert </a:t>
            </a:r>
            <a:r>
              <a:rPr lang="en-US" b="1" dirty="0" err="1" smtClean="0">
                <a:solidFill>
                  <a:srgbClr val="C00000"/>
                </a:solidFill>
              </a:rPr>
              <a:t>Bandura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sz="2800" dirty="0" err="1" smtClean="0"/>
              <a:t>Aplikasi</a:t>
            </a:r>
            <a:r>
              <a:rPr lang="en-US" sz="2800" dirty="0" smtClean="0"/>
              <a:t> </a:t>
            </a:r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1105FB"/>
                </a:solidFill>
              </a:rPr>
              <a:t>proses</a:t>
            </a:r>
            <a:r>
              <a:rPr lang="en-US" sz="2800" dirty="0" smtClean="0">
                <a:solidFill>
                  <a:srgbClr val="1105FB"/>
                </a:solidFill>
              </a:rPr>
              <a:t> </a:t>
            </a:r>
            <a:r>
              <a:rPr lang="en-US" sz="2800" dirty="0" err="1" smtClean="0">
                <a:solidFill>
                  <a:srgbClr val="1105FB"/>
                </a:solidFill>
              </a:rPr>
              <a:t>pemodelan</a:t>
            </a:r>
            <a:r>
              <a:rPr lang="en-US" sz="2800" dirty="0" smtClean="0">
                <a:solidFill>
                  <a:srgbClr val="1105FB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b="1" dirty="0" err="1" smtClean="0">
                <a:solidFill>
                  <a:srgbClr val="C00000"/>
                </a:solidFill>
              </a:rPr>
              <a:t>Vygotsky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b="1" dirty="0" smtClean="0"/>
              <a:t>	</a:t>
            </a:r>
            <a:r>
              <a:rPr lang="en-US" sz="2800" dirty="0" err="1" smtClean="0"/>
              <a:t>perkembangan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kognitif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ditentukan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dirinya</a:t>
            </a:r>
            <a:r>
              <a:rPr lang="en-US" sz="2800" dirty="0" smtClean="0"/>
              <a:t> (</a:t>
            </a:r>
            <a:r>
              <a:rPr lang="en-US" sz="2800" dirty="0" err="1" smtClean="0"/>
              <a:t>mengkonstruksi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pengetahuannya</a:t>
            </a:r>
            <a:r>
              <a:rPr lang="en-US" sz="2800" dirty="0" smtClean="0"/>
              <a:t>)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dr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sosialnya</a:t>
            </a:r>
            <a:r>
              <a:rPr lang="en-US" sz="2800" dirty="0" smtClean="0"/>
              <a:t> yang </a:t>
            </a:r>
            <a:r>
              <a:rPr lang="en-US" sz="2800" dirty="0" err="1" smtClean="0"/>
              <a:t>aktif</a:t>
            </a:r>
            <a:r>
              <a:rPr lang="en-US" sz="2800" dirty="0" smtClean="0"/>
              <a:t>. </a:t>
            </a:r>
            <a:r>
              <a:rPr lang="en-US" sz="2800" dirty="0" err="1" smtClean="0">
                <a:solidFill>
                  <a:srgbClr val="1105FB"/>
                </a:solidFill>
              </a:rPr>
              <a:t>Pendekatan</a:t>
            </a:r>
            <a:r>
              <a:rPr lang="en-US" sz="2800" dirty="0" smtClean="0">
                <a:solidFill>
                  <a:srgbClr val="1105FB"/>
                </a:solidFill>
              </a:rPr>
              <a:t> </a:t>
            </a:r>
            <a:r>
              <a:rPr lang="en-US" sz="2800" dirty="0" err="1" smtClean="0">
                <a:solidFill>
                  <a:srgbClr val="1105FB"/>
                </a:solidFill>
              </a:rPr>
              <a:t>Konstruktivisme</a:t>
            </a:r>
            <a:r>
              <a:rPr lang="en-US" sz="2800" dirty="0" smtClean="0">
                <a:solidFill>
                  <a:srgbClr val="1105FB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rgbClr val="C00000"/>
                </a:solidFill>
              </a:rPr>
              <a:t>Jerome Bruner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sz="2800" dirty="0" err="1" smtClean="0"/>
              <a:t>Pengajaran</a:t>
            </a:r>
            <a:r>
              <a:rPr lang="en-US" sz="2800" dirty="0" smtClean="0"/>
              <a:t> </a:t>
            </a:r>
            <a:r>
              <a:rPr lang="en-US" sz="2800" dirty="0" err="1" smtClean="0"/>
              <a:t>hendaknya</a:t>
            </a:r>
            <a:r>
              <a:rPr lang="en-US" sz="2800" dirty="0" smtClean="0"/>
              <a:t> </a:t>
            </a:r>
            <a:r>
              <a:rPr lang="en-US" sz="2800" dirty="0" err="1" smtClean="0"/>
              <a:t>diarahkan</a:t>
            </a:r>
            <a:r>
              <a:rPr lang="en-US" sz="2800" dirty="0" smtClean="0"/>
              <a:t> pd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menarik</a:t>
            </a:r>
            <a:r>
              <a:rPr lang="en-US" sz="2800" dirty="0" smtClean="0"/>
              <a:t> </a:t>
            </a:r>
            <a:r>
              <a:rPr lang="en-US" sz="2800" dirty="0" err="1" smtClean="0"/>
              <a:t>kesimpulan</a:t>
            </a:r>
            <a:r>
              <a:rPr lang="en-US" sz="2800" dirty="0" smtClean="0"/>
              <a:t>: </a:t>
            </a:r>
            <a:r>
              <a:rPr lang="en-US" sz="2800" dirty="0" err="1" smtClean="0"/>
              <a:t>hipotesis–uji</a:t>
            </a:r>
            <a:r>
              <a:rPr lang="en-US" sz="2800" dirty="0" smtClean="0"/>
              <a:t> </a:t>
            </a:r>
            <a:r>
              <a:rPr lang="en-US" sz="2800" dirty="0" err="1" smtClean="0"/>
              <a:t>hipotesis–menyimpulkan</a:t>
            </a:r>
            <a:r>
              <a:rPr lang="en-US" sz="2800" dirty="0" smtClean="0"/>
              <a:t>. (</a:t>
            </a:r>
            <a:r>
              <a:rPr lang="en-US" sz="2800" dirty="0" err="1" smtClean="0">
                <a:solidFill>
                  <a:srgbClr val="1105FB"/>
                </a:solidFill>
              </a:rPr>
              <a:t>metode</a:t>
            </a:r>
            <a:r>
              <a:rPr lang="en-US" sz="2800" dirty="0" smtClean="0">
                <a:solidFill>
                  <a:srgbClr val="1105FB"/>
                </a:solidFill>
              </a:rPr>
              <a:t> discovery learning, inquiry learning &amp; problem solving</a:t>
            </a:r>
            <a:r>
              <a:rPr lang="en-US" sz="2800" dirty="0" smtClean="0"/>
              <a:t>).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66403-254B-4DDD-A67C-96FDBC6F8994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3E272D8-777F-4698-BEEB-914D8F380CBE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25603" name="AutoShape 5"/>
          <p:cNvSpPr>
            <a:spLocks noChangeArrowheads="1"/>
          </p:cNvSpPr>
          <p:nvPr/>
        </p:nvSpPr>
        <p:spPr bwMode="auto">
          <a:xfrm>
            <a:off x="6516688" y="1268413"/>
            <a:ext cx="288925" cy="3595687"/>
          </a:xfrm>
          <a:prstGeom prst="downArrow">
            <a:avLst>
              <a:gd name="adj1" fmla="val 50000"/>
              <a:gd name="adj2" fmla="val 311126"/>
            </a:avLst>
          </a:prstGeom>
          <a:solidFill>
            <a:srgbClr val="000080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5604" name="AutoShape 6"/>
          <p:cNvSpPr>
            <a:spLocks noChangeArrowheads="1"/>
          </p:cNvSpPr>
          <p:nvPr/>
        </p:nvSpPr>
        <p:spPr bwMode="auto">
          <a:xfrm>
            <a:off x="2052638" y="692150"/>
            <a:ext cx="4464050" cy="4314825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2843213" y="5300663"/>
            <a:ext cx="3097212" cy="511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1" dirty="0"/>
              <a:t>Model </a:t>
            </a:r>
            <a:r>
              <a:rPr lang="en-US" b="1" dirty="0" err="1"/>
              <a:t>Pembelajaran</a:t>
            </a:r>
            <a:endParaRPr lang="en-US" b="1" dirty="0"/>
          </a:p>
        </p:txBody>
      </p:sp>
      <p:sp>
        <p:nvSpPr>
          <p:cNvPr id="25606" name="Text Box 8"/>
          <p:cNvSpPr txBox="1">
            <a:spLocks noChangeArrowheads="1"/>
          </p:cNvSpPr>
          <p:nvPr/>
        </p:nvSpPr>
        <p:spPr bwMode="auto">
          <a:xfrm>
            <a:off x="6948488" y="5181600"/>
            <a:ext cx="1357312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b="1" dirty="0"/>
              <a:t>Tingkat </a:t>
            </a:r>
            <a:r>
              <a:rPr lang="en-US" sz="1600" b="1" dirty="0" err="1"/>
              <a:t>keterlibatan</a:t>
            </a:r>
            <a:endParaRPr lang="en-US" sz="1600" b="1" dirty="0"/>
          </a:p>
        </p:txBody>
      </p:sp>
      <p:sp>
        <p:nvSpPr>
          <p:cNvPr id="25607" name="Text Box 9"/>
          <p:cNvSpPr txBox="1">
            <a:spLocks noChangeArrowheads="1"/>
          </p:cNvSpPr>
          <p:nvPr/>
        </p:nvSpPr>
        <p:spPr bwMode="auto">
          <a:xfrm>
            <a:off x="762000" y="5157788"/>
            <a:ext cx="1360488" cy="6810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b="1" dirty="0"/>
              <a:t>Tingkat </a:t>
            </a:r>
            <a:r>
              <a:rPr lang="en-US" sz="1600" b="1" dirty="0" err="1"/>
              <a:t>memorisasi</a:t>
            </a:r>
            <a:endParaRPr lang="en-US" sz="1600" b="1" dirty="0"/>
          </a:p>
        </p:txBody>
      </p:sp>
      <p:sp>
        <p:nvSpPr>
          <p:cNvPr id="25608" name="Rectangle 22"/>
          <p:cNvSpPr>
            <a:spLocks noChangeArrowheads="1"/>
          </p:cNvSpPr>
          <p:nvPr/>
        </p:nvSpPr>
        <p:spPr bwMode="auto">
          <a:xfrm>
            <a:off x="1954213" y="1846263"/>
            <a:ext cx="457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graphicFrame>
        <p:nvGraphicFramePr>
          <p:cNvPr id="253029" name="Group 101"/>
          <p:cNvGraphicFramePr>
            <a:graphicFrameLocks noGrp="1"/>
          </p:cNvGraphicFramePr>
          <p:nvPr/>
        </p:nvGraphicFramePr>
        <p:xfrm>
          <a:off x="827088" y="836613"/>
          <a:ext cx="1152525" cy="4176714"/>
        </p:xfrm>
        <a:graphic>
          <a:graphicData uri="http://schemas.openxmlformats.org/drawingml/2006/table">
            <a:tbl>
              <a:tblPr/>
              <a:tblGrid>
                <a:gridCol w="1152525"/>
              </a:tblGrid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9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kumimoji="0" 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kumimoji="0" 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3036" name="Group 108"/>
          <p:cNvGraphicFramePr>
            <a:graphicFrameLocks noGrp="1"/>
          </p:cNvGraphicFramePr>
          <p:nvPr/>
        </p:nvGraphicFramePr>
        <p:xfrm>
          <a:off x="6948488" y="612761"/>
          <a:ext cx="1368425" cy="4460507"/>
        </p:xfrm>
        <a:graphic>
          <a:graphicData uri="http://schemas.openxmlformats.org/drawingml/2006/table">
            <a:tbl>
              <a:tblPr/>
              <a:tblGrid>
                <a:gridCol w="1368425"/>
              </a:tblGrid>
              <a:tr h="377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Verbal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reciving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75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Visual reciving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2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Paticipating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Doing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35" name="Text Box 109"/>
          <p:cNvSpPr txBox="1">
            <a:spLocks noChangeArrowheads="1"/>
          </p:cNvSpPr>
          <p:nvPr/>
        </p:nvSpPr>
        <p:spPr bwMode="auto">
          <a:xfrm>
            <a:off x="3348038" y="1341438"/>
            <a:ext cx="18716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sz="1400" b="1" dirty="0"/>
              <a:t>Reading</a:t>
            </a:r>
            <a:r>
              <a:rPr lang="en-US" sz="1400" b="1" dirty="0"/>
              <a:t> </a:t>
            </a:r>
          </a:p>
        </p:txBody>
      </p:sp>
      <p:sp>
        <p:nvSpPr>
          <p:cNvPr id="25636" name="Text Box 110"/>
          <p:cNvSpPr txBox="1">
            <a:spLocks noChangeArrowheads="1"/>
          </p:cNvSpPr>
          <p:nvPr/>
        </p:nvSpPr>
        <p:spPr bwMode="auto">
          <a:xfrm>
            <a:off x="3132138" y="1989138"/>
            <a:ext cx="23764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sz="1400" b="1" dirty="0"/>
              <a:t>Hearing Words</a:t>
            </a:r>
            <a:r>
              <a:rPr lang="en-US" sz="1400" b="1" dirty="0"/>
              <a:t> </a:t>
            </a:r>
          </a:p>
        </p:txBody>
      </p:sp>
      <p:sp>
        <p:nvSpPr>
          <p:cNvPr id="25637" name="Text Box 111"/>
          <p:cNvSpPr txBox="1">
            <a:spLocks noChangeArrowheads="1"/>
          </p:cNvSpPr>
          <p:nvPr/>
        </p:nvSpPr>
        <p:spPr bwMode="auto">
          <a:xfrm>
            <a:off x="2411413" y="2708275"/>
            <a:ext cx="38163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b="1" dirty="0"/>
              <a:t>Looking at Picture</a:t>
            </a:r>
          </a:p>
          <a:p>
            <a:pPr algn="ctr" eaLnBrk="1" hangingPunct="1"/>
            <a:r>
              <a:rPr lang="en-US" sz="1600" b="1" dirty="0"/>
              <a:t>Watching Video</a:t>
            </a:r>
          </a:p>
          <a:p>
            <a:pPr algn="ctr" eaLnBrk="1" hangingPunct="1"/>
            <a:r>
              <a:rPr lang="en-US" sz="1600" b="1" dirty="0"/>
              <a:t>Seeing it done on location </a:t>
            </a:r>
          </a:p>
        </p:txBody>
      </p:sp>
      <p:sp>
        <p:nvSpPr>
          <p:cNvPr id="25638" name="Text Box 112"/>
          <p:cNvSpPr txBox="1">
            <a:spLocks noChangeArrowheads="1"/>
          </p:cNvSpPr>
          <p:nvPr/>
        </p:nvSpPr>
        <p:spPr bwMode="auto">
          <a:xfrm>
            <a:off x="2124075" y="3573463"/>
            <a:ext cx="439261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 dirty="0"/>
              <a:t>Participating in a discussion</a:t>
            </a:r>
          </a:p>
          <a:p>
            <a:pPr algn="ctr" eaLnBrk="1" hangingPunct="1"/>
            <a:r>
              <a:rPr lang="en-US" sz="1400" b="1" dirty="0"/>
              <a:t>Giving a talk</a:t>
            </a:r>
          </a:p>
          <a:p>
            <a:pPr algn="ctr" eaLnBrk="1" hangingPunct="1"/>
            <a:r>
              <a:rPr lang="en-US" sz="1400" b="1" dirty="0"/>
              <a:t>Doing a dramatic presentation</a:t>
            </a:r>
          </a:p>
          <a:p>
            <a:pPr algn="ctr" eaLnBrk="1" hangingPunct="1"/>
            <a:r>
              <a:rPr lang="en-US" sz="1400" b="1" dirty="0"/>
              <a:t>Simulating the real Experience </a:t>
            </a:r>
          </a:p>
        </p:txBody>
      </p:sp>
      <p:sp>
        <p:nvSpPr>
          <p:cNvPr id="25639" name="Text Box 113"/>
          <p:cNvSpPr txBox="1">
            <a:spLocks noChangeArrowheads="1"/>
          </p:cNvSpPr>
          <p:nvPr/>
        </p:nvSpPr>
        <p:spPr bwMode="auto">
          <a:xfrm>
            <a:off x="2771775" y="4581525"/>
            <a:ext cx="3168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 dirty="0"/>
              <a:t>Doing the real thing </a:t>
            </a:r>
          </a:p>
        </p:txBody>
      </p:sp>
      <p:sp>
        <p:nvSpPr>
          <p:cNvPr id="25640" name="Line 114"/>
          <p:cNvSpPr>
            <a:spLocks noChangeShapeType="1"/>
          </p:cNvSpPr>
          <p:nvPr/>
        </p:nvSpPr>
        <p:spPr bwMode="auto">
          <a:xfrm>
            <a:off x="3779838" y="162877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5641" name="Line 115"/>
          <p:cNvSpPr>
            <a:spLocks noChangeShapeType="1"/>
          </p:cNvSpPr>
          <p:nvPr/>
        </p:nvSpPr>
        <p:spPr bwMode="auto">
          <a:xfrm>
            <a:off x="3348038" y="2492375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5642" name="Line 116"/>
          <p:cNvSpPr>
            <a:spLocks noChangeShapeType="1"/>
          </p:cNvSpPr>
          <p:nvPr/>
        </p:nvSpPr>
        <p:spPr bwMode="auto">
          <a:xfrm>
            <a:off x="6948488" y="24209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5643" name="Line 117"/>
          <p:cNvSpPr>
            <a:spLocks noChangeShapeType="1"/>
          </p:cNvSpPr>
          <p:nvPr/>
        </p:nvSpPr>
        <p:spPr bwMode="auto">
          <a:xfrm>
            <a:off x="6948488" y="35004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5644" name="Line 118"/>
          <p:cNvSpPr>
            <a:spLocks noChangeShapeType="1"/>
          </p:cNvSpPr>
          <p:nvPr/>
        </p:nvSpPr>
        <p:spPr bwMode="auto">
          <a:xfrm>
            <a:off x="2771775" y="3573463"/>
            <a:ext cx="3024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5645" name="Line 119"/>
          <p:cNvSpPr>
            <a:spLocks noChangeShapeType="1"/>
          </p:cNvSpPr>
          <p:nvPr/>
        </p:nvSpPr>
        <p:spPr bwMode="auto">
          <a:xfrm>
            <a:off x="2268538" y="4508500"/>
            <a:ext cx="3959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5646" name="Line 120"/>
          <p:cNvSpPr>
            <a:spLocks noChangeShapeType="1"/>
          </p:cNvSpPr>
          <p:nvPr/>
        </p:nvSpPr>
        <p:spPr bwMode="auto">
          <a:xfrm>
            <a:off x="7010400" y="4495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5647" name="Line 121"/>
          <p:cNvSpPr>
            <a:spLocks noChangeShapeType="1"/>
          </p:cNvSpPr>
          <p:nvPr/>
        </p:nvSpPr>
        <p:spPr bwMode="auto">
          <a:xfrm flipH="1">
            <a:off x="827088" y="36449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5648" name="Line 122"/>
          <p:cNvSpPr>
            <a:spLocks noChangeShapeType="1"/>
          </p:cNvSpPr>
          <p:nvPr/>
        </p:nvSpPr>
        <p:spPr bwMode="auto">
          <a:xfrm flipH="1">
            <a:off x="827088" y="249237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5649" name="Text Box 123"/>
          <p:cNvSpPr txBox="1">
            <a:spLocks noChangeArrowheads="1"/>
          </p:cNvSpPr>
          <p:nvPr/>
        </p:nvSpPr>
        <p:spPr bwMode="auto">
          <a:xfrm>
            <a:off x="5808663" y="844550"/>
            <a:ext cx="112553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dirty="0"/>
              <a:t>PASIF</a:t>
            </a:r>
          </a:p>
        </p:txBody>
      </p:sp>
      <p:sp>
        <p:nvSpPr>
          <p:cNvPr id="25650" name="Text Box 124"/>
          <p:cNvSpPr txBox="1">
            <a:spLocks noChangeArrowheads="1"/>
          </p:cNvSpPr>
          <p:nvPr/>
        </p:nvSpPr>
        <p:spPr bwMode="auto">
          <a:xfrm>
            <a:off x="6076950" y="5029200"/>
            <a:ext cx="857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/>
              <a:t>AKTIF</a:t>
            </a:r>
          </a:p>
        </p:txBody>
      </p:sp>
    </p:spTree>
    <p:extLst>
      <p:ext uri="{BB962C8B-B14F-4D97-AF65-F5344CB8AC3E}">
        <p14:creationId xmlns="" xmlns:p14="http://schemas.microsoft.com/office/powerpoint/2010/main" val="360856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441325"/>
            <a:ext cx="7931150" cy="77787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C00000"/>
                </a:solidFill>
                <a:latin typeface="Bookman Old Style" pitchFamily="18" charset="0"/>
              </a:rPr>
              <a:t>PERAN GURU</a:t>
            </a:r>
          </a:p>
        </p:txBody>
      </p:sp>
      <p:sp>
        <p:nvSpPr>
          <p:cNvPr id="2662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02BD5E8-D3BE-4895-968B-FF417D6EBA1E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26627" name="Rectangle 4"/>
          <p:cNvSpPr>
            <a:spLocks noGrp="1" noChangeArrowheads="1"/>
          </p:cNvSpPr>
          <p:nvPr>
            <p:ph sz="quarter" idx="4294967295"/>
          </p:nvPr>
        </p:nvSpPr>
        <p:spPr>
          <a:xfrm>
            <a:off x="611188" y="1646238"/>
            <a:ext cx="3816350" cy="4297362"/>
          </a:xfrm>
          <a:prstGeom prst="rect">
            <a:avLst/>
          </a:prstGeom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u="sng" dirty="0" err="1" smtClean="0">
                <a:latin typeface="Berlin Sans FB Demi" pitchFamily="34" charset="0"/>
              </a:rPr>
              <a:t>Fasilitator</a:t>
            </a:r>
            <a:endParaRPr lang="en-US" u="sng" dirty="0" smtClean="0">
              <a:latin typeface="Berlin Sans FB Dem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sz="1050" u="sng" dirty="0" smtClean="0">
              <a:latin typeface="Berlin Sans FB Dem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u="sng" dirty="0" smtClean="0">
                <a:latin typeface="Berlin Sans FB Demi" pitchFamily="34" charset="0"/>
              </a:rPr>
              <a:t>Motivator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sz="1050" u="sng" dirty="0" smtClean="0">
              <a:latin typeface="Berlin Sans FB Dem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u="sng" dirty="0" err="1" smtClean="0">
                <a:latin typeface="Berlin Sans FB Demi" pitchFamily="34" charset="0"/>
              </a:rPr>
              <a:t>memberi</a:t>
            </a:r>
            <a:r>
              <a:rPr lang="en-US" u="sng" dirty="0" smtClean="0">
                <a:latin typeface="Berlin Sans FB Demi" pitchFamily="34" charset="0"/>
              </a:rPr>
              <a:t> tutorial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sz="1050" u="sng" dirty="0" smtClean="0">
              <a:latin typeface="Berlin Sans FB Dem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u="sng" dirty="0" err="1" smtClean="0">
                <a:latin typeface="Berlin Sans FB Demi" pitchFamily="34" charset="0"/>
              </a:rPr>
              <a:t>memberi</a:t>
            </a:r>
            <a:r>
              <a:rPr lang="en-US" u="sng" dirty="0" smtClean="0">
                <a:latin typeface="Berlin Sans FB Demi" pitchFamily="34" charset="0"/>
              </a:rPr>
              <a:t> </a:t>
            </a:r>
            <a:r>
              <a:rPr lang="en-US" u="sng" dirty="0" err="1" smtClean="0">
                <a:latin typeface="Berlin Sans FB Demi" pitchFamily="34" charset="0"/>
              </a:rPr>
              <a:t>umpan</a:t>
            </a:r>
            <a:r>
              <a:rPr lang="en-US" u="sng" dirty="0" smtClean="0">
                <a:latin typeface="Berlin Sans FB Demi" pitchFamily="34" charset="0"/>
              </a:rPr>
              <a:t> </a:t>
            </a:r>
            <a:r>
              <a:rPr lang="en-US" u="sng" dirty="0" err="1" smtClean="0">
                <a:latin typeface="Berlin Sans FB Demi" pitchFamily="34" charset="0"/>
              </a:rPr>
              <a:t>balik</a:t>
            </a:r>
            <a:endParaRPr lang="en-US" u="sng" dirty="0" smtClean="0">
              <a:latin typeface="Berlin Sans FB Dem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sz="1050" u="sng" dirty="0" smtClean="0">
              <a:latin typeface="Berlin Sans FB Dem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u="sng" dirty="0" smtClean="0">
                <a:latin typeface="Berlin Sans FB Demi" pitchFamily="34" charset="0"/>
              </a:rPr>
              <a:t>……….</a:t>
            </a:r>
            <a:endParaRPr lang="en-US" dirty="0" smtClean="0">
              <a:latin typeface="Berlin Sans FB Dem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/>
          </a:p>
        </p:txBody>
      </p:sp>
      <p:sp>
        <p:nvSpPr>
          <p:cNvPr id="26628" name="Rectangle 5"/>
          <p:cNvSpPr>
            <a:spLocks noGrp="1" noChangeArrowheads="1"/>
          </p:cNvSpPr>
          <p:nvPr>
            <p:ph sz="quarter" idx="4294967295"/>
          </p:nvPr>
        </p:nvSpPr>
        <p:spPr>
          <a:xfrm>
            <a:off x="4500563" y="1646238"/>
            <a:ext cx="4032250" cy="4297362"/>
          </a:xfrm>
          <a:prstGeom prst="rect">
            <a:avLst/>
          </a:prstGeom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b="1" i="1" dirty="0" smtClean="0">
              <a:latin typeface="Bauhaus 93" pitchFamily="82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b="1" i="1" dirty="0" smtClean="0">
              <a:latin typeface="Bauhaus 93" pitchFamily="82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b="1" i="1" dirty="0" smtClean="0">
              <a:latin typeface="Bauhaus 93" pitchFamily="82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b="1" i="1" dirty="0" smtClean="0">
              <a:latin typeface="Bauhaus 93" pitchFamily="82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i="1" dirty="0" smtClean="0">
                <a:latin typeface="Bauhaus 93" pitchFamily="82" charset="0"/>
              </a:rPr>
              <a:t>   </a:t>
            </a:r>
            <a:r>
              <a:rPr lang="en-US" sz="3600" b="1" dirty="0" err="1" smtClean="0">
                <a:latin typeface="Berlin Sans FB Demi" pitchFamily="34" charset="0"/>
              </a:rPr>
              <a:t>Kreativitas</a:t>
            </a:r>
            <a:r>
              <a:rPr lang="en-US" sz="3600" b="1" dirty="0" smtClean="0">
                <a:latin typeface="Berlin Sans FB Demi" pitchFamily="34" charset="0"/>
              </a:rPr>
              <a:t> guru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4267200" y="3733800"/>
            <a:ext cx="533400" cy="304800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771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66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1000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26628" grpId="0" uiExpand="1" build="p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C00000"/>
                </a:solidFill>
              </a:rPr>
              <a:t>APA </a:t>
            </a:r>
            <a:r>
              <a:rPr lang="id-ID" sz="3600" dirty="0" smtClean="0">
                <a:solidFill>
                  <a:srgbClr val="C00000"/>
                </a:solidFill>
              </a:rPr>
              <a:t>WUJUD KREATIVITAS</a:t>
            </a:r>
            <a:r>
              <a:rPr lang="en-US" sz="3600" dirty="0" smtClean="0">
                <a:solidFill>
                  <a:srgbClr val="C00000"/>
                </a:solidFill>
              </a:rPr>
              <a:t> GURU?</a:t>
            </a:r>
            <a:r>
              <a:rPr lang="id-ID" sz="3600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2428875"/>
            <a:ext cx="7196137" cy="1304925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id-ID" b="1" dirty="0" smtClean="0"/>
              <a:t>MAMPU MENYELENGGARAKAN PEMBELAJARAN BERBASIS </a:t>
            </a:r>
            <a:r>
              <a:rPr lang="id-ID" b="1" dirty="0" smtClean="0">
                <a:solidFill>
                  <a:schemeClr val="accent4"/>
                </a:solidFill>
                <a:latin typeface="Aharoni" pitchFamily="2" charset="-79"/>
                <a:cs typeface="Aharoni" pitchFamily="2" charset="-79"/>
              </a:rPr>
              <a:t>PAIKEM</a:t>
            </a:r>
            <a:endParaRPr lang="id-ID" b="1" dirty="0">
              <a:solidFill>
                <a:schemeClr val="accent4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2819400" y="4114800"/>
            <a:ext cx="3124200" cy="1905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b="1" dirty="0">
              <a:solidFill>
                <a:srgbClr val="0000CC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4572000"/>
            <a:ext cx="273824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id-ID" sz="5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</a:rPr>
              <a:t>PAIKEM</a:t>
            </a:r>
            <a:endParaRPr lang="en-US" sz="54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090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" grpId="0" build="p"/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61264" y="789087"/>
            <a:ext cx="7496936" cy="507831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defRPr/>
            </a:pPr>
            <a:r>
              <a:rPr lang="id-ID" sz="4800" b="1" dirty="0" smtClean="0">
                <a:ln/>
                <a:solidFill>
                  <a:srgbClr val="C00000"/>
                </a:solidFill>
              </a:rPr>
              <a:t>P</a:t>
            </a:r>
            <a:r>
              <a:rPr lang="id-ID" sz="3600" b="1" dirty="0" smtClean="0">
                <a:ln/>
              </a:rPr>
              <a:t>EMBELAJARAN</a:t>
            </a:r>
            <a:endParaRPr lang="id-ID" sz="3200" b="1" dirty="0">
              <a:ln/>
            </a:endParaRPr>
          </a:p>
          <a:p>
            <a:pPr>
              <a:defRPr/>
            </a:pPr>
            <a:r>
              <a:rPr lang="id-ID" sz="5400" b="1" dirty="0">
                <a:ln/>
                <a:solidFill>
                  <a:schemeClr val="accent3"/>
                </a:solidFill>
              </a:rPr>
              <a:t>    </a:t>
            </a:r>
            <a:r>
              <a:rPr lang="id-ID" sz="5400" b="1" dirty="0">
                <a:ln/>
                <a:solidFill>
                  <a:srgbClr val="008000"/>
                </a:solidFill>
              </a:rPr>
              <a:t>A</a:t>
            </a:r>
            <a:r>
              <a:rPr lang="id-ID" sz="3200" b="1" dirty="0">
                <a:ln/>
              </a:rPr>
              <a:t>KTIF</a:t>
            </a:r>
          </a:p>
          <a:p>
            <a:pPr>
              <a:defRPr/>
            </a:pPr>
            <a:r>
              <a:rPr lang="id-ID" sz="5400" b="1" dirty="0">
                <a:ln/>
              </a:rPr>
              <a:t>        </a:t>
            </a:r>
            <a:r>
              <a:rPr lang="id-ID" sz="5400" b="1" dirty="0">
                <a:ln/>
                <a:solidFill>
                  <a:srgbClr val="BE3CAB"/>
                </a:solidFill>
              </a:rPr>
              <a:t>I</a:t>
            </a:r>
            <a:r>
              <a:rPr lang="id-ID" sz="2800" b="1" dirty="0">
                <a:ln/>
              </a:rPr>
              <a:t>NOVATIF</a:t>
            </a:r>
          </a:p>
          <a:p>
            <a:pPr>
              <a:defRPr/>
            </a:pPr>
            <a:r>
              <a:rPr lang="id-ID" sz="5400" b="1" dirty="0">
                <a:ln/>
              </a:rPr>
              <a:t>           </a:t>
            </a:r>
            <a:r>
              <a:rPr lang="id-ID" sz="5400" b="1" dirty="0">
                <a:ln/>
                <a:solidFill>
                  <a:srgbClr val="00B0F0"/>
                </a:solidFill>
              </a:rPr>
              <a:t>K</a:t>
            </a:r>
            <a:r>
              <a:rPr lang="id-ID" sz="2800" b="1" dirty="0">
                <a:ln/>
              </a:rPr>
              <a:t>REATIF</a:t>
            </a:r>
          </a:p>
          <a:p>
            <a:pPr>
              <a:defRPr/>
            </a:pPr>
            <a:r>
              <a:rPr lang="id-ID" sz="5400" b="1" dirty="0">
                <a:ln/>
              </a:rPr>
              <a:t>              </a:t>
            </a:r>
            <a:r>
              <a:rPr lang="id-ID" sz="5400" b="1" dirty="0">
                <a:ln/>
                <a:solidFill>
                  <a:srgbClr val="FF0000"/>
                </a:solidFill>
              </a:rPr>
              <a:t>E</a:t>
            </a:r>
            <a:r>
              <a:rPr lang="id-ID" sz="2800" b="1" dirty="0">
                <a:ln/>
              </a:rPr>
              <a:t>FEKTIF</a:t>
            </a:r>
          </a:p>
          <a:p>
            <a:pPr>
              <a:defRPr/>
            </a:pPr>
            <a:r>
              <a:rPr lang="id-ID" sz="5400" b="1" dirty="0">
                <a:ln/>
                <a:solidFill>
                  <a:srgbClr val="FFFF00"/>
                </a:solidFill>
              </a:rPr>
              <a:t>                  </a:t>
            </a:r>
            <a:r>
              <a:rPr lang="id-ID" sz="5400" b="1" dirty="0">
                <a:ln/>
                <a:solidFill>
                  <a:srgbClr val="1105FB"/>
                </a:solidFill>
              </a:rPr>
              <a:t>M</a:t>
            </a:r>
            <a:r>
              <a:rPr lang="id-ID" sz="2800" b="1" dirty="0">
                <a:ln/>
              </a:rPr>
              <a:t>ENYENANGKAN</a:t>
            </a:r>
            <a:endParaRPr lang="en-US" sz="5400" b="1" dirty="0">
              <a:ln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131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id-ID" dirty="0" smtClean="0">
                <a:solidFill>
                  <a:srgbClr val="FF0000"/>
                </a:solidFill>
              </a:rPr>
              <a:t>AKTIF</a:t>
            </a:r>
          </a:p>
        </p:txBody>
      </p:sp>
      <p:sp>
        <p:nvSpPr>
          <p:cNvPr id="29698" name="Content Placeholder 1"/>
          <p:cNvSpPr>
            <a:spLocks noGrp="1"/>
          </p:cNvSpPr>
          <p:nvPr>
            <p:ph idx="1"/>
          </p:nvPr>
        </p:nvSpPr>
        <p:spPr>
          <a:xfrm>
            <a:off x="457200" y="1066801"/>
            <a:ext cx="8186738" cy="35052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sz="3600" dirty="0" err="1" smtClean="0"/>
              <a:t>selama</a:t>
            </a:r>
            <a:r>
              <a:rPr lang="id-ID" sz="3600" dirty="0" smtClean="0"/>
              <a:t> pembelajaran, </a:t>
            </a:r>
            <a:endParaRPr lang="en-US" sz="3600" dirty="0" smtClean="0"/>
          </a:p>
          <a:p>
            <a:pPr lvl="1">
              <a:spcBef>
                <a:spcPts val="0"/>
              </a:spcBef>
            </a:pPr>
            <a:r>
              <a:rPr lang="id-ID" sz="3600" dirty="0" smtClean="0"/>
              <a:t>guru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siswa</a:t>
            </a:r>
            <a:r>
              <a:rPr lang="en-US" sz="3600" dirty="0" smtClean="0"/>
              <a:t> </a:t>
            </a:r>
            <a:r>
              <a:rPr lang="en-US" sz="3600" dirty="0" err="1" smtClean="0"/>
              <a:t>aktif</a:t>
            </a:r>
            <a:endParaRPr lang="en-US" sz="3600" dirty="0" smtClean="0"/>
          </a:p>
          <a:p>
            <a:pPr lvl="1">
              <a:spcBef>
                <a:spcPts val="0"/>
              </a:spcBef>
            </a:pPr>
            <a:r>
              <a:rPr lang="en-US" sz="3600" dirty="0" err="1" smtClean="0"/>
              <a:t>aktivitas</a:t>
            </a:r>
            <a:r>
              <a:rPr lang="en-US" sz="3600" dirty="0" smtClean="0"/>
              <a:t> </a:t>
            </a:r>
            <a:r>
              <a:rPr lang="en-US" sz="3600" dirty="0" err="1" smtClean="0"/>
              <a:t>fisik</a:t>
            </a:r>
            <a:r>
              <a:rPr lang="en-US" sz="3600" dirty="0" smtClean="0"/>
              <a:t>, mental, </a:t>
            </a:r>
            <a:r>
              <a:rPr lang="en-US" sz="3600" dirty="0" err="1" smtClean="0"/>
              <a:t>indra</a:t>
            </a:r>
            <a:r>
              <a:rPr lang="en-US" sz="3600" dirty="0" smtClean="0"/>
              <a:t>, …..</a:t>
            </a:r>
          </a:p>
          <a:p>
            <a:pPr lvl="1">
              <a:spcBef>
                <a:spcPts val="0"/>
              </a:spcBef>
            </a:pPr>
            <a:r>
              <a:rPr lang="en-US" sz="3600" dirty="0" err="1" smtClean="0"/>
              <a:t>siswa</a:t>
            </a:r>
            <a:r>
              <a:rPr lang="en-US" sz="3600" dirty="0" smtClean="0"/>
              <a:t> </a:t>
            </a:r>
            <a:r>
              <a:rPr lang="en-US" sz="3600" dirty="0" err="1" smtClean="0"/>
              <a:t>berfikir</a:t>
            </a:r>
            <a:r>
              <a:rPr lang="en-US" sz="3600" dirty="0" smtClean="0"/>
              <a:t> &amp; </a:t>
            </a:r>
            <a:r>
              <a:rPr lang="en-US" sz="3600" dirty="0" err="1" smtClean="0"/>
              <a:t>menganalisis</a:t>
            </a:r>
            <a:r>
              <a:rPr lang="en-US" sz="3600" dirty="0" smtClean="0"/>
              <a:t>, </a:t>
            </a:r>
          </a:p>
          <a:p>
            <a:pPr lvl="1">
              <a:spcBef>
                <a:spcPts val="0"/>
              </a:spcBef>
            </a:pPr>
            <a:r>
              <a:rPr lang="en-US" sz="3600" dirty="0" err="1" smtClean="0"/>
              <a:t>siswa</a:t>
            </a:r>
            <a:r>
              <a:rPr lang="en-US" sz="3600" dirty="0" smtClean="0"/>
              <a:t> </a:t>
            </a:r>
            <a:r>
              <a:rPr lang="id-ID" sz="3600" dirty="0" smtClean="0"/>
              <a:t>bertanya, mengemukakan gagasan</a:t>
            </a:r>
            <a:r>
              <a:rPr lang="en-US" sz="3600" dirty="0" smtClean="0"/>
              <a:t>, </a:t>
            </a:r>
            <a:r>
              <a:rPr lang="en-US" sz="3600" dirty="0" err="1" smtClean="0"/>
              <a:t>dll</a:t>
            </a:r>
            <a:r>
              <a:rPr lang="en-US" sz="3600" dirty="0" smtClean="0"/>
              <a:t>.</a:t>
            </a:r>
            <a:r>
              <a:rPr lang="id-ID" sz="3600" dirty="0" smtClean="0"/>
              <a:t> </a:t>
            </a:r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381000" y="44958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INOVATIF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533400" y="5257800"/>
            <a:ext cx="7924800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Guru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menggunakan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ide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baru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arah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baik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pembelajaran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6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386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10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10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d-ID" sz="4100" b="1" dirty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KREATIF</a:t>
            </a:r>
          </a:p>
        </p:txBody>
      </p:sp>
      <p:sp>
        <p:nvSpPr>
          <p:cNvPr id="30725" name="Content Placeholder 1"/>
          <p:cNvSpPr txBox="1">
            <a:spLocks/>
          </p:cNvSpPr>
          <p:nvPr/>
        </p:nvSpPr>
        <p:spPr bwMode="auto">
          <a:xfrm>
            <a:off x="685800" y="1447800"/>
            <a:ext cx="8077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200" b="1" noProof="1" smtClean="0">
                <a:solidFill>
                  <a:srgbClr val="07026C"/>
                </a:solidFill>
              </a:rPr>
              <a:t>Pembelajaran yang kreatif mempunyai makna tidak hanya sekedar melaksanakan pembelajaran saja.</a:t>
            </a:r>
          </a:p>
          <a:p>
            <a:pPr>
              <a:lnSpc>
                <a:spcPct val="90000"/>
              </a:lnSpc>
            </a:pPr>
            <a:endParaRPr lang="en-US" sz="3200" b="1" noProof="1" smtClean="0">
              <a:solidFill>
                <a:srgbClr val="07026C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200" b="1" noProof="1" smtClean="0"/>
              <a:t>Kreatif dalam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200" b="1" noProof="1" smtClean="0"/>
              <a:t>memanfaatkan sumber belajar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200" b="1" noProof="1" smtClean="0"/>
              <a:t>menggunakan model pembelajaran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200" b="1" noProof="1" smtClean="0"/>
              <a:t>pengelolaan kelas </a:t>
            </a:r>
          </a:p>
          <a:p>
            <a:pPr eaLnBrk="1" hangingPunct="1"/>
            <a:endParaRPr lang="id-ID" sz="3600" dirty="0"/>
          </a:p>
        </p:txBody>
      </p:sp>
    </p:spTree>
    <p:extLst>
      <p:ext uri="{BB962C8B-B14F-4D97-AF65-F5344CB8AC3E}">
        <p14:creationId xmlns="" xmlns:p14="http://schemas.microsoft.com/office/powerpoint/2010/main" val="151299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30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aple">
  <a:themeElements>
    <a:clrScheme name="Maple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1684</Words>
  <Application>Microsoft Office PowerPoint</Application>
  <PresentationFormat>On-screen Show (4:3)</PresentationFormat>
  <Paragraphs>472</Paragraphs>
  <Slides>38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Maple</vt:lpstr>
      <vt:lpstr>MODEL – MODEL PEMBELAJARAN IPA</vt:lpstr>
      <vt:lpstr>Definisi Model Pembelajaran</vt:lpstr>
      <vt:lpstr>Slide 2</vt:lpstr>
      <vt:lpstr>Slide 3</vt:lpstr>
      <vt:lpstr>PERAN GURU</vt:lpstr>
      <vt:lpstr>APA WUJUD KREATIVITAS GURU? </vt:lpstr>
      <vt:lpstr>Slide 6</vt:lpstr>
      <vt:lpstr>AKTIF</vt:lpstr>
      <vt:lpstr>Slide 8</vt:lpstr>
      <vt:lpstr>EFEKTIF</vt:lpstr>
      <vt:lpstr>MENYENANGKAN</vt:lpstr>
      <vt:lpstr>Slide 11</vt:lpstr>
      <vt:lpstr>Slide 12</vt:lpstr>
      <vt:lpstr>Model Pembelajaran &amp; Ciri-cirinya</vt:lpstr>
      <vt:lpstr>PEMBELAJARAN LANGSUNG (DI)</vt:lpstr>
      <vt:lpstr>Tabel : 1 “ SINTAKS MODEL PEMBELAJARAN LANGSUNG”</vt:lpstr>
      <vt:lpstr>PEMBELAJARAN KOOPERATIF (CL)</vt:lpstr>
      <vt:lpstr>“ SINTAKS MODEL PEMBELAJARAN KOOPERATIF  </vt:lpstr>
      <vt:lpstr>Slide 18</vt:lpstr>
      <vt:lpstr>Slide 19</vt:lpstr>
      <vt:lpstr>Slide 20</vt:lpstr>
      <vt:lpstr>Slide 21</vt:lpstr>
      <vt:lpstr>Slide 22</vt:lpstr>
      <vt:lpstr>Slide 23</vt:lpstr>
      <vt:lpstr>Apa sajakah Komponen TGT?</vt:lpstr>
      <vt:lpstr>Slide 25</vt:lpstr>
      <vt:lpstr>Jigsaw Apakah itu?</vt:lpstr>
      <vt:lpstr>Bagaimana menggunakan  Jigsaw?</vt:lpstr>
      <vt:lpstr>Bagaimana menggunakan Jigsaw (lanjutan)</vt:lpstr>
      <vt:lpstr>Team Assisted Individualization (TAI)</vt:lpstr>
      <vt:lpstr>Slide 30</vt:lpstr>
      <vt:lpstr>PEMBELAJARAN BERDASARKAN MASALAH (PBI)</vt:lpstr>
      <vt:lpstr>Tabel : 3 “SINTAKS MODEL PEMBELAJARAN PBI“</vt:lpstr>
      <vt:lpstr>Inkuiri atau Belajar Melalui Penemuan </vt:lpstr>
      <vt:lpstr>Slide 34</vt:lpstr>
      <vt:lpstr>Slide 35</vt:lpstr>
      <vt:lpstr>Slide 36</vt:lpstr>
      <vt:lpstr>Teori Belajar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User</dc:creator>
  <cp:lastModifiedBy>User</cp:lastModifiedBy>
  <cp:revision>32</cp:revision>
  <dcterms:created xsi:type="dcterms:W3CDTF">2010-02-25T16:46:36Z</dcterms:created>
  <dcterms:modified xsi:type="dcterms:W3CDTF">2013-11-08T06:06:13Z</dcterms:modified>
</cp:coreProperties>
</file>