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  <p:sldMasterId id="2147483700" r:id="rId2"/>
  </p:sldMasterIdLst>
  <p:notesMasterIdLst>
    <p:notesMasterId r:id="rId18"/>
  </p:notesMasterIdLst>
  <p:handoutMasterIdLst>
    <p:handoutMasterId r:id="rId19"/>
  </p:handoutMasterIdLst>
  <p:sldIdLst>
    <p:sldId id="256" r:id="rId3"/>
    <p:sldId id="372" r:id="rId4"/>
    <p:sldId id="371" r:id="rId5"/>
    <p:sldId id="361" r:id="rId6"/>
    <p:sldId id="369" r:id="rId7"/>
    <p:sldId id="370" r:id="rId8"/>
    <p:sldId id="362" r:id="rId9"/>
    <p:sldId id="373" r:id="rId10"/>
    <p:sldId id="374" r:id="rId11"/>
    <p:sldId id="375" r:id="rId12"/>
    <p:sldId id="376" r:id="rId13"/>
    <p:sldId id="377" r:id="rId14"/>
    <p:sldId id="378" r:id="rId15"/>
    <p:sldId id="379" r:id="rId16"/>
    <p:sldId id="380" r:id="rId17"/>
  </p:sldIdLst>
  <p:sldSz cx="9144000" cy="6858000" type="screen4x3"/>
  <p:notesSz cx="6858000" cy="9077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DC8A"/>
    <a:srgbClr val="00CCFF"/>
    <a:srgbClr val="339966"/>
    <a:srgbClr val="666699"/>
    <a:srgbClr val="009900"/>
    <a:srgbClr val="0000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70" autoAdjust="0"/>
    <p:restoredTop sz="94910" autoAdjust="0"/>
  </p:normalViewPr>
  <p:slideViewPr>
    <p:cSldViewPr>
      <p:cViewPr varScale="1">
        <p:scale>
          <a:sx n="48" d="100"/>
          <a:sy n="48" d="100"/>
        </p:scale>
        <p:origin x="-11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9C4089A-1C5D-4F6A-835B-15574039A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148C90C-9942-4443-B172-61798105F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52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52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8A00E-B3DE-4690-B82E-A917E0F55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CE322-2EBF-4A40-A3E4-D72A5893D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7873C-7761-4F0B-9023-FE9394F8C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549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549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62B79-2AB6-45C9-BB18-18D5658E6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F9942-28B3-4A66-B52C-203533B89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6363E-0D30-4013-8246-F10929E0B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AED4E-207D-45B2-8D42-9A81C8DA7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47145-D7F8-4F7F-BF72-E5768D019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E3519-6FEC-4644-931D-74A43A681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17F2C-EA4F-4A35-8FC7-96642B8DA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B3650-B674-4321-A373-614E04E81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5864B-AC7B-441A-A71F-E895128BB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F8DDD-6A7B-4DD0-8D22-F7636201A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A2680-D2D1-4354-A5CF-6433BD8B7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26ACA-B839-43FD-A50F-BD118A44F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37257-F638-4ECD-BA27-834AEACA3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19995-EF83-42B1-B1AC-8DF68EE26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40772-CC46-45B6-B6E4-E1E17C555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C3DD2-652E-426B-97B3-2BDC862FD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4EFED-D0C6-41EE-AAB4-EA2BCF9C4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E3FB0-6174-475C-BD3E-365E9B2E6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8AA12-301A-4958-AA38-D676A7918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94211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4212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4213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421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421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B1936F6F-C6A3-4900-878E-3E2BF53A0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4" grpId="0"/>
      <p:bldP spid="94215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42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42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4451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52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53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54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55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56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57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58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59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60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61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62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63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64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65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446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4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1E21D15F-EF28-406F-82A4-D1764FC48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47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8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4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6" grpId="0"/>
      <p:bldP spid="10447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447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19200"/>
            <a:ext cx="7772400" cy="182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5400" b="1" dirty="0" err="1" smtClean="0">
                <a:latin typeface="Algerian" pitchFamily="82" charset="0"/>
              </a:rPr>
              <a:t>MATERI</a:t>
            </a:r>
            <a:r>
              <a:rPr lang="en-US" sz="5400" b="1" dirty="0" smtClean="0">
                <a:latin typeface="Algerian" pitchFamily="82" charset="0"/>
              </a:rPr>
              <a:t>-1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err="1" smtClean="0"/>
              <a:t>PRINSIP-PRINSIP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PENILAIAN</a:t>
            </a:r>
            <a:endParaRPr lang="en-US" sz="4800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76600"/>
            <a:ext cx="7696200" cy="2667000"/>
          </a:xfrm>
        </p:spPr>
        <p:txBody>
          <a:bodyPr/>
          <a:lstStyle/>
          <a:p>
            <a:pPr eaLnBrk="1" hangingPunct="1">
              <a:lnSpc>
                <a:spcPct val="75000"/>
              </a:lnSpc>
              <a:defRPr/>
            </a:pPr>
            <a:r>
              <a:rPr lang="en-US" sz="2800" smtClean="0"/>
              <a:t>Oleh :</a:t>
            </a:r>
          </a:p>
          <a:p>
            <a:pPr eaLnBrk="1" hangingPunct="1">
              <a:lnSpc>
                <a:spcPct val="75000"/>
              </a:lnSpc>
              <a:defRPr/>
            </a:pPr>
            <a:endParaRPr lang="en-US" sz="2800" smtClean="0"/>
          </a:p>
          <a:p>
            <a:pPr eaLnBrk="1" hangingPunct="1">
              <a:lnSpc>
                <a:spcPct val="75000"/>
              </a:lnSpc>
              <a:defRPr/>
            </a:pPr>
            <a:r>
              <a:rPr lang="en-US" sz="2800" b="1" i="1" smtClean="0">
                <a:solidFill>
                  <a:srgbClr val="333333"/>
                </a:solidFill>
              </a:rPr>
              <a:t>Amat Jaedun</a:t>
            </a:r>
          </a:p>
          <a:p>
            <a:pPr eaLnBrk="1" hangingPunct="1">
              <a:lnSpc>
                <a:spcPct val="75000"/>
              </a:lnSpc>
              <a:defRPr/>
            </a:pPr>
            <a:r>
              <a:rPr lang="en-US" sz="2800" smtClean="0">
                <a:solidFill>
                  <a:srgbClr val="FF0000"/>
                </a:solidFill>
              </a:rPr>
              <a:t>Jurusan Pendidikan Teknik Sipil &amp; Perencanaan</a:t>
            </a:r>
          </a:p>
          <a:p>
            <a:pPr eaLnBrk="1" hangingPunct="1">
              <a:lnSpc>
                <a:spcPct val="75000"/>
              </a:lnSpc>
              <a:defRPr/>
            </a:pPr>
            <a:r>
              <a:rPr lang="en-US" sz="2800" smtClean="0">
                <a:solidFill>
                  <a:srgbClr val="FF0000"/>
                </a:solidFill>
              </a:rPr>
              <a:t>Fakultas Teknik  UNY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1219200"/>
          </a:xfrm>
        </p:spPr>
        <p:txBody>
          <a:bodyPr/>
          <a:lstStyle/>
          <a:p>
            <a:r>
              <a:rPr lang="id-ID" b="1" smtClean="0"/>
              <a:t>Prinsip-prinsip penilaian</a:t>
            </a:r>
            <a:r>
              <a:rPr lang="en-US" b="1" smtClean="0"/>
              <a:t>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4572000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id-ID" sz="2300" i="1" dirty="0" smtClean="0">
                <a:latin typeface="Berlin Sans FB" pitchFamily="34" charset="0"/>
              </a:rPr>
              <a:t>Mendidik</a:t>
            </a:r>
            <a:r>
              <a:rPr lang="id-ID" sz="2300" dirty="0" smtClean="0">
                <a:latin typeface="Berlin Sans FB" pitchFamily="34" charset="0"/>
              </a:rPr>
              <a:t>, yakni mampu memberikan sumbangan positif terhadap peningkatan pencapaian belajar peserta didik. Hasil penilaian harus dapat memberikan umpan balik dan memotivasi peserta didik untuk lebih giat belajar.</a:t>
            </a:r>
            <a:endParaRPr lang="en-US" sz="2300" dirty="0" smtClean="0">
              <a:latin typeface="Berlin Sans FB" pitchFamily="34" charset="0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id-ID" sz="2300" i="1" dirty="0" smtClean="0">
                <a:latin typeface="Berlin Sans FB" pitchFamily="34" charset="0"/>
              </a:rPr>
              <a:t>Terbuka/transparan</a:t>
            </a:r>
            <a:r>
              <a:rPr lang="id-ID" sz="2300" dirty="0" smtClean="0">
                <a:latin typeface="Berlin Sans FB" pitchFamily="34" charset="0"/>
              </a:rPr>
              <a:t>, yakni prosedur penilaian, kriteria penilaian, dan dasar pengambilan keputusan diketahui oleh pihak yang terkait.  </a:t>
            </a:r>
            <a:endParaRPr lang="en-US" sz="2300" dirty="0" smtClean="0">
              <a:latin typeface="Berlin Sans FB" pitchFamily="34" charset="0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id-ID" sz="2300" i="1" dirty="0" smtClean="0">
                <a:latin typeface="Berlin Sans FB" pitchFamily="34" charset="0"/>
              </a:rPr>
              <a:t>Menyeluruh</a:t>
            </a:r>
            <a:r>
              <a:rPr lang="id-ID" sz="2300" dirty="0" smtClean="0">
                <a:latin typeface="Berlin Sans FB" pitchFamily="34" charset="0"/>
              </a:rPr>
              <a:t>, yakni meliputi berbagai aspek kompetensi yang akan dinilai. Penilaian yang menyeluruh meliputi ranah pengetahuan (kognitif), keterampilan (psikomotor), sikap dan nilai (afektif) yang direfleksikan dalam kebiasaan berfikir dan bertindak.   </a:t>
            </a:r>
            <a:endParaRPr lang="en-US" sz="2300" dirty="0" smtClean="0">
              <a:latin typeface="Berlin Sans FB" pitchFamily="34" charset="0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smtClean="0">
                <a:latin typeface="Brush Script MT" pitchFamily="66" charset="0"/>
              </a:rPr>
              <a:t>Lanjutan Prinsip Penilaian 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457200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id-ID" sz="2500" i="1" dirty="0" smtClean="0"/>
              <a:t>Terpadu dengan pembelajaran</a:t>
            </a:r>
            <a:r>
              <a:rPr lang="id-ID" sz="2500" dirty="0" smtClean="0"/>
              <a:t>, yakni menilai apapun yang dikerjakan peserta didik dalam kegiatan belajar mengajar itu dinilai, baik kognitif, psikomotorik dan afektifnya. </a:t>
            </a:r>
            <a:endParaRPr lang="en-US" sz="2500" dirty="0" smtClean="0"/>
          </a:p>
          <a:p>
            <a:pPr>
              <a:spcAft>
                <a:spcPts val="600"/>
              </a:spcAft>
              <a:defRPr/>
            </a:pPr>
            <a:r>
              <a:rPr lang="id-ID" sz="2500" i="1" dirty="0" smtClean="0"/>
              <a:t>Objektif</a:t>
            </a:r>
            <a:r>
              <a:rPr lang="id-ID" sz="2500" dirty="0" smtClean="0"/>
              <a:t>, yakni tidak terpengaruh oleh pertimbangan subjektif penilai. </a:t>
            </a:r>
            <a:endParaRPr lang="en-US" sz="2500" dirty="0" smtClean="0"/>
          </a:p>
          <a:p>
            <a:pPr>
              <a:spcAft>
                <a:spcPts val="600"/>
              </a:spcAft>
              <a:defRPr/>
            </a:pPr>
            <a:r>
              <a:rPr lang="id-ID" sz="2500" i="1" dirty="0" smtClean="0"/>
              <a:t>Sistematis,</a:t>
            </a:r>
            <a:r>
              <a:rPr lang="id-ID" sz="2500" dirty="0" smtClean="0"/>
              <a:t> yakni penilaian dilakukan secara berencana dan bertahap untuk memperoleh gambaran tentang perkembangan belajar peserta didik sebagai hasil kegiatan belajarnya.   </a:t>
            </a:r>
            <a:endParaRPr lang="en-US" sz="2500" dirty="0" smtClean="0"/>
          </a:p>
          <a:p>
            <a:pPr lvl="3"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>
                <a:latin typeface="Brush Script MT" pitchFamily="66" charset="0"/>
              </a:rPr>
              <a:t>Lanjutan Prinsip Penilaian ….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153400" cy="4495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id-ID" sz="2400" i="1" smtClean="0"/>
              <a:t>Berkesinambungan</a:t>
            </a:r>
            <a:r>
              <a:rPr lang="id-ID" sz="2400" smtClean="0"/>
              <a:t>, yakni dilakukan secara terus menerus sepanjang berlangsungnya kegiatan pembelajaran.</a:t>
            </a:r>
            <a:endParaRPr lang="en-US" sz="2400" smtClean="0"/>
          </a:p>
          <a:p>
            <a:pPr>
              <a:spcAft>
                <a:spcPts val="600"/>
              </a:spcAft>
            </a:pPr>
            <a:r>
              <a:rPr lang="id-ID" sz="2400" i="1" smtClean="0"/>
              <a:t>Adil</a:t>
            </a:r>
            <a:r>
              <a:rPr lang="id-ID" sz="2400" smtClean="0"/>
              <a:t>, yakni tidak ada peserta didik yang  diuntungkan atau dirugikan berdasarkan latar belakang sosial-ekonomi, budaya, agama, bahasa, suku bangsa, warna kulit, dan jender. </a:t>
            </a:r>
            <a:endParaRPr lang="en-US" sz="2400" smtClean="0"/>
          </a:p>
          <a:p>
            <a:pPr>
              <a:spcAft>
                <a:spcPts val="600"/>
              </a:spcAft>
            </a:pPr>
            <a:r>
              <a:rPr lang="id-ID" sz="2400" i="1" smtClean="0"/>
              <a:t>Menggunakan acuan kriteria</a:t>
            </a:r>
            <a:r>
              <a:rPr lang="id-ID" sz="2400" smtClean="0"/>
              <a:t>, yakni menggunakan kriteria tertentu dalam menentukan kelulusan peserta didik.</a:t>
            </a:r>
            <a:endParaRPr lang="en-US" sz="2400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Penilaian Berbasis Kelas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382000" cy="4724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600" smtClean="0">
                <a:latin typeface="Berlin Sans FB" pitchFamily="34" charset="0"/>
              </a:rPr>
              <a:t>Penilaian otentik : proses pengumpulan informasi mengenai perkembangan dan pencapaian kompetensi siswa dalam pembelajaran melalui berbagai teknik yang mampu membuktikan atau menunjukkan secara tepat bahwa tujuan pembelajaran dan kompetensi yang dimaksud telah benar-benar dicapai siswa.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600" smtClean="0">
                <a:latin typeface="Berlin Sans FB" pitchFamily="34" charset="0"/>
              </a:rPr>
              <a:t>Penilaian berbasis kelas (</a:t>
            </a:r>
            <a:r>
              <a:rPr lang="en-US" sz="2600" i="1" smtClean="0">
                <a:latin typeface="Berlin Sans FB" pitchFamily="34" charset="0"/>
              </a:rPr>
              <a:t>classroom based assessment</a:t>
            </a:r>
            <a:r>
              <a:rPr lang="en-US" sz="2600" smtClean="0">
                <a:latin typeface="Berlin Sans FB" pitchFamily="34" charset="0"/>
              </a:rPr>
              <a:t>), yaitu menerapkan berbagai teknik/metode (yang tidak terbatas hanya tes) agar dapat menunjukkan secara tepat mengenai perkembangan dan pencapaian kompetensi siswa dalam pembelajaran. 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600" smtClean="0">
              <a:latin typeface="Franklin Gothic Dem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Lanjutan …………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305800" cy="45720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ahoma" pitchFamily="34" charset="0"/>
              </a:rPr>
              <a:t>Penilaian berbasis kelas dilakukan melalui berbagai teknik/metode penilaian, antara lain: </a:t>
            </a:r>
          </a:p>
          <a:p>
            <a:pPr eaLnBrk="1" hangingPunct="1"/>
            <a:r>
              <a:rPr lang="en-US" sz="2800" smtClean="0">
                <a:latin typeface="Tahoma" pitchFamily="34" charset="0"/>
              </a:rPr>
              <a:t>(1) tes tertulis (</a:t>
            </a:r>
            <a:r>
              <a:rPr lang="en-US" sz="2800" i="1" smtClean="0">
                <a:latin typeface="Tahoma" pitchFamily="34" charset="0"/>
              </a:rPr>
              <a:t>paper and pencil test</a:t>
            </a:r>
            <a:r>
              <a:rPr lang="en-US" sz="2800" smtClean="0">
                <a:latin typeface="Tahoma" pitchFamily="34" charset="0"/>
              </a:rPr>
              <a:t>); </a:t>
            </a:r>
          </a:p>
          <a:p>
            <a:pPr eaLnBrk="1" hangingPunct="1"/>
            <a:r>
              <a:rPr lang="en-US" sz="2800" smtClean="0">
                <a:latin typeface="Tahoma" pitchFamily="34" charset="0"/>
              </a:rPr>
              <a:t>(2) penugasan;</a:t>
            </a:r>
          </a:p>
          <a:p>
            <a:pPr eaLnBrk="1" hangingPunct="1"/>
            <a:r>
              <a:rPr lang="en-US" sz="2800" smtClean="0">
                <a:latin typeface="Tahoma" pitchFamily="34" charset="0"/>
              </a:rPr>
              <a:t>(3) pengamatan/observasi; </a:t>
            </a:r>
          </a:p>
          <a:p>
            <a:pPr eaLnBrk="1" hangingPunct="1"/>
            <a:r>
              <a:rPr lang="en-US" sz="2800" smtClean="0">
                <a:latin typeface="Tahoma" pitchFamily="34" charset="0"/>
              </a:rPr>
              <a:t>(4) ujian lisan</a:t>
            </a:r>
          </a:p>
          <a:p>
            <a:pPr eaLnBrk="1" hangingPunct="1"/>
            <a:r>
              <a:rPr lang="en-US" sz="2800" smtClean="0">
                <a:latin typeface="Tahoma" pitchFamily="34" charset="0"/>
              </a:rPr>
              <a:t>(5) penilaian portofolio; </a:t>
            </a:r>
          </a:p>
          <a:p>
            <a:pPr eaLnBrk="1" hangingPunct="1"/>
            <a:r>
              <a:rPr lang="en-US" sz="2800" smtClean="0">
                <a:latin typeface="Tahoma" pitchFamily="34" charset="0"/>
              </a:rPr>
              <a:t>(6) penilaian proyek; dan </a:t>
            </a:r>
          </a:p>
          <a:p>
            <a:pPr eaLnBrk="1" hangingPunct="1"/>
            <a:r>
              <a:rPr lang="en-US" sz="2800" smtClean="0">
                <a:latin typeface="Tahoma" pitchFamily="34" charset="0"/>
              </a:rPr>
              <a:t>(7) penilaan kinerja (</a:t>
            </a:r>
            <a:r>
              <a:rPr lang="en-US" sz="2800" i="1" smtClean="0">
                <a:latin typeface="Tahoma" pitchFamily="34" charset="0"/>
              </a:rPr>
              <a:t>performance assessment</a:t>
            </a:r>
            <a:r>
              <a:rPr lang="en-US" sz="2800" smtClean="0">
                <a:latin typeface="Tahoma" pitchFamily="34" charset="0"/>
              </a:rPr>
              <a:t>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TEKNIK NON TES :</a:t>
            </a:r>
          </a:p>
        </p:txBody>
      </p:sp>
      <p:sp>
        <p:nvSpPr>
          <p:cNvPr id="11267" name="Content Placeholder 4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3886200" cy="4419600"/>
          </a:xfrm>
        </p:spPr>
        <p:txBody>
          <a:bodyPr/>
          <a:lstStyle/>
          <a:p>
            <a:r>
              <a:rPr lang="en-US" sz="2600" smtClean="0">
                <a:latin typeface="Berlin Sans FB" pitchFamily="34" charset="0"/>
              </a:rPr>
              <a:t>Skala bertingkat (</a:t>
            </a:r>
            <a:r>
              <a:rPr lang="en-US" sz="2600" i="1" smtClean="0">
                <a:latin typeface="Berlin Sans FB" pitchFamily="34" charset="0"/>
              </a:rPr>
              <a:t>rating scale</a:t>
            </a:r>
            <a:r>
              <a:rPr lang="en-US" sz="2600" smtClean="0">
                <a:latin typeface="Berlin Sans FB" pitchFamily="34" charset="0"/>
              </a:rPr>
              <a:t>)</a:t>
            </a:r>
          </a:p>
          <a:p>
            <a:r>
              <a:rPr lang="en-GB" sz="2600" smtClean="0">
                <a:latin typeface="Berlin Sans FB" pitchFamily="34" charset="0"/>
              </a:rPr>
              <a:t>Kuesioner/angket (</a:t>
            </a:r>
            <a:r>
              <a:rPr lang="en-GB" sz="2600" i="1" smtClean="0">
                <a:latin typeface="Berlin Sans FB" pitchFamily="34" charset="0"/>
              </a:rPr>
              <a:t>questionaire</a:t>
            </a:r>
            <a:r>
              <a:rPr lang="en-GB" sz="2600" smtClean="0">
                <a:latin typeface="Berlin Sans FB" pitchFamily="34" charset="0"/>
              </a:rPr>
              <a:t>)</a:t>
            </a:r>
            <a:endParaRPr lang="en-US" sz="2600" smtClean="0">
              <a:latin typeface="Berlin Sans FB" pitchFamily="34" charset="0"/>
            </a:endParaRPr>
          </a:p>
          <a:p>
            <a:r>
              <a:rPr lang="en-GB" sz="2600" smtClean="0">
                <a:latin typeface="Berlin Sans FB" pitchFamily="34" charset="0"/>
              </a:rPr>
              <a:t>Wawancara (</a:t>
            </a:r>
            <a:r>
              <a:rPr lang="en-GB" sz="2600" i="1" smtClean="0">
                <a:latin typeface="Berlin Sans FB" pitchFamily="34" charset="0"/>
              </a:rPr>
              <a:t>interview</a:t>
            </a:r>
            <a:r>
              <a:rPr lang="en-GB" sz="2600" smtClean="0">
                <a:latin typeface="Berlin Sans FB" pitchFamily="34" charset="0"/>
              </a:rPr>
              <a:t>)</a:t>
            </a:r>
            <a:endParaRPr lang="en-US" sz="2600" smtClean="0">
              <a:latin typeface="Berlin Sans FB" pitchFamily="34" charset="0"/>
            </a:endParaRPr>
          </a:p>
          <a:p>
            <a:r>
              <a:rPr lang="en-GB" sz="2600" smtClean="0">
                <a:latin typeface="Berlin Sans FB" pitchFamily="34" charset="0"/>
              </a:rPr>
              <a:t>Daftar Cocok (</a:t>
            </a:r>
            <a:r>
              <a:rPr lang="en-GB" sz="2600" i="1" smtClean="0">
                <a:latin typeface="Berlin Sans FB" pitchFamily="34" charset="0"/>
              </a:rPr>
              <a:t>check-list</a:t>
            </a:r>
            <a:r>
              <a:rPr lang="en-GB" sz="2600" smtClean="0">
                <a:latin typeface="Berlin Sans FB" pitchFamily="34" charset="0"/>
              </a:rPr>
              <a:t>)</a:t>
            </a:r>
            <a:endParaRPr lang="en-US" sz="2600" smtClean="0">
              <a:latin typeface="Berlin Sans FB" pitchFamily="34" charset="0"/>
            </a:endParaRPr>
          </a:p>
          <a:p>
            <a:r>
              <a:rPr lang="en-GB" sz="2600" smtClean="0">
                <a:latin typeface="Berlin Sans FB" pitchFamily="34" charset="0"/>
              </a:rPr>
              <a:t>Pengamatan atau observasi (</a:t>
            </a:r>
            <a:r>
              <a:rPr lang="en-GB" sz="2600" i="1" smtClean="0">
                <a:latin typeface="Berlin Sans FB" pitchFamily="34" charset="0"/>
              </a:rPr>
              <a:t>observation)</a:t>
            </a:r>
            <a:endParaRPr lang="en-US" sz="2600" smtClean="0">
              <a:latin typeface="Berlin Sans FB" pitchFamily="34" charset="0"/>
            </a:endParaRPr>
          </a:p>
          <a:p>
            <a:r>
              <a:rPr lang="en-GB" sz="2600" smtClean="0">
                <a:latin typeface="Berlin Sans FB" pitchFamily="34" charset="0"/>
              </a:rPr>
              <a:t>Riwayat Hidup</a:t>
            </a:r>
            <a:endParaRPr lang="en-US" sz="2600" smtClean="0">
              <a:latin typeface="Berlin Sans FB" pitchFamily="34" charset="0"/>
            </a:endParaRPr>
          </a:p>
          <a:p>
            <a:endParaRPr lang="en-US" smtClean="0"/>
          </a:p>
        </p:txBody>
      </p:sp>
      <p:sp>
        <p:nvSpPr>
          <p:cNvPr id="11268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86200" cy="4419600"/>
          </a:xfrm>
        </p:spPr>
        <p:txBody>
          <a:bodyPr/>
          <a:lstStyle/>
          <a:p>
            <a:r>
              <a:rPr lang="en-GB" sz="2600" smtClean="0">
                <a:latin typeface="Berlin Sans FB" pitchFamily="34" charset="0"/>
              </a:rPr>
              <a:t>Portofolio</a:t>
            </a:r>
            <a:endParaRPr lang="en-US" sz="2600" smtClean="0">
              <a:latin typeface="Berlin Sans FB" pitchFamily="34" charset="0"/>
            </a:endParaRPr>
          </a:p>
          <a:p>
            <a:r>
              <a:rPr lang="en-GB" sz="2600" smtClean="0">
                <a:latin typeface="Berlin Sans FB" pitchFamily="34" charset="0"/>
              </a:rPr>
              <a:t>Jurnal</a:t>
            </a:r>
            <a:endParaRPr lang="en-US" sz="2600" smtClean="0">
              <a:latin typeface="Berlin Sans FB" pitchFamily="34" charset="0"/>
            </a:endParaRPr>
          </a:p>
          <a:p>
            <a:r>
              <a:rPr lang="en-GB" sz="2600" smtClean="0">
                <a:latin typeface="Berlin Sans FB" pitchFamily="34" charset="0"/>
              </a:rPr>
              <a:t>Inventori</a:t>
            </a:r>
            <a:endParaRPr lang="en-US" sz="2600" smtClean="0">
              <a:latin typeface="Berlin Sans FB" pitchFamily="34" charset="0"/>
            </a:endParaRPr>
          </a:p>
          <a:p>
            <a:r>
              <a:rPr lang="en-GB" sz="2600" smtClean="0">
                <a:latin typeface="Berlin Sans FB" pitchFamily="34" charset="0"/>
              </a:rPr>
              <a:t>Penilaian diri (</a:t>
            </a:r>
            <a:r>
              <a:rPr lang="en-GB" sz="2600" i="1" smtClean="0">
                <a:latin typeface="Berlin Sans FB" pitchFamily="34" charset="0"/>
              </a:rPr>
              <a:t>self evaluation</a:t>
            </a:r>
            <a:r>
              <a:rPr lang="en-GB" sz="2600" smtClean="0">
                <a:latin typeface="Berlin Sans FB" pitchFamily="34" charset="0"/>
              </a:rPr>
              <a:t>)</a:t>
            </a:r>
            <a:endParaRPr lang="en-US" sz="2600" smtClean="0">
              <a:latin typeface="Berlin Sans FB" pitchFamily="34" charset="0"/>
            </a:endParaRPr>
          </a:p>
          <a:p>
            <a:r>
              <a:rPr lang="en-GB" sz="2600" smtClean="0">
                <a:latin typeface="Berlin Sans FB" pitchFamily="34" charset="0"/>
              </a:rPr>
              <a:t>Penilaian oleh teman (</a:t>
            </a:r>
            <a:r>
              <a:rPr lang="en-GB" sz="2600" i="1" smtClean="0">
                <a:latin typeface="Berlin Sans FB" pitchFamily="34" charset="0"/>
              </a:rPr>
              <a:t>peer review</a:t>
            </a:r>
            <a:r>
              <a:rPr lang="en-GB" sz="2600" smtClean="0">
                <a:latin typeface="Berlin Sans FB" pitchFamily="34" charset="0"/>
              </a:rPr>
              <a:t>).</a:t>
            </a:r>
            <a:endParaRPr lang="en-US" sz="2600" smtClean="0">
              <a:latin typeface="Berlin Sans FB" pitchFamily="34" charset="0"/>
            </a:endParaRPr>
          </a:p>
          <a:p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Ketentuan Penilaian 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077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Franklin Gothic Demi" pitchFamily="34" charset="0"/>
              </a:rPr>
              <a:t>UU No. 20 Tahun 2003, Pasal 63, ayat:</a:t>
            </a:r>
            <a:endParaRPr lang="de-DE" sz="2400" smtClean="0">
              <a:latin typeface="Franklin Gothic Dem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sz="2400" smtClean="0">
                <a:latin typeface="Franklin Gothic Demi" pitchFamily="34" charset="0"/>
              </a:rPr>
              <a:t>	</a:t>
            </a:r>
            <a:r>
              <a:rPr lang="de-DE" sz="2300" smtClean="0">
                <a:latin typeface="Franklin Gothic Demi" pitchFamily="34" charset="0"/>
              </a:rPr>
              <a:t>Penilaian pada jenjang pendidikan dasar dan menengah, terdiri atas:</a:t>
            </a:r>
            <a:endParaRPr lang="en-US" sz="2300" smtClean="0">
              <a:latin typeface="Franklin Gothic Demi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300" smtClean="0">
                <a:latin typeface="Franklin Gothic Demi" pitchFamily="34" charset="0"/>
              </a:rPr>
              <a:t>penilaian hasil belajar oleh pendidik;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smtClean="0">
                <a:latin typeface="Franklin Gothic Demi" pitchFamily="34" charset="0"/>
              </a:rPr>
              <a:t>penilaian hasil belajar oleh satuan pendidikan; dan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smtClean="0">
                <a:latin typeface="Franklin Gothic Demi" pitchFamily="34" charset="0"/>
              </a:rPr>
              <a:t>penilaian hasil belajar oleh Pemerintah.</a:t>
            </a:r>
          </a:p>
          <a:p>
            <a:pPr lvl="1" eaLnBrk="1" hangingPunct="1">
              <a:lnSpc>
                <a:spcPct val="90000"/>
              </a:lnSpc>
            </a:pPr>
            <a:endParaRPr lang="de-DE" sz="2200" smtClean="0">
              <a:latin typeface="Franklin Gothic Dem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DE" sz="2400" smtClean="0">
                <a:latin typeface="Franklin Gothic Demi" pitchFamily="34" charset="0"/>
              </a:rPr>
              <a:t>Penilaian pendidikan pada jenjang pendidikan tinggi, </a:t>
            </a:r>
            <a:r>
              <a:rPr lang="de-DE" sz="2600" smtClean="0">
                <a:latin typeface="Franklin Gothic Demi" pitchFamily="34" charset="0"/>
              </a:rPr>
              <a:t>terdiri atas:</a:t>
            </a:r>
            <a:endParaRPr lang="en-US" sz="2600" smtClean="0">
              <a:latin typeface="Franklin Gothic Dem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smtClean="0">
                <a:latin typeface="Franklin Gothic Demi" pitchFamily="34" charset="0"/>
              </a:rPr>
              <a:t>     -  </a:t>
            </a:r>
            <a:r>
              <a:rPr lang="en-US" sz="2300" smtClean="0">
                <a:latin typeface="Franklin Gothic Demi" pitchFamily="34" charset="0"/>
              </a:rPr>
              <a:t>penilaian hasil belajar oleh pendidik; dan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300" smtClean="0">
                <a:latin typeface="Franklin Gothic Demi" pitchFamily="34" charset="0"/>
              </a:rPr>
              <a:t>     -  penilaian hasil belajar oleh satuan pendidikan tinggi</a:t>
            </a:r>
          </a:p>
          <a:p>
            <a:pPr eaLnBrk="1" hangingPunct="1">
              <a:lnSpc>
                <a:spcPct val="90000"/>
              </a:lnSpc>
            </a:pPr>
            <a:endParaRPr lang="en-US" sz="2200" smtClean="0">
              <a:latin typeface="Franklin Gothic Demi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erlin Sans FB" pitchFamily="34" charset="0"/>
              </a:rPr>
              <a:t>CAKUPAN PENILAIAN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84213" y="3068638"/>
            <a:ext cx="1655762" cy="1081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84213" y="2924175"/>
            <a:ext cx="2016125" cy="1081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84213" y="2924175"/>
            <a:ext cx="1943100" cy="1225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aphicFrame>
        <p:nvGraphicFramePr>
          <p:cNvPr id="182309" name="Group 37"/>
          <p:cNvGraphicFramePr>
            <a:graphicFrameLocks noGrp="1"/>
          </p:cNvGraphicFramePr>
          <p:nvPr>
            <p:ph idx="1"/>
          </p:nvPr>
        </p:nvGraphicFramePr>
        <p:xfrm>
          <a:off x="228600" y="1295400"/>
          <a:ext cx="8435975" cy="4753607"/>
        </p:xfrm>
        <a:graphic>
          <a:graphicData uri="http://schemas.openxmlformats.org/drawingml/2006/table">
            <a:tbl>
              <a:tblPr/>
              <a:tblGrid>
                <a:gridCol w="884238"/>
                <a:gridCol w="4297362"/>
                <a:gridCol w="3254375"/>
              </a:tblGrid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NO.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CAKUPAN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PERANCANGAN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Ulangan</a:t>
                      </a: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US" sz="2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Harian,Penugasan</a:t>
                      </a: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kumimoji="0" lang="en-US" sz="2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Pengamatan</a:t>
                      </a: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kumimoji="0" lang="en-US" sz="2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Portofolio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Pendidik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5476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Ulangan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Tengah Semester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Pendidik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dibawah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koordinasi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satuan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pendidikan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542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Ulangan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Akhir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Semester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4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Ulangan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Kenaikan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Kelas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Ujian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Sekolah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Ujian Nasional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BSNP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bekerja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sama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instansi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terkait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Lanjutan Ketentuan Penilaian 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3820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    </a:t>
            </a:r>
            <a:r>
              <a:rPr lang="en-US" sz="2800" smtClean="0">
                <a:latin typeface="Tahoma" pitchFamily="34" charset="0"/>
              </a:rPr>
              <a:t>UU No. 20 Tahun 2003, Pasal 64, ayat: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smtClean="0">
                <a:latin typeface="Tahoma" pitchFamily="34" charset="0"/>
              </a:rPr>
              <a:t>Penilaian hasil  belajar oleh pendidik, dilakukan secara berkesinambungan </a:t>
            </a:r>
            <a:r>
              <a:rPr lang="en-US" sz="2600" u="sng" smtClean="0">
                <a:latin typeface="Tahoma" pitchFamily="34" charset="0"/>
              </a:rPr>
              <a:t>untuk </a:t>
            </a:r>
            <a:r>
              <a:rPr lang="en-US" sz="2600" smtClean="0">
                <a:latin typeface="Tahoma" pitchFamily="34" charset="0"/>
              </a:rPr>
              <a:t>memantau proses, kemajuan, dan perbaikan hasil dalam bentuk ulangan harian, ulangan tengah semester, ulangan akhir semester dan ulangan kenaikan kelas.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de-DE" sz="2600" smtClean="0">
              <a:latin typeface="Tahoma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de-DE" sz="2600" smtClean="0">
                <a:latin typeface="Tahoma" pitchFamily="34" charset="0"/>
              </a:rPr>
              <a:t>Penilaian sebagaimana dimaksud pada ayat (1) </a:t>
            </a:r>
            <a:r>
              <a:rPr lang="de-DE" sz="2600" u="sng" smtClean="0">
                <a:latin typeface="Tahoma" pitchFamily="34" charset="0"/>
              </a:rPr>
              <a:t>digunakan untuk</a:t>
            </a:r>
            <a:r>
              <a:rPr lang="de-DE" sz="2600" smtClean="0">
                <a:latin typeface="Tahoma" pitchFamily="34" charset="0"/>
              </a:rPr>
              <a:t>: menilai pencapaian kompetensi peserta didik, bahan penyusunan laporan kemajuan belajar, dan memperbaiki proses pembelajaran.</a:t>
            </a:r>
            <a:endParaRPr lang="en-US" sz="2600" smtClean="0">
              <a:latin typeface="Tahom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Pemanfaatan Hasil Penilaian…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534400" cy="4572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3000" smtClean="0">
                <a:latin typeface="Berlin Sans FB" pitchFamily="34" charset="0"/>
              </a:rPr>
              <a:t>Pasal 65, ayat (1):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smtClean="0">
                <a:latin typeface="Berlin Sans FB" pitchFamily="34" charset="0"/>
              </a:rPr>
              <a:t>	</a:t>
            </a:r>
            <a:r>
              <a:rPr lang="en-US" sz="2800" smtClean="0">
                <a:latin typeface="Berlin Sans FB" pitchFamily="34" charset="0"/>
              </a:rPr>
              <a:t>Penilaian hasil belajar oleh satuan pendidikan, </a:t>
            </a:r>
            <a:r>
              <a:rPr lang="en-US" sz="2800" u="sng" smtClean="0">
                <a:latin typeface="Berlin Sans FB" pitchFamily="34" charset="0"/>
              </a:rPr>
              <a:t>bertujuan</a:t>
            </a:r>
            <a:r>
              <a:rPr lang="en-US" sz="2800" smtClean="0">
                <a:latin typeface="Berlin Sans FB" pitchFamily="34" charset="0"/>
              </a:rPr>
              <a:t> menilai pencapaian standar kompetensi lulusan utk semua mata pelajaran.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3000" smtClean="0">
                <a:latin typeface="Berlin Sans FB" pitchFamily="34" charset="0"/>
              </a:rPr>
              <a:t>Pasal 66, ayat (1):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smtClean="0">
                <a:latin typeface="Berlin Sans FB" pitchFamily="34" charset="0"/>
              </a:rPr>
              <a:t>	</a:t>
            </a:r>
            <a:r>
              <a:rPr lang="en-US" sz="2800" smtClean="0">
                <a:latin typeface="Berlin Sans FB" pitchFamily="34" charset="0"/>
              </a:rPr>
              <a:t>Penilaian hsl belajar oleh pemerintah, </a:t>
            </a:r>
            <a:r>
              <a:rPr lang="en-US" sz="2800" u="sng" smtClean="0">
                <a:latin typeface="Berlin Sans FB" pitchFamily="34" charset="0"/>
              </a:rPr>
              <a:t>bertujuan</a:t>
            </a:r>
            <a:r>
              <a:rPr lang="en-US" sz="2800" smtClean="0">
                <a:latin typeface="Berlin Sans FB" pitchFamily="34" charset="0"/>
              </a:rPr>
              <a:t> utk menilai pencapaian kompetensi lulusan secara nasional pada mata pelajaran tertentu dlm klp mata pelajaran IPTEK, dan dilakukan dlm bentuk Ujian Nasional.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05800" cy="842963"/>
          </a:xfrm>
          <a:solidFill>
            <a:srgbClr val="FF00FF"/>
          </a:solidFill>
        </p:spPr>
        <p:txBody>
          <a:bodyPr/>
          <a:lstStyle/>
          <a:p>
            <a:r>
              <a:rPr lang="en-US" sz="4000" smtClean="0"/>
              <a:t>Prosedur Operasional Standar UN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9530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35000"/>
              </a:spcAft>
              <a:buFont typeface="Wingdings" pitchFamily="2" charset="2"/>
              <a:buNone/>
            </a:pPr>
            <a:r>
              <a:rPr lang="en-US" sz="2600" smtClean="0">
                <a:latin typeface="Berlin Sans FB" pitchFamily="34" charset="0"/>
              </a:rPr>
              <a:t>Permendiknas No. 78/2008: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10000"/>
              </a:spcAft>
            </a:pPr>
            <a:r>
              <a:rPr lang="en-US" sz="2400" smtClean="0">
                <a:latin typeface="Berlin Sans FB" pitchFamily="34" charset="0"/>
              </a:rPr>
              <a:t>Pasal 1 </a:t>
            </a:r>
            <a:r>
              <a:rPr lang="en-US" sz="2400" smtClean="0">
                <a:latin typeface="Berlin Sans FB" pitchFamily="34" charset="0"/>
                <a:sym typeface="Wingdings" pitchFamily="2" charset="2"/>
              </a:rPr>
              <a:t></a:t>
            </a:r>
            <a:r>
              <a:rPr lang="en-US" sz="2400" smtClean="0">
                <a:latin typeface="Berlin Sans FB" pitchFamily="34" charset="0"/>
              </a:rPr>
              <a:t>  UN adalah kegiatan pengukuran dan penilaian kompetensi peserta didik secara nasional pada jenjang pendidikan dasar dan menengah.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10000"/>
              </a:spcAft>
            </a:pPr>
            <a:r>
              <a:rPr lang="en-US" sz="2400" smtClean="0">
                <a:latin typeface="Berlin Sans FB" pitchFamily="34" charset="0"/>
              </a:rPr>
              <a:t>Pasal 2 </a:t>
            </a:r>
            <a:r>
              <a:rPr lang="en-US" sz="2400" smtClean="0">
                <a:latin typeface="Berlin Sans FB" pitchFamily="34" charset="0"/>
                <a:sym typeface="Wingdings" pitchFamily="2" charset="2"/>
              </a:rPr>
              <a:t></a:t>
            </a:r>
            <a:r>
              <a:rPr lang="en-US" sz="2400" smtClean="0">
                <a:latin typeface="Berlin Sans FB" pitchFamily="34" charset="0"/>
              </a:rPr>
              <a:t>  UN bertujuan menilai </a:t>
            </a:r>
            <a:r>
              <a:rPr lang="en-US" sz="2400" u="sng" smtClean="0">
                <a:latin typeface="Berlin Sans FB" pitchFamily="34" charset="0"/>
              </a:rPr>
              <a:t>pencapaian kompetensi</a:t>
            </a:r>
            <a:r>
              <a:rPr lang="en-US" sz="2400" smtClean="0">
                <a:latin typeface="Berlin Sans FB" pitchFamily="34" charset="0"/>
              </a:rPr>
              <a:t> lulusan secara nasional pd mata pelajaran tertentu dlm klp mata pelajaran IPTEK</a:t>
            </a:r>
            <a:endParaRPr lang="en-US" sz="2400" b="1" smtClean="0">
              <a:solidFill>
                <a:schemeClr val="accent2"/>
              </a:solidFill>
              <a:latin typeface="Berlin Sans FB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10000"/>
              </a:spcAft>
            </a:pPr>
            <a:r>
              <a:rPr lang="en-US" sz="2400" smtClean="0">
                <a:latin typeface="Berlin Sans FB" pitchFamily="34" charset="0"/>
              </a:rPr>
              <a:t>Pasal 3 </a:t>
            </a:r>
            <a:r>
              <a:rPr lang="en-US" sz="2400" smtClean="0">
                <a:latin typeface="Berlin Sans FB" pitchFamily="34" charset="0"/>
                <a:sym typeface="Wingdings" pitchFamily="2" charset="2"/>
              </a:rPr>
              <a:t></a:t>
            </a:r>
            <a:r>
              <a:rPr lang="en-US" sz="2400" smtClean="0">
                <a:latin typeface="Berlin Sans FB" pitchFamily="34" charset="0"/>
              </a:rPr>
              <a:t> Hasil UN digunakan sbg salah satu pertimbangan untuk: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ct val="10000"/>
              </a:spcAft>
            </a:pPr>
            <a:r>
              <a:rPr lang="en-US" sz="2400" smtClean="0">
                <a:latin typeface="Berlin Sans FB" pitchFamily="34" charset="0"/>
              </a:rPr>
              <a:t>pemetaan mutu satuan dan/atau program pendidikan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ct val="10000"/>
              </a:spcAft>
            </a:pPr>
            <a:r>
              <a:rPr lang="en-US" sz="2400" smtClean="0">
                <a:latin typeface="Berlin Sans FB" pitchFamily="34" charset="0"/>
              </a:rPr>
              <a:t>seleksi masuk jenjang pendidikan berikutnya.</a:t>
            </a:r>
            <a:endParaRPr lang="en-US" sz="2400" b="1" smtClean="0">
              <a:solidFill>
                <a:schemeClr val="hlink"/>
              </a:solidFill>
              <a:latin typeface="Berlin Sans FB" pitchFamily="34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ct val="10000"/>
              </a:spcAft>
            </a:pPr>
            <a:r>
              <a:rPr lang="en-US" sz="2400" smtClean="0">
                <a:latin typeface="Berlin Sans FB" pitchFamily="34" charset="0"/>
              </a:rPr>
              <a:t>penentuan kelulusan peserta didik dari program dan/ atau satuan pendidikan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ct val="10000"/>
              </a:spcAft>
            </a:pPr>
            <a:r>
              <a:rPr lang="en-US" sz="2400" smtClean="0">
                <a:latin typeface="Berlin Sans FB" pitchFamily="34" charset="0"/>
              </a:rPr>
              <a:t>Pembinaan dan pemberian bantuan kepada satuan pendidikan dlm upaya peningkatan mutu pendidikan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b="1" smtClean="0"/>
              <a:t>Ketentuan mengenai teknik/metode/cara  penilaian</a:t>
            </a:r>
            <a:r>
              <a:rPr lang="en-US" sz="2900" smtClean="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305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>
                <a:latin typeface="Berlin Sans FB" pitchFamily="34" charset="0"/>
              </a:rPr>
              <a:t>PP 19 Tahun 2005,  pasal 22 ditetapkan bahwa: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500" smtClean="0">
                <a:latin typeface="Berlin Sans FB" pitchFamily="34" charset="0"/>
              </a:rPr>
              <a:t>Penilaian hasil pembelajaran pada jenjang pendidikan dasar dan menengah menggunakan berbagai teknik penilaian sesuai dengan kompetensi dasar yang harus dikuasai.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500" smtClean="0">
                <a:latin typeface="Berlin Sans FB" pitchFamily="34" charset="0"/>
              </a:rPr>
              <a:t>Teknik penilaian sebagaimana dimaksud pada ayat (1) dapat berupa tes tertulis, observasi, tes praktik, penugasan perorangan atau kelompok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500" smtClean="0">
                <a:latin typeface="Berlin Sans FB" pitchFamily="34" charset="0"/>
              </a:rPr>
              <a:t>Untuk mata pelajaran selain kelompok mata pelajaran IPTEK, teknik penilaian observasi secara individual sekurang-kurangnya dilaksanakan satu kali dalam satu semester.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FUNGSI PENILAIAN ……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457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600" b="1" smtClean="0"/>
              <a:t>Penilaian berfungsi selektif</a:t>
            </a:r>
            <a:endParaRPr lang="en-US" sz="2600" smtClean="0"/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en-US" sz="2600" smtClean="0"/>
              <a:t>    Misal: untuk memilih peserta tes yang dapat diterima untuk melanjutkan studi ke jenjang pendidikan tertentu atau seorang calon pegawai untuk bekerja di instansi tertentu.</a:t>
            </a:r>
          </a:p>
          <a:p>
            <a:pPr>
              <a:spcAft>
                <a:spcPts val="600"/>
              </a:spcAft>
            </a:pPr>
            <a:r>
              <a:rPr lang="en-US" sz="2600" b="1" smtClean="0"/>
              <a:t>Penilaian berfungsi Diagnostik,</a:t>
            </a:r>
            <a:endParaRPr lang="en-US" sz="2600" smtClean="0"/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en-US" sz="2600" smtClean="0"/>
              <a:t>    untuk mengetahui</a:t>
            </a:r>
            <a:r>
              <a:rPr lang="en-US" sz="2600" b="1" smtClean="0"/>
              <a:t> </a:t>
            </a:r>
            <a:r>
              <a:rPr lang="en-US" sz="2600" smtClean="0"/>
              <a:t>kelemahan-kelemahan yang masih dialami oleh peserta didiknya, sehingga akan lebih mudah dicari cara-cara untuk mengatasinya.</a:t>
            </a:r>
          </a:p>
          <a:p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smtClean="0">
                <a:latin typeface="Brush Script MT" pitchFamily="66" charset="0"/>
              </a:rPr>
              <a:t>Lanjutan Fungsi Penilaian …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077200" cy="4724400"/>
          </a:xfrm>
        </p:spPr>
        <p:txBody>
          <a:bodyPr/>
          <a:lstStyle/>
          <a:p>
            <a:r>
              <a:rPr lang="en-US" sz="2200" b="1" smtClean="0"/>
              <a:t>Penilaian berfungsi untuk Penempatan (</a:t>
            </a:r>
            <a:r>
              <a:rPr lang="en-US" sz="2200" b="1" i="1" smtClean="0"/>
              <a:t>Placement Test</a:t>
            </a:r>
            <a:r>
              <a:rPr lang="en-US" sz="2200" b="1" smtClean="0"/>
              <a:t>)</a:t>
            </a:r>
            <a:endParaRPr lang="en-US" sz="2200" smtClean="0"/>
          </a:p>
          <a:p>
            <a:pPr>
              <a:buFont typeface="Wingdings" pitchFamily="2" charset="2"/>
              <a:buNone/>
            </a:pPr>
            <a:r>
              <a:rPr lang="en-US" sz="2200" smtClean="0"/>
              <a:t>     untuk mengelompokkan peserta tes sesuai dengan kemampuan awalnya, untuk selanjutnya dapat diberikan perlakuan-perlakuan yang sesuai dengan kemampuan dasar atau kemampuan awalnya tersebut, sehingga program pengajaran ataupun pelatihan yang akan diberikan akan lebih efektif.</a:t>
            </a:r>
          </a:p>
          <a:p>
            <a:pPr>
              <a:spcBef>
                <a:spcPts val="1200"/>
              </a:spcBef>
            </a:pPr>
            <a:r>
              <a:rPr lang="en-US" sz="2200" b="1" smtClean="0"/>
              <a:t>Penilaian berfungsi Pengukur Keberhasilan Belajar (</a:t>
            </a:r>
            <a:r>
              <a:rPr lang="en-US" sz="2200" b="1" i="1" smtClean="0"/>
              <a:t>Achievement Test</a:t>
            </a:r>
            <a:r>
              <a:rPr lang="en-US" sz="2200" b="1" smtClean="0"/>
              <a:t>)</a:t>
            </a:r>
            <a:endParaRPr lang="en-US" sz="2200" smtClean="0"/>
          </a:p>
          <a:p>
            <a:pPr>
              <a:buFont typeface="Wingdings" pitchFamily="2" charset="2"/>
              <a:buNone/>
            </a:pPr>
            <a:r>
              <a:rPr lang="en-US" sz="2200" smtClean="0"/>
              <a:t>    Digunakan untuk mengukur keberhasilan atau tingkat pencapaian suatu program pengajaran/pelatihan oleh peserta didik dan disebut tes untuk penilaian pencapaian hasil belajar (</a:t>
            </a:r>
            <a:r>
              <a:rPr lang="en-US" sz="2200" i="1" smtClean="0"/>
              <a:t>achievement test</a:t>
            </a:r>
            <a:r>
              <a:rPr lang="en-US" sz="2200" smtClean="0"/>
              <a:t>).</a:t>
            </a:r>
          </a:p>
          <a:p>
            <a:endParaRPr lang="en-US" sz="22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dial">
  <a:themeElements>
    <a:clrScheme name="Radial 2">
      <a:dk1>
        <a:srgbClr val="000000"/>
      </a:dk1>
      <a:lt1>
        <a:srgbClr val="FFFFFF"/>
      </a:lt1>
      <a:dk2>
        <a:srgbClr val="FFFFFF"/>
      </a:dk2>
      <a:lt2>
        <a:srgbClr val="817F3F"/>
      </a:lt2>
      <a:accent1>
        <a:srgbClr val="FFCC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8A00"/>
      </a:accent6>
      <a:hlink>
        <a:srgbClr val="996666"/>
      </a:hlink>
      <a:folHlink>
        <a:srgbClr val="C94503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</TotalTime>
  <Words>880</Words>
  <Application>Microsoft PowerPoint</Application>
  <PresentationFormat>On-screen Show (4:3)</PresentationFormat>
  <Paragraphs>105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Verdana</vt:lpstr>
      <vt:lpstr>Wingdings</vt:lpstr>
      <vt:lpstr>Times New Roman</vt:lpstr>
      <vt:lpstr>Arial Black</vt:lpstr>
      <vt:lpstr>Algerian</vt:lpstr>
      <vt:lpstr>Berlin Sans FB</vt:lpstr>
      <vt:lpstr>Franklin Gothic Demi</vt:lpstr>
      <vt:lpstr>Tahoma</vt:lpstr>
      <vt:lpstr>Radial</vt:lpstr>
      <vt:lpstr>Cliff</vt:lpstr>
      <vt:lpstr>MATERI-1 PRINSIP-PRINSIP PENILAIAN</vt:lpstr>
      <vt:lpstr>Ketentuan Penilaian :</vt:lpstr>
      <vt:lpstr>CAKUPAN PENILAIAN</vt:lpstr>
      <vt:lpstr>Lanjutan Ketentuan Penilaian :</vt:lpstr>
      <vt:lpstr>Pemanfaatan Hasil Penilaian…</vt:lpstr>
      <vt:lpstr>Prosedur Operasional Standar UN</vt:lpstr>
      <vt:lpstr>Ketentuan mengenai teknik/metode/cara  penilaian </vt:lpstr>
      <vt:lpstr>FUNGSI PENILAIAN ……</vt:lpstr>
      <vt:lpstr>Lanjutan Fungsi Penilaian …</vt:lpstr>
      <vt:lpstr>Prinsip-prinsip penilaian:  </vt:lpstr>
      <vt:lpstr>Lanjutan Prinsip Penilaian ….</vt:lpstr>
      <vt:lpstr>Lanjutan Prinsip Penilaian ….</vt:lpstr>
      <vt:lpstr>Penilaian Berbasis Kelas</vt:lpstr>
      <vt:lpstr>Lanjutan …………</vt:lpstr>
      <vt:lpstr>TEKNIK NON TES :</vt:lpstr>
    </vt:vector>
  </TitlesOfParts>
  <Company>D_kik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BELAJAR</dc:title>
  <dc:creator>fm9fytmf7q</dc:creator>
  <cp:lastModifiedBy>3SAN</cp:lastModifiedBy>
  <cp:revision>116</cp:revision>
  <dcterms:created xsi:type="dcterms:W3CDTF">2007-11-23T16:38:20Z</dcterms:created>
  <dcterms:modified xsi:type="dcterms:W3CDTF">2012-02-29T22:24:03Z</dcterms:modified>
</cp:coreProperties>
</file>