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8" r:id="rId6"/>
    <p:sldId id="268" r:id="rId7"/>
    <p:sldId id="259" r:id="rId8"/>
    <p:sldId id="257" r:id="rId9"/>
    <p:sldId id="269" r:id="rId10"/>
    <p:sldId id="271" r:id="rId11"/>
    <p:sldId id="272" r:id="rId12"/>
    <p:sldId id="273" r:id="rId13"/>
    <p:sldId id="274" r:id="rId14"/>
    <p:sldId id="275" r:id="rId15"/>
    <p:sldId id="270" r:id="rId16"/>
    <p:sldId id="261" r:id="rId17"/>
    <p:sldId id="262" r:id="rId18"/>
    <p:sldId id="263" r:id="rId19"/>
    <p:sldId id="264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FB4CC-215E-413F-A30D-41D71E2BF01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2D4C3-6066-4856-B1BF-BD1EE60F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STATISTIKA NON PARAMETRIK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erlin Sans FB" pitchFamily="34" charset="0"/>
              </a:rPr>
              <a:t>JENIS DATA/SKALA PENGUKURAN</a:t>
            </a:r>
            <a:endParaRPr lang="en-US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Ada</a:t>
            </a:r>
            <a:r>
              <a:rPr lang="en-US" dirty="0">
                <a:latin typeface="Tahoma" pitchFamily="34" charset="0"/>
                <a:cs typeface="Tahoma" pitchFamily="34" charset="0"/>
              </a:rPr>
              <a:t> 4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macam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/level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pengukuran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biasa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digunakan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berbagai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dirty="0">
                <a:latin typeface="Tahoma" pitchFamily="34" charset="0"/>
                <a:cs typeface="Tahoma" pitchFamily="34" charset="0"/>
              </a:rPr>
              <a:t>: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 Nominal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 Ordinal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 Interval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Rasio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SKALA NOMINAL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skala</a:t>
            </a:r>
            <a:r>
              <a:rPr lang="en-US" dirty="0">
                <a:latin typeface="Berlin Sans FB" pitchFamily="34" charset="0"/>
              </a:rPr>
              <a:t> data </a:t>
            </a:r>
            <a:r>
              <a:rPr lang="en-US" dirty="0" err="1">
                <a:latin typeface="Berlin Sans FB" pitchFamily="34" charset="0"/>
              </a:rPr>
              <a:t>hasil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pengukuran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membedakan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antara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jenis</a:t>
            </a:r>
            <a:r>
              <a:rPr lang="en-US" dirty="0">
                <a:latin typeface="Berlin Sans FB" pitchFamily="34" charset="0"/>
              </a:rPr>
              <a:t>/</a:t>
            </a:r>
            <a:r>
              <a:rPr lang="en-US" dirty="0" err="1">
                <a:latin typeface="Berlin Sans FB" pitchFamily="34" charset="0"/>
              </a:rPr>
              <a:t>kelompok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lainnya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Skor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diberikan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berfungsi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sbg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tanda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sbg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nomor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belaka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menunjukkan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tingkatan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maupun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kualitasnya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Contoh</a:t>
            </a:r>
            <a:r>
              <a:rPr lang="en-US" dirty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jenis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kelamin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jenis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sekolah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jenis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pekerjaan</a:t>
            </a:r>
            <a:r>
              <a:rPr lang="en-US" dirty="0">
                <a:latin typeface="Berlin Sans FB" pitchFamily="34" charset="0"/>
              </a:rPr>
              <a:t>, agama, </a:t>
            </a:r>
            <a:r>
              <a:rPr lang="en-US" dirty="0" err="1">
                <a:latin typeface="Berlin Sans FB" pitchFamily="34" charset="0"/>
              </a:rPr>
              <a:t>dsb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Contoh</a:t>
            </a:r>
            <a:r>
              <a:rPr lang="en-US" dirty="0">
                <a:latin typeface="Berlin Sans FB" pitchFamily="34" charset="0"/>
              </a:rPr>
              <a:t> :  </a:t>
            </a:r>
            <a:r>
              <a:rPr lang="en-US" dirty="0" err="1">
                <a:latin typeface="Berlin Sans FB" pitchFamily="34" charset="0"/>
              </a:rPr>
              <a:t>Jenis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Kelamin</a:t>
            </a:r>
            <a:r>
              <a:rPr lang="en-US" dirty="0">
                <a:latin typeface="Berlin Sans FB" pitchFamily="34" charset="0"/>
              </a:rPr>
              <a:t>  </a:t>
            </a:r>
            <a:r>
              <a:rPr lang="en-US" dirty="0">
                <a:latin typeface="Berlin Sans FB" pitchFamily="34" charset="0"/>
                <a:sym typeface="Wingdings"/>
              </a:rPr>
              <a:t>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Laki-laki</a:t>
            </a:r>
            <a:r>
              <a:rPr lang="en-US" dirty="0">
                <a:latin typeface="Berlin Sans FB" pitchFamily="34" charset="0"/>
              </a:rPr>
              <a:t>      </a:t>
            </a:r>
            <a:r>
              <a:rPr lang="en-US" dirty="0" smtClean="0">
                <a:latin typeface="Berlin Sans FB" pitchFamily="34" charset="0"/>
              </a:rPr>
              <a:t> =  </a:t>
            </a:r>
            <a:r>
              <a:rPr lang="en-US" dirty="0">
                <a:latin typeface="Berlin Sans FB" pitchFamily="34" charset="0"/>
              </a:rPr>
              <a:t>1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>
                <a:latin typeface="Berlin Sans FB" pitchFamily="34" charset="0"/>
              </a:rPr>
              <a:t>                                                </a:t>
            </a:r>
            <a:r>
              <a:rPr lang="en-US" dirty="0" err="1" smtClean="0">
                <a:latin typeface="Berlin Sans FB" pitchFamily="34" charset="0"/>
              </a:rPr>
              <a:t>Perempuan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>
                <a:latin typeface="Berlin Sans FB" pitchFamily="34" charset="0"/>
              </a:rPr>
              <a:t>=  2</a:t>
            </a:r>
          </a:p>
          <a:p>
            <a:pPr>
              <a:spcAft>
                <a:spcPts val="600"/>
              </a:spcAft>
            </a:pP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SKALA ORDINAL</a:t>
            </a:r>
            <a:endParaRPr lang="en-US" sz="5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sz="2600" dirty="0" err="1">
                <a:latin typeface="Berlin Sans FB" pitchFamily="34" charset="0"/>
              </a:rPr>
              <a:t>Adalah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skala</a:t>
            </a:r>
            <a:r>
              <a:rPr lang="en-US" sz="2600" dirty="0">
                <a:latin typeface="Berlin Sans FB" pitchFamily="34" charset="0"/>
              </a:rPr>
              <a:t> data </a:t>
            </a:r>
            <a:r>
              <a:rPr lang="en-US" sz="2600" dirty="0" err="1">
                <a:latin typeface="Berlin Sans FB" pitchFamily="34" charset="0"/>
              </a:rPr>
              <a:t>hasil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pengukuran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yg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sudah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menunjukkan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adanya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suatu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tingkatan</a:t>
            </a:r>
            <a:r>
              <a:rPr lang="en-US" sz="2600" dirty="0">
                <a:latin typeface="Berlin Sans FB" pitchFamily="34" charset="0"/>
              </a:rPr>
              <a:t> (ORDO), </a:t>
            </a:r>
            <a:r>
              <a:rPr lang="en-US" sz="2600" dirty="0" err="1">
                <a:latin typeface="Berlin Sans FB" pitchFamily="34" charset="0"/>
              </a:rPr>
              <a:t>seperti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misalnya</a:t>
            </a:r>
            <a:r>
              <a:rPr lang="en-US" sz="2600" dirty="0">
                <a:latin typeface="Berlin Sans FB" pitchFamily="34" charset="0"/>
              </a:rPr>
              <a:t>: </a:t>
            </a:r>
            <a:r>
              <a:rPr lang="en-US" sz="2600" dirty="0" err="1">
                <a:latin typeface="Berlin Sans FB" pitchFamily="34" charset="0"/>
              </a:rPr>
              <a:t>sangat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baik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baik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cukup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kurang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dsb</a:t>
            </a:r>
            <a:r>
              <a:rPr lang="en-US" sz="2600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sz="2600" dirty="0" err="1">
                <a:latin typeface="Berlin Sans FB" pitchFamily="34" charset="0"/>
              </a:rPr>
              <a:t>Namun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demikian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rentang</a:t>
            </a:r>
            <a:r>
              <a:rPr lang="en-US" sz="2600" dirty="0">
                <a:latin typeface="Berlin Sans FB" pitchFamily="34" charset="0"/>
              </a:rPr>
              <a:t>/</a:t>
            </a:r>
            <a:r>
              <a:rPr lang="en-US" sz="2600" dirty="0" err="1">
                <a:latin typeface="Berlin Sans FB" pitchFamily="34" charset="0"/>
              </a:rPr>
              <a:t>jarak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antara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masing-masing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tingkatan</a:t>
            </a:r>
            <a:r>
              <a:rPr lang="en-US" sz="2600" dirty="0">
                <a:latin typeface="Berlin Sans FB" pitchFamily="34" charset="0"/>
              </a:rPr>
              <a:t> yang </a:t>
            </a:r>
            <a:r>
              <a:rPr lang="en-US" sz="2600" dirty="0" err="1">
                <a:latin typeface="Berlin Sans FB" pitchFamily="34" charset="0"/>
              </a:rPr>
              <a:t>berdekatan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tsb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adalah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tidak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sama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bersifat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relatif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tidak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dapat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ditentukan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secara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pasti</a:t>
            </a:r>
            <a:r>
              <a:rPr lang="en-US" sz="2600" dirty="0" smtClean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sz="2600" dirty="0" err="1" smtClean="0">
                <a:latin typeface="Berlin Sans FB" pitchFamily="34" charset="0"/>
              </a:rPr>
              <a:t>Contoh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>
                <a:latin typeface="Berlin Sans FB" pitchFamily="34" charset="0"/>
              </a:rPr>
              <a:t>: status </a:t>
            </a:r>
            <a:r>
              <a:rPr lang="en-US" sz="2600" dirty="0" err="1">
                <a:latin typeface="Berlin Sans FB" pitchFamily="34" charset="0"/>
              </a:rPr>
              <a:t>sosial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ekonomi</a:t>
            </a:r>
            <a:r>
              <a:rPr lang="en-US" sz="2600" dirty="0">
                <a:latin typeface="Berlin Sans FB" pitchFamily="34" charset="0"/>
              </a:rPr>
              <a:t> (</a:t>
            </a:r>
            <a:r>
              <a:rPr lang="en-US" sz="2600" dirty="0" err="1">
                <a:latin typeface="Berlin Sans FB" pitchFamily="34" charset="0"/>
              </a:rPr>
              <a:t>tinggi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menengah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rendah</a:t>
            </a:r>
            <a:r>
              <a:rPr lang="en-US" sz="2600" dirty="0">
                <a:latin typeface="Berlin Sans FB" pitchFamily="34" charset="0"/>
              </a:rPr>
              <a:t>), </a:t>
            </a:r>
            <a:r>
              <a:rPr lang="en-US" sz="2600" dirty="0" err="1">
                <a:latin typeface="Berlin Sans FB" pitchFamily="34" charset="0"/>
              </a:rPr>
              <a:t>tingkat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pendidikan</a:t>
            </a:r>
            <a:r>
              <a:rPr lang="en-US" sz="2600" dirty="0">
                <a:latin typeface="Berlin Sans FB" pitchFamily="34" charset="0"/>
              </a:rPr>
              <a:t> (PT, SLTA, SLTP, SD, </a:t>
            </a:r>
            <a:r>
              <a:rPr lang="en-US" sz="2600" dirty="0" err="1">
                <a:latin typeface="Berlin Sans FB" pitchFamily="34" charset="0"/>
              </a:rPr>
              <a:t>Tidak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Tamat</a:t>
            </a:r>
            <a:r>
              <a:rPr lang="en-US" sz="2600" dirty="0">
                <a:latin typeface="Berlin Sans FB" pitchFamily="34" charset="0"/>
              </a:rPr>
              <a:t> SD, </a:t>
            </a:r>
            <a:r>
              <a:rPr lang="en-US" sz="2600" dirty="0" err="1">
                <a:latin typeface="Berlin Sans FB" pitchFamily="34" charset="0"/>
              </a:rPr>
              <a:t>Tidak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Pernah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Sekolah</a:t>
            </a:r>
            <a:r>
              <a:rPr lang="en-US" sz="2600" dirty="0">
                <a:latin typeface="Berlin Sans FB" pitchFamily="34" charset="0"/>
              </a:rPr>
              <a:t>) </a:t>
            </a:r>
            <a:r>
              <a:rPr lang="en-US" sz="2600" dirty="0" err="1">
                <a:latin typeface="Berlin Sans FB" pitchFamily="34" charset="0"/>
              </a:rPr>
              <a:t>dsb</a:t>
            </a:r>
            <a:r>
              <a:rPr lang="en-US" sz="2600" dirty="0">
                <a:latin typeface="Berlin Sans FB" pitchFamily="34" charset="0"/>
              </a:rPr>
              <a:t>. </a:t>
            </a:r>
            <a:r>
              <a:rPr lang="en-US" sz="2600" dirty="0" err="1">
                <a:latin typeface="Berlin Sans FB" pitchFamily="34" charset="0"/>
              </a:rPr>
              <a:t>Jika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pendidikan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dihitung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jumlah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tahun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memperoleh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pendidikan</a:t>
            </a:r>
            <a:r>
              <a:rPr lang="en-US" sz="2600" dirty="0">
                <a:latin typeface="Berlin Sans FB" pitchFamily="34" charset="0"/>
              </a:rPr>
              <a:t>, </a:t>
            </a:r>
            <a:r>
              <a:rPr lang="en-US" sz="2600" dirty="0" err="1">
                <a:latin typeface="Berlin Sans FB" pitchFamily="34" charset="0"/>
              </a:rPr>
              <a:t>maka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datanya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dapat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dikategorikan</a:t>
            </a:r>
            <a:r>
              <a:rPr lang="en-US" sz="2600" dirty="0">
                <a:latin typeface="Berlin Sans FB" pitchFamily="34" charset="0"/>
              </a:rPr>
              <a:t> </a:t>
            </a:r>
            <a:r>
              <a:rPr lang="en-US" sz="2600" dirty="0" err="1">
                <a:latin typeface="Berlin Sans FB" pitchFamily="34" charset="0"/>
              </a:rPr>
              <a:t>sbg</a:t>
            </a:r>
            <a:r>
              <a:rPr lang="en-US" sz="2600" dirty="0">
                <a:latin typeface="Berlin Sans FB" pitchFamily="34" charset="0"/>
              </a:rPr>
              <a:t> data interval</a:t>
            </a:r>
            <a:r>
              <a:rPr lang="en-US" sz="2600" dirty="0" smtClean="0">
                <a:latin typeface="Berlin Sans FB" pitchFamily="34" charset="0"/>
              </a:rPr>
              <a:t>).</a:t>
            </a:r>
            <a:endParaRPr lang="en-US" sz="2600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Berlin Sans FB" pitchFamily="34" charset="0"/>
              </a:rPr>
              <a:t>SKALA INTERVAL</a:t>
            </a:r>
            <a:endParaRPr lang="en-US" sz="4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lvl="0">
              <a:spcAft>
                <a:spcPts val="600"/>
              </a:spcAft>
            </a:pPr>
            <a:r>
              <a:rPr lang="en-US" sz="3700" dirty="0" err="1">
                <a:latin typeface="Berlin Sans FB" pitchFamily="34" charset="0"/>
              </a:rPr>
              <a:t>Adalah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gejala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dapat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menunjukkan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tingkatan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maupun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kualitasnya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sedangkan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antar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tingkatan</a:t>
            </a:r>
            <a:r>
              <a:rPr lang="en-US" sz="3700" dirty="0">
                <a:latin typeface="Berlin Sans FB" pitchFamily="34" charset="0"/>
              </a:rPr>
              <a:t> yang </a:t>
            </a:r>
            <a:r>
              <a:rPr lang="en-US" sz="3700" dirty="0" err="1">
                <a:latin typeface="Berlin Sans FB" pitchFamily="34" charset="0"/>
              </a:rPr>
              <a:t>berdekatan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tsb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mempunyai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jarak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pasti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sama</a:t>
            </a:r>
            <a:r>
              <a:rPr lang="en-US" sz="3700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sz="3700" dirty="0" err="1">
                <a:latin typeface="Berlin Sans FB" pitchFamily="34" charset="0"/>
              </a:rPr>
              <a:t>Namun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demikian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skala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ini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memiliki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Nol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Mutlak</a:t>
            </a:r>
            <a:r>
              <a:rPr lang="en-US" sz="3700" dirty="0">
                <a:latin typeface="Berlin Sans FB" pitchFamily="34" charset="0"/>
              </a:rPr>
              <a:t>. </a:t>
            </a:r>
            <a:r>
              <a:rPr lang="en-US" sz="3700" dirty="0" err="1">
                <a:latin typeface="Berlin Sans FB" pitchFamily="34" charset="0"/>
              </a:rPr>
              <a:t>Contoh</a:t>
            </a:r>
            <a:r>
              <a:rPr lang="en-US" sz="3700" dirty="0">
                <a:latin typeface="Berlin Sans FB" pitchFamily="34" charset="0"/>
              </a:rPr>
              <a:t>: </a:t>
            </a:r>
            <a:r>
              <a:rPr lang="en-US" sz="3700" dirty="0" err="1">
                <a:latin typeface="Berlin Sans FB" pitchFamily="34" charset="0"/>
              </a:rPr>
              <a:t>benda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suhunya</a:t>
            </a:r>
            <a:r>
              <a:rPr lang="en-US" sz="3700" dirty="0">
                <a:latin typeface="Berlin Sans FB" pitchFamily="34" charset="0"/>
              </a:rPr>
              <a:t> 0° Celsius </a:t>
            </a:r>
            <a:r>
              <a:rPr lang="en-US" sz="3700" dirty="0" err="1">
                <a:latin typeface="Berlin Sans FB" pitchFamily="34" charset="0"/>
              </a:rPr>
              <a:t>bukan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berarti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benda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tsb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mempunyai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kadar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panas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sama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sekali</a:t>
            </a:r>
            <a:r>
              <a:rPr lang="en-US" sz="3700" dirty="0">
                <a:latin typeface="Berlin Sans FB" pitchFamily="34" charset="0"/>
              </a:rPr>
              <a:t>. </a:t>
            </a:r>
            <a:r>
              <a:rPr lang="en-US" sz="3700" dirty="0" err="1">
                <a:latin typeface="Berlin Sans FB" pitchFamily="34" charset="0"/>
              </a:rPr>
              <a:t>Siswa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skor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tesnya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Nol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bukan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berarti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Ia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memiliki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kepandaian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sama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sekali</a:t>
            </a:r>
            <a:r>
              <a:rPr lang="en-US" sz="3700" dirty="0">
                <a:latin typeface="Berlin Sans FB" pitchFamily="34" charset="0"/>
              </a:rPr>
              <a:t>. </a:t>
            </a:r>
            <a:r>
              <a:rPr lang="en-US" sz="3700" dirty="0" err="1">
                <a:latin typeface="Berlin Sans FB" pitchFamily="34" charset="0"/>
              </a:rPr>
              <a:t>Jadi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Titik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Nol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sini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hanya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merupakan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titik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kesepakatan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saja</a:t>
            </a:r>
            <a:r>
              <a:rPr lang="en-US" sz="3700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sz="3700" dirty="0" err="1">
                <a:latin typeface="Berlin Sans FB" pitchFamily="34" charset="0"/>
              </a:rPr>
              <a:t>Demikian</a:t>
            </a:r>
            <a:r>
              <a:rPr lang="en-US" sz="3700" dirty="0">
                <a:latin typeface="Berlin Sans FB" pitchFamily="34" charset="0"/>
              </a:rPr>
              <a:t> pula, </a:t>
            </a:r>
            <a:r>
              <a:rPr lang="en-US" sz="3700" dirty="0" err="1">
                <a:latin typeface="Berlin Sans FB" pitchFamily="34" charset="0"/>
              </a:rPr>
              <a:t>skor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diberikan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sini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dapat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diperbandingkan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dgn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skor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lain </a:t>
            </a:r>
            <a:r>
              <a:rPr lang="en-US" sz="3700" dirty="0" err="1">
                <a:latin typeface="Berlin Sans FB" pitchFamily="34" charset="0"/>
              </a:rPr>
              <a:t>dengan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hukum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perkalian</a:t>
            </a:r>
            <a:r>
              <a:rPr lang="en-US" sz="3700" dirty="0">
                <a:latin typeface="Berlin Sans FB" pitchFamily="34" charset="0"/>
              </a:rPr>
              <a:t> (</a:t>
            </a:r>
            <a:r>
              <a:rPr lang="en-US" sz="3700" dirty="0" err="1">
                <a:latin typeface="Berlin Sans FB" pitchFamily="34" charset="0"/>
              </a:rPr>
              <a:t>Komutatif</a:t>
            </a:r>
            <a:r>
              <a:rPr lang="en-US" sz="3700" dirty="0">
                <a:latin typeface="Berlin Sans FB" pitchFamily="34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en-US" sz="3700" dirty="0" err="1">
                <a:latin typeface="Berlin Sans FB" pitchFamily="34" charset="0"/>
              </a:rPr>
              <a:t>Contoh</a:t>
            </a:r>
            <a:r>
              <a:rPr lang="en-US" sz="3700" dirty="0">
                <a:latin typeface="Berlin Sans FB" pitchFamily="34" charset="0"/>
              </a:rPr>
              <a:t>: </a:t>
            </a:r>
            <a:r>
              <a:rPr lang="en-US" sz="3700" dirty="0" err="1">
                <a:latin typeface="Berlin Sans FB" pitchFamily="34" charset="0"/>
              </a:rPr>
              <a:t>Siswa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nilainya</a:t>
            </a:r>
            <a:r>
              <a:rPr lang="en-US" sz="3700" dirty="0">
                <a:latin typeface="Berlin Sans FB" pitchFamily="34" charset="0"/>
              </a:rPr>
              <a:t> 80 </a:t>
            </a:r>
            <a:r>
              <a:rPr lang="en-US" sz="3700" dirty="0" err="1">
                <a:latin typeface="Berlin Sans FB" pitchFamily="34" charset="0"/>
              </a:rPr>
              <a:t>bukan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berarti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kepandaiannya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dua</a:t>
            </a:r>
            <a:r>
              <a:rPr lang="en-US" sz="3700" dirty="0">
                <a:latin typeface="Berlin Sans FB" pitchFamily="34" charset="0"/>
              </a:rPr>
              <a:t> kali </a:t>
            </a:r>
            <a:r>
              <a:rPr lang="en-US" sz="3700" dirty="0" err="1">
                <a:latin typeface="Berlin Sans FB" pitchFamily="34" charset="0"/>
              </a:rPr>
              <a:t>lipat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dari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siswa</a:t>
            </a:r>
            <a:r>
              <a:rPr lang="en-US" sz="3700" dirty="0">
                <a:latin typeface="Berlin Sans FB" pitchFamily="34" charset="0"/>
              </a:rPr>
              <a:t> yang </a:t>
            </a:r>
            <a:r>
              <a:rPr lang="en-US" sz="3700" dirty="0" err="1">
                <a:latin typeface="Berlin Sans FB" pitchFamily="34" charset="0"/>
              </a:rPr>
              <a:t>skor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nilainya</a:t>
            </a:r>
            <a:r>
              <a:rPr lang="en-US" sz="3700" dirty="0">
                <a:latin typeface="Berlin Sans FB" pitchFamily="34" charset="0"/>
              </a:rPr>
              <a:t> 40. Benda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suhunya</a:t>
            </a:r>
            <a:r>
              <a:rPr lang="en-US" sz="3700" dirty="0">
                <a:latin typeface="Berlin Sans FB" pitchFamily="34" charset="0"/>
              </a:rPr>
              <a:t> 80 °C, </a:t>
            </a:r>
            <a:r>
              <a:rPr lang="en-US" sz="3700" dirty="0" err="1">
                <a:latin typeface="Berlin Sans FB" pitchFamily="34" charset="0"/>
              </a:rPr>
              <a:t>bukan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berarti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panasnya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dua</a:t>
            </a:r>
            <a:r>
              <a:rPr lang="en-US" sz="3700" dirty="0">
                <a:latin typeface="Berlin Sans FB" pitchFamily="34" charset="0"/>
              </a:rPr>
              <a:t> kali </a:t>
            </a:r>
            <a:r>
              <a:rPr lang="en-US" sz="3700" dirty="0" err="1">
                <a:latin typeface="Berlin Sans FB" pitchFamily="34" charset="0"/>
              </a:rPr>
              <a:t>lipat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dari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benda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yg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suhunya</a:t>
            </a:r>
            <a:r>
              <a:rPr lang="en-US" sz="3700" dirty="0">
                <a:latin typeface="Berlin Sans FB" pitchFamily="34" charset="0"/>
              </a:rPr>
              <a:t> 40 °C, </a:t>
            </a:r>
            <a:r>
              <a:rPr lang="en-US" sz="3700" dirty="0" err="1">
                <a:latin typeface="Berlin Sans FB" pitchFamily="34" charset="0"/>
              </a:rPr>
              <a:t>dst</a:t>
            </a:r>
            <a:r>
              <a:rPr lang="en-US" sz="3700" dirty="0">
                <a:latin typeface="Berlin Sans FB" pitchFamily="34" charset="0"/>
              </a:rPr>
              <a:t>. </a:t>
            </a:r>
            <a:r>
              <a:rPr lang="en-US" sz="3700" dirty="0" err="1">
                <a:latin typeface="Berlin Sans FB" pitchFamily="34" charset="0"/>
              </a:rPr>
              <a:t>Nya</a:t>
            </a:r>
            <a:r>
              <a:rPr lang="en-US" sz="3700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5000" dirty="0" smtClean="0">
                <a:latin typeface="Algerian" pitchFamily="82" charset="0"/>
              </a:rPr>
              <a:t>SKALA RASIO</a:t>
            </a:r>
            <a:endParaRPr lang="en-US" sz="5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10000"/>
          </a:bodyPr>
          <a:lstStyle/>
          <a:p>
            <a:pPr lvl="0"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Memiliki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Nol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Mutlak</a:t>
            </a:r>
            <a:endParaRPr lang="en-US" dirty="0">
              <a:latin typeface="Berlin Sans FB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diperbandingkan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skor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lainnya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hukum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Komutatif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Contoh</a:t>
            </a:r>
            <a:r>
              <a:rPr lang="en-US" dirty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jarak</a:t>
            </a:r>
            <a:r>
              <a:rPr lang="en-US" dirty="0">
                <a:latin typeface="Berlin Sans FB" pitchFamily="34" charset="0"/>
              </a:rPr>
              <a:t> 0 meter, </a:t>
            </a:r>
            <a:r>
              <a:rPr lang="en-US" dirty="0" err="1">
                <a:latin typeface="Berlin Sans FB" pitchFamily="34" charset="0"/>
              </a:rPr>
              <a:t>maka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berarti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jarak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sama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sekali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Demikian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pua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benda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beratnya</a:t>
            </a:r>
            <a:r>
              <a:rPr lang="en-US" dirty="0">
                <a:latin typeface="Berlin Sans FB" pitchFamily="34" charset="0"/>
              </a:rPr>
              <a:t> 10 kg, </a:t>
            </a:r>
            <a:r>
              <a:rPr lang="en-US" dirty="0" err="1">
                <a:latin typeface="Berlin Sans FB" pitchFamily="34" charset="0"/>
              </a:rPr>
              <a:t>maka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benar-benar</a:t>
            </a:r>
            <a:r>
              <a:rPr lang="en-US" dirty="0">
                <a:latin typeface="Berlin Sans FB" pitchFamily="34" charset="0"/>
              </a:rPr>
              <a:t> 2 kali </a:t>
            </a:r>
            <a:r>
              <a:rPr lang="en-US" dirty="0" err="1">
                <a:latin typeface="Berlin Sans FB" pitchFamily="34" charset="0"/>
              </a:rPr>
              <a:t>lipat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benda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beratnya</a:t>
            </a:r>
            <a:r>
              <a:rPr lang="en-US" dirty="0">
                <a:latin typeface="Berlin Sans FB" pitchFamily="34" charset="0"/>
              </a:rPr>
              <a:t> 5 kg,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sebagainya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Skala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pengukuran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bidang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pendidikan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ilmu-ilmu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sosial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umumnya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mencapai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skala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pengukuran</a:t>
            </a:r>
            <a:r>
              <a:rPr lang="en-US" dirty="0">
                <a:latin typeface="Berlin Sans FB" pitchFamily="34" charset="0"/>
              </a:rPr>
              <a:t> interval </a:t>
            </a:r>
            <a:r>
              <a:rPr lang="en-US" dirty="0" err="1">
                <a:latin typeface="Berlin Sans FB" pitchFamily="34" charset="0"/>
              </a:rPr>
              <a:t>saja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sedangkan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skala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rasio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jarang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biasa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digunakan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err="1" smtClean="0">
                <a:latin typeface="Berlin Sans FB" pitchFamily="34" charset="0"/>
              </a:rPr>
              <a:t>Prosedur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Pengujian</a:t>
            </a:r>
            <a:r>
              <a:rPr lang="en-US" dirty="0" smtClean="0">
                <a:latin typeface="Berlin Sans FB" pitchFamily="34" charset="0"/>
              </a:rPr>
              <a:t>…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err="1" smtClean="0">
                <a:latin typeface="Berlin Sans FB" pitchFamily="34" charset="0"/>
              </a:rPr>
              <a:t>Sebagaimana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Statistika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Parametrik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teknik</a:t>
            </a:r>
            <a:r>
              <a:rPr lang="en-US" dirty="0" smtClean="0">
                <a:latin typeface="Berlin Sans FB" pitchFamily="34" charset="0"/>
              </a:rPr>
              <a:t>-</a:t>
            </a:r>
          </a:p>
          <a:p>
            <a:pPr lvl="0">
              <a:buNone/>
            </a:pPr>
            <a:r>
              <a:rPr lang="en-US" dirty="0" err="1" smtClean="0">
                <a:latin typeface="Berlin Sans FB" pitchFamily="34" charset="0"/>
              </a:rPr>
              <a:t>teknik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terdiri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Prosedur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tunggal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Prosedur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lebih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bebas</a:t>
            </a:r>
            <a:r>
              <a:rPr lang="en-US" dirty="0" smtClean="0">
                <a:latin typeface="Berlin Sans FB" pitchFamily="34" charset="0"/>
              </a:rPr>
              <a:t> (independent)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Prosedur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lebih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berhubungan</a:t>
            </a:r>
            <a:r>
              <a:rPr lang="en-US" dirty="0" smtClean="0">
                <a:latin typeface="Berlin Sans FB" pitchFamily="34" charset="0"/>
              </a:rPr>
              <a:t> (related/ dependent)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Korelasi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tata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jenjang</a:t>
            </a:r>
            <a:r>
              <a:rPr lang="en-US" dirty="0" smtClean="0">
                <a:latin typeface="Berlin Sans FB" pitchFamily="34" charset="0"/>
              </a:rPr>
              <a:t> (Spearman’s rank order),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ukuran-ukuran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asosiasi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lainnya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pPr lvl="0">
              <a:lnSpc>
                <a:spcPct val="85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Prosedur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untuk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data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dari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sampel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tunggal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</a:b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statistik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parametrik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pertanyaan-pertanyaan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tersebut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t </a:t>
            </a:r>
            <a:r>
              <a:rPr lang="en-US" dirty="0" err="1" smtClean="0">
                <a:latin typeface="Berlin Sans FB" pitchFamily="34" charset="0"/>
              </a:rPr>
              <a:t>satu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statistik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nonparametrik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pertanyaan-pertanyaan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tersebut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antara</a:t>
            </a:r>
            <a:r>
              <a:rPr lang="en-US" dirty="0" smtClean="0">
                <a:latin typeface="Berlin Sans FB" pitchFamily="34" charset="0"/>
              </a:rPr>
              <a:t> lain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dijawab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Binomial,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Chi-</a:t>
            </a:r>
            <a:r>
              <a:rPr lang="en-US" dirty="0" err="1" smtClean="0">
                <a:latin typeface="Berlin Sans FB" pitchFamily="34" charset="0"/>
              </a:rPr>
              <a:t>Kuadrat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Kolmogorof</a:t>
            </a:r>
            <a:r>
              <a:rPr lang="en-US" dirty="0" smtClean="0">
                <a:latin typeface="Berlin Sans FB" pitchFamily="34" charset="0"/>
              </a:rPr>
              <a:t>-Smirnov,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Tanda</a:t>
            </a:r>
            <a:r>
              <a:rPr lang="en-US" dirty="0" smtClean="0">
                <a:latin typeface="Berlin Sans FB" pitchFamily="34" charset="0"/>
              </a:rPr>
              <a:t> (One-sample sign test).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Sampel</a:t>
            </a:r>
            <a:r>
              <a:rPr lang="en-US" b="1" dirty="0" smtClean="0"/>
              <a:t> </a:t>
            </a:r>
            <a:r>
              <a:rPr lang="en-US" b="1" dirty="0" err="1" smtClean="0"/>
              <a:t>Independen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statistik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parametrik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membandingkan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nilai</a:t>
            </a:r>
            <a:r>
              <a:rPr lang="en-US" dirty="0" smtClean="0">
                <a:latin typeface="Berlin Sans FB" pitchFamily="34" charset="0"/>
              </a:rPr>
              <a:t> rata-rata </a:t>
            </a:r>
            <a:r>
              <a:rPr lang="en-US" u="sng" dirty="0" err="1" smtClean="0">
                <a:solidFill>
                  <a:srgbClr val="FF0000"/>
                </a:solidFill>
                <a:latin typeface="Berlin Sans FB" pitchFamily="34" charset="0"/>
              </a:rPr>
              <a:t>dua</a:t>
            </a:r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Berlin Sans FB" pitchFamily="34" charset="0"/>
              </a:rPr>
              <a:t>kelompok</a:t>
            </a:r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Berlin Sans FB" pitchFamily="34" charset="0"/>
              </a:rPr>
              <a:t>independen</a:t>
            </a:r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t (t-test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independen</a:t>
            </a:r>
            <a:r>
              <a:rPr lang="en-US" dirty="0" smtClean="0">
                <a:latin typeface="Berlin Sans FB" pitchFamily="34" charset="0"/>
              </a:rPr>
              <a:t>). </a:t>
            </a:r>
            <a:r>
              <a:rPr lang="en-US" dirty="0" err="1" smtClean="0">
                <a:latin typeface="Berlin Sans FB" pitchFamily="34" charset="0"/>
              </a:rPr>
              <a:t>Jika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dibandingkan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lebih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2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F (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ANOVA).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statistik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nonparametrik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alternatif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membandingkan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Berlin Sans FB" pitchFamily="34" charset="0"/>
              </a:rPr>
              <a:t>dua</a:t>
            </a:r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Berlin Sans FB" pitchFamily="34" charset="0"/>
              </a:rPr>
              <a:t>kelompok</a:t>
            </a:r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Berlin Sans FB" pitchFamily="34" charset="0"/>
              </a:rPr>
              <a:t>sampel</a:t>
            </a:r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Berlin Sans FB" pitchFamily="34" charset="0"/>
              </a:rPr>
              <a:t>independen</a:t>
            </a:r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antara</a:t>
            </a:r>
            <a:r>
              <a:rPr lang="en-US" dirty="0" smtClean="0">
                <a:latin typeface="Berlin Sans FB" pitchFamily="34" charset="0"/>
              </a:rPr>
              <a:t> lain </a:t>
            </a:r>
            <a:r>
              <a:rPr lang="en-US" dirty="0" err="1" smtClean="0">
                <a:latin typeface="Berlin Sans FB" pitchFamily="34" charset="0"/>
              </a:rPr>
              <a:t>adalah</a:t>
            </a:r>
            <a:r>
              <a:rPr lang="en-US" dirty="0" smtClean="0">
                <a:latin typeface="Berlin Sans FB" pitchFamily="34" charset="0"/>
              </a:rPr>
              <a:t>: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kemungkinan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Fisher,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Chi-</a:t>
            </a:r>
            <a:r>
              <a:rPr lang="en-US" dirty="0" err="1" smtClean="0">
                <a:latin typeface="Berlin Sans FB" pitchFamily="34" charset="0"/>
              </a:rPr>
              <a:t>Kuadrat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Median,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U Mann-Whitney,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Kolmogorov</a:t>
            </a:r>
            <a:r>
              <a:rPr lang="en-US" dirty="0" smtClean="0">
                <a:latin typeface="Berlin Sans FB" pitchFamily="34" charset="0"/>
              </a:rPr>
              <a:t>-Smirnov </a:t>
            </a:r>
            <a:r>
              <a:rPr lang="en-US" dirty="0" err="1" smtClean="0">
                <a:latin typeface="Berlin Sans FB" pitchFamily="34" charset="0"/>
              </a:rPr>
              <a:t>dua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. </a:t>
            </a:r>
            <a:r>
              <a:rPr lang="en-US" dirty="0" err="1" smtClean="0">
                <a:latin typeface="Berlin Sans FB" pitchFamily="34" charset="0"/>
              </a:rPr>
              <a:t>Jika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dibandingkan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lebih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dua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maka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Chi-</a:t>
            </a:r>
            <a:r>
              <a:rPr lang="en-US" dirty="0" err="1" smtClean="0">
                <a:latin typeface="Berlin Sans FB" pitchFamily="34" charset="0"/>
              </a:rPr>
              <a:t>Kuadrat</a:t>
            </a:r>
            <a:r>
              <a:rPr lang="en-US" dirty="0" smtClean="0">
                <a:latin typeface="Berlin Sans FB" pitchFamily="34" charset="0"/>
              </a:rPr>
              <a:t>   k-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Median, </a:t>
            </a:r>
            <a:r>
              <a:rPr lang="en-US" dirty="0" err="1" smtClean="0">
                <a:latin typeface="Berlin Sans FB" pitchFamily="34" charset="0"/>
              </a:rPr>
              <a:t>analisis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varians</a:t>
            </a:r>
            <a:r>
              <a:rPr lang="en-US" dirty="0" smtClean="0">
                <a:latin typeface="Berlin Sans FB" pitchFamily="34" charset="0"/>
              </a:rPr>
              <a:t> Ranking </a:t>
            </a:r>
            <a:r>
              <a:rPr lang="en-US" dirty="0" err="1" smtClean="0">
                <a:latin typeface="Berlin Sans FB" pitchFamily="34" charset="0"/>
              </a:rPr>
              <a:t>satu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arah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Kruskal</a:t>
            </a:r>
            <a:r>
              <a:rPr lang="en-US" dirty="0" smtClean="0">
                <a:latin typeface="Berlin Sans FB" pitchFamily="34" charset="0"/>
              </a:rPr>
              <a:t>-Wallis.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Sampel</a:t>
            </a:r>
            <a:r>
              <a:rPr lang="en-US" b="1" dirty="0" smtClean="0"/>
              <a:t> </a:t>
            </a:r>
            <a:r>
              <a:rPr lang="en-US" b="1" dirty="0" err="1" smtClean="0"/>
              <a:t>Dependen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3100" dirty="0" err="1" smtClean="0">
                <a:latin typeface="Berlin Sans FB" pitchFamily="34" charset="0"/>
              </a:rPr>
              <a:t>Pada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statistik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parametrik</a:t>
            </a:r>
            <a:r>
              <a:rPr lang="en-US" sz="3100" dirty="0" smtClean="0">
                <a:latin typeface="Berlin Sans FB" pitchFamily="34" charset="0"/>
              </a:rPr>
              <a:t>, </a:t>
            </a:r>
            <a:r>
              <a:rPr lang="en-US" sz="3100" dirty="0" err="1" smtClean="0">
                <a:latin typeface="Berlin Sans FB" pitchFamily="34" charset="0"/>
              </a:rPr>
              <a:t>jika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ingin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membandingkan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dua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variabel</a:t>
            </a:r>
            <a:r>
              <a:rPr lang="en-US" sz="3100" dirty="0" smtClean="0">
                <a:latin typeface="Berlin Sans FB" pitchFamily="34" charset="0"/>
              </a:rPr>
              <a:t> yang </a:t>
            </a:r>
            <a:r>
              <a:rPr lang="en-US" sz="3100" dirty="0" err="1" smtClean="0">
                <a:latin typeface="Berlin Sans FB" pitchFamily="34" charset="0"/>
              </a:rPr>
              <a:t>diukur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dari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sampel</a:t>
            </a:r>
            <a:r>
              <a:rPr lang="en-US" sz="3100" dirty="0" smtClean="0">
                <a:latin typeface="Berlin Sans FB" pitchFamily="34" charset="0"/>
              </a:rPr>
              <a:t> yang </a:t>
            </a:r>
            <a:r>
              <a:rPr lang="en-US" sz="3100" dirty="0" err="1" smtClean="0">
                <a:latin typeface="Berlin Sans FB" pitchFamily="34" charset="0"/>
              </a:rPr>
              <a:t>sama</a:t>
            </a:r>
            <a:r>
              <a:rPr lang="en-US" sz="3100" dirty="0" smtClean="0">
                <a:latin typeface="Berlin Sans FB" pitchFamily="34" charset="0"/>
              </a:rPr>
              <a:t>, </a:t>
            </a:r>
            <a:r>
              <a:rPr lang="en-US" sz="3100" dirty="0" err="1" smtClean="0">
                <a:latin typeface="Berlin Sans FB" pitchFamily="34" charset="0"/>
              </a:rPr>
              <a:t>dapat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menggunakan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u="sng" dirty="0" err="1" smtClean="0">
                <a:solidFill>
                  <a:srgbClr val="FF0000"/>
                </a:solidFill>
                <a:latin typeface="Berlin Sans FB" pitchFamily="34" charset="0"/>
              </a:rPr>
              <a:t>uji</a:t>
            </a:r>
            <a:r>
              <a:rPr lang="en-US" sz="3100" u="sng" dirty="0" smtClean="0">
                <a:solidFill>
                  <a:srgbClr val="FF0000"/>
                </a:solidFill>
                <a:latin typeface="Berlin Sans FB" pitchFamily="34" charset="0"/>
              </a:rPr>
              <a:t> t data </a:t>
            </a:r>
            <a:r>
              <a:rPr lang="en-US" sz="3100" u="sng" dirty="0" err="1" smtClean="0">
                <a:solidFill>
                  <a:srgbClr val="FF0000"/>
                </a:solidFill>
                <a:latin typeface="Berlin Sans FB" pitchFamily="34" charset="0"/>
              </a:rPr>
              <a:t>berpasangan</a:t>
            </a:r>
            <a:r>
              <a:rPr lang="en-US" sz="3100" dirty="0" smtClean="0">
                <a:latin typeface="Berlin Sans FB" pitchFamily="34" charset="0"/>
              </a:rPr>
              <a:t>. </a:t>
            </a:r>
            <a:r>
              <a:rPr lang="en-US" sz="3100" dirty="0" err="1" smtClean="0">
                <a:latin typeface="Berlin Sans FB" pitchFamily="34" charset="0"/>
              </a:rPr>
              <a:t>Jika</a:t>
            </a:r>
            <a:r>
              <a:rPr lang="en-US" sz="3100" dirty="0" smtClean="0">
                <a:latin typeface="Berlin Sans FB" pitchFamily="34" charset="0"/>
              </a:rPr>
              <a:t> yang </a:t>
            </a:r>
            <a:r>
              <a:rPr lang="en-US" sz="3100" dirty="0" err="1" smtClean="0">
                <a:latin typeface="Berlin Sans FB" pitchFamily="34" charset="0"/>
              </a:rPr>
              <a:t>dibandingkan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lebih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dari</a:t>
            </a:r>
            <a:r>
              <a:rPr lang="en-US" sz="3100" dirty="0" smtClean="0">
                <a:latin typeface="Berlin Sans FB" pitchFamily="34" charset="0"/>
              </a:rPr>
              <a:t> 2 </a:t>
            </a:r>
            <a:r>
              <a:rPr lang="en-US" sz="3100" dirty="0" err="1" smtClean="0">
                <a:latin typeface="Berlin Sans FB" pitchFamily="34" charset="0"/>
              </a:rPr>
              <a:t>kelompok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maka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digunakan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uji</a:t>
            </a:r>
            <a:r>
              <a:rPr lang="en-US" sz="3100" dirty="0" smtClean="0">
                <a:latin typeface="Berlin Sans FB" pitchFamily="34" charset="0"/>
              </a:rPr>
              <a:t> F (</a:t>
            </a:r>
            <a:r>
              <a:rPr lang="en-US" sz="3100" dirty="0" err="1" smtClean="0">
                <a:latin typeface="Berlin Sans FB" pitchFamily="34" charset="0"/>
              </a:rPr>
              <a:t>dalam</a:t>
            </a:r>
            <a:r>
              <a:rPr lang="en-US" sz="3100" dirty="0" smtClean="0">
                <a:latin typeface="Berlin Sans FB" pitchFamily="34" charset="0"/>
              </a:rPr>
              <a:t> ANOVA). </a:t>
            </a:r>
          </a:p>
          <a:p>
            <a:pPr>
              <a:spcAft>
                <a:spcPts val="600"/>
              </a:spcAft>
            </a:pPr>
            <a:r>
              <a:rPr lang="en-US" sz="3100" dirty="0" err="1" smtClean="0">
                <a:latin typeface="Berlin Sans FB" pitchFamily="34" charset="0"/>
              </a:rPr>
              <a:t>Pada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statistik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nonparametrik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jika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kelompok</a:t>
            </a:r>
            <a:r>
              <a:rPr lang="en-US" sz="3100" dirty="0" smtClean="0">
                <a:latin typeface="Berlin Sans FB" pitchFamily="34" charset="0"/>
              </a:rPr>
              <a:t> yang </a:t>
            </a:r>
            <a:r>
              <a:rPr lang="en-US" sz="3100" dirty="0" err="1" smtClean="0">
                <a:latin typeface="Berlin Sans FB" pitchFamily="34" charset="0"/>
              </a:rPr>
              <a:t>dibandingkan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adalah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dependen</a:t>
            </a:r>
            <a:r>
              <a:rPr lang="en-US" sz="3100" dirty="0" smtClean="0">
                <a:latin typeface="Berlin Sans FB" pitchFamily="34" charset="0"/>
              </a:rPr>
              <a:t>, </a:t>
            </a:r>
            <a:r>
              <a:rPr lang="en-US" sz="3100" dirty="0" err="1" smtClean="0">
                <a:latin typeface="Berlin Sans FB" pitchFamily="34" charset="0"/>
              </a:rPr>
              <a:t>maka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ada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dua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alternatif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uji</a:t>
            </a:r>
            <a:r>
              <a:rPr lang="en-US" sz="3100" dirty="0" smtClean="0">
                <a:latin typeface="Berlin Sans FB" pitchFamily="34" charset="0"/>
              </a:rPr>
              <a:t> yang </a:t>
            </a:r>
            <a:r>
              <a:rPr lang="en-US" sz="3100" dirty="0" err="1" smtClean="0">
                <a:latin typeface="Berlin Sans FB" pitchFamily="34" charset="0"/>
              </a:rPr>
              <a:t>dapat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digunakan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yaitu</a:t>
            </a:r>
            <a:r>
              <a:rPr lang="en-US" sz="3100" dirty="0" smtClean="0">
                <a:latin typeface="Berlin Sans FB" pitchFamily="34" charset="0"/>
              </a:rPr>
              <a:t>: </a:t>
            </a:r>
            <a:r>
              <a:rPr lang="en-US" sz="3100" dirty="0" err="1" smtClean="0">
                <a:latin typeface="Berlin Sans FB" pitchFamily="34" charset="0"/>
              </a:rPr>
              <a:t>uji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Tanda</a:t>
            </a:r>
            <a:r>
              <a:rPr lang="en-US" sz="3100" dirty="0" smtClean="0">
                <a:latin typeface="Berlin Sans FB" pitchFamily="34" charset="0"/>
              </a:rPr>
              <a:t> (Sign test),  </a:t>
            </a:r>
            <a:r>
              <a:rPr lang="en-US" sz="3100" dirty="0" err="1" smtClean="0">
                <a:latin typeface="Berlin Sans FB" pitchFamily="34" charset="0"/>
              </a:rPr>
              <a:t>uji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Wilcoxon</a:t>
            </a:r>
            <a:r>
              <a:rPr lang="en-US" sz="3100" dirty="0" smtClean="0">
                <a:latin typeface="Berlin Sans FB" pitchFamily="34" charset="0"/>
              </a:rPr>
              <a:t>, </a:t>
            </a:r>
            <a:r>
              <a:rPr lang="en-US" sz="3100" dirty="0" err="1" smtClean="0">
                <a:latin typeface="Berlin Sans FB" pitchFamily="34" charset="0"/>
              </a:rPr>
              <a:t>dan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uji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Mc.Nemar</a:t>
            </a:r>
            <a:r>
              <a:rPr lang="en-US" sz="3100" dirty="0" smtClean="0">
                <a:latin typeface="Berlin Sans FB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3100" dirty="0" err="1" smtClean="0">
                <a:latin typeface="Berlin Sans FB" pitchFamily="34" charset="0"/>
              </a:rPr>
              <a:t>Jika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kelompok</a:t>
            </a:r>
            <a:r>
              <a:rPr lang="en-US" sz="3100" dirty="0" smtClean="0">
                <a:latin typeface="Berlin Sans FB" pitchFamily="34" charset="0"/>
              </a:rPr>
              <a:t> yang </a:t>
            </a:r>
            <a:r>
              <a:rPr lang="en-US" sz="3100" dirty="0" err="1" smtClean="0">
                <a:latin typeface="Berlin Sans FB" pitchFamily="34" charset="0"/>
              </a:rPr>
              <a:t>dibandingkan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lebih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dari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dua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kelompok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maka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uji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statistik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nonparametrik</a:t>
            </a:r>
            <a:r>
              <a:rPr lang="en-US" sz="3100" dirty="0" smtClean="0">
                <a:latin typeface="Berlin Sans FB" pitchFamily="34" charset="0"/>
              </a:rPr>
              <a:t> yang </a:t>
            </a:r>
            <a:r>
              <a:rPr lang="en-US" sz="3100" dirty="0" err="1" smtClean="0">
                <a:latin typeface="Berlin Sans FB" pitchFamily="34" charset="0"/>
              </a:rPr>
              <a:t>dapat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digunakan</a:t>
            </a:r>
            <a:r>
              <a:rPr lang="en-US" sz="3100" dirty="0" smtClean="0">
                <a:latin typeface="Berlin Sans FB" pitchFamily="34" charset="0"/>
              </a:rPr>
              <a:t> </a:t>
            </a:r>
            <a:r>
              <a:rPr lang="en-US" sz="3100" dirty="0" err="1" smtClean="0">
                <a:latin typeface="Berlin Sans FB" pitchFamily="34" charset="0"/>
              </a:rPr>
              <a:t>adalah</a:t>
            </a:r>
            <a:r>
              <a:rPr lang="en-US" sz="3100" dirty="0" smtClean="0">
                <a:latin typeface="Berlin Sans FB" pitchFamily="34" charset="0"/>
              </a:rPr>
              <a:t> Friedman’s two-way analysis of variance </a:t>
            </a:r>
            <a:r>
              <a:rPr lang="en-US" sz="3100" dirty="0" err="1" smtClean="0">
                <a:latin typeface="Berlin Sans FB" pitchFamily="34" charset="0"/>
              </a:rPr>
              <a:t>dan</a:t>
            </a:r>
            <a:r>
              <a:rPr lang="en-US" sz="3100" dirty="0" smtClean="0">
                <a:latin typeface="Berlin Sans FB" pitchFamily="34" charset="0"/>
              </a:rPr>
              <a:t> Cochran Q test.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80000"/>
              </a:lnSpc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Korelasi</a:t>
            </a:r>
            <a:r>
              <a:rPr lang="en-US" b="1" dirty="0" smtClean="0"/>
              <a:t> </a:t>
            </a:r>
            <a:r>
              <a:rPr lang="en-US" b="1" dirty="0" err="1" smtClean="0"/>
              <a:t>Peringkat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Ukuran-Ukuran</a:t>
            </a:r>
            <a:r>
              <a:rPr lang="en-US" b="1" dirty="0" smtClean="0"/>
              <a:t> </a:t>
            </a:r>
            <a:r>
              <a:rPr lang="en-US" b="1" dirty="0" err="1" smtClean="0"/>
              <a:t>Asosiasi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statistik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parametrik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ukuran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korelasi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umum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adalah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korelasi</a:t>
            </a:r>
            <a:r>
              <a:rPr lang="en-US" dirty="0" smtClean="0">
                <a:latin typeface="Berlin Sans FB" pitchFamily="34" charset="0"/>
              </a:rPr>
              <a:t> Product Moment Pearson, </a:t>
            </a:r>
            <a:r>
              <a:rPr lang="en-US" dirty="0" err="1" smtClean="0">
                <a:latin typeface="Berlin Sans FB" pitchFamily="34" charset="0"/>
              </a:rPr>
              <a:t>korelasi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ganda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parsial</a:t>
            </a:r>
            <a:r>
              <a:rPr lang="en-US" dirty="0" smtClean="0">
                <a:latin typeface="Berlin Sans FB" pitchFamily="34" charset="0"/>
              </a:rPr>
              <a:t>, semi </a:t>
            </a:r>
            <a:r>
              <a:rPr lang="en-US" dirty="0" err="1" smtClean="0">
                <a:latin typeface="Berlin Sans FB" pitchFamily="34" charset="0"/>
              </a:rPr>
              <a:t>parsial</a:t>
            </a:r>
            <a:r>
              <a:rPr lang="en-US" dirty="0" smtClean="0">
                <a:latin typeface="Berlin Sans FB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Diantara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korelasi</a:t>
            </a:r>
            <a:r>
              <a:rPr lang="en-US" dirty="0" smtClean="0">
                <a:latin typeface="Berlin Sans FB" pitchFamily="34" charset="0"/>
              </a:rPr>
              <a:t> non-</a:t>
            </a:r>
            <a:r>
              <a:rPr lang="en-US" dirty="0" err="1" smtClean="0">
                <a:latin typeface="Berlin Sans FB" pitchFamily="34" charset="0"/>
              </a:rPr>
              <a:t>parametrik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ekuivalen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koefisien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korelasi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standar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umum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adalah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koefisien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kontingensi</a:t>
            </a:r>
            <a:r>
              <a:rPr lang="en-US" dirty="0" smtClean="0">
                <a:latin typeface="Berlin Sans FB" pitchFamily="34" charset="0"/>
              </a:rPr>
              <a:t> C, Spearman Rank Order, Kendal Tau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coefficien</a:t>
            </a:r>
            <a:r>
              <a:rPr lang="en-US" dirty="0" smtClean="0">
                <a:latin typeface="Berlin Sans FB" pitchFamily="34" charset="0"/>
              </a:rPr>
              <a:t> Gamma. 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Selain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ketiga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pengukuran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tersebut</a:t>
            </a:r>
            <a:r>
              <a:rPr lang="en-US" dirty="0" smtClean="0">
                <a:latin typeface="Berlin Sans FB" pitchFamily="34" charset="0"/>
              </a:rPr>
              <a:t>, Chi square yang </a:t>
            </a:r>
            <a:r>
              <a:rPr lang="en-US" dirty="0" err="1" smtClean="0">
                <a:latin typeface="Berlin Sans FB" pitchFamily="34" charset="0"/>
              </a:rPr>
              <a:t>berbasiskan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silang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juga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relatif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populer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mengukur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korelasi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antar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STATISTIK </a:t>
            </a:r>
            <a:r>
              <a:rPr lang="en-US" b="1" dirty="0" err="1" smtClean="0">
                <a:latin typeface="Algerian" pitchFamily="82" charset="0"/>
              </a:rPr>
              <a:t>vs</a:t>
            </a:r>
            <a:r>
              <a:rPr lang="en-US" b="1" dirty="0" smtClean="0">
                <a:latin typeface="Algerian" pitchFamily="82" charset="0"/>
              </a:rPr>
              <a:t> STATISTIKA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dirty="0" smtClean="0">
                <a:latin typeface="Berlin Sans FB" pitchFamily="34" charset="0"/>
              </a:rPr>
              <a:t>STATISTIK :</a:t>
            </a:r>
          </a:p>
          <a:p>
            <a:r>
              <a:rPr lang="en-US" dirty="0" err="1">
                <a:latin typeface="Berlin Sans FB" pitchFamily="34" charset="0"/>
              </a:rPr>
              <a:t>kumpulan</a:t>
            </a:r>
            <a:r>
              <a:rPr lang="en-US" dirty="0">
                <a:latin typeface="Berlin Sans FB" pitchFamily="34" charset="0"/>
              </a:rPr>
              <a:t> data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fakta-fakta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disajikan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daftar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Tabel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Grafik</a:t>
            </a:r>
            <a:r>
              <a:rPr lang="en-US" dirty="0">
                <a:latin typeface="Berlin Sans FB" pitchFamily="34" charset="0"/>
              </a:rPr>
              <a:t>, Diagram </a:t>
            </a:r>
            <a:r>
              <a:rPr lang="en-US" dirty="0" err="1">
                <a:latin typeface="Berlin Sans FB" pitchFamily="34" charset="0"/>
              </a:rPr>
              <a:t>dsb</a:t>
            </a:r>
            <a:r>
              <a:rPr lang="en-US" dirty="0">
                <a:latin typeface="Berlin Sans FB" pitchFamily="34" charset="0"/>
              </a:rPr>
              <a:t>. agar </a:t>
            </a:r>
            <a:r>
              <a:rPr lang="en-US" dirty="0" err="1">
                <a:latin typeface="Berlin Sans FB" pitchFamily="34" charset="0"/>
              </a:rPr>
              <a:t>mudah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diinterpretasi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digunakan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tujuan-tujuan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tertentu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  <a:p>
            <a:pPr>
              <a:buNone/>
            </a:pPr>
            <a:r>
              <a:rPr lang="en-US" sz="3900" dirty="0" smtClean="0">
                <a:latin typeface="Berlin Sans FB" pitchFamily="34" charset="0"/>
              </a:rPr>
              <a:t>STATISTIKA :</a:t>
            </a:r>
          </a:p>
          <a:p>
            <a:r>
              <a:rPr lang="en-US" dirty="0" err="1">
                <a:latin typeface="Berlin Sans FB" pitchFamily="34" charset="0"/>
              </a:rPr>
              <a:t>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pengetahuan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mengenai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cara</a:t>
            </a:r>
            <a:r>
              <a:rPr lang="en-US" dirty="0">
                <a:latin typeface="Berlin Sans FB" pitchFamily="34" charset="0"/>
              </a:rPr>
              <a:t>/</a:t>
            </a:r>
            <a:r>
              <a:rPr lang="en-US" dirty="0" err="1">
                <a:latin typeface="Berlin Sans FB" pitchFamily="34" charset="0"/>
              </a:rPr>
              <a:t>metode</a:t>
            </a:r>
            <a:r>
              <a:rPr lang="en-US" dirty="0" smtClean="0">
                <a:latin typeface="Berlin Sans FB" pitchFamily="34" charset="0"/>
              </a:rPr>
              <a:t>/ </a:t>
            </a:r>
            <a:r>
              <a:rPr lang="en-US" dirty="0" err="1" smtClean="0">
                <a:latin typeface="Berlin Sans FB" pitchFamily="34" charset="0"/>
              </a:rPr>
              <a:t>teknik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pengumpulan</a:t>
            </a:r>
            <a:r>
              <a:rPr lang="en-US" dirty="0">
                <a:latin typeface="Berlin Sans FB" pitchFamily="34" charset="0"/>
              </a:rPr>
              <a:t> data, </a:t>
            </a:r>
            <a:r>
              <a:rPr lang="en-US" dirty="0" err="1">
                <a:latin typeface="Berlin Sans FB" pitchFamily="34" charset="0"/>
              </a:rPr>
              <a:t>menganalisis</a:t>
            </a:r>
            <a:r>
              <a:rPr lang="en-US" dirty="0">
                <a:latin typeface="Berlin Sans FB" pitchFamily="34" charset="0"/>
              </a:rPr>
              <a:t> data, </a:t>
            </a:r>
            <a:r>
              <a:rPr lang="en-US" dirty="0" err="1">
                <a:latin typeface="Berlin Sans FB" pitchFamily="34" charset="0"/>
              </a:rPr>
              <a:t>menyajikan</a:t>
            </a:r>
            <a:r>
              <a:rPr lang="en-US" dirty="0">
                <a:latin typeface="Berlin Sans FB" pitchFamily="34" charset="0"/>
              </a:rPr>
              <a:t> data </a:t>
            </a:r>
            <a:r>
              <a:rPr lang="en-US" dirty="0" err="1">
                <a:latin typeface="Berlin Sans FB" pitchFamily="34" charset="0"/>
              </a:rPr>
              <a:t>guna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keputusan-keputusan</a:t>
            </a:r>
            <a:endParaRPr lang="en-US" dirty="0">
              <a:latin typeface="Berlin Sans FB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Teknik-teknik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Statistik</a:t>
            </a:r>
            <a:r>
              <a:rPr lang="en-US" dirty="0" smtClean="0">
                <a:latin typeface="Berlin Sans FB" pitchFamily="34" charset="0"/>
              </a:rPr>
              <a:t> Non-par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571500" indent="-571500"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Prosedur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Data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Tunggal:</a:t>
            </a:r>
          </a:p>
          <a:p>
            <a:pPr marL="571500" indent="-571500"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Kasus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Berkaitan</a:t>
            </a:r>
            <a:r>
              <a:rPr lang="en-US" dirty="0" smtClean="0">
                <a:latin typeface="Berlin Sans FB" pitchFamily="34" charset="0"/>
              </a:rPr>
              <a:t> (Related)</a:t>
            </a:r>
          </a:p>
          <a:p>
            <a:pPr marL="571500" indent="-571500"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Kasus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Independen</a:t>
            </a:r>
            <a:endParaRPr lang="en-US" dirty="0" smtClean="0">
              <a:latin typeface="Berlin Sans FB" pitchFamily="34" charset="0"/>
            </a:endParaRPr>
          </a:p>
          <a:p>
            <a:pPr marL="571500" indent="-571500"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Kasus</a:t>
            </a:r>
            <a:r>
              <a:rPr lang="en-US" dirty="0" smtClean="0">
                <a:latin typeface="Berlin Sans FB" pitchFamily="34" charset="0"/>
              </a:rPr>
              <a:t> k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Berkaitan</a:t>
            </a:r>
            <a:r>
              <a:rPr lang="en-US" dirty="0" smtClean="0">
                <a:latin typeface="Berlin Sans FB" pitchFamily="34" charset="0"/>
              </a:rPr>
              <a:t> (Related)</a:t>
            </a:r>
          </a:p>
          <a:p>
            <a:pPr marL="571500" indent="-571500"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Kasus</a:t>
            </a:r>
            <a:r>
              <a:rPr lang="en-US" dirty="0" smtClean="0">
                <a:latin typeface="Berlin Sans FB" pitchFamily="34" charset="0"/>
              </a:rPr>
              <a:t> k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Independen</a:t>
            </a:r>
            <a:endParaRPr lang="en-US" dirty="0" smtClean="0">
              <a:latin typeface="Berlin Sans FB" pitchFamily="34" charset="0"/>
            </a:endParaRPr>
          </a:p>
          <a:p>
            <a:pPr marL="571500" indent="-571500"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Korelasi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Asosiasi</a:t>
            </a:r>
            <a:endParaRPr lang="en-US" dirty="0" smtClean="0">
              <a:latin typeface="Berlin Sans FB" pitchFamily="34" charset="0"/>
            </a:endParaRPr>
          </a:p>
          <a:p>
            <a:pPr marL="571500" indent="-571500">
              <a:buAutoNum type="romanUcPeriod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1. </a:t>
            </a:r>
            <a:r>
              <a:rPr lang="en-US" dirty="0" err="1" smtClean="0">
                <a:latin typeface="Berlin Sans FB" pitchFamily="34" charset="0"/>
              </a:rPr>
              <a:t>Prosedur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Data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Tunggal 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Binomial (Data Nominal &amp;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Kecil N &lt; 25)</a:t>
            </a:r>
          </a:p>
          <a:p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Z (data nominal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besar</a:t>
            </a:r>
            <a:r>
              <a:rPr lang="en-US" dirty="0" smtClean="0">
                <a:latin typeface="Berlin Sans FB" pitchFamily="34" charset="0"/>
              </a:rPr>
              <a:t> N &gt; 25)</a:t>
            </a:r>
          </a:p>
          <a:p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Chi </a:t>
            </a:r>
            <a:r>
              <a:rPr lang="en-US" dirty="0" err="1" smtClean="0">
                <a:latin typeface="Berlin Sans FB" pitchFamily="34" charset="0"/>
              </a:rPr>
              <a:t>Kuadrat</a:t>
            </a:r>
            <a:r>
              <a:rPr lang="en-US" dirty="0" smtClean="0">
                <a:latin typeface="Berlin Sans FB" pitchFamily="34" charset="0"/>
              </a:rPr>
              <a:t> (data nominal,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besar</a:t>
            </a:r>
            <a:r>
              <a:rPr lang="en-US" dirty="0" smtClean="0">
                <a:latin typeface="Berlin Sans FB" pitchFamily="34" charset="0"/>
              </a:rPr>
              <a:t>)</a:t>
            </a:r>
          </a:p>
          <a:p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Run Test (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Data Ordinal)</a:t>
            </a:r>
          </a:p>
          <a:p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Kolmogorof</a:t>
            </a:r>
            <a:r>
              <a:rPr lang="en-US" dirty="0" smtClean="0">
                <a:latin typeface="Berlin Sans FB" pitchFamily="34" charset="0"/>
              </a:rPr>
              <a:t> – Smirnov 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2.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Kasus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Dua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Sampel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Berkaitan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Tanda</a:t>
            </a:r>
            <a:r>
              <a:rPr lang="en-US" dirty="0" smtClean="0">
                <a:latin typeface="Berlin Sans FB" pitchFamily="34" charset="0"/>
              </a:rPr>
              <a:t> (Sign Test)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Mc </a:t>
            </a:r>
            <a:r>
              <a:rPr lang="en-US" dirty="0" err="1" smtClean="0">
                <a:latin typeface="Berlin Sans FB" pitchFamily="34" charset="0"/>
              </a:rPr>
              <a:t>Nemar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pakai</a:t>
            </a:r>
            <a:r>
              <a:rPr lang="en-US" dirty="0" smtClean="0">
                <a:latin typeface="Berlin Sans FB" pitchFamily="34" charset="0"/>
              </a:rPr>
              <a:t> Chi </a:t>
            </a:r>
            <a:r>
              <a:rPr lang="en-US" dirty="0" err="1" smtClean="0">
                <a:latin typeface="Berlin Sans FB" pitchFamily="34" charset="0"/>
              </a:rPr>
              <a:t>Kuadrat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Besar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Binomial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kecil</a:t>
            </a:r>
            <a:r>
              <a:rPr lang="en-US" dirty="0" smtClean="0">
                <a:latin typeface="Berlin Sans FB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Wilcoxon</a:t>
            </a:r>
            <a:r>
              <a:rPr lang="en-US" dirty="0" smtClean="0">
                <a:latin typeface="Berlin Sans FB" pitchFamily="34" charset="0"/>
              </a:rPr>
              <a:t> Match Pairs Test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Wilcoxon</a:t>
            </a:r>
            <a:r>
              <a:rPr lang="en-US" dirty="0" smtClean="0">
                <a:latin typeface="Berlin Sans FB" pitchFamily="34" charset="0"/>
              </a:rPr>
              <a:t> Signed-Rank Test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3.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Kasus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Dua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Sampel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Independen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Eksak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Fisher</a:t>
            </a:r>
          </a:p>
          <a:p>
            <a:r>
              <a:rPr lang="en-US" dirty="0" smtClean="0"/>
              <a:t>Chi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err="1" smtClean="0"/>
              <a:t>Uji</a:t>
            </a:r>
            <a:r>
              <a:rPr lang="en-US" dirty="0" smtClean="0"/>
              <a:t> Median</a:t>
            </a:r>
          </a:p>
          <a:p>
            <a:r>
              <a:rPr lang="en-US" dirty="0" smtClean="0"/>
              <a:t>Mann-Whitney U Test</a:t>
            </a:r>
          </a:p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Kolmogorof</a:t>
            </a:r>
            <a:r>
              <a:rPr lang="en-US" dirty="0" smtClean="0"/>
              <a:t> Smirnov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smtClean="0"/>
              <a:t>Test Run Wald-</a:t>
            </a:r>
            <a:r>
              <a:rPr lang="en-US" dirty="0" err="1" smtClean="0"/>
              <a:t>Wolfowitz</a:t>
            </a:r>
            <a:endParaRPr lang="en-US" dirty="0" smtClean="0"/>
          </a:p>
          <a:p>
            <a:r>
              <a:rPr lang="en-US" dirty="0" err="1" smtClean="0"/>
              <a:t>Wilcoxon</a:t>
            </a:r>
            <a:r>
              <a:rPr lang="en-US" dirty="0" smtClean="0"/>
              <a:t> Rank Sum Test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4.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Kasus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k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Sampel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" pitchFamily="34" charset="0"/>
              </a:rPr>
              <a:t>Berkaitan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Berlin Sans FB" pitchFamily="34" charset="0"/>
              </a:rPr>
              <a:t>Friedman’s Analysis of Variance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Berlin Sans FB" pitchFamily="34" charset="0"/>
              </a:rPr>
              <a:t>Cohran</a:t>
            </a:r>
            <a:r>
              <a:rPr lang="en-US" sz="3600" dirty="0" smtClean="0">
                <a:latin typeface="Berlin Sans FB" pitchFamily="34" charset="0"/>
              </a:rPr>
              <a:t> Q Test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5.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Kasus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k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Sampel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Independen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dirty="0" smtClean="0">
                <a:latin typeface="Berlin Sans FB" pitchFamily="34" charset="0"/>
              </a:rPr>
              <a:t>Chi </a:t>
            </a:r>
            <a:r>
              <a:rPr lang="en-US" dirty="0" err="1" smtClean="0">
                <a:latin typeface="Berlin Sans FB" pitchFamily="34" charset="0"/>
              </a:rPr>
              <a:t>Kuadrat</a:t>
            </a:r>
            <a:r>
              <a:rPr lang="en-US" dirty="0" smtClean="0">
                <a:latin typeface="Berlin Sans FB" pitchFamily="34" charset="0"/>
              </a:rPr>
              <a:t> k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endParaRPr lang="en-US" dirty="0" smtClean="0">
              <a:latin typeface="Berlin Sans FB" pitchFamily="34" charset="0"/>
            </a:endParaRP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Median </a:t>
            </a:r>
            <a:r>
              <a:rPr lang="en-US" dirty="0" err="1" smtClean="0">
                <a:latin typeface="Berlin Sans FB" pitchFamily="34" charset="0"/>
              </a:rPr>
              <a:t>Ekstensi</a:t>
            </a:r>
            <a:endParaRPr lang="en-US" dirty="0" smtClean="0">
              <a:latin typeface="Berlin Sans FB" pitchFamily="34" charset="0"/>
            </a:endParaRP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Kruskal</a:t>
            </a:r>
            <a:r>
              <a:rPr lang="en-US" dirty="0" smtClean="0">
                <a:latin typeface="Berlin Sans FB" pitchFamily="34" charset="0"/>
              </a:rPr>
              <a:t> – Wallis   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6.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Korelasi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/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Asosiasi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Berlin Sans FB" pitchFamily="34" charset="0"/>
              </a:rPr>
              <a:t>Koefisien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Kontingensi</a:t>
            </a:r>
            <a:endParaRPr lang="en-US" sz="3600" dirty="0" smtClean="0">
              <a:latin typeface="Berlin Sans FB" pitchFamily="34" charset="0"/>
            </a:endParaRPr>
          </a:p>
          <a:p>
            <a:r>
              <a:rPr lang="en-US" sz="3600" dirty="0" smtClean="0">
                <a:latin typeface="Berlin Sans FB" pitchFamily="34" charset="0"/>
              </a:rPr>
              <a:t>Spearman Rank Order</a:t>
            </a:r>
          </a:p>
          <a:p>
            <a:r>
              <a:rPr lang="en-US" sz="3600" dirty="0" smtClean="0">
                <a:latin typeface="Berlin Sans FB" pitchFamily="34" charset="0"/>
              </a:rPr>
              <a:t>Kendal Tau</a:t>
            </a:r>
          </a:p>
          <a:p>
            <a:r>
              <a:rPr lang="en-US" sz="3600" dirty="0" err="1" smtClean="0">
                <a:latin typeface="Berlin Sans FB" pitchFamily="34" charset="0"/>
              </a:rPr>
              <a:t>Koefisien</a:t>
            </a:r>
            <a:r>
              <a:rPr lang="en-US" sz="3600" dirty="0" smtClean="0">
                <a:latin typeface="Berlin Sans FB" pitchFamily="34" charset="0"/>
              </a:rPr>
              <a:t> Gamma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Berlin Sans FB" pitchFamily="34" charset="0"/>
              </a:rPr>
              <a:t>Statistika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dibedakan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menjadi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dua</a:t>
            </a:r>
            <a:r>
              <a:rPr lang="en-US" dirty="0">
                <a:latin typeface="Berlin Sans FB" pitchFamily="34" charset="0"/>
              </a:rPr>
              <a:t>:</a:t>
            </a:r>
            <a:br>
              <a:rPr lang="en-US" dirty="0">
                <a:latin typeface="Berlin Sans FB" pitchFamily="34" charset="0"/>
              </a:rPr>
            </a:b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u="sng" dirty="0" err="1">
                <a:latin typeface="Tahoma" pitchFamily="34" charset="0"/>
                <a:cs typeface="Tahoma" pitchFamily="34" charset="0"/>
              </a:rPr>
              <a:t>Statistika</a:t>
            </a:r>
            <a:r>
              <a:rPr lang="en-US" sz="30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u="sng" dirty="0" err="1">
                <a:latin typeface="Tahoma" pitchFamily="34" charset="0"/>
                <a:cs typeface="Tahoma" pitchFamily="34" charset="0"/>
              </a:rPr>
              <a:t>Deskriptif</a:t>
            </a:r>
            <a:r>
              <a:rPr lang="en-US" sz="30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>
                <a:latin typeface="Tahoma" pitchFamily="34" charset="0"/>
                <a:cs typeface="Tahoma" pitchFamily="34" charset="0"/>
                <a:sym typeface="Wingdings"/>
              </a:rPr>
              <a:t>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bertujuan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/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digunakan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utk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menggambarkan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mendeskripsikan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data (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fakta-fakta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)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tanpa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menarik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kesimpulan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thd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populasi</a:t>
            </a:r>
            <a:endParaRPr lang="en-US" sz="3000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u="sng" dirty="0" err="1">
                <a:latin typeface="Tahoma" pitchFamily="34" charset="0"/>
                <a:cs typeface="Tahoma" pitchFamily="34" charset="0"/>
              </a:rPr>
              <a:t>Statistika</a:t>
            </a:r>
            <a:r>
              <a:rPr lang="en-US" sz="30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u="sng" dirty="0" err="1">
                <a:latin typeface="Tahoma" pitchFamily="34" charset="0"/>
                <a:cs typeface="Tahoma" pitchFamily="34" charset="0"/>
              </a:rPr>
              <a:t>Induktif</a:t>
            </a:r>
            <a:r>
              <a:rPr lang="en-US" sz="30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Inferensial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) </a:t>
            </a:r>
            <a:r>
              <a:rPr lang="en-US" sz="3000" dirty="0">
                <a:latin typeface="Tahoma" pitchFamily="34" charset="0"/>
                <a:cs typeface="Tahoma" pitchFamily="34" charset="0"/>
                <a:sym typeface="Wingdings"/>
              </a:rPr>
              <a:t>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bertujuan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/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digunakan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menggeneralisasikan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hasil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temuan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diperoleh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sampel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thd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populasi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Inferensial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dibedakan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eriod"/>
            </a:pPr>
            <a:r>
              <a:rPr lang="en-US" sz="2700" dirty="0" err="1" smtClean="0">
                <a:latin typeface="Tahoma" pitchFamily="34" charset="0"/>
                <a:cs typeface="Tahoma" pitchFamily="34" charset="0"/>
              </a:rPr>
              <a:t>Statistika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Tahoma" pitchFamily="34" charset="0"/>
                <a:cs typeface="Tahoma" pitchFamily="34" charset="0"/>
              </a:rPr>
              <a:t>Parametrik</a:t>
            </a:r>
            <a:endParaRPr lang="en-US" sz="27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eriod"/>
            </a:pPr>
            <a:r>
              <a:rPr lang="en-US" sz="2700" dirty="0" err="1" smtClean="0">
                <a:latin typeface="Tahoma" pitchFamily="34" charset="0"/>
                <a:cs typeface="Tahoma" pitchFamily="34" charset="0"/>
              </a:rPr>
              <a:t>Statistika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Non </a:t>
            </a:r>
            <a:r>
              <a:rPr lang="en-US" sz="2700" dirty="0" err="1" smtClean="0">
                <a:latin typeface="Tahoma" pitchFamily="34" charset="0"/>
                <a:cs typeface="Tahoma" pitchFamily="34" charset="0"/>
              </a:rPr>
              <a:t>Parametrik</a:t>
            </a:r>
            <a:endParaRPr lang="en-US" sz="2700" dirty="0" smtClean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00FFFF"/>
          </a:solidFill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5000" dirty="0" err="1" smtClean="0">
                <a:latin typeface="Berlin Sans FB" pitchFamily="34" charset="0"/>
              </a:rPr>
              <a:t>Statistika</a:t>
            </a:r>
            <a:r>
              <a:rPr lang="en-US" sz="5000" dirty="0" smtClean="0">
                <a:latin typeface="Berlin Sans FB" pitchFamily="34" charset="0"/>
              </a:rPr>
              <a:t> </a:t>
            </a:r>
            <a:r>
              <a:rPr lang="en-US" sz="5000" dirty="0" err="1" smtClean="0">
                <a:latin typeface="Berlin Sans FB" pitchFamily="34" charset="0"/>
              </a:rPr>
              <a:t>Inferensial</a:t>
            </a:r>
            <a:endParaRPr lang="en-US" sz="50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500" dirty="0" err="1">
                <a:solidFill>
                  <a:srgbClr val="FF0000"/>
                </a:solidFill>
                <a:latin typeface="Berlin Sans FB" pitchFamily="34" charset="0"/>
              </a:rPr>
              <a:t>Statistika</a:t>
            </a:r>
            <a:r>
              <a:rPr lang="en-US" sz="35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Berlin Sans FB" pitchFamily="34" charset="0"/>
              </a:rPr>
              <a:t>Parametrik</a:t>
            </a:r>
            <a:r>
              <a:rPr lang="en-US" sz="35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500" dirty="0">
                <a:latin typeface="Berlin Sans FB" pitchFamily="34" charset="0"/>
                <a:sym typeface="Wingdings"/>
              </a:rPr>
              <a:t>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mensyaratkan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persyaratan-persyaratan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tertentu</a:t>
            </a:r>
            <a:r>
              <a:rPr lang="en-US" sz="3500" dirty="0">
                <a:latin typeface="Berlin Sans FB" pitchFamily="34" charset="0"/>
              </a:rPr>
              <a:t>: </a:t>
            </a:r>
            <a:r>
              <a:rPr lang="en-US" sz="3500" dirty="0" err="1">
                <a:latin typeface="Berlin Sans FB" pitchFamily="34" charset="0"/>
              </a:rPr>
              <a:t>distribusi</a:t>
            </a:r>
            <a:r>
              <a:rPr lang="en-US" sz="3500" dirty="0">
                <a:latin typeface="Berlin Sans FB" pitchFamily="34" charset="0"/>
              </a:rPr>
              <a:t> data normal, </a:t>
            </a:r>
            <a:r>
              <a:rPr lang="en-US" sz="3500" dirty="0" err="1">
                <a:latin typeface="Berlin Sans FB" pitchFamily="34" charset="0"/>
              </a:rPr>
              <a:t>hubungan</a:t>
            </a:r>
            <a:r>
              <a:rPr lang="en-US" sz="3500" dirty="0">
                <a:latin typeface="Berlin Sans FB" pitchFamily="34" charset="0"/>
              </a:rPr>
              <a:t> linier, </a:t>
            </a:r>
            <a:r>
              <a:rPr lang="en-US" sz="3500" dirty="0" err="1">
                <a:latin typeface="Berlin Sans FB" pitchFamily="34" charset="0"/>
              </a:rPr>
              <a:t>homogenitas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varians</a:t>
            </a:r>
            <a:r>
              <a:rPr lang="en-US" sz="3500" dirty="0">
                <a:latin typeface="Berlin Sans FB" pitchFamily="34" charset="0"/>
              </a:rPr>
              <a:t>, </a:t>
            </a:r>
            <a:r>
              <a:rPr lang="en-US" sz="3500" dirty="0" err="1">
                <a:latin typeface="Berlin Sans FB" pitchFamily="34" charset="0"/>
              </a:rPr>
              <a:t>sampel</a:t>
            </a:r>
            <a:r>
              <a:rPr lang="en-US" sz="3500" dirty="0">
                <a:latin typeface="Berlin Sans FB" pitchFamily="34" charset="0"/>
              </a:rPr>
              <a:t> random </a:t>
            </a:r>
            <a:r>
              <a:rPr lang="en-US" sz="3500" dirty="0" err="1">
                <a:latin typeface="Berlin Sans FB" pitchFamily="34" charset="0"/>
              </a:rPr>
              <a:t>dsb</a:t>
            </a:r>
            <a:r>
              <a:rPr lang="en-US" sz="3500" dirty="0">
                <a:latin typeface="Berlin Sans FB" pitchFamily="34" charset="0"/>
              </a:rPr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3500" dirty="0" err="1">
                <a:solidFill>
                  <a:srgbClr val="FF0000"/>
                </a:solidFill>
                <a:latin typeface="Berlin Sans FB" pitchFamily="34" charset="0"/>
              </a:rPr>
              <a:t>Statistika</a:t>
            </a:r>
            <a:r>
              <a:rPr lang="en-US" sz="3500" dirty="0">
                <a:solidFill>
                  <a:srgbClr val="FF0000"/>
                </a:solidFill>
                <a:latin typeface="Berlin Sans FB" pitchFamily="34" charset="0"/>
              </a:rPr>
              <a:t> Non </a:t>
            </a:r>
            <a:r>
              <a:rPr lang="en-US" sz="3500" dirty="0" err="1">
                <a:solidFill>
                  <a:srgbClr val="FF0000"/>
                </a:solidFill>
                <a:latin typeface="Berlin Sans FB" pitchFamily="34" charset="0"/>
              </a:rPr>
              <a:t>Parametrik</a:t>
            </a:r>
            <a:r>
              <a:rPr lang="en-US" sz="35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500" dirty="0">
                <a:latin typeface="Berlin Sans FB" pitchFamily="34" charset="0"/>
                <a:sym typeface="Wingdings"/>
              </a:rPr>
              <a:t>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tidak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mensyaratkan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persyaratan-persyaratan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tertentu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>
                <a:latin typeface="Berlin Sans FB" pitchFamily="34" charset="0"/>
                <a:sym typeface="Wingdings"/>
              </a:rPr>
              <a:t>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maka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dikatakan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statistika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Bebas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Distribusi</a:t>
            </a:r>
            <a:endParaRPr lang="en-US" sz="3500" dirty="0">
              <a:latin typeface="Berlin Sans FB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500" dirty="0">
                <a:latin typeface="Berlin Sans FB" pitchFamily="34" charset="0"/>
              </a:rPr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800" dirty="0" err="1" smtClean="0">
                <a:solidFill>
                  <a:srgbClr val="FF0000"/>
                </a:solidFill>
                <a:latin typeface="Berlin Sans FB" pitchFamily="34" charset="0"/>
              </a:rPr>
              <a:t>Mengapa</a:t>
            </a:r>
            <a:r>
              <a:rPr lang="en-US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Berlin Sans FB" pitchFamily="34" charset="0"/>
              </a:rPr>
              <a:t>kita</a:t>
            </a:r>
            <a:r>
              <a:rPr lang="en-US" sz="3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Berlin Sans FB" pitchFamily="34" charset="0"/>
              </a:rPr>
              <a:t>berusaha</a:t>
            </a:r>
            <a:r>
              <a:rPr lang="en-US" sz="3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Berlin Sans FB" pitchFamily="34" charset="0"/>
              </a:rPr>
              <a:t>memilih</a:t>
            </a:r>
            <a:r>
              <a:rPr lang="en-US" sz="3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Berlin Sans FB" pitchFamily="34" charset="0"/>
              </a:rPr>
              <a:t>menggunakan</a:t>
            </a:r>
            <a:r>
              <a:rPr lang="en-US" sz="3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Berlin Sans FB" pitchFamily="34" charset="0"/>
              </a:rPr>
              <a:t>Statistika</a:t>
            </a:r>
            <a:r>
              <a:rPr lang="en-US" sz="3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Berlin Sans FB" pitchFamily="34" charset="0"/>
              </a:rPr>
              <a:t>Parametrik</a:t>
            </a:r>
            <a:r>
              <a:rPr lang="en-US" sz="3800" dirty="0">
                <a:solidFill>
                  <a:srgbClr val="FF0000"/>
                </a:solidFill>
                <a:latin typeface="Berlin Sans FB" pitchFamily="34" charset="0"/>
              </a:rPr>
              <a:t> ?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445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latin typeface="Berlin Sans FB" pitchFamily="34" charset="0"/>
              </a:rPr>
              <a:t>PENGERTIAN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3000" dirty="0" err="1" smtClean="0">
                <a:latin typeface="Berlin Sans FB" pitchFamily="34" charset="0"/>
              </a:rPr>
              <a:t>Uji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statistik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nonparametrik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adalah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suatu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uji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statistik</a:t>
            </a:r>
            <a:r>
              <a:rPr lang="en-US" sz="3000" dirty="0" smtClean="0">
                <a:latin typeface="Berlin Sans FB" pitchFamily="34" charset="0"/>
              </a:rPr>
              <a:t> yang </a:t>
            </a:r>
            <a:r>
              <a:rPr lang="en-US" sz="3000" dirty="0" err="1" smtClean="0">
                <a:latin typeface="Berlin Sans FB" pitchFamily="34" charset="0"/>
              </a:rPr>
              <a:t>tidak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memerlukan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adanya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asumsi-asumsi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mengenai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sebaran</a:t>
            </a:r>
            <a:r>
              <a:rPr lang="en-US" sz="3000" dirty="0" smtClean="0">
                <a:latin typeface="Berlin Sans FB" pitchFamily="34" charset="0"/>
              </a:rPr>
              <a:t> data </a:t>
            </a:r>
            <a:r>
              <a:rPr lang="en-US" sz="3000" dirty="0" err="1" smtClean="0">
                <a:latin typeface="Berlin Sans FB" pitchFamily="34" charset="0"/>
              </a:rPr>
              <a:t>populasinya</a:t>
            </a:r>
            <a:r>
              <a:rPr lang="en-US" sz="3000" dirty="0" smtClean="0">
                <a:latin typeface="Berlin Sans FB" pitchFamily="34" charset="0"/>
              </a:rPr>
              <a:t> (</a:t>
            </a:r>
            <a:r>
              <a:rPr lang="en-US" sz="3000" dirty="0" err="1" smtClean="0">
                <a:latin typeface="Berlin Sans FB" pitchFamily="34" charset="0"/>
              </a:rPr>
              <a:t>belum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diketahui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sebaran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datanya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dan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tidak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perlu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berdistribusi</a:t>
            </a:r>
            <a:r>
              <a:rPr lang="en-US" sz="3000" dirty="0" smtClean="0">
                <a:latin typeface="Berlin Sans FB" pitchFamily="34" charset="0"/>
              </a:rPr>
              <a:t> normal). 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3000" dirty="0" err="1" smtClean="0">
                <a:latin typeface="Berlin Sans FB" pitchFamily="34" charset="0"/>
              </a:rPr>
              <a:t>Oleh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karenanya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statistik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ini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juga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dikemukakan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sebagai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statistik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bebas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sebaran</a:t>
            </a:r>
            <a:r>
              <a:rPr lang="en-US" sz="3000" dirty="0" smtClean="0">
                <a:latin typeface="Berlin Sans FB" pitchFamily="34" charset="0"/>
              </a:rPr>
              <a:t> (distribution-free statistics) </a:t>
            </a:r>
            <a:r>
              <a:rPr lang="en-US" sz="3000" dirty="0" err="1" smtClean="0">
                <a:latin typeface="Berlin Sans FB" pitchFamily="34" charset="0"/>
              </a:rPr>
              <a:t>atau</a:t>
            </a:r>
            <a:r>
              <a:rPr lang="en-US" sz="3000" dirty="0" smtClean="0">
                <a:latin typeface="Berlin Sans FB" pitchFamily="34" charset="0"/>
              </a:rPr>
              <a:t> assumption-free test 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yaitu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teknik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statistik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tidak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mensyaratkan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bentuk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sebaran</a:t>
            </a:r>
            <a:r>
              <a:rPr lang="en-US" sz="3000" dirty="0" smtClean="0">
                <a:latin typeface="Berlin Sans FB" pitchFamily="34" charset="0"/>
              </a:rPr>
              <a:t> parameter </a:t>
            </a:r>
            <a:r>
              <a:rPr lang="en-US" sz="3000" dirty="0" err="1" smtClean="0">
                <a:latin typeface="Berlin Sans FB" pitchFamily="34" charset="0"/>
              </a:rPr>
              <a:t>populasi</a:t>
            </a:r>
            <a:r>
              <a:rPr lang="en-US" sz="3000" dirty="0" smtClean="0">
                <a:latin typeface="Berlin Sans FB" pitchFamily="34" charset="0"/>
              </a:rPr>
              <a:t>, </a:t>
            </a:r>
            <a:r>
              <a:rPr lang="en-US" sz="3000" dirty="0" err="1" smtClean="0">
                <a:latin typeface="Berlin Sans FB" pitchFamily="34" charset="0"/>
              </a:rPr>
              <a:t>baik</a:t>
            </a:r>
            <a:r>
              <a:rPr lang="en-US" sz="3000" dirty="0" smtClean="0">
                <a:latin typeface="Berlin Sans FB" pitchFamily="34" charset="0"/>
              </a:rPr>
              <a:t> normal </a:t>
            </a:r>
            <a:r>
              <a:rPr lang="en-US" sz="3000" dirty="0" err="1" smtClean="0">
                <a:latin typeface="Berlin Sans FB" pitchFamily="34" charset="0"/>
              </a:rPr>
              <a:t>atau</a:t>
            </a:r>
            <a:r>
              <a:rPr lang="en-US" sz="3000" dirty="0" smtClean="0">
                <a:latin typeface="Berlin Sans FB" pitchFamily="34" charset="0"/>
              </a:rPr>
              <a:t> </a:t>
            </a:r>
            <a:r>
              <a:rPr lang="en-US" sz="3000" dirty="0" err="1" smtClean="0">
                <a:latin typeface="Berlin Sans FB" pitchFamily="34" charset="0"/>
              </a:rPr>
              <a:t>tidak</a:t>
            </a:r>
            <a:r>
              <a:rPr lang="en-US" sz="3000" dirty="0" smtClean="0">
                <a:latin typeface="Berlin Sans FB" pitchFamily="34" charset="0"/>
              </a:rPr>
              <a:t>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371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Bauhaus 93" pitchFamily="82" charset="0"/>
              </a:rPr>
              <a:t>Kapan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uhaus 93" pitchFamily="82" charset="0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auhaus 93" pitchFamily="82" charset="0"/>
              </a:rPr>
              <a:t>Statistika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 Non </a:t>
            </a:r>
            <a:r>
              <a:rPr lang="en-US" dirty="0" err="1" smtClean="0">
                <a:solidFill>
                  <a:srgbClr val="FF0000"/>
                </a:solidFill>
                <a:latin typeface="Bauhaus 93" pitchFamily="82" charset="0"/>
              </a:rPr>
              <a:t>Parametrik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 ?</a:t>
            </a:r>
            <a:endParaRPr lang="en-US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28955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3400" dirty="0" smtClean="0">
              <a:latin typeface="Berlin Sans FB" pitchFamily="34" charset="0"/>
            </a:endParaRPr>
          </a:p>
          <a:p>
            <a:r>
              <a:rPr lang="en-US" sz="3400" dirty="0" err="1" smtClean="0">
                <a:latin typeface="Berlin Sans FB" pitchFamily="34" charset="0"/>
              </a:rPr>
              <a:t>Metode</a:t>
            </a:r>
            <a:r>
              <a:rPr lang="en-US" sz="3400" dirty="0" smtClean="0">
                <a:latin typeface="Berlin Sans FB" pitchFamily="34" charset="0"/>
              </a:rPr>
              <a:t> </a:t>
            </a:r>
            <a:r>
              <a:rPr lang="en-US" sz="3400" dirty="0" err="1" smtClean="0">
                <a:latin typeface="Berlin Sans FB" pitchFamily="34" charset="0"/>
              </a:rPr>
              <a:t>Statistika</a:t>
            </a:r>
            <a:r>
              <a:rPr lang="en-US" sz="3400" dirty="0" smtClean="0">
                <a:latin typeface="Berlin Sans FB" pitchFamily="34" charset="0"/>
              </a:rPr>
              <a:t> Non </a:t>
            </a:r>
            <a:r>
              <a:rPr lang="en-US" sz="3400" dirty="0" err="1" smtClean="0">
                <a:latin typeface="Berlin Sans FB" pitchFamily="34" charset="0"/>
              </a:rPr>
              <a:t>Parametrik</a:t>
            </a:r>
            <a:r>
              <a:rPr lang="en-US" sz="3400" dirty="0" smtClean="0">
                <a:latin typeface="Berlin Sans FB" pitchFamily="34" charset="0"/>
              </a:rPr>
              <a:t> </a:t>
            </a:r>
            <a:r>
              <a:rPr lang="en-US" sz="3400" dirty="0" err="1" smtClean="0">
                <a:latin typeface="Berlin Sans FB" pitchFamily="34" charset="0"/>
              </a:rPr>
              <a:t>digunakan</a:t>
            </a:r>
            <a:r>
              <a:rPr lang="en-US" sz="3400" dirty="0" smtClean="0">
                <a:latin typeface="Berlin Sans FB" pitchFamily="34" charset="0"/>
              </a:rPr>
              <a:t> 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bila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salah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satu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parameter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Statistika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Parametrik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tidak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Berlin Sans FB" pitchFamily="34" charset="0"/>
                <a:sym typeface="Wingdings" pitchFamily="2" charset="2"/>
              </a:rPr>
              <a:t>terpenuhi</a:t>
            </a:r>
            <a:r>
              <a:rPr lang="en-US" sz="3400" dirty="0" smtClean="0">
                <a:latin typeface="Berlin Sans FB" pitchFamily="34" charset="0"/>
                <a:sym typeface="Wingdings" pitchFamily="2" charset="2"/>
              </a:rPr>
              <a:t> !</a:t>
            </a:r>
            <a:endParaRPr lang="en-US" sz="3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/>
            <a:r>
              <a:rPr lang="en-US" dirty="0" err="1" smtClean="0">
                <a:latin typeface="Berlin Sans FB" pitchFamily="34" charset="0"/>
              </a:rPr>
              <a:t>Penggunaan</a:t>
            </a:r>
            <a:r>
              <a:rPr lang="en-US" dirty="0" smtClean="0">
                <a:latin typeface="Berlin Sans FB" pitchFamily="34" charset="0"/>
              </a:rPr>
              <a:t>…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yang </a:t>
            </a:r>
            <a:r>
              <a:rPr lang="en-US" dirty="0" err="1" smtClean="0">
                <a:latin typeface="Berlin Sans FB" pitchFamily="34" charset="0"/>
              </a:rPr>
              <a:t>distribusi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populasinya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diketahui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distribusinya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normal.</a:t>
            </a:r>
          </a:p>
          <a:p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yang </a:t>
            </a:r>
            <a:r>
              <a:rPr lang="en-US" dirty="0" err="1" smtClean="0">
                <a:latin typeface="Berlin Sans FB" pitchFamily="34" charset="0"/>
              </a:rPr>
              <a:t>diambil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random.</a:t>
            </a:r>
          </a:p>
          <a:p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skala</a:t>
            </a:r>
            <a:r>
              <a:rPr lang="en-US" dirty="0" smtClean="0">
                <a:latin typeface="Berlin Sans FB" pitchFamily="34" charset="0"/>
              </a:rPr>
              <a:t> nominal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ordinal.</a:t>
            </a:r>
          </a:p>
          <a:p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data yang </a:t>
            </a:r>
            <a:r>
              <a:rPr lang="en-US" dirty="0" err="1" smtClean="0">
                <a:latin typeface="Berlin Sans FB" pitchFamily="34" charset="0"/>
              </a:rPr>
              <a:t>jumlahnya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sedikit</a:t>
            </a:r>
            <a:r>
              <a:rPr lang="en-US" dirty="0" smtClean="0">
                <a:latin typeface="Berlin Sans FB" pitchFamily="34" charset="0"/>
              </a:rPr>
              <a:t> (&lt; 30).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kemanonpar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001000" cy="55927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JENIS HIPOTESIS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3000" dirty="0" smtClean="0">
                <a:latin typeface="Berlin Sans FB" pitchFamily="34" charset="0"/>
              </a:rPr>
              <a:t>HIPOTESIS 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adalah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jawaban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sementara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thd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rumusan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masalah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penelitian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Dikatakan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sementara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karena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jawaban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diberikan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baru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didasarkan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pada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teori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dan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belum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teruji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berdasarkan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data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empirik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                                    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Deskriptif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(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satu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sampel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) ?</a:t>
            </a:r>
          </a:p>
          <a:p>
            <a:pPr>
              <a:buFont typeface="Wingdings" pitchFamily="2" charset="2"/>
              <a:buChar char="v"/>
            </a:pP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Hipotesis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                      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Komparatif</a:t>
            </a:r>
            <a:endParaRPr lang="en-US" sz="3000" dirty="0" smtClean="0">
              <a:latin typeface="Berlin Sans FB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                                          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Asosiatif</a:t>
            </a:r>
            <a:r>
              <a:rPr lang="en-US" sz="3000" dirty="0" smtClean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3000" dirty="0" err="1" smtClean="0">
                <a:latin typeface="Berlin Sans FB" pitchFamily="34" charset="0"/>
                <a:sym typeface="Wingdings" pitchFamily="2" charset="2"/>
              </a:rPr>
              <a:t>Korelatif</a:t>
            </a:r>
            <a:endParaRPr lang="en-US" sz="3000" dirty="0">
              <a:latin typeface="Berlin Sans FB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4419600"/>
            <a:ext cx="1828800" cy="60960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4600" y="4953000"/>
            <a:ext cx="19050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14600" y="5029200"/>
            <a:ext cx="18288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1301</Words>
  <Application>Microsoft Office PowerPoint</Application>
  <PresentationFormat>On-screen Show (4:3)</PresentationFormat>
  <Paragraphs>121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STATISTIKA NON PARAMETRIK</vt:lpstr>
      <vt:lpstr>STATISTIK vs STATISTIKA</vt:lpstr>
      <vt:lpstr> Statistika dibedakan menjadi dua: </vt:lpstr>
      <vt:lpstr>Statistika Inferensial</vt:lpstr>
      <vt:lpstr>PENGERTIAN</vt:lpstr>
      <vt:lpstr>Kapan digunakan Statistika Non Parametrik ?</vt:lpstr>
      <vt:lpstr>Penggunaan…</vt:lpstr>
      <vt:lpstr>Slide 8</vt:lpstr>
      <vt:lpstr>JENIS HIPOTESIS</vt:lpstr>
      <vt:lpstr>JENIS DATA/SKALA PENGUKURAN</vt:lpstr>
      <vt:lpstr>SKALA NOMINAL</vt:lpstr>
      <vt:lpstr>SKALA ORDINAL</vt:lpstr>
      <vt:lpstr>SKALA INTERVAL</vt:lpstr>
      <vt:lpstr>SKALA RASIO</vt:lpstr>
      <vt:lpstr>Prosedur Pengujian…</vt:lpstr>
      <vt:lpstr> Prosedur untuk data dari sampel tunggal. </vt:lpstr>
      <vt:lpstr> Prosedur untuk Sampel Independen </vt:lpstr>
      <vt:lpstr> Prosedur untuk Sampel Dependen </vt:lpstr>
      <vt:lpstr> Korelasi Peringkat dan Ukuran-Ukuran Asosiasi Lainnya </vt:lpstr>
      <vt:lpstr>Teknik-teknik Statistik Non-par</vt:lpstr>
      <vt:lpstr>1. Prosedur Utk Data Sampel Tunggal </vt:lpstr>
      <vt:lpstr>2. Kasus Dua Sampel Berkaitan</vt:lpstr>
      <vt:lpstr>3. Kasus Dua Sampel Independen</vt:lpstr>
      <vt:lpstr>4. Kasus k Sampel Berkaitan</vt:lpstr>
      <vt:lpstr>5. Kasus k Sampel Independen</vt:lpstr>
      <vt:lpstr>6. Korelasi / Asosiasi</vt:lpstr>
    </vt:vector>
  </TitlesOfParts>
  <Company>aku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owie</dc:creator>
  <cp:lastModifiedBy>3SAN</cp:lastModifiedBy>
  <cp:revision>20</cp:revision>
  <dcterms:created xsi:type="dcterms:W3CDTF">2011-07-13T21:44:23Z</dcterms:created>
  <dcterms:modified xsi:type="dcterms:W3CDTF">2012-09-15T02:47:50Z</dcterms:modified>
</cp:coreProperties>
</file>