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D526-0BAD-4BEE-A3F7-54C3DEE9C76A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51B-4DF9-4C1C-8873-2A33EA491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D526-0BAD-4BEE-A3F7-54C3DEE9C76A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51B-4DF9-4C1C-8873-2A33EA491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D526-0BAD-4BEE-A3F7-54C3DEE9C76A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51B-4DF9-4C1C-8873-2A33EA491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D526-0BAD-4BEE-A3F7-54C3DEE9C76A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51B-4DF9-4C1C-8873-2A33EA491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D526-0BAD-4BEE-A3F7-54C3DEE9C76A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51B-4DF9-4C1C-8873-2A33EA491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D526-0BAD-4BEE-A3F7-54C3DEE9C76A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51B-4DF9-4C1C-8873-2A33EA491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D526-0BAD-4BEE-A3F7-54C3DEE9C76A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51B-4DF9-4C1C-8873-2A33EA491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D526-0BAD-4BEE-A3F7-54C3DEE9C76A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51B-4DF9-4C1C-8873-2A33EA491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D526-0BAD-4BEE-A3F7-54C3DEE9C76A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51B-4DF9-4C1C-8873-2A33EA491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D526-0BAD-4BEE-A3F7-54C3DEE9C76A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51B-4DF9-4C1C-8873-2A33EA491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D526-0BAD-4BEE-A3F7-54C3DEE9C76A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0651B-4DF9-4C1C-8873-2A33EA491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3D526-0BAD-4BEE-A3F7-54C3DEE9C76A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0651B-4DF9-4C1C-8873-2A33EA491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latin typeface="Algerian" pitchFamily="82" charset="0"/>
              </a:rPr>
              <a:t>UJI SAMPEL TUNGGAL</a:t>
            </a:r>
            <a:endParaRPr lang="en-US" b="1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dirty="0"/>
              <a:t>Dari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,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"RUN" </a:t>
            </a:r>
            <a:r>
              <a:rPr lang="en-US" dirty="0" err="1"/>
              <a:t>atau</a:t>
            </a:r>
            <a:r>
              <a:rPr lang="en-US" dirty="0"/>
              <a:t> "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cuti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Melahirkan</a:t>
            </a:r>
            <a:r>
              <a:rPr lang="en-US" dirty="0"/>
              <a:t>"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16.</a:t>
            </a:r>
          </a:p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 N = 24,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"</a:t>
            </a:r>
            <a:r>
              <a:rPr lang="en-US" dirty="0" err="1"/>
              <a:t>Sebelum</a:t>
            </a:r>
            <a:r>
              <a:rPr lang="en-US" dirty="0"/>
              <a:t>" </a:t>
            </a:r>
            <a:r>
              <a:rPr lang="en-US" dirty="0" err="1"/>
              <a:t>dan</a:t>
            </a:r>
            <a:r>
              <a:rPr lang="en-US" dirty="0"/>
              <a:t> "</a:t>
            </a:r>
            <a:r>
              <a:rPr lang="en-US" dirty="0" err="1"/>
              <a:t>Sesudah</a:t>
            </a:r>
            <a:r>
              <a:rPr lang="en-US" dirty="0"/>
              <a:t>" </a:t>
            </a:r>
            <a:r>
              <a:rPr lang="en-US" dirty="0" err="1"/>
              <a:t>melahirkan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SAMA, </a:t>
            </a:r>
            <a:r>
              <a:rPr lang="en-US" dirty="0" err="1"/>
              <a:t>sehingga</a:t>
            </a:r>
            <a:r>
              <a:rPr lang="en-US" dirty="0"/>
              <a:t> n1 = 12 </a:t>
            </a:r>
            <a:r>
              <a:rPr lang="en-US" dirty="0" err="1"/>
              <a:t>dan</a:t>
            </a:r>
            <a:r>
              <a:rPr lang="en-US" dirty="0"/>
              <a:t> n2 = 12.</a:t>
            </a:r>
          </a:p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VII A </a:t>
            </a:r>
            <a:r>
              <a:rPr lang="en-US" dirty="0" err="1"/>
              <a:t>dan</a:t>
            </a:r>
            <a:r>
              <a:rPr lang="en-US" dirty="0"/>
              <a:t> VII B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harga-harga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 r, </a:t>
            </a:r>
            <a:r>
              <a:rPr lang="en-US" dirty="0" err="1"/>
              <a:t>untuk</a:t>
            </a:r>
            <a:r>
              <a:rPr lang="en-US" dirty="0"/>
              <a:t> n1 = 12 </a:t>
            </a:r>
            <a:r>
              <a:rPr lang="en-US" dirty="0" err="1"/>
              <a:t>dan</a:t>
            </a:r>
            <a:r>
              <a:rPr lang="en-US" dirty="0"/>
              <a:t> n2 = 12,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r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= 7 (</a:t>
            </a:r>
            <a:r>
              <a:rPr lang="en-US" dirty="0" err="1"/>
              <a:t>Tabel</a:t>
            </a:r>
            <a:r>
              <a:rPr lang="en-US" dirty="0"/>
              <a:t> VIIA),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= 19 (</a:t>
            </a:r>
            <a:r>
              <a:rPr lang="en-US" dirty="0" err="1"/>
              <a:t>Tabel</a:t>
            </a:r>
            <a:r>
              <a:rPr lang="en-US" dirty="0"/>
              <a:t> VII B).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"RUN" </a:t>
            </a:r>
            <a:r>
              <a:rPr lang="en-US" dirty="0" err="1"/>
              <a:t>adalah</a:t>
            </a:r>
            <a:r>
              <a:rPr lang="en-US" dirty="0"/>
              <a:t> 16, yang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terkecil</a:t>
            </a:r>
            <a:r>
              <a:rPr lang="en-US" dirty="0"/>
              <a:t> 7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19.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Ho, </a:t>
            </a:r>
            <a:r>
              <a:rPr lang="en-US" dirty="0" err="1"/>
              <a:t>sehingga</a:t>
            </a:r>
            <a:r>
              <a:rPr lang="en-US" dirty="0"/>
              <a:t> Ho </a:t>
            </a:r>
            <a:r>
              <a:rPr lang="en-US" dirty="0" err="1"/>
              <a:t>diterima</a:t>
            </a:r>
            <a:r>
              <a:rPr lang="en-US" dirty="0"/>
              <a:t>, Ha </a:t>
            </a:r>
            <a:r>
              <a:rPr lang="en-US" dirty="0" err="1"/>
              <a:t>ditolak</a:t>
            </a:r>
            <a:r>
              <a:rPr lang="en-US" dirty="0"/>
              <a:t>.</a:t>
            </a:r>
          </a:p>
          <a:p>
            <a:endParaRPr lang="en-US" dirty="0"/>
          </a:p>
          <a:p>
            <a:pPr lvl="0"/>
            <a:r>
              <a:rPr lang="en-US" b="1" dirty="0" err="1"/>
              <a:t>Kesimpulan</a:t>
            </a:r>
            <a:r>
              <a:rPr lang="en-US" b="1" dirty="0"/>
              <a:t>:</a:t>
            </a:r>
            <a:endParaRPr lang="en-US" dirty="0"/>
          </a:p>
          <a:p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cuti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"</a:t>
            </a:r>
            <a:r>
              <a:rPr lang="en-US" dirty="0" err="1"/>
              <a:t>Sebelum</a:t>
            </a:r>
            <a:r>
              <a:rPr lang="en-US" dirty="0"/>
              <a:t>" </a:t>
            </a:r>
            <a:r>
              <a:rPr lang="en-US" dirty="0" err="1"/>
              <a:t>dan</a:t>
            </a:r>
            <a:r>
              <a:rPr lang="en-US" dirty="0"/>
              <a:t> "</a:t>
            </a:r>
            <a:r>
              <a:rPr lang="en-US" dirty="0" err="1"/>
              <a:t>Sesudah</a:t>
            </a:r>
            <a:r>
              <a:rPr lang="en-US" dirty="0"/>
              <a:t>" </a:t>
            </a:r>
            <a:r>
              <a:rPr lang="en-US" dirty="0" err="1"/>
              <a:t>melahirkan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/>
              <a:t>UJI KOLMOGOROF-SMIRNOV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Test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Kolmogorov</a:t>
            </a:r>
            <a:r>
              <a:rPr lang="en-US" dirty="0" smtClean="0"/>
              <a:t>-Smirnov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kecocokan</a:t>
            </a:r>
            <a:r>
              <a:rPr lang="en-US" dirty="0" smtClean="0"/>
              <a:t> (goodness of fit test)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(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teoretis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skor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teoretis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ataukah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(</a:t>
            </a:r>
            <a:r>
              <a:rPr lang="en-US" dirty="0" err="1" smtClean="0"/>
              <a:t>deviasi</a:t>
            </a:r>
            <a:r>
              <a:rPr lang="en-US" dirty="0" smtClean="0"/>
              <a:t>)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komulatif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teoretis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komulatif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 smtClean="0"/>
              <a:t>Kolmogorov</a:t>
            </a:r>
            <a:r>
              <a:rPr lang="en-US" b="1" dirty="0" smtClean="0"/>
              <a:t>-Smirnov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Tes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Kolmogorof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-Smirnov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memusatkan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perhatian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pada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penyimpangan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deviasi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)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terbesar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antara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frekuensi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komulatif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secara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teoretis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Fo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(x))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frekuensi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komulatif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hasil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observasi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Sn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(x)).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Nilai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deviasi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terbesar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Fo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(x) –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Sn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(x)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disebut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"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deviasi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maksimum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".</a:t>
            </a:r>
          </a:p>
          <a:p>
            <a:r>
              <a:rPr lang="en-US" dirty="0" smtClean="0">
                <a:latin typeface="Berlin Sans FB" pitchFamily="34" charset="0"/>
                <a:cs typeface="Tahoma" pitchFamily="34" charset="0"/>
              </a:rPr>
              <a:t>	D =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maksimum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[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Fo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(x) –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Sn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(x)]</a:t>
            </a:r>
          </a:p>
          <a:p>
            <a:pPr>
              <a:buNone/>
            </a:pPr>
            <a:r>
              <a:rPr lang="en-US" dirty="0" smtClean="0">
                <a:latin typeface="Berlin Sans FB" pitchFamily="34" charset="0"/>
                <a:cs typeface="Tahoma" pitchFamily="34" charset="0"/>
              </a:rPr>
              <a:t> </a:t>
            </a:r>
          </a:p>
          <a:p>
            <a:r>
              <a:rPr lang="en-US" sz="3700" b="1" dirty="0" err="1" smtClean="0">
                <a:latin typeface="Berlin Sans FB" pitchFamily="34" charset="0"/>
                <a:cs typeface="Tahoma" pitchFamily="34" charset="0"/>
              </a:rPr>
              <a:t>Contoh</a:t>
            </a:r>
            <a:r>
              <a:rPr lang="en-US" sz="3700" b="1" dirty="0" smtClean="0">
                <a:latin typeface="Berlin Sans FB" pitchFamily="34" charset="0"/>
                <a:cs typeface="Tahoma" pitchFamily="34" charset="0"/>
              </a:rPr>
              <a:t>:</a:t>
            </a:r>
          </a:p>
          <a:p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Penelitian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mengenai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kecenderungan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suka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preferensi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)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orang-orang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negro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di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Amerika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terhadap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gelap-terangnya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warna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kulit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mereka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.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Hasil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foto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mereka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dicetak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secara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bergradasi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diurutkan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dari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warna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kulit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dibuat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gelap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di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peringkat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1,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kurang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gelap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di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peringkat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5.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Selanjutnya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setiap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subyek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diminta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memilih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diantara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kelima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foto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mereka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 paling </a:t>
            </a:r>
            <a:r>
              <a:rPr lang="en-US" dirty="0" err="1" smtClean="0">
                <a:latin typeface="Berlin Sans FB" pitchFamily="34" charset="0"/>
                <a:cs typeface="Tahoma" pitchFamily="34" charset="0"/>
              </a:rPr>
              <a:t>sukai</a:t>
            </a:r>
            <a:r>
              <a:rPr lang="en-US" dirty="0" smtClean="0">
                <a:latin typeface="Berlin Sans FB" pitchFamily="34" charset="0"/>
                <a:cs typeface="Tahoma" pitchFamily="34" charset="0"/>
              </a:rPr>
              <a:t>.</a:t>
            </a:r>
            <a:endParaRPr lang="en-US" dirty="0">
              <a:latin typeface="Berlin Sans FB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pPr algn="l"/>
            <a:r>
              <a:rPr lang="en-US" b="1" dirty="0" smtClean="0"/>
              <a:t>UJI SAMPEL TUNGGAL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sz="3300" dirty="0" err="1">
                <a:latin typeface="Berlin Sans FB" pitchFamily="34" charset="0"/>
              </a:rPr>
              <a:t>Prosedur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sampel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tunggal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biasanya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bertipe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i="1" dirty="0">
                <a:latin typeface="Berlin Sans FB" pitchFamily="34" charset="0"/>
              </a:rPr>
              <a:t>goodness of fit</a:t>
            </a:r>
            <a:r>
              <a:rPr lang="en-US" sz="3300" dirty="0">
                <a:latin typeface="Berlin Sans FB" pitchFamily="34" charset="0"/>
              </a:rPr>
              <a:t>. </a:t>
            </a:r>
            <a:r>
              <a:rPr lang="en-US" sz="3300" dirty="0" err="1">
                <a:latin typeface="Berlin Sans FB" pitchFamily="34" charset="0"/>
              </a:rPr>
              <a:t>Dalam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hal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ini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kita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menarik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suatu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sampel</a:t>
            </a:r>
            <a:r>
              <a:rPr lang="en-US" sz="3300" dirty="0">
                <a:latin typeface="Berlin Sans FB" pitchFamily="34" charset="0"/>
              </a:rPr>
              <a:t> random </a:t>
            </a:r>
            <a:r>
              <a:rPr lang="en-US" sz="3300" dirty="0" err="1">
                <a:latin typeface="Berlin Sans FB" pitchFamily="34" charset="0"/>
              </a:rPr>
              <a:t>dan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kemudian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menguji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hipotesis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apakah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sampel-sampel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tersebut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berasal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dari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suatu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populasi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dengan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distribusi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tertentu</a:t>
            </a:r>
            <a:r>
              <a:rPr lang="en-US" sz="3300" dirty="0">
                <a:latin typeface="Berlin Sans FB" pitchFamily="34" charset="0"/>
              </a:rPr>
              <a:t>. </a:t>
            </a:r>
            <a:r>
              <a:rPr lang="en-US" sz="3300" dirty="0" err="1">
                <a:latin typeface="Berlin Sans FB" pitchFamily="34" charset="0"/>
              </a:rPr>
              <a:t>Dengan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demikian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prosedur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ini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dapat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menjawab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pertanyaan-pertanyaan</a:t>
            </a:r>
            <a:r>
              <a:rPr lang="en-US" sz="3300" dirty="0">
                <a:latin typeface="Berlin Sans FB" pitchFamily="34" charset="0"/>
              </a:rPr>
              <a:t>: </a:t>
            </a:r>
          </a:p>
          <a:p>
            <a:pPr lvl="0"/>
            <a:r>
              <a:rPr lang="en-US" sz="3300" dirty="0" err="1">
                <a:latin typeface="Berlin Sans FB" pitchFamily="34" charset="0"/>
              </a:rPr>
              <a:t>Adakah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perbedaan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kecenderungan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antara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sampel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dengan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populasi</a:t>
            </a:r>
            <a:r>
              <a:rPr lang="en-US" sz="3300" dirty="0">
                <a:latin typeface="Berlin Sans FB" pitchFamily="34" charset="0"/>
              </a:rPr>
              <a:t>? </a:t>
            </a:r>
          </a:p>
          <a:p>
            <a:pPr lvl="0"/>
            <a:r>
              <a:rPr lang="en-US" sz="3300" dirty="0" err="1">
                <a:latin typeface="Berlin Sans FB" pitchFamily="34" charset="0"/>
              </a:rPr>
              <a:t>Adakah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perbedaan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antara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frekuensi</a:t>
            </a:r>
            <a:r>
              <a:rPr lang="en-US" sz="3300" dirty="0">
                <a:latin typeface="Berlin Sans FB" pitchFamily="34" charset="0"/>
              </a:rPr>
              <a:t> yang </a:t>
            </a:r>
            <a:r>
              <a:rPr lang="en-US" sz="3300" dirty="0" err="1">
                <a:latin typeface="Berlin Sans FB" pitchFamily="34" charset="0"/>
              </a:rPr>
              <a:t>diamati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dengan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frekuensi</a:t>
            </a:r>
            <a:r>
              <a:rPr lang="en-US" sz="3300" dirty="0">
                <a:latin typeface="Berlin Sans FB" pitchFamily="34" charset="0"/>
              </a:rPr>
              <a:t> yang </a:t>
            </a:r>
            <a:r>
              <a:rPr lang="en-US" sz="3300" dirty="0" err="1">
                <a:latin typeface="Berlin Sans FB" pitchFamily="34" charset="0"/>
              </a:rPr>
              <a:t>diharapkan</a:t>
            </a:r>
            <a:r>
              <a:rPr lang="en-US" sz="3300" dirty="0">
                <a:latin typeface="Berlin Sans FB" pitchFamily="34" charset="0"/>
              </a:rPr>
              <a:t>?  </a:t>
            </a:r>
            <a:r>
              <a:rPr lang="en-US" sz="3300" dirty="0" err="1">
                <a:latin typeface="Berlin Sans FB" pitchFamily="34" charset="0"/>
              </a:rPr>
              <a:t>dan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sejenisnya</a:t>
            </a:r>
            <a:r>
              <a:rPr lang="en-US" sz="3300" dirty="0">
                <a:latin typeface="Berlin Sans FB" pitchFamily="34" charset="0"/>
              </a:rPr>
              <a:t>.</a:t>
            </a:r>
          </a:p>
          <a:p>
            <a:r>
              <a:rPr lang="en-US" sz="3300" dirty="0" err="1">
                <a:latin typeface="Berlin Sans FB" pitchFamily="34" charset="0"/>
              </a:rPr>
              <a:t>Pada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statistik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parametrik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pertanyaan-pertanyaan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tersebut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dapat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diuji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dengan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uji</a:t>
            </a:r>
            <a:r>
              <a:rPr lang="en-US" sz="3300" dirty="0">
                <a:latin typeface="Berlin Sans FB" pitchFamily="34" charset="0"/>
              </a:rPr>
              <a:t> t. </a:t>
            </a:r>
            <a:r>
              <a:rPr lang="en-US" sz="3300" dirty="0" err="1">
                <a:latin typeface="Berlin Sans FB" pitchFamily="34" charset="0"/>
              </a:rPr>
              <a:t>Pada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statistik</a:t>
            </a:r>
            <a:r>
              <a:rPr lang="en-US" sz="3300" dirty="0">
                <a:latin typeface="Berlin Sans FB" pitchFamily="34" charset="0"/>
              </a:rPr>
              <a:t> non-</a:t>
            </a:r>
            <a:r>
              <a:rPr lang="en-US" sz="3300" dirty="0" err="1">
                <a:latin typeface="Berlin Sans FB" pitchFamily="34" charset="0"/>
              </a:rPr>
              <a:t>parametrik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pertanyaan-pertanyaan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tersebut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antara</a:t>
            </a:r>
            <a:r>
              <a:rPr lang="en-US" sz="3300" dirty="0">
                <a:latin typeface="Berlin Sans FB" pitchFamily="34" charset="0"/>
              </a:rPr>
              <a:t> lain </a:t>
            </a:r>
            <a:r>
              <a:rPr lang="en-US" sz="3300" dirty="0" err="1">
                <a:latin typeface="Berlin Sans FB" pitchFamily="34" charset="0"/>
              </a:rPr>
              <a:t>dapat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dijawab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dengan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menggunakan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uji</a:t>
            </a:r>
            <a:r>
              <a:rPr lang="en-US" sz="3300" dirty="0">
                <a:latin typeface="Berlin Sans FB" pitchFamily="34" charset="0"/>
              </a:rPr>
              <a:t> Binomial, </a:t>
            </a:r>
            <a:r>
              <a:rPr lang="en-US" sz="3300" dirty="0" err="1">
                <a:latin typeface="Berlin Sans FB" pitchFamily="34" charset="0"/>
              </a:rPr>
              <a:t>uji</a:t>
            </a:r>
            <a:r>
              <a:rPr lang="en-US" sz="3300" dirty="0">
                <a:latin typeface="Berlin Sans FB" pitchFamily="34" charset="0"/>
              </a:rPr>
              <a:t> Chi-</a:t>
            </a:r>
            <a:r>
              <a:rPr lang="en-US" sz="3300" dirty="0" err="1">
                <a:latin typeface="Berlin Sans FB" pitchFamily="34" charset="0"/>
              </a:rPr>
              <a:t>Kuadrat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satu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sampel</a:t>
            </a:r>
            <a:r>
              <a:rPr lang="en-US" sz="3300" dirty="0">
                <a:latin typeface="Berlin Sans FB" pitchFamily="34" charset="0"/>
              </a:rPr>
              <a:t>, </a:t>
            </a:r>
            <a:r>
              <a:rPr lang="en-US" sz="3300" dirty="0" err="1">
                <a:latin typeface="Berlin Sans FB" pitchFamily="34" charset="0"/>
              </a:rPr>
              <a:t>dan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uji</a:t>
            </a:r>
            <a:r>
              <a:rPr lang="en-US" sz="3300" dirty="0">
                <a:latin typeface="Berlin Sans FB" pitchFamily="34" charset="0"/>
              </a:rPr>
              <a:t> </a:t>
            </a:r>
            <a:r>
              <a:rPr lang="en-US" sz="3300" dirty="0" err="1">
                <a:latin typeface="Berlin Sans FB" pitchFamily="34" charset="0"/>
              </a:rPr>
              <a:t>Kolmogorof</a:t>
            </a:r>
            <a:r>
              <a:rPr lang="en-US" sz="3300" dirty="0">
                <a:latin typeface="Berlin Sans FB" pitchFamily="34" charset="0"/>
              </a:rPr>
              <a:t>-Smirnov.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en-US" dirty="0" smtClean="0">
                <a:latin typeface="Berlin Sans FB" pitchFamily="34" charset="0"/>
              </a:rPr>
              <a:t>1. UJI BINOMIAL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spcAft>
                <a:spcPts val="600"/>
              </a:spcAft>
            </a:pPr>
            <a:r>
              <a:rPr lang="en-US" sz="3500" dirty="0" err="1">
                <a:latin typeface="Berlin Sans FB" pitchFamily="34" charset="0"/>
              </a:rPr>
              <a:t>Uji</a:t>
            </a:r>
            <a:r>
              <a:rPr lang="en-US" sz="3500" dirty="0">
                <a:latin typeface="Berlin Sans FB" pitchFamily="34" charset="0"/>
              </a:rPr>
              <a:t> binomial </a:t>
            </a:r>
            <a:r>
              <a:rPr lang="en-US" sz="3500" dirty="0" err="1">
                <a:latin typeface="Berlin Sans FB" pitchFamily="34" charset="0"/>
              </a:rPr>
              <a:t>digunakan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untuk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menguji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hipotesis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sampel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tunggal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bila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dalam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populasi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terdiri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atas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dua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kelompok</a:t>
            </a:r>
            <a:r>
              <a:rPr lang="en-US" sz="3500" dirty="0">
                <a:latin typeface="Berlin Sans FB" pitchFamily="34" charset="0"/>
              </a:rPr>
              <a:t>, </a:t>
            </a:r>
            <a:r>
              <a:rPr lang="en-US" sz="3500" dirty="0" err="1">
                <a:latin typeface="Berlin Sans FB" pitchFamily="34" charset="0"/>
              </a:rPr>
              <a:t>datanya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berskala</a:t>
            </a:r>
            <a:r>
              <a:rPr lang="en-US" sz="3500" dirty="0">
                <a:latin typeface="Berlin Sans FB" pitchFamily="34" charset="0"/>
              </a:rPr>
              <a:t> nominal, </a:t>
            </a:r>
            <a:r>
              <a:rPr lang="en-US" sz="3500" dirty="0" err="1">
                <a:latin typeface="Berlin Sans FB" pitchFamily="34" charset="0"/>
              </a:rPr>
              <a:t>dan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jumlah</a:t>
            </a:r>
            <a:r>
              <a:rPr lang="en-US" sz="3500" dirty="0">
                <a:latin typeface="Berlin Sans FB" pitchFamily="34" charset="0"/>
              </a:rPr>
              <a:t>/</a:t>
            </a:r>
            <a:r>
              <a:rPr lang="en-US" sz="3500" dirty="0" err="1">
                <a:latin typeface="Berlin Sans FB" pitchFamily="34" charset="0"/>
              </a:rPr>
              <a:t>ukuran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datanya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kecil</a:t>
            </a:r>
            <a:r>
              <a:rPr lang="en-US" sz="3500" dirty="0">
                <a:latin typeface="Berlin Sans FB" pitchFamily="34" charset="0"/>
              </a:rPr>
              <a:t> (</a:t>
            </a:r>
            <a:r>
              <a:rPr lang="en-US" sz="3500" dirty="0" err="1">
                <a:latin typeface="Berlin Sans FB" pitchFamily="34" charset="0"/>
              </a:rPr>
              <a:t>kurang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dari</a:t>
            </a:r>
            <a:r>
              <a:rPr lang="en-US" sz="3500" dirty="0">
                <a:latin typeface="Berlin Sans FB" pitchFamily="34" charset="0"/>
              </a:rPr>
              <a:t> 25). </a:t>
            </a:r>
            <a:r>
              <a:rPr lang="en-US" sz="3500" dirty="0" err="1">
                <a:latin typeface="Berlin Sans FB" pitchFamily="34" charset="0"/>
              </a:rPr>
              <a:t>Dua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kelompok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tsb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misalnya</a:t>
            </a:r>
            <a:r>
              <a:rPr lang="en-US" sz="3500" dirty="0">
                <a:latin typeface="Berlin Sans FB" pitchFamily="34" charset="0"/>
              </a:rPr>
              <a:t>, </a:t>
            </a:r>
            <a:r>
              <a:rPr lang="en-US" sz="3500" dirty="0" err="1">
                <a:latin typeface="Berlin Sans FB" pitchFamily="34" charset="0"/>
              </a:rPr>
              <a:t>kelas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pria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dan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wanita</a:t>
            </a:r>
            <a:r>
              <a:rPr lang="en-US" sz="3500" dirty="0">
                <a:latin typeface="Berlin Sans FB" pitchFamily="34" charset="0"/>
              </a:rPr>
              <a:t>, senior – </a:t>
            </a:r>
            <a:r>
              <a:rPr lang="en-US" sz="3500" dirty="0" err="1">
                <a:latin typeface="Berlin Sans FB" pitchFamily="34" charset="0"/>
              </a:rPr>
              <a:t>yunior</a:t>
            </a:r>
            <a:r>
              <a:rPr lang="en-US" sz="3500" dirty="0">
                <a:latin typeface="Berlin Sans FB" pitchFamily="34" charset="0"/>
              </a:rPr>
              <a:t>, </a:t>
            </a:r>
            <a:r>
              <a:rPr lang="en-US" sz="3500" dirty="0" err="1">
                <a:latin typeface="Berlin Sans FB" pitchFamily="34" charset="0"/>
              </a:rPr>
              <a:t>kaya</a:t>
            </a:r>
            <a:r>
              <a:rPr lang="en-US" sz="3500" dirty="0">
                <a:latin typeface="Berlin Sans FB" pitchFamily="34" charset="0"/>
              </a:rPr>
              <a:t> – </a:t>
            </a:r>
            <a:r>
              <a:rPr lang="en-US" sz="3500" dirty="0" err="1">
                <a:latin typeface="Berlin Sans FB" pitchFamily="34" charset="0"/>
              </a:rPr>
              <a:t>miskin</a:t>
            </a:r>
            <a:r>
              <a:rPr lang="en-US" sz="3500" dirty="0">
                <a:latin typeface="Berlin Sans FB" pitchFamily="34" charset="0"/>
              </a:rPr>
              <a:t>,  </a:t>
            </a:r>
            <a:r>
              <a:rPr lang="en-US" sz="3500" dirty="0" err="1">
                <a:latin typeface="Berlin Sans FB" pitchFamily="34" charset="0"/>
              </a:rPr>
              <a:t>dsb</a:t>
            </a:r>
            <a:r>
              <a:rPr lang="en-US" sz="3500" dirty="0">
                <a:latin typeface="Berlin Sans FB" pitchFamily="34" charset="0"/>
              </a:rPr>
              <a:t>.</a:t>
            </a:r>
          </a:p>
          <a:p>
            <a:pPr lvl="0">
              <a:spcAft>
                <a:spcPts val="600"/>
              </a:spcAft>
            </a:pPr>
            <a:r>
              <a:rPr lang="en-US" sz="3500" dirty="0" err="1">
                <a:latin typeface="Berlin Sans FB" pitchFamily="34" charset="0"/>
              </a:rPr>
              <a:t>Dalam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hal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ini</a:t>
            </a:r>
            <a:r>
              <a:rPr lang="en-US" sz="3500" dirty="0">
                <a:latin typeface="Berlin Sans FB" pitchFamily="34" charset="0"/>
              </a:rPr>
              <a:t>, </a:t>
            </a:r>
            <a:r>
              <a:rPr lang="en-US" sz="3500" dirty="0" err="1">
                <a:latin typeface="Berlin Sans FB" pitchFamily="34" charset="0"/>
              </a:rPr>
              <a:t>akan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diuji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hipotesis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mengenai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ada-tidaknya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perbedaan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antara</a:t>
            </a:r>
            <a:r>
              <a:rPr lang="en-US" sz="3500" dirty="0">
                <a:latin typeface="Berlin Sans FB" pitchFamily="34" charset="0"/>
              </a:rPr>
              <a:t> data </a:t>
            </a:r>
            <a:r>
              <a:rPr lang="en-US" sz="3500" dirty="0" err="1">
                <a:latin typeface="Berlin Sans FB" pitchFamily="34" charset="0"/>
              </a:rPr>
              <a:t>dalam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populasi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dengan</a:t>
            </a:r>
            <a:r>
              <a:rPr lang="en-US" sz="3500" dirty="0">
                <a:latin typeface="Berlin Sans FB" pitchFamily="34" charset="0"/>
              </a:rPr>
              <a:t> data </a:t>
            </a:r>
            <a:r>
              <a:rPr lang="en-US" sz="3500" dirty="0" err="1">
                <a:latin typeface="Berlin Sans FB" pitchFamily="34" charset="0"/>
              </a:rPr>
              <a:t>pada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sampel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yg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diambil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dari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populasi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tsb</a:t>
            </a:r>
            <a:r>
              <a:rPr lang="en-US" sz="3500" dirty="0">
                <a:latin typeface="Berlin Sans FB" pitchFamily="34" charset="0"/>
              </a:rPr>
              <a:t>.</a:t>
            </a:r>
          </a:p>
          <a:p>
            <a:pPr lvl="0">
              <a:spcAft>
                <a:spcPts val="600"/>
              </a:spcAft>
            </a:pPr>
            <a:r>
              <a:rPr lang="en-US" sz="3500" dirty="0">
                <a:latin typeface="Berlin Sans FB" pitchFamily="34" charset="0"/>
              </a:rPr>
              <a:t>Cara </a:t>
            </a:r>
            <a:r>
              <a:rPr lang="en-US" sz="3500" dirty="0" err="1">
                <a:latin typeface="Berlin Sans FB" pitchFamily="34" charset="0"/>
              </a:rPr>
              <a:t>yg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lebih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sederhana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untuk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menguji</a:t>
            </a:r>
            <a:r>
              <a:rPr lang="en-US" sz="3500" dirty="0">
                <a:latin typeface="Berlin Sans FB" pitchFamily="34" charset="0"/>
              </a:rPr>
              <a:t> Ho </a:t>
            </a:r>
            <a:r>
              <a:rPr lang="en-US" sz="3500" dirty="0" err="1">
                <a:latin typeface="Berlin Sans FB" pitchFamily="34" charset="0"/>
              </a:rPr>
              <a:t>adalah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dgn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membandingkan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nilai</a:t>
            </a:r>
            <a:r>
              <a:rPr lang="en-US" sz="3500" dirty="0">
                <a:latin typeface="Berlin Sans FB" pitchFamily="34" charset="0"/>
              </a:rPr>
              <a:t> p table (</a:t>
            </a:r>
            <a:r>
              <a:rPr lang="en-US" sz="3500" dirty="0" err="1">
                <a:latin typeface="Berlin Sans FB" pitchFamily="34" charset="0"/>
              </a:rPr>
              <a:t>lihat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Tabel</a:t>
            </a:r>
            <a:r>
              <a:rPr lang="en-US" sz="3500" dirty="0">
                <a:latin typeface="Berlin Sans FB" pitchFamily="34" charset="0"/>
              </a:rPr>
              <a:t> IV </a:t>
            </a:r>
            <a:r>
              <a:rPr lang="en-US" sz="3500" dirty="0" err="1">
                <a:latin typeface="Berlin Sans FB" pitchFamily="34" charset="0"/>
              </a:rPr>
              <a:t>Sugiyono</a:t>
            </a:r>
            <a:r>
              <a:rPr lang="en-US" sz="3500" dirty="0">
                <a:latin typeface="Berlin Sans FB" pitchFamily="34" charset="0"/>
              </a:rPr>
              <a:t>), </a:t>
            </a:r>
            <a:r>
              <a:rPr lang="en-US" sz="3500" dirty="0" err="1">
                <a:latin typeface="Berlin Sans FB" pitchFamily="34" charset="0"/>
              </a:rPr>
              <a:t>dengan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nilai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taraf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kesalahan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yg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telah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ditentukan</a:t>
            </a:r>
            <a:r>
              <a:rPr lang="en-US" sz="3500" dirty="0">
                <a:latin typeface="Berlin Sans FB" pitchFamily="34" charset="0"/>
              </a:rPr>
              <a:t>, </a:t>
            </a:r>
            <a:r>
              <a:rPr lang="en-US" sz="3500" dirty="0" err="1">
                <a:latin typeface="Berlin Sans FB" pitchFamily="34" charset="0"/>
              </a:rPr>
              <a:t>misal</a:t>
            </a:r>
            <a:r>
              <a:rPr lang="en-US" sz="3500" dirty="0">
                <a:latin typeface="Berlin Sans FB" pitchFamily="34" charset="0"/>
              </a:rPr>
              <a:t>  α = 0,05.</a:t>
            </a:r>
          </a:p>
          <a:p>
            <a:pPr lvl="0">
              <a:spcAft>
                <a:spcPts val="600"/>
              </a:spcAft>
            </a:pPr>
            <a:r>
              <a:rPr lang="en-US" sz="3500" dirty="0" err="1">
                <a:latin typeface="Berlin Sans FB" pitchFamily="34" charset="0"/>
              </a:rPr>
              <a:t>Kriteria</a:t>
            </a:r>
            <a:r>
              <a:rPr lang="en-US" sz="3500" dirty="0">
                <a:latin typeface="Berlin Sans FB" pitchFamily="34" charset="0"/>
              </a:rPr>
              <a:t>: </a:t>
            </a:r>
            <a:r>
              <a:rPr lang="en-US" sz="3500" dirty="0" err="1">
                <a:latin typeface="Berlin Sans FB" pitchFamily="34" charset="0"/>
              </a:rPr>
              <a:t>jika</a:t>
            </a:r>
            <a:r>
              <a:rPr lang="en-US" sz="3500" dirty="0">
                <a:latin typeface="Berlin Sans FB" pitchFamily="34" charset="0"/>
              </a:rPr>
              <a:t> </a:t>
            </a:r>
            <a:r>
              <a:rPr lang="en-US" sz="3500" dirty="0" err="1">
                <a:latin typeface="Berlin Sans FB" pitchFamily="34" charset="0"/>
              </a:rPr>
              <a:t>nilai</a:t>
            </a:r>
            <a:r>
              <a:rPr lang="en-US" sz="3500" dirty="0">
                <a:latin typeface="Berlin Sans FB" pitchFamily="34" charset="0"/>
              </a:rPr>
              <a:t> p &lt; α, </a:t>
            </a:r>
            <a:r>
              <a:rPr lang="en-US" sz="3500" dirty="0" err="1">
                <a:latin typeface="Berlin Sans FB" pitchFamily="34" charset="0"/>
              </a:rPr>
              <a:t>maka</a:t>
            </a:r>
            <a:r>
              <a:rPr lang="en-US" sz="3500" dirty="0">
                <a:latin typeface="Berlin Sans FB" pitchFamily="34" charset="0"/>
              </a:rPr>
              <a:t> Ho </a:t>
            </a:r>
            <a:r>
              <a:rPr lang="en-US" sz="3500" dirty="0" err="1">
                <a:latin typeface="Berlin Sans FB" pitchFamily="34" charset="0"/>
              </a:rPr>
              <a:t>diterima</a:t>
            </a:r>
            <a:r>
              <a:rPr lang="en-US" sz="3500" dirty="0">
                <a:latin typeface="Berlin Sans FB" pitchFamily="34" charset="0"/>
              </a:rPr>
              <a:t>, </a:t>
            </a:r>
            <a:r>
              <a:rPr lang="en-US" sz="3500" dirty="0" err="1">
                <a:latin typeface="Berlin Sans FB" pitchFamily="34" charset="0"/>
              </a:rPr>
              <a:t>dan</a:t>
            </a:r>
            <a:r>
              <a:rPr lang="en-US" sz="3500" dirty="0">
                <a:latin typeface="Berlin Sans FB" pitchFamily="34" charset="0"/>
              </a:rPr>
              <a:t> Ha </a:t>
            </a:r>
            <a:r>
              <a:rPr lang="en-US" sz="3500" dirty="0" err="1">
                <a:latin typeface="Berlin Sans FB" pitchFamily="34" charset="0"/>
              </a:rPr>
              <a:t>ditolak</a:t>
            </a:r>
            <a:r>
              <a:rPr lang="en-US" sz="3500" dirty="0">
                <a:latin typeface="Berlin Sans FB" pitchFamily="34" charset="0"/>
              </a:rPr>
              <a:t>. </a:t>
            </a:r>
            <a:r>
              <a:rPr lang="en-US" sz="3500" dirty="0" err="1">
                <a:latin typeface="Berlin Sans FB" pitchFamily="34" charset="0"/>
              </a:rPr>
              <a:t>Sebaliknya</a:t>
            </a:r>
            <a:r>
              <a:rPr lang="en-US" sz="3500" dirty="0">
                <a:latin typeface="Berlin Sans FB" pitchFamily="34" charset="0"/>
              </a:rPr>
              <a:t>, </a:t>
            </a:r>
            <a:r>
              <a:rPr lang="en-US" sz="3500" dirty="0" err="1">
                <a:latin typeface="Berlin Sans FB" pitchFamily="34" charset="0"/>
              </a:rPr>
              <a:t>jika</a:t>
            </a:r>
            <a:r>
              <a:rPr lang="en-US" sz="3500" dirty="0">
                <a:latin typeface="Berlin Sans FB" pitchFamily="34" charset="0"/>
              </a:rPr>
              <a:t> p &gt; α </a:t>
            </a:r>
            <a:r>
              <a:rPr lang="en-US" sz="3500" dirty="0" err="1">
                <a:latin typeface="Berlin Sans FB" pitchFamily="34" charset="0"/>
              </a:rPr>
              <a:t>maka</a:t>
            </a:r>
            <a:r>
              <a:rPr lang="en-US" sz="3500" dirty="0">
                <a:latin typeface="Berlin Sans FB" pitchFamily="34" charset="0"/>
              </a:rPr>
              <a:t> Ho </a:t>
            </a:r>
            <a:r>
              <a:rPr lang="en-US" sz="3500" dirty="0" err="1">
                <a:latin typeface="Berlin Sans FB" pitchFamily="34" charset="0"/>
              </a:rPr>
              <a:t>ditolak</a:t>
            </a:r>
            <a:r>
              <a:rPr lang="en-US" sz="3500" dirty="0">
                <a:latin typeface="Berlin Sans FB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CONTOH …..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otomotif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minibus </a:t>
            </a:r>
            <a:r>
              <a:rPr lang="en-US" dirty="0" err="1"/>
              <a:t>berbahan</a:t>
            </a:r>
            <a:r>
              <a:rPr lang="en-US" dirty="0"/>
              <a:t> </a:t>
            </a:r>
            <a:r>
              <a:rPr lang="en-US" dirty="0" err="1"/>
              <a:t>bakar</a:t>
            </a:r>
            <a:r>
              <a:rPr lang="en-US" dirty="0"/>
              <a:t> </a:t>
            </a:r>
            <a:r>
              <a:rPr lang="en-US" dirty="0" err="1"/>
              <a:t>bensin</a:t>
            </a:r>
            <a:r>
              <a:rPr lang="en-US" dirty="0"/>
              <a:t> </a:t>
            </a:r>
            <a:r>
              <a:rPr lang="en-US" dirty="0" err="1"/>
              <a:t>dn</a:t>
            </a:r>
            <a:r>
              <a:rPr lang="en-US" dirty="0"/>
              <a:t> solar. Perusahaan </a:t>
            </a:r>
            <a:r>
              <a:rPr lang="en-US" dirty="0" err="1"/>
              <a:t>tsb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berbahan</a:t>
            </a:r>
            <a:r>
              <a:rPr lang="en-US" dirty="0"/>
              <a:t> </a:t>
            </a:r>
            <a:r>
              <a:rPr lang="en-US" dirty="0" err="1"/>
              <a:t>bakar</a:t>
            </a:r>
            <a:r>
              <a:rPr lang="en-US" dirty="0"/>
              <a:t> solar </a:t>
            </a:r>
            <a:r>
              <a:rPr lang="en-US" dirty="0" err="1"/>
              <a:t>ataukah</a:t>
            </a:r>
            <a:r>
              <a:rPr lang="en-US" dirty="0"/>
              <a:t> </a:t>
            </a:r>
            <a:r>
              <a:rPr lang="en-US" dirty="0" err="1"/>
              <a:t>bensin</a:t>
            </a:r>
            <a:r>
              <a:rPr lang="en-US" dirty="0"/>
              <a:t>. Dari 24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yang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random, </a:t>
            </a:r>
            <a:r>
              <a:rPr lang="en-US" dirty="0" err="1"/>
              <a:t>ternyata</a:t>
            </a:r>
            <a:r>
              <a:rPr lang="en-US" dirty="0"/>
              <a:t> 14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berbahan</a:t>
            </a:r>
            <a:r>
              <a:rPr lang="en-US" dirty="0"/>
              <a:t> </a:t>
            </a:r>
            <a:r>
              <a:rPr lang="en-US" dirty="0" err="1"/>
              <a:t>bakar</a:t>
            </a:r>
            <a:r>
              <a:rPr lang="en-US" dirty="0"/>
              <a:t> </a:t>
            </a:r>
            <a:r>
              <a:rPr lang="en-US" dirty="0" err="1"/>
              <a:t>bensin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10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berbahan</a:t>
            </a:r>
            <a:r>
              <a:rPr lang="en-US" dirty="0"/>
              <a:t> </a:t>
            </a:r>
            <a:r>
              <a:rPr lang="en-US" dirty="0" err="1"/>
              <a:t>bakar</a:t>
            </a:r>
            <a:r>
              <a:rPr lang="en-US" dirty="0"/>
              <a:t> solar.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en-US" dirty="0" err="1"/>
              <a:t>Uji</a:t>
            </a:r>
            <a:r>
              <a:rPr lang="en-US" dirty="0"/>
              <a:t> Chi </a:t>
            </a:r>
            <a:r>
              <a:rPr lang="en-US" dirty="0" err="1"/>
              <a:t>Kuadrat</a:t>
            </a:r>
            <a:r>
              <a:rPr lang="en-US" dirty="0"/>
              <a:t> Goodness of </a:t>
            </a:r>
            <a:r>
              <a:rPr lang="en-US" dirty="0" smtClean="0"/>
              <a:t>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2600" dirty="0"/>
              <a:t>Chi </a:t>
            </a:r>
            <a:r>
              <a:rPr lang="en-US" sz="2600" dirty="0" err="1"/>
              <a:t>Kuadrat</a:t>
            </a:r>
            <a:r>
              <a:rPr lang="en-US" sz="2600" dirty="0"/>
              <a:t> (χ2) </a:t>
            </a:r>
            <a:r>
              <a:rPr lang="en-US" sz="2600" dirty="0" err="1"/>
              <a:t>satu</a:t>
            </a:r>
            <a:r>
              <a:rPr lang="en-US" sz="2600" dirty="0"/>
              <a:t> </a:t>
            </a:r>
            <a:r>
              <a:rPr lang="en-US" sz="2600" dirty="0" err="1"/>
              <a:t>sampel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teknik</a:t>
            </a:r>
            <a:r>
              <a:rPr lang="en-US" sz="2600" dirty="0"/>
              <a:t> </a:t>
            </a:r>
            <a:r>
              <a:rPr lang="en-US" sz="2600" dirty="0" err="1"/>
              <a:t>statistik</a:t>
            </a:r>
            <a:r>
              <a:rPr lang="en-US" sz="2600" dirty="0"/>
              <a:t> yang </a:t>
            </a:r>
            <a:r>
              <a:rPr lang="en-US" sz="2600" dirty="0" err="1"/>
              <a:t>digunakan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menguji</a:t>
            </a:r>
            <a:r>
              <a:rPr lang="en-US" sz="2600" dirty="0"/>
              <a:t> </a:t>
            </a:r>
            <a:r>
              <a:rPr lang="en-US" sz="2600" dirty="0" err="1"/>
              <a:t>hipotesis</a:t>
            </a:r>
            <a:r>
              <a:rPr lang="en-US" sz="2600" dirty="0"/>
              <a:t> </a:t>
            </a:r>
            <a:r>
              <a:rPr lang="en-US" sz="2600" dirty="0" err="1"/>
              <a:t>sampel</a:t>
            </a:r>
            <a:r>
              <a:rPr lang="en-US" sz="2600" dirty="0"/>
              <a:t> </a:t>
            </a:r>
            <a:r>
              <a:rPr lang="en-US" sz="2600" dirty="0" err="1"/>
              <a:t>tunggal</a:t>
            </a:r>
            <a:r>
              <a:rPr lang="en-US" sz="2600" dirty="0"/>
              <a:t> </a:t>
            </a:r>
            <a:r>
              <a:rPr lang="en-US" sz="2600" dirty="0" err="1"/>
              <a:t>bila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populasinya</a:t>
            </a:r>
            <a:r>
              <a:rPr lang="en-US" sz="2600" dirty="0"/>
              <a:t> </a:t>
            </a:r>
            <a:r>
              <a:rPr lang="en-US" sz="2600" dirty="0" err="1"/>
              <a:t>terdiri</a:t>
            </a:r>
            <a:r>
              <a:rPr lang="en-US" sz="2600" dirty="0"/>
              <a:t> </a:t>
            </a:r>
            <a:r>
              <a:rPr lang="en-US" sz="2600" dirty="0" err="1"/>
              <a:t>atas</a:t>
            </a:r>
            <a:r>
              <a:rPr lang="en-US" sz="2600" dirty="0"/>
              <a:t> </a:t>
            </a:r>
            <a:r>
              <a:rPr lang="en-US" sz="2600" dirty="0" err="1"/>
              <a:t>dua</a:t>
            </a:r>
            <a:r>
              <a:rPr lang="en-US" sz="2600" dirty="0"/>
              <a:t> </a:t>
            </a:r>
            <a:r>
              <a:rPr lang="en-US" sz="2600" dirty="0" err="1"/>
              <a:t>kelas</a:t>
            </a:r>
            <a:r>
              <a:rPr lang="en-US" sz="2600" dirty="0"/>
              <a:t>/</a:t>
            </a:r>
            <a:r>
              <a:rPr lang="en-US" sz="2600" dirty="0" err="1"/>
              <a:t>kategori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lebih</a:t>
            </a:r>
            <a:r>
              <a:rPr lang="en-US" sz="2600" dirty="0"/>
              <a:t>, </a:t>
            </a:r>
            <a:r>
              <a:rPr lang="en-US" sz="2600" dirty="0" err="1"/>
              <a:t>datanya</a:t>
            </a:r>
            <a:r>
              <a:rPr lang="en-US" sz="2600" dirty="0"/>
              <a:t> </a:t>
            </a:r>
            <a:r>
              <a:rPr lang="en-US" sz="2600" dirty="0" err="1"/>
              <a:t>berskala</a:t>
            </a:r>
            <a:r>
              <a:rPr lang="en-US" sz="2600" dirty="0"/>
              <a:t> nominal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jumlah</a:t>
            </a:r>
            <a:r>
              <a:rPr lang="en-US" sz="2600" dirty="0"/>
              <a:t> </a:t>
            </a:r>
            <a:r>
              <a:rPr lang="en-US" sz="2600" dirty="0" err="1"/>
              <a:t>sampelnya</a:t>
            </a:r>
            <a:r>
              <a:rPr lang="en-US" sz="2600" dirty="0"/>
              <a:t> </a:t>
            </a:r>
            <a:r>
              <a:rPr lang="en-US" sz="2600" dirty="0" err="1"/>
              <a:t>besar</a:t>
            </a:r>
            <a:r>
              <a:rPr lang="en-US" sz="2600" dirty="0"/>
              <a:t>.</a:t>
            </a:r>
          </a:p>
          <a:p>
            <a:r>
              <a:rPr lang="en-US" sz="2600" dirty="0" err="1"/>
              <a:t>Rumus</a:t>
            </a:r>
            <a:r>
              <a:rPr lang="en-US" sz="2600" dirty="0"/>
              <a:t> Chi </a:t>
            </a:r>
            <a:r>
              <a:rPr lang="en-US" sz="2600" dirty="0" err="1"/>
              <a:t>Kuadrat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800" dirty="0" err="1"/>
              <a:t>Keterangan</a:t>
            </a:r>
            <a:r>
              <a:rPr lang="en-US" sz="2800" dirty="0"/>
              <a:t>:</a:t>
            </a:r>
          </a:p>
          <a:p>
            <a:r>
              <a:rPr lang="en-US" sz="2800" dirty="0" err="1" smtClean="0"/>
              <a:t>Oi</a:t>
            </a:r>
            <a:r>
              <a:rPr lang="en-US" sz="2800" dirty="0" smtClean="0"/>
              <a:t>   </a:t>
            </a:r>
            <a:r>
              <a:rPr lang="en-US" sz="2800" dirty="0"/>
              <a:t>= </a:t>
            </a:r>
            <a:r>
              <a:rPr lang="en-US" sz="2800" dirty="0" err="1"/>
              <a:t>banyaknya</a:t>
            </a:r>
            <a:r>
              <a:rPr lang="en-US" sz="2800" dirty="0"/>
              <a:t> </a:t>
            </a:r>
            <a:r>
              <a:rPr lang="en-US" sz="2800" dirty="0" err="1"/>
              <a:t>kasus</a:t>
            </a:r>
            <a:r>
              <a:rPr lang="en-US" sz="2800" dirty="0"/>
              <a:t> yang </a:t>
            </a:r>
            <a:r>
              <a:rPr lang="en-US" sz="2800" dirty="0" err="1"/>
              <a:t>diamati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kategori</a:t>
            </a:r>
            <a:r>
              <a:rPr lang="en-US" sz="2800" dirty="0"/>
              <a:t> </a:t>
            </a:r>
            <a:r>
              <a:rPr lang="en-US" sz="2800" i="1" dirty="0" err="1"/>
              <a:t>i</a:t>
            </a:r>
            <a:r>
              <a:rPr lang="en-US" sz="2800" dirty="0"/>
              <a:t>.</a:t>
            </a:r>
          </a:p>
          <a:p>
            <a:r>
              <a:rPr lang="en-US" sz="2800" dirty="0" err="1" smtClean="0"/>
              <a:t>Ei</a:t>
            </a:r>
            <a:r>
              <a:rPr lang="en-US" sz="2800" dirty="0"/>
              <a:t>	</a:t>
            </a:r>
            <a:r>
              <a:rPr lang="en-US" sz="2800" dirty="0" smtClean="0"/>
              <a:t>= </a:t>
            </a:r>
            <a:r>
              <a:rPr lang="en-US" sz="2800" dirty="0" err="1"/>
              <a:t>banyaknya</a:t>
            </a:r>
            <a:r>
              <a:rPr lang="en-US" sz="2800" dirty="0"/>
              <a:t> </a:t>
            </a:r>
            <a:r>
              <a:rPr lang="en-US" sz="2800" dirty="0" err="1"/>
              <a:t>kasus</a:t>
            </a:r>
            <a:r>
              <a:rPr lang="en-US" sz="2800" dirty="0"/>
              <a:t> yang </a:t>
            </a:r>
            <a:r>
              <a:rPr lang="en-US" sz="2800" dirty="0" err="1"/>
              <a:t>diharapkan</a:t>
            </a:r>
            <a:endParaRPr lang="en-US" sz="2800" dirty="0"/>
          </a:p>
          <a:p>
            <a:r>
              <a:rPr lang="en-US" sz="2800" dirty="0" smtClean="0"/>
              <a:t>∑     = </a:t>
            </a:r>
            <a:r>
              <a:rPr lang="en-US" sz="2800" dirty="0" err="1"/>
              <a:t>penjumlahan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kategori</a:t>
            </a:r>
            <a:r>
              <a:rPr lang="en-US" sz="2800" dirty="0"/>
              <a:t> </a:t>
            </a:r>
            <a:r>
              <a:rPr lang="en-US" sz="2800" i="1" dirty="0"/>
              <a:t>k</a:t>
            </a:r>
            <a:r>
              <a:rPr lang="en-US" sz="2800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648200" y="2667000"/>
          <a:ext cx="2590800" cy="1143000"/>
        </p:xfrm>
        <a:graphic>
          <a:graphicData uri="http://schemas.openxmlformats.org/presentationml/2006/ole">
            <p:oleObj spid="_x0000_s1026" name="Equation" r:id="rId3" imgW="1565310" imgH="457088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algn="l"/>
            <a:r>
              <a:rPr lang="en-US" b="1" dirty="0" err="1" smtClean="0"/>
              <a:t>Contoh</a:t>
            </a:r>
            <a:r>
              <a:rPr lang="en-US" b="1" dirty="0" smtClean="0"/>
              <a:t>: </a:t>
            </a:r>
            <a:r>
              <a:rPr lang="en-US" b="1" dirty="0" err="1" smtClean="0"/>
              <a:t>Utk</a:t>
            </a:r>
            <a:r>
              <a:rPr lang="en-US" b="1" dirty="0" smtClean="0"/>
              <a:t> </a:t>
            </a:r>
            <a:r>
              <a:rPr lang="en-US" b="1" dirty="0" err="1" smtClean="0"/>
              <a:t>Dua</a:t>
            </a:r>
            <a:r>
              <a:rPr lang="en-US" b="1" dirty="0" smtClean="0"/>
              <a:t> </a:t>
            </a:r>
            <a:r>
              <a:rPr lang="en-US" b="1" dirty="0" err="1" smtClean="0"/>
              <a:t>Kategori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>
                <a:latin typeface="Berlin Sans FB" pitchFamily="34" charset="0"/>
              </a:rPr>
              <a:t>Salah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satu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organisasi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perempuan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ingin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mengetahui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apakah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wanita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berpeluang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sama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pria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untuk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menjadi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kepala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desa</a:t>
            </a:r>
            <a:r>
              <a:rPr lang="en-US" dirty="0">
                <a:latin typeface="Berlin Sans FB" pitchFamily="34" charset="0"/>
              </a:rPr>
              <a:t>. </a:t>
            </a:r>
            <a:r>
              <a:rPr lang="en-US" dirty="0" err="1">
                <a:latin typeface="Berlin Sans FB" pitchFamily="34" charset="0"/>
              </a:rPr>
              <a:t>Untuk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itu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maka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perlu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dilakukan</a:t>
            </a:r>
            <a:r>
              <a:rPr lang="en-US" dirty="0">
                <a:latin typeface="Berlin Sans FB" pitchFamily="34" charset="0"/>
              </a:rPr>
              <a:t> survey. </a:t>
            </a:r>
            <a:r>
              <a:rPr lang="en-US" dirty="0" err="1">
                <a:latin typeface="Berlin Sans FB" pitchFamily="34" charset="0"/>
              </a:rPr>
              <a:t>Populasi</a:t>
            </a:r>
            <a:r>
              <a:rPr lang="en-US" dirty="0">
                <a:latin typeface="Berlin Sans FB" pitchFamily="34" charset="0"/>
              </a:rPr>
              <a:t> survey </a:t>
            </a:r>
            <a:r>
              <a:rPr lang="en-US" dirty="0" err="1">
                <a:latin typeface="Berlin Sans FB" pitchFamily="34" charset="0"/>
              </a:rPr>
              <a:t>adalah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masyarakat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sebuah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desa</a:t>
            </a:r>
            <a:r>
              <a:rPr lang="en-US" dirty="0">
                <a:latin typeface="Berlin Sans FB" pitchFamily="34" charset="0"/>
              </a:rPr>
              <a:t>. </a:t>
            </a:r>
            <a:r>
              <a:rPr lang="en-US" dirty="0" err="1">
                <a:latin typeface="Berlin Sans FB" pitchFamily="34" charset="0"/>
              </a:rPr>
              <a:t>Dalam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hal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ini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diajukan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pertanyaan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apakah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masyarakat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lebih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cenderung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memilih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calon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kepala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desa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wanita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ataukah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pria</a:t>
            </a:r>
            <a:r>
              <a:rPr lang="en-US" dirty="0">
                <a:latin typeface="Berlin Sans FB" pitchFamily="34" charset="0"/>
              </a:rPr>
              <a:t> ?. </a:t>
            </a:r>
            <a:r>
              <a:rPr lang="en-US" dirty="0" err="1">
                <a:latin typeface="Berlin Sans FB" pitchFamily="34" charset="0"/>
              </a:rPr>
              <a:t>Sampel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diambil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secara</a:t>
            </a:r>
            <a:r>
              <a:rPr lang="en-US" dirty="0">
                <a:latin typeface="Berlin Sans FB" pitchFamily="34" charset="0"/>
              </a:rPr>
              <a:t> random </a:t>
            </a:r>
            <a:r>
              <a:rPr lang="en-US" dirty="0" err="1">
                <a:latin typeface="Berlin Sans FB" pitchFamily="34" charset="0"/>
              </a:rPr>
              <a:t>sebanyak</a:t>
            </a:r>
            <a:r>
              <a:rPr lang="en-US" dirty="0">
                <a:latin typeface="Berlin Sans FB" pitchFamily="34" charset="0"/>
              </a:rPr>
              <a:t> 300 </a:t>
            </a:r>
            <a:r>
              <a:rPr lang="en-US" dirty="0" err="1">
                <a:latin typeface="Berlin Sans FB" pitchFamily="34" charset="0"/>
              </a:rPr>
              <a:t>orang</a:t>
            </a:r>
            <a:r>
              <a:rPr lang="en-US" dirty="0">
                <a:latin typeface="Berlin Sans FB" pitchFamily="34" charset="0"/>
              </a:rPr>
              <a:t>. Dari </a:t>
            </a:r>
            <a:r>
              <a:rPr lang="en-US" dirty="0" err="1">
                <a:latin typeface="Berlin Sans FB" pitchFamily="34" charset="0"/>
              </a:rPr>
              <a:t>sampel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tersebut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ternyata</a:t>
            </a:r>
            <a:r>
              <a:rPr lang="en-US" dirty="0">
                <a:latin typeface="Berlin Sans FB" pitchFamily="34" charset="0"/>
              </a:rPr>
              <a:t> 200 </a:t>
            </a:r>
            <a:r>
              <a:rPr lang="en-US" dirty="0" err="1">
                <a:latin typeface="Berlin Sans FB" pitchFamily="34" charset="0"/>
              </a:rPr>
              <a:t>orang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lebih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memilih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pria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sebagai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kepala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desa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sedangkan</a:t>
            </a:r>
            <a:r>
              <a:rPr lang="en-US" dirty="0">
                <a:latin typeface="Berlin Sans FB" pitchFamily="34" charset="0"/>
              </a:rPr>
              <a:t> 100 </a:t>
            </a:r>
            <a:r>
              <a:rPr lang="en-US" dirty="0" err="1">
                <a:latin typeface="Berlin Sans FB" pitchFamily="34" charset="0"/>
              </a:rPr>
              <a:t>orang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lainnya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cenderung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memilih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kepala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desa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wanita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UJI RUN TEST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Berlin Sans FB" pitchFamily="34" charset="0"/>
              </a:rPr>
              <a:t>Run test </a:t>
            </a:r>
            <a:r>
              <a:rPr lang="en-US" dirty="0" err="1">
                <a:latin typeface="Berlin Sans FB" pitchFamily="34" charset="0"/>
              </a:rPr>
              <a:t>digunakan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untuk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menguji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hipotesis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satu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sampel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bila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datanya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berskala</a:t>
            </a:r>
            <a:r>
              <a:rPr lang="en-US" dirty="0">
                <a:latin typeface="Berlin Sans FB" pitchFamily="34" charset="0"/>
              </a:rPr>
              <a:t> ordinal. </a:t>
            </a:r>
            <a:r>
              <a:rPr lang="en-US" dirty="0" err="1">
                <a:latin typeface="Berlin Sans FB" pitchFamily="34" charset="0"/>
              </a:rPr>
              <a:t>Pengamatan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dilakukan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menghitung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jumlah</a:t>
            </a:r>
            <a:r>
              <a:rPr lang="en-US" dirty="0">
                <a:latin typeface="Berlin Sans FB" pitchFamily="34" charset="0"/>
              </a:rPr>
              <a:t> "RUN" </a:t>
            </a:r>
            <a:r>
              <a:rPr lang="en-US" dirty="0" err="1">
                <a:latin typeface="Berlin Sans FB" pitchFamily="34" charset="0"/>
              </a:rPr>
              <a:t>dalam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suatu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kejadian</a:t>
            </a:r>
            <a:r>
              <a:rPr lang="en-US" dirty="0">
                <a:latin typeface="Berlin Sans FB" pitchFamily="34" charset="0"/>
              </a:rPr>
              <a:t>. </a:t>
            </a:r>
            <a:r>
              <a:rPr lang="en-US" dirty="0" err="1">
                <a:latin typeface="Berlin Sans FB" pitchFamily="34" charset="0"/>
              </a:rPr>
              <a:t>Pengujian</a:t>
            </a:r>
            <a:r>
              <a:rPr lang="en-US" dirty="0">
                <a:latin typeface="Berlin Sans FB" pitchFamily="34" charset="0"/>
              </a:rPr>
              <a:t> Ho </a:t>
            </a:r>
            <a:r>
              <a:rPr lang="en-US" dirty="0" err="1">
                <a:latin typeface="Berlin Sans FB" pitchFamily="34" charset="0"/>
              </a:rPr>
              <a:t>dilakukan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membandingkan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jumlah</a:t>
            </a:r>
            <a:r>
              <a:rPr lang="en-US" dirty="0">
                <a:latin typeface="Berlin Sans FB" pitchFamily="34" charset="0"/>
              </a:rPr>
              <a:t> "RUN" </a:t>
            </a:r>
            <a:r>
              <a:rPr lang="en-US" dirty="0" err="1">
                <a:latin typeface="Berlin Sans FB" pitchFamily="34" charset="0"/>
              </a:rPr>
              <a:t>hasil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observasi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nilai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table </a:t>
            </a:r>
            <a:r>
              <a:rPr lang="en-US" dirty="0" err="1">
                <a:latin typeface="Berlin Sans FB" pitchFamily="34" charset="0"/>
              </a:rPr>
              <a:t>untuk</a:t>
            </a:r>
            <a:r>
              <a:rPr lang="en-US" dirty="0">
                <a:latin typeface="Berlin Sans FB" pitchFamily="34" charset="0"/>
              </a:rPr>
              <a:t> test RUN (</a:t>
            </a:r>
            <a:r>
              <a:rPr lang="en-US" dirty="0" err="1">
                <a:latin typeface="Berlin Sans FB" pitchFamily="34" charset="0"/>
              </a:rPr>
              <a:t>Tabel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VIIa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VIIb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mengenai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harga</a:t>
            </a:r>
            <a:r>
              <a:rPr lang="en-US" dirty="0">
                <a:latin typeface="Berlin Sans FB" pitchFamily="34" charset="0"/>
              </a:rPr>
              <a:t> r </a:t>
            </a:r>
            <a:r>
              <a:rPr lang="en-US" dirty="0" err="1">
                <a:latin typeface="Berlin Sans FB" pitchFamily="34" charset="0"/>
              </a:rPr>
              <a:t>dalam</a:t>
            </a:r>
            <a:r>
              <a:rPr lang="en-US" dirty="0">
                <a:latin typeface="Berlin Sans FB" pitchFamily="34" charset="0"/>
              </a:rPr>
              <a:t> test RUN),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taraf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signifikansi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tertentu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>
                <a:latin typeface="Berlin Sans FB" pitchFamily="34" charset="0"/>
              </a:rPr>
              <a:t>Kriteria</a:t>
            </a:r>
            <a:r>
              <a:rPr lang="en-US" dirty="0">
                <a:latin typeface="Berlin Sans FB" pitchFamily="34" charset="0"/>
              </a:rPr>
              <a:t>: </a:t>
            </a:r>
            <a:r>
              <a:rPr lang="en-US" dirty="0" err="1">
                <a:latin typeface="Berlin Sans FB" pitchFamily="34" charset="0"/>
              </a:rPr>
              <a:t>bila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nilai</a:t>
            </a:r>
            <a:r>
              <a:rPr lang="en-US" dirty="0">
                <a:latin typeface="Berlin Sans FB" pitchFamily="34" charset="0"/>
              </a:rPr>
              <a:t> run </a:t>
            </a:r>
            <a:r>
              <a:rPr lang="en-US" dirty="0" err="1">
                <a:latin typeface="Berlin Sans FB" pitchFamily="34" charset="0"/>
              </a:rPr>
              <a:t>hasil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observasi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diantara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harga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terkecil</a:t>
            </a:r>
            <a:r>
              <a:rPr lang="en-US" dirty="0">
                <a:latin typeface="Berlin Sans FB" pitchFamily="34" charset="0"/>
              </a:rPr>
              <a:t> (</a:t>
            </a:r>
            <a:r>
              <a:rPr lang="en-US" dirty="0" err="1">
                <a:latin typeface="Berlin Sans FB" pitchFamily="34" charset="0"/>
              </a:rPr>
              <a:t>Tabel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VIIa</a:t>
            </a:r>
            <a:r>
              <a:rPr lang="en-US" dirty="0">
                <a:latin typeface="Berlin Sans FB" pitchFamily="34" charset="0"/>
              </a:rPr>
              <a:t>)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harga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terbesar</a:t>
            </a:r>
            <a:r>
              <a:rPr lang="en-US" dirty="0">
                <a:latin typeface="Berlin Sans FB" pitchFamily="34" charset="0"/>
              </a:rPr>
              <a:t> (</a:t>
            </a:r>
            <a:r>
              <a:rPr lang="en-US" dirty="0" err="1">
                <a:latin typeface="Berlin Sans FB" pitchFamily="34" charset="0"/>
              </a:rPr>
              <a:t>Tabel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VIIb</a:t>
            </a:r>
            <a:r>
              <a:rPr lang="en-US" dirty="0">
                <a:latin typeface="Berlin Sans FB" pitchFamily="34" charset="0"/>
              </a:rPr>
              <a:t>), </a:t>
            </a:r>
            <a:r>
              <a:rPr lang="en-US" dirty="0" err="1">
                <a:latin typeface="Berlin Sans FB" pitchFamily="34" charset="0"/>
              </a:rPr>
              <a:t>maka</a:t>
            </a:r>
            <a:r>
              <a:rPr lang="en-US" dirty="0">
                <a:latin typeface="Berlin Sans FB" pitchFamily="34" charset="0"/>
              </a:rPr>
              <a:t> Ho </a:t>
            </a:r>
            <a:r>
              <a:rPr lang="en-US" dirty="0" err="1">
                <a:latin typeface="Berlin Sans FB" pitchFamily="34" charset="0"/>
              </a:rPr>
              <a:t>diterima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Ha </a:t>
            </a:r>
            <a:r>
              <a:rPr lang="en-US" dirty="0" err="1">
                <a:latin typeface="Berlin Sans FB" pitchFamily="34" charset="0"/>
              </a:rPr>
              <a:t>ditolak</a:t>
            </a:r>
            <a:r>
              <a:rPr lang="en-US" dirty="0">
                <a:latin typeface="Berlin Sans FB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pPr algn="l"/>
            <a:r>
              <a:rPr lang="en-US" b="1" dirty="0" smtClean="0"/>
              <a:t>CONTOH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err="1"/>
              <a:t>Wawancara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24 </a:t>
            </a:r>
            <a:r>
              <a:rPr lang="en-US" dirty="0" err="1"/>
              <a:t>karyawati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cuti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 </a:t>
            </a:r>
            <a:r>
              <a:rPr lang="en-US" dirty="0" err="1"/>
              <a:t>disediakan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cuti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"</a:t>
            </a:r>
            <a:r>
              <a:rPr lang="en-US" dirty="0" err="1"/>
              <a:t>Sebelum</a:t>
            </a:r>
            <a:r>
              <a:rPr lang="en-US" dirty="0"/>
              <a:t>" </a:t>
            </a:r>
            <a:r>
              <a:rPr lang="en-US" dirty="0" err="1"/>
              <a:t>atau</a:t>
            </a:r>
            <a:r>
              <a:rPr lang="en-US" dirty="0"/>
              <a:t> "</a:t>
            </a:r>
            <a:r>
              <a:rPr lang="en-US" dirty="0" err="1"/>
              <a:t>Setelah</a:t>
            </a:r>
            <a:r>
              <a:rPr lang="en-US" dirty="0"/>
              <a:t>" </a:t>
            </a:r>
            <a:r>
              <a:rPr lang="en-US" dirty="0" err="1"/>
              <a:t>melahirkan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l"/>
            <a:r>
              <a:rPr lang="en-US" b="1" dirty="0" err="1" smtClean="0"/>
              <a:t>Penyelesaian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 err="1">
                <a:latin typeface="Berlin Sans FB" pitchFamily="34" charset="0"/>
              </a:rPr>
              <a:t>Variabel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Penelitian</a:t>
            </a:r>
            <a:r>
              <a:rPr lang="en-US" dirty="0">
                <a:latin typeface="Berlin Sans FB" pitchFamily="34" charset="0"/>
              </a:rPr>
              <a:t> :  </a:t>
            </a:r>
            <a:r>
              <a:rPr lang="en-US" dirty="0" err="1">
                <a:latin typeface="Berlin Sans FB" pitchFamily="34" charset="0"/>
              </a:rPr>
              <a:t>waktu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pengambilan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cuti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hamil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pPr lvl="0">
              <a:buNone/>
            </a:pPr>
            <a:endParaRPr lang="en-US" dirty="0">
              <a:latin typeface="Berlin Sans FB" pitchFamily="34" charset="0"/>
            </a:endParaRPr>
          </a:p>
          <a:p>
            <a:pPr lvl="0"/>
            <a:r>
              <a:rPr lang="en-US" dirty="0" err="1">
                <a:latin typeface="Berlin Sans FB" pitchFamily="34" charset="0"/>
              </a:rPr>
              <a:t>Hipotesis</a:t>
            </a:r>
            <a:r>
              <a:rPr lang="en-US" dirty="0">
                <a:latin typeface="Berlin Sans FB" pitchFamily="34" charset="0"/>
              </a:rPr>
              <a:t>:</a:t>
            </a:r>
          </a:p>
          <a:p>
            <a:r>
              <a:rPr lang="en-US" dirty="0">
                <a:latin typeface="Berlin Sans FB" pitchFamily="34" charset="0"/>
              </a:rPr>
              <a:t>Ho  :  </a:t>
            </a:r>
            <a:r>
              <a:rPr lang="en-US" dirty="0" err="1">
                <a:latin typeface="Berlin Sans FB" pitchFamily="34" charset="0"/>
              </a:rPr>
              <a:t>Peluang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karyawati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untuk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mengambil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cuti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hamil</a:t>
            </a:r>
            <a:r>
              <a:rPr lang="en-US" dirty="0">
                <a:latin typeface="Berlin Sans FB" pitchFamily="34" charset="0"/>
              </a:rPr>
              <a:t> "</a:t>
            </a:r>
            <a:r>
              <a:rPr lang="en-US" dirty="0" err="1">
                <a:latin typeface="Berlin Sans FB" pitchFamily="34" charset="0"/>
              </a:rPr>
              <a:t>Sebelum</a:t>
            </a:r>
            <a:r>
              <a:rPr lang="en-US" dirty="0">
                <a:latin typeface="Berlin Sans FB" pitchFamily="34" charset="0"/>
              </a:rPr>
              <a:t>" </a:t>
            </a: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dirty="0" smtClean="0">
                <a:latin typeface="Berlin Sans FB" pitchFamily="34" charset="0"/>
              </a:rPr>
              <a:t>              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>
                <a:latin typeface="Berlin Sans FB" pitchFamily="34" charset="0"/>
              </a:rPr>
              <a:t>"</a:t>
            </a:r>
            <a:r>
              <a:rPr lang="en-US" dirty="0" err="1">
                <a:latin typeface="Berlin Sans FB" pitchFamily="34" charset="0"/>
              </a:rPr>
              <a:t>Sesudah</a:t>
            </a:r>
            <a:r>
              <a:rPr lang="en-US" dirty="0">
                <a:latin typeface="Berlin Sans FB" pitchFamily="34" charset="0"/>
              </a:rPr>
              <a:t>" </a:t>
            </a:r>
            <a:r>
              <a:rPr lang="en-US" dirty="0" err="1" smtClean="0">
                <a:latin typeface="Berlin Sans FB" pitchFamily="34" charset="0"/>
              </a:rPr>
              <a:t>melahirkan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adalah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sama</a:t>
            </a:r>
            <a:r>
              <a:rPr lang="en-US" dirty="0">
                <a:latin typeface="Berlin Sans FB" pitchFamily="34" charset="0"/>
              </a:rPr>
              <a:t> (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berbeda</a:t>
            </a:r>
            <a:r>
              <a:rPr lang="en-US" dirty="0">
                <a:latin typeface="Berlin Sans FB" pitchFamily="34" charset="0"/>
              </a:rPr>
              <a:t>).</a:t>
            </a:r>
          </a:p>
          <a:p>
            <a:r>
              <a:rPr lang="en-US" dirty="0">
                <a:latin typeface="Berlin Sans FB" pitchFamily="34" charset="0"/>
              </a:rPr>
              <a:t>Ha  :  </a:t>
            </a:r>
            <a:r>
              <a:rPr lang="en-US" dirty="0" err="1">
                <a:latin typeface="Berlin Sans FB" pitchFamily="34" charset="0"/>
              </a:rPr>
              <a:t>Peluang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karyawati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untuk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mengambil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cuti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hamil</a:t>
            </a:r>
            <a:r>
              <a:rPr lang="en-US" dirty="0">
                <a:latin typeface="Berlin Sans FB" pitchFamily="34" charset="0"/>
              </a:rPr>
              <a:t> "</a:t>
            </a:r>
            <a:r>
              <a:rPr lang="en-US" dirty="0" err="1">
                <a:latin typeface="Berlin Sans FB" pitchFamily="34" charset="0"/>
              </a:rPr>
              <a:t>Sebelum</a:t>
            </a:r>
            <a:r>
              <a:rPr lang="en-US" dirty="0">
                <a:latin typeface="Berlin Sans FB" pitchFamily="34" charset="0"/>
              </a:rPr>
              <a:t>"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dirty="0" smtClean="0">
                <a:latin typeface="Berlin Sans FB" pitchFamily="34" charset="0"/>
              </a:rPr>
              <a:t>                "</a:t>
            </a:r>
            <a:r>
              <a:rPr lang="en-US" dirty="0" err="1">
                <a:latin typeface="Berlin Sans FB" pitchFamily="34" charset="0"/>
              </a:rPr>
              <a:t>Sesudah</a:t>
            </a:r>
            <a:r>
              <a:rPr lang="en-US" dirty="0">
                <a:latin typeface="Berlin Sans FB" pitchFamily="34" charset="0"/>
              </a:rPr>
              <a:t>" </a:t>
            </a:r>
            <a:r>
              <a:rPr lang="en-US" dirty="0" err="1" smtClean="0">
                <a:latin typeface="Berlin Sans FB" pitchFamily="34" charset="0"/>
              </a:rPr>
              <a:t>melahirkan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adalah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sama</a:t>
            </a:r>
            <a:r>
              <a:rPr lang="en-US" dirty="0">
                <a:latin typeface="Berlin Sans FB" pitchFamily="34" charset="0"/>
              </a:rPr>
              <a:t> (</a:t>
            </a:r>
            <a:r>
              <a:rPr lang="en-US" dirty="0" err="1">
                <a:latin typeface="Berlin Sans FB" pitchFamily="34" charset="0"/>
              </a:rPr>
              <a:t>berbeda</a:t>
            </a:r>
            <a:r>
              <a:rPr lang="en-US" dirty="0" smtClean="0">
                <a:latin typeface="Berlin Sans FB" pitchFamily="34" charset="0"/>
              </a:rPr>
              <a:t>).</a:t>
            </a:r>
          </a:p>
          <a:p>
            <a:pPr>
              <a:buNone/>
            </a:pPr>
            <a:endParaRPr lang="en-US" dirty="0">
              <a:latin typeface="Berlin Sans FB" pitchFamily="34" charset="0"/>
            </a:endParaRPr>
          </a:p>
          <a:p>
            <a:pPr lvl="0"/>
            <a:r>
              <a:rPr lang="en-US" dirty="0" err="1">
                <a:latin typeface="Berlin Sans FB" pitchFamily="34" charset="0"/>
              </a:rPr>
              <a:t>Hasil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wawancara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adalah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sebagai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berikut</a:t>
            </a:r>
            <a:r>
              <a:rPr lang="en-US" dirty="0" smtClean="0">
                <a:latin typeface="Berlin Sans FB" pitchFamily="34" charset="0"/>
              </a:rPr>
              <a:t>:</a:t>
            </a:r>
            <a:endParaRPr lang="en-US" dirty="0">
              <a:latin typeface="Berlin Sans FB" pitchFamily="34" charset="0"/>
            </a:endParaRPr>
          </a:p>
          <a:p>
            <a:r>
              <a:rPr lang="en-US" dirty="0" err="1" smtClean="0">
                <a:latin typeface="Berlin Sans FB" pitchFamily="34" charset="0"/>
              </a:rPr>
              <a:t>Jawaban</a:t>
            </a: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endParaRPr lang="en-US" dirty="0"/>
          </a:p>
          <a:p>
            <a:r>
              <a:rPr lang="en-US" sz="3400" b="1" dirty="0">
                <a:latin typeface="Tahoma" pitchFamily="34" charset="0"/>
                <a:cs typeface="Tahoma" pitchFamily="34" charset="0"/>
              </a:rPr>
              <a:t>R  </a:t>
            </a:r>
            <a:r>
              <a:rPr lang="en-US" sz="3400" b="1" dirty="0" err="1">
                <a:latin typeface="Tahoma" pitchFamily="34" charset="0"/>
                <a:cs typeface="Tahoma" pitchFamily="34" charset="0"/>
              </a:rPr>
              <a:t>R</a:t>
            </a:r>
            <a:r>
              <a:rPr lang="en-US" sz="3400" dirty="0">
                <a:latin typeface="Tahoma" pitchFamily="34" charset="0"/>
                <a:cs typeface="Tahoma" pitchFamily="34" charset="0"/>
              </a:rPr>
              <a:t>  C  </a:t>
            </a:r>
            <a:r>
              <a:rPr lang="en-US" sz="3400" b="1" dirty="0">
                <a:latin typeface="Tahoma" pitchFamily="34" charset="0"/>
                <a:cs typeface="Tahoma" pitchFamily="34" charset="0"/>
              </a:rPr>
              <a:t>R</a:t>
            </a:r>
            <a:r>
              <a:rPr lang="en-US" sz="3400" dirty="0">
                <a:latin typeface="Tahoma" pitchFamily="34" charset="0"/>
                <a:cs typeface="Tahoma" pitchFamily="34" charset="0"/>
              </a:rPr>
              <a:t>  C  </a:t>
            </a:r>
            <a:r>
              <a:rPr lang="en-US" sz="3400" b="1" dirty="0">
                <a:latin typeface="Tahoma" pitchFamily="34" charset="0"/>
                <a:cs typeface="Tahoma" pitchFamily="34" charset="0"/>
              </a:rPr>
              <a:t>R</a:t>
            </a:r>
            <a:r>
              <a:rPr lang="en-US" sz="3400" dirty="0">
                <a:latin typeface="Tahoma" pitchFamily="34" charset="0"/>
                <a:cs typeface="Tahoma" pitchFamily="34" charset="0"/>
              </a:rPr>
              <a:t>  C  </a:t>
            </a:r>
            <a:r>
              <a:rPr lang="en-US" sz="3400" dirty="0" err="1">
                <a:latin typeface="Tahoma" pitchFamily="34" charset="0"/>
                <a:cs typeface="Tahoma" pitchFamily="34" charset="0"/>
              </a:rPr>
              <a:t>C</a:t>
            </a:r>
            <a:r>
              <a:rPr lang="en-US" sz="34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3400" b="1" dirty="0">
                <a:latin typeface="Tahoma" pitchFamily="34" charset="0"/>
                <a:cs typeface="Tahoma" pitchFamily="34" charset="0"/>
              </a:rPr>
              <a:t>R  </a:t>
            </a:r>
            <a:r>
              <a:rPr lang="en-US" sz="3400" b="1" dirty="0" err="1">
                <a:latin typeface="Tahoma" pitchFamily="34" charset="0"/>
                <a:cs typeface="Tahoma" pitchFamily="34" charset="0"/>
              </a:rPr>
              <a:t>R</a:t>
            </a:r>
            <a:r>
              <a:rPr lang="en-US" sz="3400" dirty="0">
                <a:latin typeface="Tahoma" pitchFamily="34" charset="0"/>
                <a:cs typeface="Tahoma" pitchFamily="34" charset="0"/>
              </a:rPr>
              <a:t>  C  </a:t>
            </a:r>
            <a:r>
              <a:rPr lang="en-US" sz="3400" dirty="0" err="1">
                <a:latin typeface="Tahoma" pitchFamily="34" charset="0"/>
                <a:cs typeface="Tahoma" pitchFamily="34" charset="0"/>
              </a:rPr>
              <a:t>C</a:t>
            </a:r>
            <a:r>
              <a:rPr lang="en-US" sz="34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3400" dirty="0" err="1">
                <a:latin typeface="Tahoma" pitchFamily="34" charset="0"/>
                <a:cs typeface="Tahoma" pitchFamily="34" charset="0"/>
              </a:rPr>
              <a:t>C</a:t>
            </a:r>
            <a:r>
              <a:rPr lang="en-US" sz="34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3400" b="1" dirty="0">
                <a:latin typeface="Tahoma" pitchFamily="34" charset="0"/>
                <a:cs typeface="Tahoma" pitchFamily="34" charset="0"/>
              </a:rPr>
              <a:t>R  </a:t>
            </a:r>
            <a:r>
              <a:rPr lang="en-US" sz="3400" b="1" dirty="0" err="1">
                <a:latin typeface="Tahoma" pitchFamily="34" charset="0"/>
                <a:cs typeface="Tahoma" pitchFamily="34" charset="0"/>
              </a:rPr>
              <a:t>R</a:t>
            </a:r>
            <a:r>
              <a:rPr lang="en-US" sz="3400" dirty="0">
                <a:latin typeface="Tahoma" pitchFamily="34" charset="0"/>
                <a:cs typeface="Tahoma" pitchFamily="34" charset="0"/>
              </a:rPr>
              <a:t>  C  </a:t>
            </a:r>
            <a:r>
              <a:rPr lang="en-US" sz="3400" b="1" dirty="0">
                <a:latin typeface="Tahoma" pitchFamily="34" charset="0"/>
                <a:cs typeface="Tahoma" pitchFamily="34" charset="0"/>
              </a:rPr>
              <a:t>R</a:t>
            </a:r>
            <a:r>
              <a:rPr lang="en-US" sz="3400" dirty="0">
                <a:latin typeface="Tahoma" pitchFamily="34" charset="0"/>
                <a:cs typeface="Tahoma" pitchFamily="34" charset="0"/>
              </a:rPr>
              <a:t>  C  </a:t>
            </a:r>
            <a:r>
              <a:rPr lang="en-US" sz="3400" dirty="0" err="1">
                <a:latin typeface="Tahoma" pitchFamily="34" charset="0"/>
                <a:cs typeface="Tahoma" pitchFamily="34" charset="0"/>
              </a:rPr>
              <a:t>C</a:t>
            </a:r>
            <a:r>
              <a:rPr lang="en-US" sz="34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3400" b="1" dirty="0">
                <a:latin typeface="Tahoma" pitchFamily="34" charset="0"/>
                <a:cs typeface="Tahoma" pitchFamily="34" charset="0"/>
              </a:rPr>
              <a:t>R</a:t>
            </a:r>
            <a:r>
              <a:rPr lang="en-US" sz="3400" dirty="0">
                <a:latin typeface="Tahoma" pitchFamily="34" charset="0"/>
                <a:cs typeface="Tahoma" pitchFamily="34" charset="0"/>
              </a:rPr>
              <a:t> </a:t>
            </a:r>
            <a:endParaRPr lang="en-US" sz="34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3400" dirty="0" smtClean="0">
                <a:latin typeface="Tahoma" pitchFamily="34" charset="0"/>
                <a:cs typeface="Tahoma" pitchFamily="34" charset="0"/>
              </a:rPr>
              <a:t>    </a:t>
            </a:r>
            <a:r>
              <a:rPr lang="en-US" sz="3400" dirty="0">
                <a:latin typeface="Tahoma" pitchFamily="34" charset="0"/>
                <a:cs typeface="Tahoma" pitchFamily="34" charset="0"/>
              </a:rPr>
              <a:t>C  </a:t>
            </a:r>
            <a:r>
              <a:rPr lang="en-US" sz="3400" dirty="0" err="1">
                <a:latin typeface="Tahoma" pitchFamily="34" charset="0"/>
                <a:cs typeface="Tahoma" pitchFamily="34" charset="0"/>
              </a:rPr>
              <a:t>C</a:t>
            </a:r>
            <a:r>
              <a:rPr lang="en-US" sz="3400" dirty="0">
                <a:latin typeface="Tahoma" pitchFamily="34" charset="0"/>
                <a:cs typeface="Tahoma" pitchFamily="34" charset="0"/>
              </a:rPr>
              <a:t>  </a:t>
            </a:r>
            <a:r>
              <a:rPr lang="en-US" sz="3400" b="1" dirty="0">
                <a:latin typeface="Tahoma" pitchFamily="34" charset="0"/>
                <a:cs typeface="Tahoma" pitchFamily="34" charset="0"/>
              </a:rPr>
              <a:t>R  </a:t>
            </a:r>
            <a:r>
              <a:rPr lang="en-US" sz="3400" b="1" dirty="0" err="1">
                <a:latin typeface="Tahoma" pitchFamily="34" charset="0"/>
                <a:cs typeface="Tahoma" pitchFamily="34" charset="0"/>
              </a:rPr>
              <a:t>R</a:t>
            </a:r>
            <a:endParaRPr lang="en-US" sz="3400" dirty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3400" dirty="0">
                <a:latin typeface="Tahoma" pitchFamily="34" charset="0"/>
                <a:cs typeface="Tahoma" pitchFamily="34" charset="0"/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935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UJI SAMPEL TUNGGAL</vt:lpstr>
      <vt:lpstr>UJI SAMPEL TUNGGAL</vt:lpstr>
      <vt:lpstr>1. UJI BINOMIAL</vt:lpstr>
      <vt:lpstr>CONTOH …..</vt:lpstr>
      <vt:lpstr>Uji Chi Kuadrat Goodness of fit</vt:lpstr>
      <vt:lpstr>Contoh: Utk Dua Kategori</vt:lpstr>
      <vt:lpstr>UJI RUN TEST</vt:lpstr>
      <vt:lpstr>CONTOH</vt:lpstr>
      <vt:lpstr>Penyelesaian</vt:lpstr>
      <vt:lpstr>Lanjutan Penyelesaian …..</vt:lpstr>
      <vt:lpstr>Lanjutan Penyelesaian …..</vt:lpstr>
      <vt:lpstr>UJI KOLMOGOROF-SMIRNOV</vt:lpstr>
      <vt:lpstr>Kolmogorov-Smirnov</vt:lpstr>
    </vt:vector>
  </TitlesOfParts>
  <Company>aku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UJI SAMPEL TUNGGAL</dc:title>
  <dc:creator>owie</dc:creator>
  <cp:lastModifiedBy>3SAN</cp:lastModifiedBy>
  <cp:revision>10</cp:revision>
  <dcterms:created xsi:type="dcterms:W3CDTF">2011-10-04T22:34:59Z</dcterms:created>
  <dcterms:modified xsi:type="dcterms:W3CDTF">2012-07-18T04:53:25Z</dcterms:modified>
</cp:coreProperties>
</file>