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AFAFA-A303-4874-B63A-9EF61BCC2DCE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EC447-BAE2-4FCB-A3AF-72EA34EE1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b="1" dirty="0"/>
              <a:t>WILCOXON RANK SUM </a:t>
            </a:r>
            <a:r>
              <a:rPr lang="en-US" b="1" dirty="0" smtClean="0"/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2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Independen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Samples</a:t>
            </a:r>
            <a:endParaRPr lang="en-US" sz="36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Wilcoxon</a:t>
            </a:r>
            <a:r>
              <a:rPr lang="en-US" dirty="0" smtClean="0"/>
              <a:t> Rank Sum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0"/>
            <a:r>
              <a:rPr lang="en-US" dirty="0" err="1"/>
              <a:t>Wilcoxon</a:t>
            </a:r>
            <a:r>
              <a:rPr lang="en-US" dirty="0"/>
              <a:t> rank sum test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Frank </a:t>
            </a:r>
            <a:r>
              <a:rPr lang="en-US" dirty="0" err="1"/>
              <a:t>Wilcoxon</a:t>
            </a:r>
            <a:endParaRPr lang="en-US" dirty="0"/>
          </a:p>
          <a:p>
            <a:pPr lvl="0"/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Mann </a:t>
            </a:r>
            <a:r>
              <a:rPr lang="en-US" dirty="0" err="1"/>
              <a:t>dan</a:t>
            </a:r>
            <a:r>
              <a:rPr lang="en-US" dirty="0"/>
              <a:t> Whitney,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Mann-Whitney Test.</a:t>
            </a:r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Parametrik</a:t>
            </a:r>
            <a:r>
              <a:rPr lang="en-US" dirty="0"/>
              <a:t>, </a:t>
            </a:r>
            <a:r>
              <a:rPr lang="en-US" dirty="0" err="1"/>
              <a:t>identik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t-test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rerata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(</a:t>
            </a:r>
            <a:r>
              <a:rPr lang="en-US" dirty="0" err="1" smtClean="0"/>
              <a:t>Uji</a:t>
            </a:r>
            <a:r>
              <a:rPr lang="en-US" dirty="0" smtClean="0"/>
              <a:t>-t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).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 (rank)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(Xi – Yi).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 1 </a:t>
            </a:r>
            <a:r>
              <a:rPr lang="en-US" dirty="0" err="1"/>
              <a:t>atau</a:t>
            </a:r>
            <a:r>
              <a:rPr lang="en-US" dirty="0"/>
              <a:t> rank 1, </a:t>
            </a:r>
            <a:r>
              <a:rPr lang="en-US" dirty="0" err="1"/>
              <a:t>dst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,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(+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 -) </a:t>
            </a:r>
            <a:r>
              <a:rPr lang="en-US" dirty="0"/>
              <a:t>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(Xi – Yi).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 yang </a:t>
            </a:r>
            <a:r>
              <a:rPr lang="en-US" dirty="0" err="1"/>
              <a:t>bertanda</a:t>
            </a:r>
            <a:r>
              <a:rPr lang="en-US" dirty="0"/>
              <a:t> +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bertanda</a:t>
            </a:r>
            <a:r>
              <a:rPr lang="en-US" dirty="0"/>
              <a:t> –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Dari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3)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ambillah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mutlaknya</a:t>
            </a:r>
            <a:r>
              <a:rPr lang="en-US" dirty="0"/>
              <a:t> paling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J.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None/>
            </a:pPr>
            <a:r>
              <a:rPr lang="en-US" dirty="0" smtClean="0"/>
              <a:t>6.   J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7.   Ho </a:t>
            </a:r>
            <a:r>
              <a:rPr lang="en-US" dirty="0"/>
              <a:t>:  μ = </a:t>
            </a:r>
            <a:r>
              <a:rPr lang="en-US" dirty="0" err="1"/>
              <a:t>μo</a:t>
            </a:r>
            <a:r>
              <a:rPr lang="en-US" dirty="0"/>
              <a:t>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perlakuan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Ha </a:t>
            </a:r>
            <a:r>
              <a:rPr lang="en-US" dirty="0"/>
              <a:t>:  μ ≠ </a:t>
            </a:r>
            <a:r>
              <a:rPr lang="en-US" dirty="0" err="1"/>
              <a:t>μo</a:t>
            </a:r>
            <a:r>
              <a:rPr lang="en-US" dirty="0"/>
              <a:t>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perlakuan</a:t>
            </a:r>
            <a:endParaRPr lang="en-US" dirty="0"/>
          </a:p>
          <a:p>
            <a:pPr marL="514350" lvl="0" indent="-514350">
              <a:buNone/>
            </a:pPr>
            <a:r>
              <a:rPr lang="en-US" dirty="0" smtClean="0"/>
              <a:t>8.  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J</a:t>
            </a:r>
            <a:r>
              <a:rPr lang="en-US" sz="4800" baseline="-25000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J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XVIII (3) </a:t>
            </a:r>
            <a:r>
              <a:rPr lang="en-US" dirty="0" err="1"/>
              <a:t>Sudjana</a:t>
            </a:r>
            <a:r>
              <a:rPr lang="en-US" dirty="0"/>
              <a:t> (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 smtClean="0"/>
              <a:t>kritiknya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sz="4300" baseline="-25000" dirty="0" err="1" smtClean="0"/>
              <a:t>tabel</a:t>
            </a:r>
            <a:r>
              <a:rPr lang="en-US" dirty="0" smtClean="0"/>
              <a:t>).</a:t>
            </a:r>
            <a:endParaRPr lang="en-US" dirty="0"/>
          </a:p>
          <a:p>
            <a:pPr marL="514350" lvl="0" indent="-514350">
              <a:buNone/>
            </a:pPr>
            <a:r>
              <a:rPr lang="en-US" dirty="0" smtClean="0"/>
              <a:t>9.   </a:t>
            </a:r>
            <a:r>
              <a:rPr lang="en-US" dirty="0" err="1" smtClean="0"/>
              <a:t>Kriteria</a:t>
            </a:r>
            <a:r>
              <a:rPr lang="en-US" dirty="0"/>
              <a:t>: </a:t>
            </a:r>
            <a:r>
              <a:rPr lang="en-US" dirty="0" err="1"/>
              <a:t>tolak</a:t>
            </a:r>
            <a:r>
              <a:rPr lang="en-US" dirty="0"/>
              <a:t> Ho,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</a:t>
            </a:r>
            <a:r>
              <a:rPr lang="en-US" sz="4300" baseline="-25000" dirty="0" err="1"/>
              <a:t>hitung</a:t>
            </a:r>
            <a:r>
              <a:rPr lang="en-US" dirty="0"/>
              <a:t> &gt; </a:t>
            </a:r>
            <a:r>
              <a:rPr lang="en-US" dirty="0" err="1"/>
              <a:t>J</a:t>
            </a:r>
            <a:r>
              <a:rPr lang="en-US" sz="4300" baseline="-25000" dirty="0" err="1"/>
              <a:t>tabel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Ho </a:t>
            </a:r>
            <a:r>
              <a:rPr lang="en-US" dirty="0" err="1"/>
              <a:t>diterima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Kacang</a:t>
            </a:r>
            <a:r>
              <a:rPr lang="en-US" sz="3600" dirty="0" smtClean="0"/>
              <a:t> Tanah Per </a:t>
            </a:r>
            <a:r>
              <a:rPr lang="en-US" sz="3600" dirty="0" err="1" smtClean="0"/>
              <a:t>Rumpun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Dari 20 </a:t>
            </a:r>
            <a:r>
              <a:rPr lang="en-US" sz="3600" dirty="0" err="1" smtClean="0"/>
              <a:t>Lokasi</a:t>
            </a:r>
            <a:r>
              <a:rPr lang="en-US" sz="3600" dirty="0" smtClean="0"/>
              <a:t> (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Ons</a:t>
            </a:r>
            <a:r>
              <a:rPr lang="en-US" sz="36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1000" y="1447799"/>
          <a:ext cx="8534399" cy="5257801"/>
        </p:xfrm>
        <a:graphic>
          <a:graphicData uri="http://schemas.openxmlformats.org/presentationml/2006/ole">
            <p:oleObj spid="_x0000_s1027" name="Document" r:id="rId3" imgW="5641826" imgH="422176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Dari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 yang </a:t>
            </a:r>
            <a:r>
              <a:rPr lang="en-US" dirty="0" err="1"/>
              <a:t>bertanda</a:t>
            </a:r>
            <a:r>
              <a:rPr lang="en-US" dirty="0"/>
              <a:t> +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bertanda</a:t>
            </a:r>
            <a:r>
              <a:rPr lang="en-US" dirty="0"/>
              <a:t> –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mutlaknya</a:t>
            </a:r>
            <a:r>
              <a:rPr lang="en-US" dirty="0"/>
              <a:t> paling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– 71,5,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Jhitung</a:t>
            </a:r>
            <a:r>
              <a:rPr lang="en-US" dirty="0"/>
              <a:t> = 71,5.</a:t>
            </a:r>
          </a:p>
          <a:p>
            <a:r>
              <a:rPr lang="en-US" dirty="0" err="1"/>
              <a:t>Sementara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XVIII (3) </a:t>
            </a:r>
            <a:r>
              <a:rPr lang="en-US" dirty="0" err="1"/>
              <a:t>Sudjana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α = 0,05 </a:t>
            </a:r>
            <a:r>
              <a:rPr lang="en-US" dirty="0" err="1"/>
              <a:t>dan</a:t>
            </a:r>
            <a:r>
              <a:rPr lang="en-US" dirty="0"/>
              <a:t> n = 20,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Jtabel</a:t>
            </a:r>
            <a:r>
              <a:rPr lang="en-US" dirty="0"/>
              <a:t> = 52.</a:t>
            </a:r>
          </a:p>
          <a:p>
            <a:r>
              <a:rPr lang="en-US" dirty="0" err="1"/>
              <a:t>Jhitung</a:t>
            </a:r>
            <a:r>
              <a:rPr lang="en-US" dirty="0"/>
              <a:t> &gt; </a:t>
            </a:r>
            <a:r>
              <a:rPr lang="en-US" dirty="0" err="1"/>
              <a:t>Jtabel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Ho </a:t>
            </a:r>
            <a:r>
              <a:rPr lang="en-US" dirty="0" err="1"/>
              <a:t>ditolak</a:t>
            </a:r>
            <a:r>
              <a:rPr lang="en-US" dirty="0"/>
              <a:t>.</a:t>
            </a:r>
          </a:p>
          <a:p>
            <a:r>
              <a:rPr lang="en-US" dirty="0" err="1"/>
              <a:t>Kesimpulan</a:t>
            </a:r>
            <a:r>
              <a:rPr lang="en-US" dirty="0"/>
              <a:t>: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kacang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kacang</a:t>
            </a:r>
            <a:r>
              <a:rPr lang="en-US" dirty="0"/>
              <a:t> yang </a:t>
            </a:r>
            <a:r>
              <a:rPr lang="en-US" smtClean="0"/>
              <a:t>diperoleh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Document</vt:lpstr>
      <vt:lpstr>WILCOXON RANK SUM TEST</vt:lpstr>
      <vt:lpstr>Wilcoxon Rank Sum Test</vt:lpstr>
      <vt:lpstr>Langkah-langkah</vt:lpstr>
      <vt:lpstr>Langkah-langkah Lanjutan</vt:lpstr>
      <vt:lpstr> Hasil Dua Jenis Kacang Tanah Per Rumpun Dari 20 Lokasi (dalam Ons) </vt:lpstr>
      <vt:lpstr>Hasil analisis:</vt:lpstr>
    </vt:vector>
  </TitlesOfParts>
  <Company>aku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WILCOXON RANK SUM TEST</dc:title>
  <dc:creator>owie</dc:creator>
  <cp:lastModifiedBy>USER</cp:lastModifiedBy>
  <cp:revision>5</cp:revision>
  <dcterms:created xsi:type="dcterms:W3CDTF">2011-07-13T21:48:18Z</dcterms:created>
  <dcterms:modified xsi:type="dcterms:W3CDTF">2012-09-12T00:46:43Z</dcterms:modified>
</cp:coreProperties>
</file>