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76" r:id="rId2"/>
    <p:sldId id="280" r:id="rId3"/>
    <p:sldId id="282" r:id="rId4"/>
    <p:sldId id="281" r:id="rId5"/>
    <p:sldId id="284" r:id="rId6"/>
    <p:sldId id="285" r:id="rId7"/>
    <p:sldId id="264" r:id="rId8"/>
    <p:sldId id="268" r:id="rId9"/>
    <p:sldId id="277" r:id="rId10"/>
    <p:sldId id="273" r:id="rId11"/>
    <p:sldId id="274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E2EFA-4489-4443-AEAB-23DC52A3AA8C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C682D-1162-4D51-B5C4-638A1D3CF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C682D-1162-4D51-B5C4-638A1D3CF6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E396D5-F979-46FF-AA4E-4A1145D379C2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E9D813-31A4-44C3-8CC5-AB9D3A3800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600200"/>
          </a:xfrm>
        </p:spPr>
        <p:txBody>
          <a:bodyPr>
            <a:noAutofit/>
          </a:bodyPr>
          <a:lstStyle/>
          <a:p>
            <a:pPr algn="ctr"/>
            <a:r>
              <a:rPr lang="id-ID" sz="4800" b="1" dirty="0" smtClean="0"/>
              <a:t>K SAMPEL INDEPENDEN</a:t>
            </a:r>
            <a:br>
              <a:rPr lang="id-ID" sz="4800" b="1" dirty="0" smtClean="0"/>
            </a:br>
            <a:r>
              <a:rPr lang="en-US" sz="4800" b="1" dirty="0" smtClean="0"/>
              <a:t>SATU ARAH KRUSKAL - WALLIS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48600" cy="38100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endParaRPr lang="en-US" sz="2400" b="1" i="1" dirty="0" smtClean="0"/>
          </a:p>
          <a:p>
            <a:pPr algn="ctr">
              <a:spcBef>
                <a:spcPts val="600"/>
              </a:spcBef>
            </a:pPr>
            <a:r>
              <a:rPr lang="id-ID" sz="2400" b="1" i="1" dirty="0" smtClean="0"/>
              <a:t>TIM</a:t>
            </a:r>
            <a:endParaRPr lang="en-US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i="1" smtClean="0"/>
              <a:t>Perhitungan H: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 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3600" smtClean="0"/>
              <a:t>  = 8,1113</a:t>
            </a:r>
            <a:endParaRPr lang="en-US" sz="2400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885950"/>
            <a:ext cx="5105400" cy="11620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6836" y="3448050"/>
            <a:ext cx="7220364" cy="104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i="1" smtClean="0"/>
              <a:t>Konsultasi ke Tabel C: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smtClean="0"/>
              <a:t>Dalam </a:t>
            </a:r>
            <a:r>
              <a:rPr lang="en-US" sz="3000" b="1" smtClean="0"/>
              <a:t>contoh ini </a:t>
            </a:r>
            <a:r>
              <a:rPr lang="en-US" sz="3000" smtClean="0"/>
              <a:t>kita tidak menggunakan </a:t>
            </a:r>
            <a:r>
              <a:rPr lang="en-US" sz="3000" b="1" smtClean="0"/>
              <a:t>Tabel O</a:t>
            </a:r>
            <a:r>
              <a:rPr lang="en-US" sz="3000" smtClean="0"/>
              <a:t> karena </a:t>
            </a:r>
            <a:r>
              <a:rPr lang="en-US" sz="3000" i="1" smtClean="0"/>
              <a:t>n</a:t>
            </a:r>
            <a:r>
              <a:rPr lang="en-US" sz="3000" i="1" baseline="-25000" smtClean="0"/>
              <a:t>i</a:t>
            </a:r>
            <a:r>
              <a:rPr lang="en-US" sz="3000" i="1" smtClean="0"/>
              <a:t> &gt; 5, </a:t>
            </a:r>
            <a:r>
              <a:rPr lang="en-US" sz="3000" smtClean="0"/>
              <a:t>tetapi menggunakan </a:t>
            </a:r>
            <a:r>
              <a:rPr lang="en-US" sz="3000" b="1" smtClean="0"/>
              <a:t>Tabel C</a:t>
            </a:r>
            <a:r>
              <a:rPr lang="en-US" sz="3000" smtClean="0"/>
              <a:t>.</a:t>
            </a:r>
          </a:p>
          <a:p>
            <a:pPr marL="0" indent="0">
              <a:buNone/>
            </a:pPr>
            <a:r>
              <a:rPr lang="en-US" sz="3200" b="1" smtClean="0"/>
              <a:t>Pada Tabel C </a:t>
            </a:r>
            <a:r>
              <a:rPr lang="en-US" sz="3200" smtClean="0"/>
              <a:t>untuk H ≥ </a:t>
            </a:r>
            <a:r>
              <a:rPr lang="en-US" sz="3600" smtClean="0"/>
              <a:t>8,1113 dengan dk = 3-1 = 2, peluang kemunculan di bawah Ho sebesar  </a:t>
            </a:r>
            <a:r>
              <a:rPr lang="en-US" sz="3600" b="1" smtClean="0"/>
              <a:t>p &lt; 0,02 atau &lt; 0,05 (</a:t>
            </a:r>
            <a:r>
              <a:rPr lang="el-GR" sz="3600" b="1" smtClean="0"/>
              <a:t>α</a:t>
            </a:r>
            <a:r>
              <a:rPr lang="en-US" sz="3600" b="1" smtClean="0"/>
              <a:t>), </a:t>
            </a:r>
            <a:r>
              <a:rPr lang="en-US" sz="3600" smtClean="0"/>
              <a:t>maka </a:t>
            </a:r>
            <a:r>
              <a:rPr lang="en-US" sz="3600" b="1" smtClean="0"/>
              <a:t>menolak Ho</a:t>
            </a:r>
            <a:r>
              <a:rPr lang="en-US" sz="3600" smtClean="0"/>
              <a:t>, sehingga dapat dibuat:</a:t>
            </a:r>
          </a:p>
          <a:p>
            <a:pPr marL="0" indent="0">
              <a:buNone/>
            </a:pPr>
            <a:r>
              <a:rPr lang="en-US" sz="3600" b="1" i="1" smtClean="0"/>
              <a:t>Kesimpulan</a:t>
            </a:r>
            <a:r>
              <a:rPr lang="en-US" sz="3600" i="1" smtClean="0"/>
              <a:t>: </a:t>
            </a:r>
          </a:p>
          <a:p>
            <a:pPr marL="0" indent="0">
              <a:buNone/>
            </a:pPr>
            <a:r>
              <a:rPr lang="en-US" sz="3600" smtClean="0"/>
              <a:t>Ada perbedaan </a:t>
            </a:r>
            <a:r>
              <a:rPr lang="en-US" sz="3600" i="1" smtClean="0"/>
              <a:t>cost of dinner </a:t>
            </a:r>
            <a:r>
              <a:rPr lang="en-US" sz="3600" smtClean="0"/>
              <a:t>pada jenis restoran yang berbeda.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Lain…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Asrama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kampung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semester.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rumah-Asrama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: </a:t>
            </a:r>
            <a:r>
              <a:rPr lang="en-US" dirty="0" err="1" smtClean="0"/>
              <a:t>dekat</a:t>
            </a:r>
            <a:r>
              <a:rPr lang="en-US" dirty="0" smtClean="0"/>
              <a:t> (</a:t>
            </a:r>
            <a:r>
              <a:rPr lang="en-US" dirty="0" err="1" smtClean="0"/>
              <a:t>perjalanan</a:t>
            </a:r>
            <a:r>
              <a:rPr lang="en-US" dirty="0" smtClean="0"/>
              <a:t> 1 jam), </a:t>
            </a:r>
            <a:r>
              <a:rPr lang="en-US" dirty="0" err="1" smtClean="0"/>
              <a:t>sedang</a:t>
            </a:r>
            <a:r>
              <a:rPr lang="en-US" dirty="0" smtClean="0"/>
              <a:t> (</a:t>
            </a:r>
            <a:r>
              <a:rPr lang="en-US" dirty="0" err="1" smtClean="0"/>
              <a:t>perjalanan</a:t>
            </a:r>
            <a:r>
              <a:rPr lang="en-US" dirty="0" smtClean="0"/>
              <a:t> 1 – 4 jam),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(</a:t>
            </a:r>
            <a:r>
              <a:rPr lang="en-US" dirty="0" err="1" smtClean="0"/>
              <a:t>perjalanan</a:t>
            </a:r>
            <a:r>
              <a:rPr lang="en-US" dirty="0" smtClean="0"/>
              <a:t> &gt; 4 jam). </a:t>
            </a:r>
          </a:p>
          <a:p>
            <a:r>
              <a:rPr lang="en-US" dirty="0" smtClean="0"/>
              <a:t>Dari 10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disurvei</a:t>
            </a:r>
            <a:r>
              <a:rPr lang="en-US" dirty="0" smtClean="0"/>
              <a:t>, </a:t>
            </a:r>
            <a:r>
              <a:rPr lang="en-US" dirty="0" err="1" smtClean="0"/>
              <a:t>diperoleh</a:t>
            </a:r>
            <a:r>
              <a:rPr lang="en-US" dirty="0" smtClean="0"/>
              <a:t> data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800600"/>
          <a:ext cx="61722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066800"/>
                <a:gridCol w="1066800"/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DEKAT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SEDANG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JAUH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asrama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kampung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rangking</a:t>
            </a:r>
            <a:r>
              <a:rPr lang="en-US" dirty="0" smtClean="0"/>
              <a:t>,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N1 = 4  </a:t>
            </a:r>
            <a:r>
              <a:rPr lang="en-US" dirty="0" smtClean="0">
                <a:sym typeface="Wingdings" pitchFamily="2" charset="2"/>
              </a:rPr>
              <a:t> R1 = 34 (</a:t>
            </a:r>
            <a:r>
              <a:rPr lang="en-US" dirty="0" err="1" smtClean="0">
                <a:sym typeface="Wingdings" pitchFamily="2" charset="2"/>
              </a:rPr>
              <a:t>dekat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N2 = 3   R2 = 15 (</a:t>
            </a:r>
            <a:r>
              <a:rPr lang="en-US" dirty="0" err="1" smtClean="0">
                <a:sym typeface="Wingdings" pitchFamily="2" charset="2"/>
              </a:rPr>
              <a:t>sedang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N3 = 3   R3 = 6 (</a:t>
            </a:r>
            <a:r>
              <a:rPr lang="en-US" dirty="0" err="1" smtClean="0">
                <a:sym typeface="Wingdings" pitchFamily="2" charset="2"/>
              </a:rPr>
              <a:t>jauh</a:t>
            </a:r>
            <a:r>
              <a:rPr lang="en-US" dirty="0" smtClean="0">
                <a:sym typeface="Wingdings" pitchFamily="2" charset="2"/>
              </a:rPr>
              <a:t>)                    n = 10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312420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143000"/>
                <a:gridCol w="1066800"/>
                <a:gridCol w="10668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DEKAT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SEDANG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JAUH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724400" y="48768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953000" y="56388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4371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Kegunaan</a:t>
            </a:r>
            <a:r>
              <a:rPr lang="en-US" sz="4000" dirty="0" smtClean="0"/>
              <a:t> </a:t>
            </a:r>
            <a:r>
              <a:rPr lang="en-US" sz="4000" dirty="0" err="1" smtClean="0"/>
              <a:t>Uji</a:t>
            </a:r>
            <a:r>
              <a:rPr lang="en-US" sz="4000" dirty="0" smtClean="0"/>
              <a:t> </a:t>
            </a:r>
            <a:r>
              <a:rPr lang="en-US" sz="3200" b="1" dirty="0" err="1" smtClean="0"/>
              <a:t>KRUSKAL</a:t>
            </a:r>
            <a:r>
              <a:rPr lang="en-US" sz="3200" b="1" dirty="0" smtClean="0"/>
              <a:t> - WALLIS 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i="1" dirty="0" smtClean="0"/>
              <a:t>k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independen</a:t>
            </a:r>
            <a:r>
              <a:rPr lang="en-US" sz="3200" dirty="0" smtClean="0"/>
              <a:t> </a:t>
            </a:r>
            <a:r>
              <a:rPr lang="en-US" sz="3200" dirty="0" err="1" smtClean="0"/>
              <a:t>tsb</a:t>
            </a:r>
            <a:r>
              <a:rPr lang="en-US" sz="3200" dirty="0" smtClean="0"/>
              <a:t>.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populasi-populasi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hipotesis</a:t>
            </a:r>
            <a:r>
              <a:rPr lang="en-US" sz="3200" dirty="0" smtClean="0"/>
              <a:t> </a:t>
            </a:r>
            <a:r>
              <a:rPr lang="en-US" sz="3200" dirty="0" err="1" smtClean="0"/>
              <a:t>nol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i="1" dirty="0" smtClean="0"/>
              <a:t>k </a:t>
            </a:r>
            <a:r>
              <a:rPr lang="en-US" sz="3200" dirty="0" err="1" smtClean="0"/>
              <a:t>sampel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sama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identik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rata-</a:t>
            </a:r>
            <a:r>
              <a:rPr lang="en-US" sz="3200" dirty="0" err="1" smtClean="0"/>
              <a:t>ratanya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smtClean="0"/>
              <a:t> </a:t>
            </a:r>
            <a:r>
              <a:rPr lang="en-US" sz="3600" smtClean="0"/>
              <a:t>Dasar Pemikiran dan Metode: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i="1" dirty="0" smtClean="0"/>
              <a:t>N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ranking-</a:t>
            </a:r>
            <a:r>
              <a:rPr lang="en-US" sz="2800" dirty="0" err="1" smtClean="0"/>
              <a:t>nya</a:t>
            </a:r>
            <a:r>
              <a:rPr lang="en-US" sz="28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i="1" dirty="0" smtClean="0"/>
              <a:t>k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(ranking)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rangkaian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diganti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ranking </a:t>
            </a:r>
            <a:r>
              <a:rPr lang="en-US" sz="2800" dirty="0" smtClean="0"/>
              <a:t>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atasnya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-</a:t>
            </a:r>
            <a:r>
              <a:rPr lang="en-US" sz="2800" i="1" dirty="0" smtClean="0"/>
              <a:t>ranking </a:t>
            </a:r>
            <a:r>
              <a:rPr lang="en-US" sz="2800" dirty="0" smtClean="0"/>
              <a:t>2 </a:t>
            </a:r>
            <a:r>
              <a:rPr lang="en-US" sz="2800" dirty="0" err="1" smtClean="0"/>
              <a:t>dan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i="1" dirty="0" smtClean="0"/>
              <a:t>-ranking </a:t>
            </a:r>
            <a:r>
              <a:rPr lang="en-US" sz="2800" dirty="0" smtClean="0"/>
              <a:t>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 =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independen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 </a:t>
            </a:r>
            <a:r>
              <a:rPr lang="en-US" sz="2800" i="1" dirty="0" smtClean="0"/>
              <a:t>k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 smtClean="0"/>
              <a:t>Prosedur Kruskal-Wallis: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7038" indent="-427038">
              <a:spcBef>
                <a:spcPts val="600"/>
              </a:spcBef>
              <a:buFont typeface="Wingdings" pitchFamily="2" charset="2"/>
              <a:buChar char="v"/>
            </a:pPr>
            <a:r>
              <a:rPr lang="en-US" sz="3600" smtClean="0"/>
              <a:t>Perhatikan urutan (rank) dari kecil ke besar dari pengamatan-pengamatan y</a:t>
            </a:r>
            <a:r>
              <a:rPr lang="en-US" sz="3600" baseline="-25000" smtClean="0"/>
              <a:t>ij</a:t>
            </a:r>
            <a:r>
              <a:rPr lang="en-US" sz="3600" smtClean="0"/>
              <a:t>, ganti pengamatan-pengamatan y</a:t>
            </a:r>
            <a:r>
              <a:rPr lang="en-US" sz="3600" baseline="-25000" smtClean="0"/>
              <a:t>ij</a:t>
            </a:r>
            <a:r>
              <a:rPr lang="en-US" sz="3600" smtClean="0"/>
              <a:t>, dengan ranknya, yaitu R</a:t>
            </a:r>
            <a:r>
              <a:rPr lang="en-US" sz="3600" baseline="-25000" smtClean="0"/>
              <a:t>ij</a:t>
            </a:r>
            <a:r>
              <a:rPr lang="en-US" sz="3600" smtClean="0"/>
              <a:t>. </a:t>
            </a:r>
          </a:p>
          <a:p>
            <a:pPr marL="427038" indent="-427038">
              <a:spcBef>
                <a:spcPts val="600"/>
              </a:spcBef>
              <a:buFont typeface="Wingdings" pitchFamily="2" charset="2"/>
              <a:buChar char="v"/>
            </a:pPr>
            <a:r>
              <a:rPr lang="en-US" sz="3600" smtClean="0"/>
              <a:t>Hitung jumlah rank untuk masing-masing treatment, yaitu R</a:t>
            </a:r>
            <a:r>
              <a:rPr lang="en-US" sz="3600" baseline="-25000" smtClean="0"/>
              <a:t>i</a:t>
            </a:r>
            <a:r>
              <a:rPr lang="en-US" sz="3600" smtClean="0"/>
              <a:t>. untuk i = 1, 2, ... , a </a:t>
            </a:r>
          </a:p>
          <a:p>
            <a:pPr marL="427038" indent="-427038">
              <a:spcBef>
                <a:spcPts val="600"/>
              </a:spcBef>
              <a:buFont typeface="Wingdings" pitchFamily="2" charset="2"/>
              <a:buChar char="v"/>
            </a:pPr>
            <a:r>
              <a:rPr lang="en-US" sz="3600" smtClean="0"/>
              <a:t>Hitung statistik uji: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800" smtClean="0"/>
              <a:t>Prosedur… </a:t>
            </a:r>
            <a:r>
              <a:rPr lang="en-US" sz="4800" i="1" smtClean="0"/>
              <a:t>(Cont.):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280988" indent="-280988"/>
            <a:r>
              <a:rPr lang="en-US" smtClean="0"/>
              <a:t>Jika ada proposi besar observasi dengan angka sama, hitung harga H dengan rumus 8.3, jika tidak gunakan rumus 8.1</a:t>
            </a:r>
          </a:p>
          <a:p>
            <a:pPr marL="280988" indent="-280988">
              <a:defRPr/>
            </a:pPr>
            <a:r>
              <a:rPr lang="en-US" smtClean="0"/>
              <a:t>Metode untuk menilai signifikansi harga observasi H tergantung besar </a:t>
            </a:r>
            <a:r>
              <a:rPr lang="en-US" i="1" smtClean="0"/>
              <a:t>k</a:t>
            </a:r>
            <a:r>
              <a:rPr lang="en-US" smtClean="0"/>
              <a:t>  pada ukuran kelompok.</a:t>
            </a:r>
          </a:p>
          <a:p>
            <a:pPr marL="693738" indent="-4127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mtClean="0"/>
              <a:t>jika </a:t>
            </a:r>
            <a:r>
              <a:rPr lang="en-US" i="1" smtClean="0"/>
              <a:t>k </a:t>
            </a:r>
            <a:r>
              <a:rPr lang="en-US" smtClean="0"/>
              <a:t>= 3, &amp; jika </a:t>
            </a:r>
            <a:r>
              <a:rPr lang="en-US" i="1" smtClean="0"/>
              <a:t>n1, n2, &amp; n3 ≤ 5, </a:t>
            </a:r>
            <a:r>
              <a:rPr lang="en-US" smtClean="0"/>
              <a:t>gunakan tabel O. dbawah Ho dgn H sebesar H observasi.</a:t>
            </a:r>
          </a:p>
          <a:p>
            <a:pPr marL="693738" indent="-412750" fontAlgn="auto">
              <a:spcAft>
                <a:spcPts val="0"/>
              </a:spcAft>
              <a:buFont typeface="Arial" pitchFamily="34" charset="0"/>
              <a:buAutoNum type="alphaLcPeriod"/>
              <a:defRPr/>
            </a:pPr>
            <a:r>
              <a:rPr lang="en-US" smtClean="0"/>
              <a:t>Signifikansi harga sebesar harga observasi H dapat ditaksir dengan tabel C. dengan db = k – 1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4800" smtClean="0"/>
              <a:t>Prosedur…</a:t>
            </a:r>
            <a:r>
              <a:rPr lang="en-US" sz="4800" i="1" smtClean="0"/>
              <a:t> (Cont.):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mtClean="0"/>
              <a:t>Jika kemungkinan harga observasi H adalah sama dengan atau kurang dari </a:t>
            </a:r>
            <a:r>
              <a:rPr lang="el-GR" smtClean="0"/>
              <a:t>α</a:t>
            </a:r>
            <a:r>
              <a:rPr lang="en-US" smtClean="0"/>
              <a:t>, maka tolak Ho dan terima H1.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4800" smtClean="0"/>
              <a:t>Hitung statistik uji:</a:t>
            </a:r>
            <a:endParaRPr lang="en-US" sz="4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b="1" smtClean="0"/>
          </a:p>
          <a:p>
            <a:pPr>
              <a:buNone/>
            </a:pPr>
            <a:endParaRPr lang="en-US" b="1" smtClean="0"/>
          </a:p>
          <a:p>
            <a:pPr>
              <a:buNone/>
            </a:pPr>
            <a:endParaRPr lang="en-US" b="1" smtClean="0"/>
          </a:p>
          <a:p>
            <a:pPr>
              <a:buNone/>
            </a:pPr>
            <a:endParaRPr lang="en-US" b="1" smtClean="0"/>
          </a:p>
          <a:p>
            <a:pPr>
              <a:buNone/>
            </a:pPr>
            <a:endParaRPr lang="en-US" b="1" smtClean="0"/>
          </a:p>
          <a:p>
            <a:pPr>
              <a:buNone/>
            </a:pPr>
            <a:endParaRPr lang="en-US" sz="5500" b="1" smtClean="0"/>
          </a:p>
          <a:p>
            <a:pPr>
              <a:buNone/>
            </a:pPr>
            <a:endParaRPr lang="en-US" sz="5500" b="1" smtClean="0"/>
          </a:p>
          <a:p>
            <a:pPr>
              <a:buNone/>
            </a:pPr>
            <a:endParaRPr lang="en-US" sz="11200" b="1" smtClean="0"/>
          </a:p>
          <a:p>
            <a:pPr>
              <a:buNone/>
            </a:pPr>
            <a:r>
              <a:rPr lang="en-US" sz="11200" b="1" smtClean="0"/>
              <a:t>Di mana:</a:t>
            </a:r>
          </a:p>
          <a:p>
            <a:pPr>
              <a:spcBef>
                <a:spcPts val="1200"/>
              </a:spcBef>
              <a:buNone/>
            </a:pPr>
            <a:r>
              <a:rPr lang="en-US" sz="11200" i="1" smtClean="0"/>
              <a:t>k = banyak sampel</a:t>
            </a:r>
          </a:p>
          <a:p>
            <a:pPr>
              <a:buNone/>
            </a:pPr>
            <a:r>
              <a:rPr lang="en-US" sz="11200" i="1" smtClean="0"/>
              <a:t>n</a:t>
            </a:r>
            <a:r>
              <a:rPr lang="en-US" sz="11200" i="1" baseline="-25000" smtClean="0"/>
              <a:t>j</a:t>
            </a:r>
            <a:r>
              <a:rPr lang="en-US" sz="11200" i="1" smtClean="0"/>
              <a:t> = banyak kasus dalam sampel ke-j</a:t>
            </a:r>
          </a:p>
          <a:p>
            <a:pPr>
              <a:buNone/>
            </a:pPr>
            <a:r>
              <a:rPr lang="en-US" sz="11200" i="1" smtClean="0"/>
              <a:t>N = </a:t>
            </a:r>
            <a:r>
              <a:rPr lang="en-US" sz="11200" smtClean="0">
                <a:sym typeface="Symbol"/>
              </a:rPr>
              <a:t></a:t>
            </a:r>
            <a:r>
              <a:rPr lang="en-US" sz="11200" i="1" smtClean="0"/>
              <a:t>n</a:t>
            </a:r>
            <a:r>
              <a:rPr lang="en-US" sz="11200" i="1" baseline="-25000" smtClean="0"/>
              <a:t>j</a:t>
            </a:r>
            <a:r>
              <a:rPr lang="en-US" sz="11200" i="1" smtClean="0"/>
              <a:t> = banyak kasus dalam semua sampel</a:t>
            </a:r>
          </a:p>
          <a:p>
            <a:pPr>
              <a:buNone/>
            </a:pPr>
            <a:endParaRPr lang="en-US" sz="11200" i="1" smtClean="0"/>
          </a:p>
          <a:p>
            <a:pPr>
              <a:buNone/>
            </a:pPr>
            <a:r>
              <a:rPr lang="en-US" sz="11200" i="1" smtClean="0"/>
              <a:t>     = jumlah seluruh k sampel (kolom-kolom)</a:t>
            </a:r>
          </a:p>
          <a:p>
            <a:pPr>
              <a:buNone/>
            </a:pPr>
            <a:r>
              <a:rPr lang="en-US" sz="11200" i="1" smtClean="0"/>
              <a:t>  </a:t>
            </a:r>
          </a:p>
          <a:p>
            <a:pPr>
              <a:buNone/>
            </a:pPr>
            <a:endParaRPr lang="en-US" i="1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i="1" smtClean="0"/>
              <a:t>  </a:t>
            </a:r>
            <a:endParaRPr lang="en-US" i="1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600200"/>
            <a:ext cx="5105400" cy="11620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162550"/>
            <a:ext cx="654908" cy="78105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i="1" dirty="0" err="1" smtClean="0"/>
              <a:t>Contoh</a:t>
            </a:r>
            <a:r>
              <a:rPr lang="en-US" sz="3100" b="1" i="1" dirty="0" smtClean="0"/>
              <a:t> :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err="1" smtClean="0"/>
              <a:t>Suatu</a:t>
            </a:r>
            <a:r>
              <a:rPr lang="en-US" sz="3100" dirty="0" smtClean="0"/>
              <a:t> survey </a:t>
            </a:r>
            <a:r>
              <a:rPr lang="en-US" sz="3100" dirty="0" err="1" smtClean="0"/>
              <a:t>terhadap</a:t>
            </a:r>
            <a:r>
              <a:rPr lang="en-US" sz="3100" dirty="0" smtClean="0"/>
              <a:t> </a:t>
            </a:r>
            <a:r>
              <a:rPr lang="en-US" sz="3100" dirty="0" err="1" smtClean="0"/>
              <a:t>variasi</a:t>
            </a:r>
            <a:r>
              <a:rPr lang="en-US" sz="3100" dirty="0" smtClean="0"/>
              <a:t> </a:t>
            </a:r>
            <a:r>
              <a:rPr lang="en-US" sz="3100" i="1" dirty="0" smtClean="0"/>
              <a:t>cost of dinner </a:t>
            </a:r>
            <a:r>
              <a:rPr lang="en-US" sz="3100" dirty="0" smtClean="0"/>
              <a:t>(</a:t>
            </a:r>
            <a:r>
              <a:rPr lang="en-US" sz="3100" dirty="0" err="1" smtClean="0"/>
              <a:t>dalam</a:t>
            </a:r>
            <a:r>
              <a:rPr lang="en-US" sz="3100" dirty="0" smtClean="0"/>
              <a:t> US $)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tiga</a:t>
            </a:r>
            <a:r>
              <a:rPr lang="en-US" sz="3100" dirty="0" smtClean="0"/>
              <a:t> </a:t>
            </a:r>
            <a:r>
              <a:rPr lang="en-US" sz="3100" dirty="0" err="1" smtClean="0"/>
              <a:t>tipe</a:t>
            </a:r>
            <a:r>
              <a:rPr lang="en-US" sz="3100" dirty="0" smtClean="0"/>
              <a:t> </a:t>
            </a:r>
            <a:r>
              <a:rPr lang="en-US" sz="3100" dirty="0" err="1" smtClean="0"/>
              <a:t>restoran</a:t>
            </a:r>
            <a:r>
              <a:rPr lang="en-US" sz="3100" dirty="0" smtClean="0"/>
              <a:t> </a:t>
            </a:r>
            <a:r>
              <a:rPr lang="en-US" sz="3100" dirty="0" err="1" smtClean="0"/>
              <a:t>di</a:t>
            </a:r>
            <a:r>
              <a:rPr lang="en-US" sz="3100" dirty="0" smtClean="0"/>
              <a:t> </a:t>
            </a:r>
            <a:r>
              <a:rPr lang="en-US" sz="3100" dirty="0" err="1" smtClean="0"/>
              <a:t>suatu</a:t>
            </a:r>
            <a:r>
              <a:rPr lang="en-US" sz="3100" dirty="0" smtClean="0"/>
              <a:t> </a:t>
            </a:r>
            <a:r>
              <a:rPr lang="en-US" sz="3100" dirty="0" err="1" smtClean="0"/>
              <a:t>kota</a:t>
            </a:r>
            <a:r>
              <a:rPr lang="en-US" sz="3100" dirty="0" smtClean="0"/>
              <a:t> </a:t>
            </a:r>
            <a:r>
              <a:rPr lang="en-US" sz="3100" dirty="0" err="1" smtClean="0"/>
              <a:t>di</a:t>
            </a:r>
            <a:r>
              <a:rPr lang="en-US" sz="3100" dirty="0" smtClean="0"/>
              <a:t> </a:t>
            </a:r>
            <a:r>
              <a:rPr lang="en-US" sz="3100" dirty="0" err="1" smtClean="0"/>
              <a:t>Amerika</a:t>
            </a:r>
            <a:r>
              <a:rPr lang="en-US" sz="3100" dirty="0" smtClean="0"/>
              <a:t> </a:t>
            </a:r>
            <a:r>
              <a:rPr lang="en-US" sz="3100" dirty="0" err="1" smtClean="0"/>
              <a:t>menghasilkan</a:t>
            </a:r>
            <a:r>
              <a:rPr lang="en-US" sz="3100" dirty="0" smtClean="0"/>
              <a:t> data </a:t>
            </a: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 smtClean="0"/>
              <a:t>berikut</a:t>
            </a:r>
            <a:r>
              <a:rPr lang="en-US" sz="3100" dirty="0" smtClean="0"/>
              <a:t>:</a:t>
            </a:r>
            <a:endParaRPr lang="en-US" sz="4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14600"/>
          <a:ext cx="8229600" cy="397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Sit-down Restaurant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Times New Roman"/>
                          <a:ea typeface="Calibri"/>
                          <a:cs typeface="Times New Roman"/>
                        </a:rPr>
                        <a:t>Cafetaria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Fast-food Restaurant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10.00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9.85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9.50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9.25</a:t>
                      </a:r>
                      <a:endParaRPr lang="en-US" sz="240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10.15</a:t>
                      </a:r>
                      <a:endParaRPr lang="en-US" sz="240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8.75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10.50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9.95</a:t>
                      </a:r>
                      <a:endParaRPr lang="en-US" sz="240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7.95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10.35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8.00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9.75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8.85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10.45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7.75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11.00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9.65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Times New Roman"/>
                        </a:rPr>
                        <a:t>11.50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9.35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8.35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4000" b="1" i="1" smtClean="0"/>
              <a:t>Penentuan Rangking:</a:t>
            </a:r>
            <a:endParaRPr lang="en-US" sz="49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3"/>
          <a:ext cx="8229600" cy="4290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12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Sit-down Restaurant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Cafetaria 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  <a:cs typeface="Times New Roman"/>
                        </a:rPr>
                        <a:t>Fast-food Restaurant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1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</a:tr>
              <a:tr h="402245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562042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</a:t>
                      </a:r>
                      <a:r>
                        <a:rPr lang="en-US" sz="2800" b="1" baseline="-25000" smtClean="0"/>
                        <a:t>1 </a:t>
                      </a:r>
                      <a:r>
                        <a:rPr lang="en-US" sz="2800" b="1" baseline="0" smtClean="0"/>
                        <a:t>= 106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</a:t>
                      </a:r>
                      <a:r>
                        <a:rPr lang="en-US" sz="2800" b="1" baseline="-25000" smtClean="0"/>
                        <a:t>2 </a:t>
                      </a:r>
                      <a:r>
                        <a:rPr lang="en-US" sz="2800" b="1" baseline="0" smtClean="0"/>
                        <a:t>= 84</a:t>
                      </a:r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R3</a:t>
                      </a:r>
                      <a:r>
                        <a:rPr lang="en-US" sz="2800" b="1" baseline="-25000" smtClean="0"/>
                        <a:t> </a:t>
                      </a:r>
                      <a:r>
                        <a:rPr lang="en-US" sz="2800" b="1" baseline="0" smtClean="0"/>
                        <a:t>= 41</a:t>
                      </a:r>
                      <a:endParaRPr lang="en-US" sz="2800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587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K SAMPEL INDEPENDEN SATU ARAH KRUSKAL - WALLIS</vt:lpstr>
      <vt:lpstr>Kegunaan Uji KRUSKAL - WALLIS :</vt:lpstr>
      <vt:lpstr> Dasar Pemikiran dan Metode:</vt:lpstr>
      <vt:lpstr>Prosedur Kruskal-Wallis:</vt:lpstr>
      <vt:lpstr>Prosedur… (Cont.):</vt:lpstr>
      <vt:lpstr>Prosedur… (Cont.):</vt:lpstr>
      <vt:lpstr>Hitung statistik uji:</vt:lpstr>
      <vt:lpstr>     Contoh : Suatu survey terhadap variasi cost of dinner (dalam US $) pada tiga tipe restoran di suatu kota di Amerika menghasilkan data sebagai berikut:</vt:lpstr>
      <vt:lpstr>     Penentuan Rangking:</vt:lpstr>
      <vt:lpstr>Perhitungan H:</vt:lpstr>
      <vt:lpstr>Konsultasi ke Tabel C:</vt:lpstr>
      <vt:lpstr>Contoh Lain…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VARIAN RANGKING SATU ARAH KRUSKAL - WALLIS</dc:title>
  <dc:creator>win xp</dc:creator>
  <cp:lastModifiedBy>3SAN</cp:lastModifiedBy>
  <cp:revision>117</cp:revision>
  <dcterms:created xsi:type="dcterms:W3CDTF">2011-05-14T20:18:34Z</dcterms:created>
  <dcterms:modified xsi:type="dcterms:W3CDTF">2012-07-18T04:50:33Z</dcterms:modified>
</cp:coreProperties>
</file>