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27B5D-941C-4215-B35B-C8AD93AE33A7}" type="datetimeFigureOut">
              <a:rPr lang="en-US" smtClean="0"/>
              <a:t>7/14/2011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6E09B-8ACC-4F75-BC2F-FA7DDA801E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UJI K-SAMPEL BERKAITAN (DEPENDENT)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WILCOXON SIGNED-RANK TEST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amatan</a:t>
            </a:r>
            <a:r>
              <a:rPr lang="en-US" dirty="0" smtClean="0"/>
              <a:t> </a:t>
            </a:r>
            <a:r>
              <a:rPr lang="en-US" dirty="0" err="1" smtClean="0"/>
              <a:t>ulangan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perbedaan-nya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data Xi.1 </a:t>
            </a:r>
            <a:r>
              <a:rPr lang="en-US" dirty="0" err="1" smtClean="0"/>
              <a:t>dan</a:t>
            </a:r>
            <a:r>
              <a:rPr lang="en-US" dirty="0" smtClean="0"/>
              <a:t> Xi.2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= Xi.1 – Xi.2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perbedaan</a:t>
            </a:r>
            <a:r>
              <a:rPr lang="en-US" dirty="0" smtClean="0">
                <a:sym typeface="Wingdings" pitchFamily="2" charset="2"/>
              </a:rPr>
              <a:t> 0 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dihitung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urut</a:t>
            </a:r>
            <a:r>
              <a:rPr lang="en-US" dirty="0" smtClean="0"/>
              <a:t> (rank)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paling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(W)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: ∑ (t</a:t>
            </a:r>
            <a:r>
              <a:rPr lang="en-US" baseline="30000" dirty="0" smtClean="0"/>
              <a:t>3</a:t>
            </a:r>
            <a:r>
              <a:rPr lang="en-US" dirty="0" smtClean="0"/>
              <a:t> – t)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sz="3600" baseline="-25000" dirty="0" err="1" smtClean="0"/>
              <a:t>signed</a:t>
            </a:r>
            <a:r>
              <a:rPr lang="en-US" sz="3600" baseline="-25000" dirty="0" smtClean="0"/>
              <a:t>-rank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sz="4000" baseline="-25000" dirty="0" err="1" smtClean="0"/>
              <a:t>hitung</a:t>
            </a:r>
            <a:r>
              <a:rPr lang="en-US" sz="4000" baseline="-25000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sz="4000" baseline="-25000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l-GR" dirty="0" smtClean="0">
                <a:latin typeface="Georgia"/>
              </a:rPr>
              <a:t>α</a:t>
            </a:r>
            <a:r>
              <a:rPr lang="en-US" dirty="0" smtClean="0">
                <a:latin typeface="Georgia"/>
              </a:rPr>
              <a:t> </a:t>
            </a:r>
            <a:r>
              <a:rPr lang="en-US" dirty="0" err="1" smtClean="0">
                <a:latin typeface="Georgia"/>
              </a:rPr>
              <a:t>tertentu</a:t>
            </a:r>
            <a:r>
              <a:rPr lang="en-US" dirty="0" smtClean="0">
                <a:latin typeface="Georgia"/>
              </a:rPr>
              <a:t>, </a:t>
            </a:r>
            <a:r>
              <a:rPr lang="en-US" dirty="0" err="1" smtClean="0">
                <a:latin typeface="Georgia"/>
              </a:rPr>
              <a:t>misal</a:t>
            </a:r>
            <a:r>
              <a:rPr lang="en-US" dirty="0" smtClean="0">
                <a:latin typeface="Georgia"/>
              </a:rPr>
              <a:t> 0,05.</a:t>
            </a:r>
          </a:p>
          <a:p>
            <a:r>
              <a:rPr lang="en-US" dirty="0" err="1" smtClean="0">
                <a:latin typeface="Georgia"/>
              </a:rPr>
              <a:t>Kriteria</a:t>
            </a:r>
            <a:r>
              <a:rPr lang="en-US" dirty="0" smtClean="0">
                <a:latin typeface="Georgia"/>
              </a:rPr>
              <a:t>: </a:t>
            </a:r>
            <a:r>
              <a:rPr lang="en-US" dirty="0" err="1" smtClean="0">
                <a:latin typeface="Georgia"/>
              </a:rPr>
              <a:t>tolak</a:t>
            </a:r>
            <a:r>
              <a:rPr lang="en-US" dirty="0" smtClean="0">
                <a:latin typeface="Georgia"/>
              </a:rPr>
              <a:t> Ho, </a:t>
            </a:r>
            <a:r>
              <a:rPr lang="en-US" dirty="0" err="1" smtClean="0">
                <a:latin typeface="Georgia"/>
              </a:rPr>
              <a:t>jika</a:t>
            </a:r>
            <a:r>
              <a:rPr lang="en-US" dirty="0" smtClean="0">
                <a:latin typeface="Georgia"/>
              </a:rPr>
              <a:t> |</a:t>
            </a:r>
            <a:r>
              <a:rPr lang="en-US" dirty="0" err="1" smtClean="0">
                <a:latin typeface="Georgia"/>
              </a:rPr>
              <a:t>Zhit</a:t>
            </a:r>
            <a:r>
              <a:rPr lang="en-US" dirty="0" smtClean="0">
                <a:latin typeface="Georgia"/>
              </a:rPr>
              <a:t>| &gt; </a:t>
            </a:r>
            <a:r>
              <a:rPr lang="en-US" dirty="0" err="1" smtClean="0">
                <a:latin typeface="Georgia"/>
              </a:rPr>
              <a:t>Ztabel</a:t>
            </a:r>
            <a:r>
              <a:rPr lang="en-US" dirty="0" smtClean="0">
                <a:latin typeface="Georgia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diketik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12 </a:t>
            </a: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menegtik</a:t>
            </a:r>
            <a:r>
              <a:rPr lang="en-US" dirty="0" smtClean="0"/>
              <a:t> 2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novel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textbook. 6 </a:t>
            </a: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Novel, </a:t>
            </a:r>
            <a:r>
              <a:rPr lang="en-US" dirty="0" err="1" smtClean="0"/>
              <a:t>dan</a:t>
            </a:r>
            <a:r>
              <a:rPr lang="en-US" dirty="0" smtClean="0"/>
              <a:t> 6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Textbook.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pengetikan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)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609600"/>
          <a:ext cx="8229600" cy="5727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Mahasiswa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Novel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Textbook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3200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32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Rank of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Signed rank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1,5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- 18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= - 23 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 = 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84238"/>
          </a:xfrm>
        </p:spPr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 = 2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: 166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166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168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168</a:t>
            </a:r>
          </a:p>
          <a:p>
            <a:r>
              <a:rPr lang="en-US" dirty="0" smtClean="0">
                <a:sym typeface="Wingdings" pitchFamily="2" charset="2"/>
              </a:rPr>
              <a:t>∑ (t</a:t>
            </a:r>
            <a:r>
              <a:rPr lang="en-US" baseline="30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– t) = (2</a:t>
            </a:r>
            <a:r>
              <a:rPr lang="en-US" baseline="30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– 2 ) = 6</a:t>
            </a:r>
          </a:p>
          <a:p>
            <a:r>
              <a:rPr lang="en-US" dirty="0" err="1" smtClean="0"/>
              <a:t>Hitung</a:t>
            </a:r>
            <a:r>
              <a:rPr lang="en-US" dirty="0" smtClean="0"/>
              <a:t> Z signed-rank = </a:t>
            </a:r>
          </a:p>
          <a:p>
            <a:r>
              <a:rPr lang="en-US" dirty="0" err="1" smtClean="0"/>
              <a:t>Bandingkan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Z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l-GR" dirty="0" smtClean="0">
                <a:latin typeface="Georgia"/>
              </a:rPr>
              <a:t>α</a:t>
            </a:r>
            <a:r>
              <a:rPr lang="en-US" dirty="0" smtClean="0">
                <a:latin typeface="Georgia"/>
              </a:rPr>
              <a:t> = 0,05 </a:t>
            </a:r>
            <a:r>
              <a:rPr lang="en-US" dirty="0" smtClean="0">
                <a:latin typeface="Georgia"/>
                <a:sym typeface="Wingdings" pitchFamily="2" charset="2"/>
              </a:rPr>
              <a:t> Z </a:t>
            </a:r>
            <a:r>
              <a:rPr lang="en-US" dirty="0" err="1" smtClean="0">
                <a:latin typeface="Georgia"/>
                <a:sym typeface="Wingdings" pitchFamily="2" charset="2"/>
              </a:rPr>
              <a:t>tabel</a:t>
            </a:r>
            <a:r>
              <a:rPr lang="en-US" dirty="0" smtClean="0">
                <a:latin typeface="Georgia"/>
                <a:sym typeface="Wingdings" pitchFamily="2" charset="2"/>
              </a:rPr>
              <a:t> = 1,96</a:t>
            </a:r>
          </a:p>
          <a:p>
            <a:r>
              <a:rPr lang="en-US" dirty="0" err="1" smtClean="0">
                <a:latin typeface="Georgia"/>
                <a:sym typeface="Wingdings" pitchFamily="2" charset="2"/>
              </a:rPr>
              <a:t>Maka</a:t>
            </a:r>
            <a:r>
              <a:rPr lang="en-US" dirty="0" smtClean="0">
                <a:latin typeface="Georgia"/>
                <a:sym typeface="Wingdings" pitchFamily="2" charset="2"/>
              </a:rPr>
              <a:t> </a:t>
            </a:r>
            <a:r>
              <a:rPr lang="en-US" dirty="0" err="1" smtClean="0">
                <a:latin typeface="Georgia"/>
                <a:sym typeface="Wingdings" pitchFamily="2" charset="2"/>
              </a:rPr>
              <a:t>Zhitung</a:t>
            </a:r>
            <a:r>
              <a:rPr lang="en-US" dirty="0" smtClean="0">
                <a:latin typeface="Georgia"/>
                <a:sym typeface="Wingdings" pitchFamily="2" charset="2"/>
              </a:rPr>
              <a:t> &lt; </a:t>
            </a:r>
            <a:r>
              <a:rPr lang="en-US" dirty="0" err="1" smtClean="0">
                <a:latin typeface="Georgia"/>
                <a:sym typeface="Wingdings" pitchFamily="2" charset="2"/>
              </a:rPr>
              <a:t>Ztab</a:t>
            </a:r>
            <a:r>
              <a:rPr lang="en-US" dirty="0" smtClean="0">
                <a:latin typeface="Georgia"/>
                <a:sym typeface="Wingdings" pitchFamily="2" charset="2"/>
              </a:rPr>
              <a:t>  Ho </a:t>
            </a:r>
            <a:r>
              <a:rPr lang="en-US" dirty="0" err="1" smtClean="0">
                <a:latin typeface="Georgia"/>
                <a:sym typeface="Wingdings" pitchFamily="2" charset="2"/>
              </a:rPr>
              <a:t>diterima</a:t>
            </a:r>
            <a:endParaRPr lang="en-US" dirty="0" smtClean="0">
              <a:latin typeface="Georgia"/>
              <a:sym typeface="Wingdings" pitchFamily="2" charset="2"/>
            </a:endParaRPr>
          </a:p>
          <a:p>
            <a:r>
              <a:rPr lang="en-US" dirty="0" err="1" smtClean="0">
                <a:latin typeface="Georgia"/>
                <a:sym typeface="Wingdings" pitchFamily="2" charset="2"/>
              </a:rPr>
              <a:t>Kesimpulan</a:t>
            </a:r>
            <a:r>
              <a:rPr lang="en-US" dirty="0" smtClean="0">
                <a:latin typeface="Georgia"/>
                <a:sym typeface="Wingdings" pitchFamily="2" charset="2"/>
              </a:rPr>
              <a:t>: </a:t>
            </a:r>
            <a:r>
              <a:rPr lang="en-US" dirty="0" err="1" smtClean="0">
                <a:latin typeface="Georgia"/>
                <a:sym typeface="Wingdings" pitchFamily="2" charset="2"/>
              </a:rPr>
              <a:t>bahwa</a:t>
            </a:r>
            <a:r>
              <a:rPr lang="en-US" dirty="0" smtClean="0">
                <a:latin typeface="Georgia"/>
                <a:sym typeface="Wingdings" pitchFamily="2" charset="2"/>
              </a:rPr>
              <a:t> </a:t>
            </a:r>
            <a:r>
              <a:rPr lang="en-US" dirty="0" err="1" smtClean="0">
                <a:latin typeface="Georgia"/>
                <a:sym typeface="Wingdings" pitchFamily="2" charset="2"/>
              </a:rPr>
              <a:t>materi</a:t>
            </a:r>
            <a:r>
              <a:rPr lang="en-US" dirty="0" smtClean="0">
                <a:latin typeface="Georgia"/>
                <a:sym typeface="Wingdings" pitchFamily="2" charset="2"/>
              </a:rPr>
              <a:t> </a:t>
            </a:r>
            <a:r>
              <a:rPr lang="en-US" dirty="0" err="1" smtClean="0">
                <a:latin typeface="Georgia"/>
                <a:sym typeface="Wingdings" pitchFamily="2" charset="2"/>
              </a:rPr>
              <a:t>tulisan</a:t>
            </a:r>
            <a:r>
              <a:rPr lang="en-US" dirty="0" smtClean="0">
                <a:latin typeface="Georgia"/>
                <a:sym typeface="Wingdings" pitchFamily="2" charset="2"/>
              </a:rPr>
              <a:t> </a:t>
            </a:r>
            <a:r>
              <a:rPr lang="en-US" dirty="0" err="1" smtClean="0">
                <a:latin typeface="Georgia"/>
                <a:sym typeface="Wingdings" pitchFamily="2" charset="2"/>
              </a:rPr>
              <a:t>tidak</a:t>
            </a:r>
            <a:r>
              <a:rPr lang="en-US" dirty="0" smtClean="0">
                <a:latin typeface="Georgia"/>
                <a:sym typeface="Wingdings" pitchFamily="2" charset="2"/>
              </a:rPr>
              <a:t> </a:t>
            </a:r>
            <a:r>
              <a:rPr lang="en-US" dirty="0" err="1" smtClean="0">
                <a:latin typeface="Georgia"/>
                <a:sym typeface="Wingdings" pitchFamily="2" charset="2"/>
              </a:rPr>
              <a:t>berpengaruh</a:t>
            </a:r>
            <a:r>
              <a:rPr lang="en-US" dirty="0" smtClean="0">
                <a:latin typeface="Georgia"/>
                <a:sym typeface="Wingdings" pitchFamily="2" charset="2"/>
              </a:rPr>
              <a:t> </a:t>
            </a:r>
            <a:r>
              <a:rPr lang="en-US" dirty="0" err="1" smtClean="0">
                <a:latin typeface="Georgia"/>
                <a:sym typeface="Wingdings" pitchFamily="2" charset="2"/>
              </a:rPr>
              <a:t>signifikan</a:t>
            </a:r>
            <a:r>
              <a:rPr lang="en-US" dirty="0" smtClean="0">
                <a:latin typeface="Georgia"/>
                <a:sym typeface="Wingdings" pitchFamily="2" charset="2"/>
              </a:rPr>
              <a:t> </a:t>
            </a:r>
            <a:r>
              <a:rPr lang="en-US" dirty="0" err="1" smtClean="0">
                <a:latin typeface="Georgia"/>
                <a:sym typeface="Wingdings" pitchFamily="2" charset="2"/>
              </a:rPr>
              <a:t>thd</a:t>
            </a:r>
            <a:r>
              <a:rPr lang="en-US" dirty="0" smtClean="0">
                <a:latin typeface="Georgia"/>
                <a:sym typeface="Wingdings" pitchFamily="2" charset="2"/>
              </a:rPr>
              <a:t> </a:t>
            </a:r>
            <a:r>
              <a:rPr lang="en-US" dirty="0" err="1" smtClean="0">
                <a:latin typeface="Georgia"/>
                <a:sym typeface="Wingdings" pitchFamily="2" charset="2"/>
              </a:rPr>
              <a:t>kecepatan</a:t>
            </a:r>
            <a:r>
              <a:rPr lang="en-US" dirty="0" smtClean="0">
                <a:latin typeface="Georgia"/>
                <a:sym typeface="Wingdings" pitchFamily="2" charset="2"/>
              </a:rPr>
              <a:t> </a:t>
            </a:r>
            <a:r>
              <a:rPr lang="en-US" dirty="0" err="1" smtClean="0">
                <a:latin typeface="Georgia"/>
                <a:sym typeface="Wingdings" pitchFamily="2" charset="2"/>
              </a:rPr>
              <a:t>mhs</a:t>
            </a:r>
            <a:r>
              <a:rPr lang="en-US" dirty="0" smtClean="0">
                <a:latin typeface="Georgia"/>
                <a:sym typeface="Wingdings" pitchFamily="2" charset="2"/>
              </a:rPr>
              <a:t> </a:t>
            </a:r>
            <a:r>
              <a:rPr lang="en-US" dirty="0" err="1" smtClean="0">
                <a:latin typeface="Georgia"/>
                <a:sym typeface="Wingdings" pitchFamily="2" charset="2"/>
              </a:rPr>
              <a:t>mengetik</a:t>
            </a:r>
            <a:r>
              <a:rPr lang="en-US" dirty="0" smtClean="0">
                <a:latin typeface="Georgia"/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≥ 3 </a:t>
            </a:r>
            <a:r>
              <a:rPr lang="en-US" dirty="0" smtClean="0">
                <a:sym typeface="Wingdings" pitchFamily="2" charset="2"/>
              </a:rPr>
              <a:t> Friedman Rank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r>
              <a:rPr lang="en-US" smtClean="0"/>
              <a:t> !!!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332</Words>
  <Application>Microsoft Office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UJI K-SAMPEL BERKAITAN (DEPENDENT)</vt:lpstr>
      <vt:lpstr>Langkah-langkah</vt:lpstr>
      <vt:lpstr>Langkah lanjutan</vt:lpstr>
      <vt:lpstr>Contoh:</vt:lpstr>
      <vt:lpstr>Slide 5</vt:lpstr>
      <vt:lpstr>Lanjutan Analisis…</vt:lpstr>
      <vt:lpstr>K ≥ 3  Friedman Rank Test</vt:lpstr>
    </vt:vector>
  </TitlesOfParts>
  <Company>aku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K-SAMPEL BERKAITAN (DEPENDENT)</dc:title>
  <dc:creator>owie</dc:creator>
  <cp:lastModifiedBy>owie</cp:lastModifiedBy>
  <cp:revision>2</cp:revision>
  <dcterms:created xsi:type="dcterms:W3CDTF">2011-07-13T23:12:32Z</dcterms:created>
  <dcterms:modified xsi:type="dcterms:W3CDTF">2011-07-13T23:39:05Z</dcterms:modified>
</cp:coreProperties>
</file>