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00" r:id="rId2"/>
  </p:sldMasterIdLst>
  <p:notesMasterIdLst>
    <p:notesMasterId r:id="rId22"/>
  </p:notesMasterIdLst>
  <p:handoutMasterIdLst>
    <p:handoutMasterId r:id="rId23"/>
  </p:handoutMasterIdLst>
  <p:sldIdLst>
    <p:sldId id="256" r:id="rId3"/>
    <p:sldId id="357" r:id="rId4"/>
    <p:sldId id="358" r:id="rId5"/>
    <p:sldId id="359" r:id="rId6"/>
    <p:sldId id="373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4" r:id="rId19"/>
    <p:sldId id="371" r:id="rId20"/>
    <p:sldId id="372" r:id="rId21"/>
  </p:sldIdLst>
  <p:sldSz cx="9144000" cy="6858000" type="screen4x3"/>
  <p:notesSz cx="6858000" cy="9077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DC8A"/>
    <a:srgbClr val="00CCFF"/>
    <a:srgbClr val="339966"/>
    <a:srgbClr val="666699"/>
    <a:srgbClr val="009900"/>
    <a:srgbClr val="000066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17" autoAdjust="0"/>
    <p:restoredTop sz="94910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B3DFDE9-864C-4C94-94FA-F99A1E5E8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46BC1E1-4FC0-4F35-9995-DC9F4B4B9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9353A-B11F-431C-942A-31A75CF61B96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952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6C5CF-B4AF-43C8-BBD4-D60822DEF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B7FB7-66A9-4B6B-AB6D-13D9A0032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C8320-270C-4B7B-9D07-AA5E1F09D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549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549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52CD7-536C-4752-8948-DA0810839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43496-0D8E-4AF2-B527-CAA340204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09DB1-A221-4D2B-B375-40615D917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62B32-34F8-49D5-83EE-4937D519B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FE45-2644-482A-A613-2F5964236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2016C-C8A3-4BA5-92C9-A3AED5ABE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E518E-0554-4AB5-B313-6D9DB988F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DC5ED-D024-411E-97CD-6516AB116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50076-01B6-4A82-B69E-9D32F24BC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CCF5E-671F-4A68-A533-7DEC5EF01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9691B-99C9-4D36-BEB3-4E2082C80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EA156-D203-45D0-A66C-AED2B3478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74FC4-F3DD-4590-B967-D61A6C19B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E95E2-C744-494D-86F3-9D561DEF7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55C40-7825-4B4D-A38C-037AC9B0C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90159-D9D6-4A48-8194-D26B445C8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2530C-8E6E-4796-BA78-873D6063F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F1A48-CDEE-448D-9456-9CE611A61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34176-B508-4564-80AA-34366B781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9421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421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421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9421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858A28F4-3A22-4E11-B0B4-53574BBA9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19" r:id="rId2"/>
    <p:sldLayoutId id="2147484120" r:id="rId3"/>
    <p:sldLayoutId id="2147484121" r:id="rId4"/>
    <p:sldLayoutId id="2147484122" r:id="rId5"/>
    <p:sldLayoutId id="2147484123" r:id="rId6"/>
    <p:sldLayoutId id="2147484124" r:id="rId7"/>
    <p:sldLayoutId id="2147484125" r:id="rId8"/>
    <p:sldLayoutId id="2147484126" r:id="rId9"/>
    <p:sldLayoutId id="2147484127" r:id="rId10"/>
    <p:sldLayoutId id="2147484128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/>
      <p:bldP spid="9421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42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42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445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5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5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5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5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5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5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5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5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6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6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6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6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6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6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446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1BA0B37-1BF1-4106-B717-438B960B1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4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40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6" grpId="0"/>
      <p:bldP spid="104470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447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182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5400" b="1" dirty="0" smtClean="0">
                <a:latin typeface="Algerian" pitchFamily="82" charset="0"/>
              </a:rPr>
              <a:t>MATERI-6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276600"/>
            <a:ext cx="7696200" cy="26670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sz="2800" dirty="0" err="1" smtClean="0"/>
              <a:t>Oleh</a:t>
            </a:r>
            <a:r>
              <a:rPr lang="en-US" sz="2800" dirty="0" smtClean="0"/>
              <a:t> :</a:t>
            </a:r>
          </a:p>
          <a:p>
            <a:pPr eaLnBrk="1" hangingPunct="1">
              <a:lnSpc>
                <a:spcPct val="75000"/>
              </a:lnSpc>
              <a:defRPr/>
            </a:pPr>
            <a:endParaRPr lang="en-US" sz="2800" dirty="0" smtClean="0"/>
          </a:p>
          <a:p>
            <a:pPr eaLnBrk="1" hangingPunct="1">
              <a:lnSpc>
                <a:spcPct val="75000"/>
              </a:lnSpc>
              <a:defRPr/>
            </a:pPr>
            <a:r>
              <a:rPr lang="en-US" sz="2800" b="1" i="1" dirty="0" err="1" smtClean="0">
                <a:solidFill>
                  <a:srgbClr val="333333"/>
                </a:solidFill>
              </a:rPr>
              <a:t>Amat</a:t>
            </a:r>
            <a:r>
              <a:rPr lang="en-US" sz="2800" b="1" i="1" dirty="0" smtClean="0">
                <a:solidFill>
                  <a:srgbClr val="333333"/>
                </a:solidFill>
              </a:rPr>
              <a:t> </a:t>
            </a:r>
            <a:r>
              <a:rPr lang="en-US" sz="2800" b="1" i="1" dirty="0" err="1" smtClean="0">
                <a:solidFill>
                  <a:srgbClr val="333333"/>
                </a:solidFill>
              </a:rPr>
              <a:t>Jaedun</a:t>
            </a:r>
            <a:endParaRPr lang="en-US" sz="2800" b="1" i="1" dirty="0" smtClean="0">
              <a:solidFill>
                <a:srgbClr val="333333"/>
              </a:solidFill>
            </a:endParaRPr>
          </a:p>
          <a:p>
            <a:pPr eaLnBrk="1" hangingPunct="1">
              <a:lnSpc>
                <a:spcPct val="75000"/>
              </a:lnSpc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Jurusan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Pendidikan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Teknik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Sipil</a:t>
            </a:r>
            <a:r>
              <a:rPr lang="en-US" sz="2800" dirty="0" smtClean="0">
                <a:solidFill>
                  <a:srgbClr val="FF0000"/>
                </a:solidFill>
              </a:rPr>
              <a:t> &amp; </a:t>
            </a:r>
            <a:r>
              <a:rPr lang="en-US" sz="2800" dirty="0" err="1" smtClean="0">
                <a:solidFill>
                  <a:srgbClr val="FF0000"/>
                </a:solidFill>
              </a:rPr>
              <a:t>Perencanaan</a:t>
            </a: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75000"/>
              </a:lnSpc>
              <a:defRPr/>
            </a:pPr>
            <a:r>
              <a:rPr lang="en-US" sz="2800" dirty="0" err="1" smtClean="0">
                <a:solidFill>
                  <a:srgbClr val="FF0000"/>
                </a:solidFill>
              </a:rPr>
              <a:t>Fakultas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Teknik</a:t>
            </a:r>
            <a:r>
              <a:rPr lang="en-US" sz="2800" dirty="0" smtClean="0">
                <a:solidFill>
                  <a:srgbClr val="FF0000"/>
                </a:solidFill>
              </a:rPr>
              <a:t>  UNY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14375" y="990600"/>
            <a:ext cx="7772400" cy="1905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>
              <a:defRPr/>
            </a:pPr>
            <a:r>
              <a:rPr lang="en-US" sz="5700" b="1" kern="0" dirty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VALIDITAS INSTRUMEN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solidFill>
                  <a:schemeClr val="bg1"/>
                </a:solidFill>
              </a:rPr>
              <a:t>Validitas pengukuran serentak (</a:t>
            </a:r>
            <a:r>
              <a:rPr lang="en-US" sz="4000" b="1" i="1" smtClean="0">
                <a:solidFill>
                  <a:schemeClr val="bg1"/>
                </a:solidFill>
              </a:rPr>
              <a:t>concurrent validity</a:t>
            </a:r>
            <a:r>
              <a:rPr lang="en-US" sz="4000" b="1" smtClean="0">
                <a:solidFill>
                  <a:schemeClr val="bg1"/>
                </a:solidFill>
              </a:rPr>
              <a:t>)</a:t>
            </a:r>
            <a:endParaRPr lang="en-US" sz="400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4648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700" dirty="0" err="1" smtClean="0"/>
              <a:t>Validitas</a:t>
            </a:r>
            <a:r>
              <a:rPr lang="en-US" sz="2700" dirty="0" smtClean="0"/>
              <a:t> </a:t>
            </a:r>
            <a:r>
              <a:rPr lang="en-US" sz="2700" dirty="0" err="1" smtClean="0"/>
              <a:t>ini</a:t>
            </a:r>
            <a:r>
              <a:rPr lang="en-US" sz="2700" dirty="0" smtClean="0"/>
              <a:t> </a:t>
            </a:r>
            <a:r>
              <a:rPr lang="en-US" sz="2700" dirty="0" err="1" smtClean="0"/>
              <a:t>ditetapkan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cara</a:t>
            </a:r>
            <a:r>
              <a:rPr lang="en-US" sz="2700" dirty="0" smtClean="0"/>
              <a:t> </a:t>
            </a:r>
            <a:r>
              <a:rPr lang="en-US" sz="2700" dirty="0" err="1" smtClean="0"/>
              <a:t>meng-korelasikan</a:t>
            </a:r>
            <a:r>
              <a:rPr lang="en-US" sz="2700" dirty="0" smtClean="0"/>
              <a:t> </a:t>
            </a:r>
            <a:r>
              <a:rPr lang="en-US" sz="2700" dirty="0" err="1" smtClean="0"/>
              <a:t>hasil</a:t>
            </a:r>
            <a:r>
              <a:rPr lang="en-US" sz="2700" dirty="0" smtClean="0"/>
              <a:t> </a:t>
            </a:r>
            <a:r>
              <a:rPr lang="en-US" sz="2700" dirty="0" err="1" smtClean="0"/>
              <a:t>skor</a:t>
            </a:r>
            <a:r>
              <a:rPr lang="en-US" sz="2700" dirty="0" smtClean="0"/>
              <a:t> </a:t>
            </a:r>
            <a:r>
              <a:rPr lang="en-US" sz="2700" dirty="0" err="1" smtClean="0"/>
              <a:t>tes</a:t>
            </a:r>
            <a:r>
              <a:rPr lang="en-US" sz="2700" dirty="0" smtClean="0"/>
              <a:t> yang </a:t>
            </a:r>
            <a:r>
              <a:rPr lang="en-US" sz="2700" dirty="0" err="1" smtClean="0"/>
              <a:t>sedang</a:t>
            </a:r>
            <a:r>
              <a:rPr lang="en-US" sz="2700" dirty="0" smtClean="0"/>
              <a:t> </a:t>
            </a:r>
            <a:r>
              <a:rPr lang="en-US" sz="2700" dirty="0" err="1" smtClean="0"/>
              <a:t>disusun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skor</a:t>
            </a:r>
            <a:r>
              <a:rPr lang="en-US" sz="2700" dirty="0" smtClean="0"/>
              <a:t> </a:t>
            </a:r>
            <a:r>
              <a:rPr lang="en-US" sz="2700" dirty="0" err="1" smtClean="0"/>
              <a:t>tes</a:t>
            </a:r>
            <a:r>
              <a:rPr lang="en-US" sz="2700" dirty="0" smtClean="0"/>
              <a:t> lain (</a:t>
            </a:r>
            <a:r>
              <a:rPr lang="en-US" sz="2700" dirty="0" err="1" smtClean="0"/>
              <a:t>yg</a:t>
            </a:r>
            <a:r>
              <a:rPr lang="en-US" sz="2700" dirty="0" smtClean="0"/>
              <a:t> </a:t>
            </a:r>
            <a:r>
              <a:rPr lang="en-US" sz="2700" dirty="0" err="1" smtClean="0"/>
              <a:t>tidak</a:t>
            </a:r>
            <a:r>
              <a:rPr lang="en-US" sz="2700" dirty="0" smtClean="0"/>
              <a:t> </a:t>
            </a:r>
            <a:r>
              <a:rPr lang="en-US" sz="2700" dirty="0" err="1" smtClean="0"/>
              <a:t>sejenis</a:t>
            </a:r>
            <a:r>
              <a:rPr lang="en-US" sz="2700" dirty="0" smtClean="0"/>
              <a:t>) yang </a:t>
            </a:r>
            <a:r>
              <a:rPr lang="en-US" sz="2700" dirty="0" err="1" smtClean="0"/>
              <a:t>saat</a:t>
            </a:r>
            <a:r>
              <a:rPr lang="en-US" sz="2700" dirty="0" smtClean="0"/>
              <a:t> </a:t>
            </a:r>
            <a:r>
              <a:rPr lang="en-US" sz="2700" dirty="0" err="1" smtClean="0"/>
              <a:t>pengetesannya</a:t>
            </a:r>
            <a:r>
              <a:rPr lang="en-US" sz="2700" dirty="0" smtClean="0"/>
              <a:t> </a:t>
            </a:r>
            <a:r>
              <a:rPr lang="en-US" sz="2700" dirty="0" err="1" smtClean="0"/>
              <a:t>dilakukan</a:t>
            </a:r>
            <a:r>
              <a:rPr lang="en-US" sz="2700" dirty="0" smtClean="0"/>
              <a:t> </a:t>
            </a:r>
            <a:r>
              <a:rPr lang="en-US" sz="2700" dirty="0" err="1" smtClean="0"/>
              <a:t>bersamaan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hampir</a:t>
            </a:r>
            <a:r>
              <a:rPr lang="en-US" sz="2700" dirty="0" smtClean="0"/>
              <a:t> </a:t>
            </a:r>
            <a:r>
              <a:rPr lang="en-US" sz="2700" dirty="0" err="1" smtClean="0"/>
              <a:t>berdekatan</a:t>
            </a:r>
            <a:r>
              <a:rPr lang="en-US" sz="2700" dirty="0" smtClean="0"/>
              <a:t> </a:t>
            </a:r>
            <a:r>
              <a:rPr lang="en-US" sz="2700" dirty="0" err="1" smtClean="0"/>
              <a:t>waktunya</a:t>
            </a:r>
            <a:r>
              <a:rPr lang="en-US" sz="2700" dirty="0" smtClean="0"/>
              <a:t> (</a:t>
            </a:r>
            <a:r>
              <a:rPr lang="en-US" sz="2700" i="1" dirty="0" smtClean="0"/>
              <a:t>minimal time</a:t>
            </a:r>
            <a:r>
              <a:rPr lang="en-US" sz="2700" dirty="0" smtClean="0"/>
              <a:t>). </a:t>
            </a:r>
          </a:p>
          <a:p>
            <a:pPr>
              <a:spcAft>
                <a:spcPts val="600"/>
              </a:spcAft>
            </a:pPr>
            <a:r>
              <a:rPr lang="en-US" sz="2700" dirty="0" err="1" smtClean="0"/>
              <a:t>Tolok</a:t>
            </a:r>
            <a:r>
              <a:rPr lang="en-US" sz="2700" dirty="0" smtClean="0"/>
              <a:t> </a:t>
            </a:r>
            <a:r>
              <a:rPr lang="en-US" sz="2700" dirty="0" err="1" smtClean="0"/>
              <a:t>ukur</a:t>
            </a:r>
            <a:r>
              <a:rPr lang="en-US" sz="2700" dirty="0" smtClean="0"/>
              <a:t> </a:t>
            </a:r>
            <a:r>
              <a:rPr lang="en-US" sz="2700" dirty="0" err="1" smtClean="0"/>
              <a:t>pada</a:t>
            </a:r>
            <a:r>
              <a:rPr lang="en-US" sz="2700" dirty="0" smtClean="0"/>
              <a:t> </a:t>
            </a:r>
            <a:r>
              <a:rPr lang="en-US" sz="2700" dirty="0" err="1" smtClean="0"/>
              <a:t>validitas</a:t>
            </a:r>
            <a:r>
              <a:rPr lang="en-US" sz="2700" dirty="0" smtClean="0"/>
              <a:t> </a:t>
            </a:r>
            <a:r>
              <a:rPr lang="en-US" sz="2700" dirty="0" err="1" smtClean="0"/>
              <a:t>pengukuran</a:t>
            </a:r>
            <a:r>
              <a:rPr lang="en-US" sz="2700" dirty="0" smtClean="0"/>
              <a:t> </a:t>
            </a:r>
            <a:r>
              <a:rPr lang="en-US" sz="2700" dirty="0" err="1" smtClean="0"/>
              <a:t>serentak</a:t>
            </a:r>
            <a:r>
              <a:rPr lang="en-US" sz="2700" dirty="0" smtClean="0"/>
              <a:t> </a:t>
            </a:r>
            <a:r>
              <a:rPr lang="en-US" sz="2700" dirty="0" err="1" smtClean="0"/>
              <a:t>ini</a:t>
            </a:r>
            <a:r>
              <a:rPr lang="en-US" sz="2700" dirty="0" smtClean="0"/>
              <a:t> </a:t>
            </a:r>
            <a:r>
              <a:rPr lang="en-US" sz="2700" dirty="0" err="1" smtClean="0"/>
              <a:t>adalah</a:t>
            </a:r>
            <a:r>
              <a:rPr lang="en-US" sz="2700" dirty="0" smtClean="0"/>
              <a:t> </a:t>
            </a:r>
            <a:r>
              <a:rPr lang="en-US" sz="2700" dirty="0" err="1" smtClean="0"/>
              <a:t>skor</a:t>
            </a:r>
            <a:r>
              <a:rPr lang="en-US" sz="2700" dirty="0" smtClean="0"/>
              <a:t> </a:t>
            </a:r>
            <a:r>
              <a:rPr lang="en-US" sz="2700" dirty="0" err="1" smtClean="0"/>
              <a:t>tes</a:t>
            </a:r>
            <a:r>
              <a:rPr lang="en-US" sz="2700" dirty="0" smtClean="0"/>
              <a:t> yang </a:t>
            </a:r>
            <a:r>
              <a:rPr lang="en-US" sz="2700" dirty="0" err="1" smtClean="0"/>
              <a:t>tidak</a:t>
            </a:r>
            <a:r>
              <a:rPr lang="en-US" sz="2700" dirty="0" smtClean="0"/>
              <a:t> </a:t>
            </a:r>
            <a:r>
              <a:rPr lang="en-US" sz="2700" dirty="0" err="1" smtClean="0"/>
              <a:t>sejenis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diasumsi-kan</a:t>
            </a:r>
            <a:r>
              <a:rPr lang="en-US" sz="2700" dirty="0" smtClean="0"/>
              <a:t> </a:t>
            </a:r>
            <a:r>
              <a:rPr lang="en-US" sz="2700" dirty="0" err="1" smtClean="0"/>
              <a:t>dapat</a:t>
            </a:r>
            <a:r>
              <a:rPr lang="en-US" sz="2700" dirty="0" smtClean="0"/>
              <a:t> </a:t>
            </a:r>
            <a:r>
              <a:rPr lang="en-US" sz="2700" dirty="0" err="1" smtClean="0"/>
              <a:t>mencerminkan</a:t>
            </a:r>
            <a:r>
              <a:rPr lang="en-US" sz="2700" dirty="0" smtClean="0"/>
              <a:t> </a:t>
            </a:r>
            <a:r>
              <a:rPr lang="en-US" sz="2700" dirty="0" err="1" smtClean="0"/>
              <a:t>aspek</a:t>
            </a:r>
            <a:r>
              <a:rPr lang="en-US" sz="2700" dirty="0" smtClean="0"/>
              <a:t> </a:t>
            </a:r>
            <a:r>
              <a:rPr lang="en-US" sz="2700" dirty="0" err="1" smtClean="0"/>
              <a:t>perilaku</a:t>
            </a:r>
            <a:r>
              <a:rPr lang="en-US" sz="2700" dirty="0" smtClean="0"/>
              <a:t> yang </a:t>
            </a:r>
            <a:r>
              <a:rPr lang="en-US" sz="2700" dirty="0" err="1" smtClean="0"/>
              <a:t>sedang</a:t>
            </a:r>
            <a:r>
              <a:rPr lang="en-US" sz="2700" dirty="0" smtClean="0"/>
              <a:t> </a:t>
            </a:r>
            <a:r>
              <a:rPr lang="en-US" sz="2700" dirty="0" err="1" smtClean="0"/>
              <a:t>dikembangkan</a:t>
            </a:r>
            <a:r>
              <a:rPr lang="en-US" sz="2700" dirty="0" smtClean="0"/>
              <a:t> </a:t>
            </a:r>
            <a:r>
              <a:rPr lang="en-US" sz="2700" dirty="0" err="1" smtClean="0"/>
              <a:t>tesnya</a:t>
            </a:r>
            <a:r>
              <a:rPr lang="en-US" sz="2700" dirty="0" smtClean="0"/>
              <a:t>, </a:t>
            </a:r>
            <a:r>
              <a:rPr lang="en-US" sz="2700" dirty="0" err="1" smtClean="0"/>
              <a:t>tetapi</a:t>
            </a:r>
            <a:r>
              <a:rPr lang="en-US" sz="2700" dirty="0" smtClean="0"/>
              <a:t> </a:t>
            </a:r>
            <a:r>
              <a:rPr lang="en-US" sz="2700" dirty="0" err="1" smtClean="0"/>
              <a:t>diberikan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waktu</a:t>
            </a:r>
            <a:r>
              <a:rPr lang="en-US" sz="2700" dirty="0" smtClean="0"/>
              <a:t> yang </a:t>
            </a:r>
            <a:r>
              <a:rPr lang="en-US" sz="2700" dirty="0" err="1" smtClean="0"/>
              <a:t>sama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hampir</a:t>
            </a:r>
            <a:r>
              <a:rPr lang="en-US" sz="2700" dirty="0" smtClean="0"/>
              <a:t> </a:t>
            </a:r>
            <a:r>
              <a:rPr lang="en-US" sz="2700" dirty="0" err="1" smtClean="0"/>
              <a:t>bersamaan</a:t>
            </a:r>
            <a:r>
              <a:rPr lang="en-US" sz="2700" dirty="0" smtClean="0"/>
              <a:t>. </a:t>
            </a:r>
          </a:p>
          <a:p>
            <a:endParaRPr lang="en-US" sz="2700" dirty="0" smtClean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Validitas Ramalan (</a:t>
            </a:r>
            <a:r>
              <a:rPr lang="en-US" sz="3600" b="1" i="1" smtClean="0"/>
              <a:t>predictive validity</a:t>
            </a:r>
            <a:r>
              <a:rPr lang="en-US" sz="3600" b="1" smtClean="0"/>
              <a:t>)</a:t>
            </a:r>
            <a:endParaRPr lang="en-US" sz="3600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46482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sz="2600" dirty="0" err="1" smtClean="0"/>
              <a:t>Jenis</a:t>
            </a:r>
            <a:r>
              <a:rPr lang="en-US" sz="2600" dirty="0" smtClean="0"/>
              <a:t> </a:t>
            </a:r>
            <a:r>
              <a:rPr lang="en-US" sz="2600" dirty="0" err="1" smtClean="0"/>
              <a:t>validitas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ditetapkan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cara</a:t>
            </a:r>
            <a:r>
              <a:rPr lang="en-US" sz="2600" dirty="0" smtClean="0"/>
              <a:t> </a:t>
            </a:r>
            <a:r>
              <a:rPr lang="en-US" sz="2600" dirty="0" err="1" smtClean="0"/>
              <a:t>mengkorelasikan</a:t>
            </a:r>
            <a:r>
              <a:rPr lang="en-US" sz="2600" dirty="0" smtClean="0"/>
              <a:t> </a:t>
            </a:r>
            <a:r>
              <a:rPr lang="en-US" sz="2600" dirty="0" err="1" smtClean="0"/>
              <a:t>skor</a:t>
            </a:r>
            <a:r>
              <a:rPr lang="en-US" sz="2600" dirty="0" smtClean="0"/>
              <a:t> </a:t>
            </a:r>
            <a:r>
              <a:rPr lang="en-US" sz="2600" dirty="0" err="1" smtClean="0"/>
              <a:t>tes</a:t>
            </a:r>
            <a:r>
              <a:rPr lang="en-US" sz="2600" dirty="0" smtClean="0"/>
              <a:t> yang </a:t>
            </a:r>
            <a:r>
              <a:rPr lang="en-US" sz="2600" dirty="0" err="1" smtClean="0"/>
              <a:t>sedang</a:t>
            </a:r>
            <a:r>
              <a:rPr lang="en-US" sz="2600" dirty="0" smtClean="0"/>
              <a:t> </a:t>
            </a:r>
            <a:r>
              <a:rPr lang="en-US" sz="2600" dirty="0" err="1" smtClean="0"/>
              <a:t>disusun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kriteria</a:t>
            </a:r>
            <a:r>
              <a:rPr lang="en-US" sz="2600" dirty="0" smtClean="0"/>
              <a:t> yang </a:t>
            </a:r>
            <a:r>
              <a:rPr lang="en-US" sz="2600" dirty="0" err="1" smtClean="0"/>
              <a:t>menyangkut</a:t>
            </a:r>
            <a:r>
              <a:rPr lang="en-US" sz="2600" dirty="0" smtClean="0"/>
              <a:t> </a:t>
            </a:r>
            <a:r>
              <a:rPr lang="en-US" sz="2600" dirty="0" err="1" smtClean="0"/>
              <a:t>hasil</a:t>
            </a:r>
            <a:r>
              <a:rPr lang="en-US" sz="2600" dirty="0" smtClean="0"/>
              <a:t> </a:t>
            </a:r>
            <a:r>
              <a:rPr lang="en-US" sz="2600" dirty="0" err="1" smtClean="0"/>
              <a:t>karya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prestasinya</a:t>
            </a:r>
            <a:r>
              <a:rPr lang="en-US" sz="2600" dirty="0" smtClean="0"/>
              <a:t>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masa</a:t>
            </a:r>
            <a:r>
              <a:rPr lang="en-US" sz="2600" dirty="0" smtClean="0"/>
              <a:t> yang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datang</a:t>
            </a:r>
            <a:r>
              <a:rPr lang="en-US" sz="2600" dirty="0" smtClean="0"/>
              <a:t>. </a:t>
            </a:r>
          </a:p>
          <a:p>
            <a:pPr>
              <a:spcAft>
                <a:spcPct val="20000"/>
              </a:spcAft>
            </a:pPr>
            <a:r>
              <a:rPr lang="en-US" sz="2600" dirty="0" err="1" smtClean="0"/>
              <a:t>Misal</a:t>
            </a:r>
            <a:r>
              <a:rPr lang="en-US" sz="2600" dirty="0" smtClean="0"/>
              <a:t>, </a:t>
            </a:r>
            <a:r>
              <a:rPr lang="en-US" sz="2600" dirty="0" err="1" smtClean="0"/>
              <a:t>menyelidiki</a:t>
            </a:r>
            <a:r>
              <a:rPr lang="en-US" sz="2600" dirty="0" smtClean="0"/>
              <a:t> </a:t>
            </a:r>
            <a:r>
              <a:rPr lang="en-US" sz="2600" dirty="0" err="1" smtClean="0"/>
              <a:t>hubungan</a:t>
            </a:r>
            <a:r>
              <a:rPr lang="en-US" sz="2600" dirty="0" smtClean="0"/>
              <a:t> </a:t>
            </a:r>
            <a:r>
              <a:rPr lang="en-US" sz="2600" dirty="0" err="1" smtClean="0"/>
              <a:t>antara</a:t>
            </a:r>
            <a:r>
              <a:rPr lang="en-US" sz="2600" dirty="0" smtClean="0"/>
              <a:t> </a:t>
            </a:r>
            <a:r>
              <a:rPr lang="en-US" sz="2600" dirty="0" err="1" smtClean="0"/>
              <a:t>skor</a:t>
            </a:r>
            <a:r>
              <a:rPr lang="en-US" sz="2600" dirty="0" smtClean="0"/>
              <a:t> </a:t>
            </a:r>
            <a:r>
              <a:rPr lang="en-US" sz="2600" dirty="0" err="1" smtClean="0"/>
              <a:t>tes</a:t>
            </a:r>
            <a:r>
              <a:rPr lang="en-US" sz="2600" dirty="0" smtClean="0"/>
              <a:t> </a:t>
            </a:r>
            <a:r>
              <a:rPr lang="en-US" sz="2600" dirty="0" err="1" smtClean="0"/>
              <a:t>masuk</a:t>
            </a:r>
            <a:r>
              <a:rPr lang="en-US" sz="2600" dirty="0" smtClean="0"/>
              <a:t> </a:t>
            </a:r>
            <a:r>
              <a:rPr lang="en-US" sz="2600" dirty="0" err="1" smtClean="0"/>
              <a:t>perguruan</a:t>
            </a:r>
            <a:r>
              <a:rPr lang="en-US" sz="2600" dirty="0" smtClean="0"/>
              <a:t> </a:t>
            </a:r>
            <a:r>
              <a:rPr lang="en-US" sz="2600" dirty="0" err="1" smtClean="0"/>
              <a:t>tinggi</a:t>
            </a:r>
            <a:r>
              <a:rPr lang="en-US" sz="2600" dirty="0" smtClean="0"/>
              <a:t> (SNMPTN)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indeks</a:t>
            </a:r>
            <a:r>
              <a:rPr lang="en-US" sz="2600" dirty="0" smtClean="0"/>
              <a:t> </a:t>
            </a:r>
            <a:r>
              <a:rPr lang="en-US" sz="2600" dirty="0" err="1" smtClean="0"/>
              <a:t>prestasi</a:t>
            </a:r>
            <a:r>
              <a:rPr lang="en-US" sz="2600" dirty="0" smtClean="0"/>
              <a:t> (IP) </a:t>
            </a:r>
            <a:r>
              <a:rPr lang="en-US" sz="2600" dirty="0" err="1" smtClean="0"/>
              <a:t>di</a:t>
            </a:r>
            <a:r>
              <a:rPr lang="en-US" sz="2600" dirty="0" smtClean="0"/>
              <a:t> </a:t>
            </a:r>
            <a:r>
              <a:rPr lang="en-US" sz="2600" dirty="0" err="1" smtClean="0"/>
              <a:t>perguruan</a:t>
            </a:r>
            <a:r>
              <a:rPr lang="en-US" sz="2600" dirty="0" smtClean="0"/>
              <a:t> </a:t>
            </a:r>
            <a:r>
              <a:rPr lang="en-US" sz="2600" dirty="0" err="1" smtClean="0"/>
              <a:t>tinggi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dicapai</a:t>
            </a:r>
            <a:r>
              <a:rPr lang="en-US" sz="2600" dirty="0" smtClean="0"/>
              <a:t> </a:t>
            </a:r>
            <a:r>
              <a:rPr lang="en-US" sz="2600" dirty="0" err="1" smtClean="0"/>
              <a:t>oleh</a:t>
            </a:r>
            <a:r>
              <a:rPr lang="en-US" sz="2600" dirty="0" smtClean="0"/>
              <a:t> </a:t>
            </a:r>
            <a:r>
              <a:rPr lang="en-US" sz="2600" dirty="0" err="1" smtClean="0"/>
              <a:t>seorang</a:t>
            </a:r>
            <a:r>
              <a:rPr lang="en-US" sz="2600" dirty="0" smtClean="0"/>
              <a:t> </a:t>
            </a:r>
            <a:r>
              <a:rPr lang="en-US" sz="2600" dirty="0" err="1" smtClean="0"/>
              <a:t>mahasiswa</a:t>
            </a:r>
            <a:r>
              <a:rPr lang="en-US" sz="2600" dirty="0" smtClean="0"/>
              <a:t>, ATAU </a:t>
            </a:r>
            <a:r>
              <a:rPr lang="en-US" sz="2600" dirty="0" err="1" smtClean="0"/>
              <a:t>korelasi</a:t>
            </a:r>
            <a:r>
              <a:rPr lang="en-US" sz="2600" dirty="0" smtClean="0"/>
              <a:t> </a:t>
            </a:r>
            <a:r>
              <a:rPr lang="en-US" sz="2600" dirty="0" err="1" smtClean="0"/>
              <a:t>antara</a:t>
            </a:r>
            <a:r>
              <a:rPr lang="en-US" sz="2600" dirty="0" smtClean="0"/>
              <a:t> </a:t>
            </a:r>
            <a:r>
              <a:rPr lang="en-US" sz="2600" dirty="0" err="1" smtClean="0"/>
              <a:t>skor</a:t>
            </a:r>
            <a:r>
              <a:rPr lang="en-US" sz="2600" dirty="0" smtClean="0"/>
              <a:t> </a:t>
            </a:r>
            <a:r>
              <a:rPr lang="en-US" sz="2600" dirty="0" err="1" smtClean="0"/>
              <a:t>tes</a:t>
            </a:r>
            <a:r>
              <a:rPr lang="en-US" sz="2600" dirty="0" smtClean="0"/>
              <a:t> </a:t>
            </a:r>
            <a:r>
              <a:rPr lang="en-US" sz="2600" dirty="0" err="1" smtClean="0"/>
              <a:t>seleksi</a:t>
            </a:r>
            <a:r>
              <a:rPr lang="en-US" sz="2600" dirty="0" smtClean="0"/>
              <a:t> CPNS </a:t>
            </a:r>
            <a:r>
              <a:rPr lang="en-US" sz="2600" dirty="0" err="1" smtClean="0"/>
              <a:t>dgn</a:t>
            </a:r>
            <a:r>
              <a:rPr lang="en-US" sz="2600" dirty="0" smtClean="0"/>
              <a:t> </a:t>
            </a:r>
            <a:r>
              <a:rPr lang="en-US" sz="2600" dirty="0" err="1" smtClean="0"/>
              <a:t>kinerja</a:t>
            </a:r>
            <a:r>
              <a:rPr lang="en-US" sz="2600" dirty="0" smtClean="0"/>
              <a:t> </a:t>
            </a:r>
            <a:r>
              <a:rPr lang="en-US" sz="2600" dirty="0" err="1" smtClean="0"/>
              <a:t>pegawai</a:t>
            </a:r>
            <a:r>
              <a:rPr lang="en-US" sz="2600" dirty="0" smtClean="0"/>
              <a:t> </a:t>
            </a:r>
            <a:r>
              <a:rPr lang="en-US" sz="2600" dirty="0" err="1" smtClean="0"/>
              <a:t>tsb</a:t>
            </a:r>
            <a:r>
              <a:rPr lang="en-US" sz="2600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err="1" smtClean="0"/>
              <a:t>Permasalahan</a:t>
            </a:r>
            <a:r>
              <a:rPr lang="en-US" sz="3800" dirty="0" smtClean="0"/>
              <a:t> </a:t>
            </a:r>
            <a:r>
              <a:rPr lang="en-US" sz="3800" dirty="0" err="1" smtClean="0"/>
              <a:t>yg</a:t>
            </a:r>
            <a:r>
              <a:rPr lang="en-US" sz="3800" dirty="0" smtClean="0"/>
              <a:t> </a:t>
            </a:r>
            <a:r>
              <a:rPr lang="en-US" sz="3800" dirty="0" err="1" smtClean="0"/>
              <a:t>terkait</a:t>
            </a:r>
            <a:r>
              <a:rPr lang="en-US" sz="3800" dirty="0" smtClean="0"/>
              <a:t> </a:t>
            </a:r>
            <a:r>
              <a:rPr lang="en-US" sz="3800" dirty="0" err="1" smtClean="0"/>
              <a:t>Validitas</a:t>
            </a:r>
            <a:r>
              <a:rPr lang="en-US" sz="3800" dirty="0" smtClean="0"/>
              <a:t> </a:t>
            </a:r>
            <a:r>
              <a:rPr lang="en-US" sz="3800" dirty="0" err="1" smtClean="0"/>
              <a:t>yg</a:t>
            </a:r>
            <a:r>
              <a:rPr lang="en-US" sz="3800" dirty="0" smtClean="0"/>
              <a:t> </a:t>
            </a:r>
            <a:r>
              <a:rPr lang="en-US" sz="3800" dirty="0" err="1" smtClean="0"/>
              <a:t>dikaitkan</a:t>
            </a:r>
            <a:r>
              <a:rPr lang="en-US" sz="3800" dirty="0" smtClean="0"/>
              <a:t> </a:t>
            </a:r>
            <a:r>
              <a:rPr lang="en-US" sz="3800" dirty="0" err="1" smtClean="0"/>
              <a:t>dgn</a:t>
            </a:r>
            <a:r>
              <a:rPr lang="en-US" sz="3800" dirty="0" smtClean="0"/>
              <a:t> </a:t>
            </a:r>
            <a:r>
              <a:rPr lang="en-US" sz="3800" dirty="0" err="1" smtClean="0"/>
              <a:t>Kriteria</a:t>
            </a:r>
            <a:r>
              <a:rPr lang="en-US" sz="3800" dirty="0" smtClean="0"/>
              <a:t>: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724400"/>
          </a:xfrm>
        </p:spPr>
        <p:txBody>
          <a:bodyPr/>
          <a:lstStyle/>
          <a:p>
            <a:r>
              <a:rPr lang="en-US" sz="2400" dirty="0" err="1" smtClean="0">
                <a:solidFill>
                  <a:srgbClr val="191919"/>
                </a:solidFill>
              </a:rPr>
              <a:t>Pada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validitas</a:t>
            </a:r>
            <a:r>
              <a:rPr lang="en-US" sz="2400" dirty="0" smtClean="0">
                <a:solidFill>
                  <a:srgbClr val="191919"/>
                </a:solidFill>
              </a:rPr>
              <a:t> yang </a:t>
            </a:r>
            <a:r>
              <a:rPr lang="en-US" sz="2400" dirty="0" err="1" smtClean="0">
                <a:solidFill>
                  <a:srgbClr val="191919"/>
                </a:solidFill>
              </a:rPr>
              <a:t>berkaitan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dengan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kriteria</a:t>
            </a:r>
            <a:r>
              <a:rPr lang="en-US" sz="2400" dirty="0" smtClean="0">
                <a:solidFill>
                  <a:srgbClr val="191919"/>
                </a:solidFill>
              </a:rPr>
              <a:t>, </a:t>
            </a:r>
            <a:r>
              <a:rPr lang="en-US" sz="2400" dirty="0" err="1" smtClean="0">
                <a:solidFill>
                  <a:srgbClr val="191919"/>
                </a:solidFill>
              </a:rPr>
              <a:t>tes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dikatakan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memiliki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validitas</a:t>
            </a:r>
            <a:r>
              <a:rPr lang="en-US" sz="2400" dirty="0" smtClean="0">
                <a:solidFill>
                  <a:srgbClr val="191919"/>
                </a:solidFill>
              </a:rPr>
              <a:t> yang </a:t>
            </a:r>
            <a:r>
              <a:rPr lang="en-US" sz="2400" dirty="0" err="1" smtClean="0">
                <a:solidFill>
                  <a:srgbClr val="191919"/>
                </a:solidFill>
              </a:rPr>
              <a:t>tinggi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jika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hasilnya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memiliki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kesejajaran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dgn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kriteria</a:t>
            </a:r>
            <a:r>
              <a:rPr lang="en-US" sz="2400" dirty="0" smtClean="0">
                <a:solidFill>
                  <a:srgbClr val="191919"/>
                </a:solidFill>
              </a:rPr>
              <a:t> yang </a:t>
            </a:r>
            <a:r>
              <a:rPr lang="en-US" sz="2400" dirty="0" err="1" smtClean="0">
                <a:solidFill>
                  <a:srgbClr val="191919"/>
                </a:solidFill>
              </a:rPr>
              <a:t>telah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ditetapkan</a:t>
            </a:r>
            <a:r>
              <a:rPr lang="en-US" sz="2400" dirty="0" smtClean="0">
                <a:solidFill>
                  <a:srgbClr val="191919"/>
                </a:solidFill>
              </a:rPr>
              <a:t>. </a:t>
            </a:r>
          </a:p>
          <a:p>
            <a:r>
              <a:rPr lang="en-US" sz="2400" dirty="0" err="1" smtClean="0">
                <a:solidFill>
                  <a:srgbClr val="191919"/>
                </a:solidFill>
              </a:rPr>
              <a:t>Validitas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ini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lebih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memberikan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tekanan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pada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kriterianya</a:t>
            </a:r>
            <a:r>
              <a:rPr lang="en-US" sz="2400" dirty="0" smtClean="0">
                <a:solidFill>
                  <a:srgbClr val="191919"/>
                </a:solidFill>
              </a:rPr>
              <a:t>, </a:t>
            </a:r>
            <a:r>
              <a:rPr lang="en-US" sz="2400" dirty="0" err="1" smtClean="0">
                <a:solidFill>
                  <a:srgbClr val="191919"/>
                </a:solidFill>
              </a:rPr>
              <a:t>dan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bukan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pada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tesnya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sendiri</a:t>
            </a:r>
            <a:r>
              <a:rPr lang="en-US" sz="2400" dirty="0" smtClean="0">
                <a:solidFill>
                  <a:srgbClr val="191919"/>
                </a:solidFill>
              </a:rPr>
              <a:t>. </a:t>
            </a:r>
          </a:p>
          <a:p>
            <a:r>
              <a:rPr lang="en-US" sz="2400" dirty="0" err="1" smtClean="0">
                <a:solidFill>
                  <a:srgbClr val="191919"/>
                </a:solidFill>
              </a:rPr>
              <a:t>Tes</a:t>
            </a:r>
            <a:r>
              <a:rPr lang="en-US" sz="2400" dirty="0" smtClean="0">
                <a:solidFill>
                  <a:srgbClr val="191919"/>
                </a:solidFill>
              </a:rPr>
              <a:t> yang valid </a:t>
            </a:r>
            <a:r>
              <a:rPr lang="en-US" sz="2400" dirty="0" err="1" smtClean="0">
                <a:solidFill>
                  <a:srgbClr val="191919"/>
                </a:solidFill>
              </a:rPr>
              <a:t>atau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mempunyai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kesejajaran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dengan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kriteria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belum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tentu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mengukur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aspek-aspek</a:t>
            </a:r>
            <a:r>
              <a:rPr lang="en-US" sz="2400" dirty="0" smtClean="0">
                <a:solidFill>
                  <a:srgbClr val="191919"/>
                </a:solidFill>
              </a:rPr>
              <a:t> yang </a:t>
            </a:r>
            <a:r>
              <a:rPr lang="en-US" sz="2400" dirty="0" err="1" smtClean="0">
                <a:solidFill>
                  <a:srgbClr val="191919"/>
                </a:solidFill>
              </a:rPr>
              <a:t>seharusnya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diukur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oleh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tes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tersebut</a:t>
            </a:r>
            <a:r>
              <a:rPr lang="en-US" sz="2400" dirty="0" smtClean="0">
                <a:solidFill>
                  <a:srgbClr val="191919"/>
                </a:solidFill>
              </a:rPr>
              <a:t>. </a:t>
            </a:r>
            <a:r>
              <a:rPr lang="en-US" sz="2400" dirty="0" err="1" smtClean="0">
                <a:solidFill>
                  <a:srgbClr val="191919"/>
                </a:solidFill>
              </a:rPr>
              <a:t>Atau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tes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tersebut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tidak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memiliki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validitas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isi</a:t>
            </a:r>
            <a:r>
              <a:rPr lang="en-US" sz="2400" dirty="0" smtClean="0">
                <a:solidFill>
                  <a:srgbClr val="191919"/>
                </a:solidFill>
              </a:rPr>
              <a:t> yang </a:t>
            </a:r>
            <a:r>
              <a:rPr lang="en-US" sz="2400" dirty="0" err="1" smtClean="0">
                <a:solidFill>
                  <a:srgbClr val="191919"/>
                </a:solidFill>
              </a:rPr>
              <a:t>baik</a:t>
            </a:r>
            <a:r>
              <a:rPr lang="en-US" sz="2400" dirty="0" smtClean="0">
                <a:solidFill>
                  <a:srgbClr val="191919"/>
                </a:solidFill>
              </a:rPr>
              <a:t>. </a:t>
            </a:r>
          </a:p>
          <a:p>
            <a:r>
              <a:rPr lang="en-US" sz="2400" dirty="0" err="1" smtClean="0">
                <a:solidFill>
                  <a:srgbClr val="191919"/>
                </a:solidFill>
              </a:rPr>
              <a:t>Kemungkinan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mengambil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suatu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kriteria</a:t>
            </a:r>
            <a:r>
              <a:rPr lang="en-US" sz="2400" dirty="0" smtClean="0">
                <a:solidFill>
                  <a:srgbClr val="191919"/>
                </a:solidFill>
              </a:rPr>
              <a:t> yang </a:t>
            </a:r>
            <a:r>
              <a:rPr lang="en-US" sz="2400" dirty="0" err="1" smtClean="0">
                <a:solidFill>
                  <a:srgbClr val="191919"/>
                </a:solidFill>
              </a:rPr>
              <a:t>kurang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relevan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dengan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konsep</a:t>
            </a:r>
            <a:r>
              <a:rPr lang="en-US" sz="2400" dirty="0" smtClean="0">
                <a:solidFill>
                  <a:srgbClr val="191919"/>
                </a:solidFill>
              </a:rPr>
              <a:t> yang </a:t>
            </a:r>
            <a:r>
              <a:rPr lang="en-US" sz="2400" dirty="0" err="1" smtClean="0">
                <a:solidFill>
                  <a:srgbClr val="191919"/>
                </a:solidFill>
              </a:rPr>
              <a:t>akan</a:t>
            </a:r>
            <a:r>
              <a:rPr lang="en-US" sz="2400" dirty="0" smtClean="0">
                <a:solidFill>
                  <a:srgbClr val="191919"/>
                </a:solidFill>
              </a:rPr>
              <a:t> </a:t>
            </a:r>
            <a:r>
              <a:rPr lang="en-US" sz="2400" dirty="0" err="1" smtClean="0">
                <a:solidFill>
                  <a:srgbClr val="191919"/>
                </a:solidFill>
              </a:rPr>
              <a:t>diukurnya</a:t>
            </a:r>
            <a:r>
              <a:rPr lang="en-US" sz="2400" dirty="0" smtClean="0">
                <a:solidFill>
                  <a:srgbClr val="191919"/>
                </a:solidFill>
              </a:rPr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Validitas konstruk (</a:t>
            </a:r>
            <a:r>
              <a:rPr lang="en-US" b="1" i="1" smtClean="0">
                <a:solidFill>
                  <a:schemeClr val="bg1"/>
                </a:solidFill>
              </a:rPr>
              <a:t>construct validity</a:t>
            </a:r>
            <a:r>
              <a:rPr lang="en-US" b="1" smtClean="0">
                <a:solidFill>
                  <a:schemeClr val="bg1"/>
                </a:solidFill>
              </a:rPr>
              <a:t>)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419600"/>
          </a:xfrm>
        </p:spPr>
        <p:txBody>
          <a:bodyPr/>
          <a:lstStyle/>
          <a:p>
            <a:pPr>
              <a:spcAft>
                <a:spcPct val="35000"/>
              </a:spcAft>
            </a:pP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konstruk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. </a:t>
            </a:r>
          </a:p>
          <a:p>
            <a:pPr>
              <a:spcAft>
                <a:spcPct val="35000"/>
              </a:spcAft>
            </a:pPr>
            <a:r>
              <a:rPr lang="en-US" dirty="0" err="1" smtClean="0"/>
              <a:t>Tolok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konstruk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/</a:t>
            </a:r>
            <a:r>
              <a:rPr lang="en-US" dirty="0" err="1" smtClean="0"/>
              <a:t>konstruk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melatar-belakangi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/ </a:t>
            </a:r>
            <a:r>
              <a:rPr lang="en-US" dirty="0" err="1" smtClean="0"/>
              <a:t>instrumen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Cara Penetapan Validitas Konstruk: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en-US" sz="2800" dirty="0" err="1" smtClean="0"/>
              <a:t>Korelasi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lain, </a:t>
            </a: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korelasi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skor</a:t>
            </a:r>
            <a:r>
              <a:rPr lang="en-US" sz="2800" dirty="0" smtClean="0"/>
              <a:t> </a:t>
            </a:r>
            <a:r>
              <a:rPr lang="en-US" sz="2800" dirty="0" err="1" smtClean="0"/>
              <a:t>tes</a:t>
            </a:r>
            <a:r>
              <a:rPr lang="en-US" sz="2800" dirty="0" smtClean="0"/>
              <a:t> </a:t>
            </a:r>
            <a:r>
              <a:rPr lang="en-US" sz="2800" dirty="0" err="1" smtClean="0"/>
              <a:t>inteligensi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di-kembangkan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prestasi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en-US" sz="2800" dirty="0" err="1" smtClean="0"/>
              <a:t>Pembedaan</a:t>
            </a:r>
            <a:r>
              <a:rPr lang="en-US" sz="2800" dirty="0" smtClean="0"/>
              <a:t> (</a:t>
            </a:r>
            <a:r>
              <a:rPr lang="en-US" sz="2800" dirty="0" err="1" smtClean="0"/>
              <a:t>kontras</a:t>
            </a:r>
            <a:r>
              <a:rPr lang="en-US" sz="2800" dirty="0" smtClean="0"/>
              <a:t>)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memang</a:t>
            </a:r>
            <a:r>
              <a:rPr lang="en-US" sz="2800" dirty="0" smtClean="0"/>
              <a:t> </a:t>
            </a:r>
            <a:r>
              <a:rPr lang="en-US" sz="2800" dirty="0" err="1" smtClean="0"/>
              <a:t>benar-benar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, </a:t>
            </a: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perbandingan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kategori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.</a:t>
            </a:r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intra </a:t>
            </a:r>
            <a:r>
              <a:rPr lang="en-US" sz="2800" dirty="0" err="1" smtClean="0"/>
              <a:t>tes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endParaRPr lang="en-US" sz="2800" dirty="0" smtClean="0"/>
          </a:p>
          <a:p>
            <a:pPr>
              <a:lnSpc>
                <a:spcPct val="90000"/>
              </a:lnSpc>
              <a:spcAft>
                <a:spcPts val="400"/>
              </a:spcAft>
            </a:pP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multi-trait multi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validitas</a:t>
            </a:r>
            <a:r>
              <a:rPr lang="en-US" sz="2800" dirty="0" smtClean="0"/>
              <a:t> </a:t>
            </a:r>
            <a:r>
              <a:rPr lang="en-US" sz="2800" dirty="0" err="1" smtClean="0"/>
              <a:t>konvergen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validitas</a:t>
            </a:r>
            <a:r>
              <a:rPr lang="en-US" sz="2800" dirty="0" smtClean="0"/>
              <a:t> </a:t>
            </a:r>
            <a:r>
              <a:rPr lang="en-US" sz="2800" dirty="0" err="1" smtClean="0"/>
              <a:t>deskriminan</a:t>
            </a:r>
            <a:r>
              <a:rPr lang="en-US" sz="2800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/>
              <a:t>Kesalahan yg terkait dgn Validitas Konstruk: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153400" cy="4419600"/>
          </a:xfrm>
        </p:spPr>
        <p:txBody>
          <a:bodyPr/>
          <a:lstStyle/>
          <a:p>
            <a:pPr marL="342900" lvl="3" indent="-342900">
              <a:spcAft>
                <a:spcPts val="600"/>
              </a:spcAft>
            </a:pP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validitas</a:t>
            </a:r>
            <a:r>
              <a:rPr lang="en-US" sz="2800" dirty="0" smtClean="0"/>
              <a:t> </a:t>
            </a:r>
            <a:r>
              <a:rPr lang="en-US" sz="2800" dirty="0" err="1" smtClean="0"/>
              <a:t>konstruk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validasi</a:t>
            </a:r>
            <a:r>
              <a:rPr lang="en-US" sz="2800" dirty="0" smtClean="0"/>
              <a:t> </a:t>
            </a:r>
            <a:r>
              <a:rPr lang="en-US" sz="2800" dirty="0" err="1" smtClean="0"/>
              <a:t>ahli</a:t>
            </a:r>
            <a:r>
              <a:rPr lang="en-US" sz="2800" dirty="0" smtClean="0"/>
              <a:t> (</a:t>
            </a:r>
            <a:r>
              <a:rPr lang="en-US" sz="2800" i="1" dirty="0" smtClean="0"/>
              <a:t>expert </a:t>
            </a:r>
            <a:r>
              <a:rPr lang="en-US" sz="2800" i="1" dirty="0" err="1" smtClean="0"/>
              <a:t>judgement</a:t>
            </a:r>
            <a:r>
              <a:rPr lang="en-US" sz="2800" dirty="0" smtClean="0"/>
              <a:t>).</a:t>
            </a:r>
          </a:p>
          <a:p>
            <a:pPr marL="342900" lvl="3" indent="-342900">
              <a:spcAft>
                <a:spcPts val="600"/>
              </a:spcAft>
            </a:pPr>
            <a:r>
              <a:rPr lang="en-US" sz="2800" dirty="0" err="1" smtClean="0"/>
              <a:t>Validitas</a:t>
            </a:r>
            <a:r>
              <a:rPr lang="en-US" sz="2800" dirty="0" smtClean="0"/>
              <a:t> </a:t>
            </a:r>
            <a:r>
              <a:rPr lang="en-US" sz="2800" dirty="0" err="1" smtClean="0"/>
              <a:t>konstruk</a:t>
            </a:r>
            <a:r>
              <a:rPr lang="en-US" sz="2800" dirty="0" smtClean="0"/>
              <a:t> </a:t>
            </a:r>
            <a:r>
              <a:rPr lang="en-US" sz="2800" err="1" smtClean="0"/>
              <a:t>yg</a:t>
            </a:r>
            <a:r>
              <a:rPr lang="en-US" sz="2800" smtClean="0"/>
              <a:t> didasarkan pada validasi ahli </a:t>
            </a:r>
            <a:r>
              <a:rPr lang="en-US" sz="2800" smtClean="0">
                <a:sym typeface="Wingdings" pitchFamily="2" charset="2"/>
              </a:rPr>
              <a:t> disebut validitas logical construct.</a:t>
            </a:r>
            <a:endParaRPr lang="en-US" sz="2800" smtClean="0"/>
          </a:p>
          <a:p>
            <a:pPr marL="342900" lvl="3" indent="-342900">
              <a:spcAft>
                <a:spcPts val="600"/>
              </a:spcAft>
            </a:pPr>
            <a:r>
              <a:rPr lang="en-US" sz="2800" smtClean="0"/>
              <a:t>Validitas konstruk pada umumnya banyak ditentukan berdasarkan bukti-bukti empiris</a:t>
            </a:r>
            <a:r>
              <a:rPr lang="en-US" sz="2800" dirty="0" smtClean="0"/>
              <a:t>.</a:t>
            </a:r>
          </a:p>
          <a:p>
            <a:pPr marL="342900" lvl="3" indent="-342900">
              <a:spcAft>
                <a:spcPts val="600"/>
              </a:spcAft>
            </a:pPr>
            <a:r>
              <a:rPr lang="en-US" sz="2800" dirty="0" err="1" smtClean="0"/>
              <a:t>Validitas</a:t>
            </a:r>
            <a:r>
              <a:rPr lang="en-US" sz="2800" dirty="0" smtClean="0"/>
              <a:t> </a:t>
            </a:r>
            <a:r>
              <a:rPr lang="en-US" sz="2800" dirty="0" err="1" smtClean="0"/>
              <a:t>konstruk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dipahami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. 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Validitas Butir: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648200"/>
          </a:xfrm>
        </p:spPr>
        <p:txBody>
          <a:bodyPr/>
          <a:lstStyle/>
          <a:p>
            <a:pPr marL="571500" indent="-457200">
              <a:buFont typeface="Arial" pitchFamily="34" charset="0"/>
              <a:buAutoNum type="arabicPeriod"/>
            </a:pPr>
            <a:r>
              <a:rPr lang="en-US" sz="2600" smtClean="0"/>
              <a:t>Validitas butir </a:t>
            </a:r>
            <a:r>
              <a:rPr lang="en-US" sz="2600" smtClean="0">
                <a:sym typeface="Wingdings" pitchFamily="2" charset="2"/>
              </a:rPr>
              <a:t></a:t>
            </a:r>
            <a:r>
              <a:rPr lang="en-US" sz="2600" smtClean="0"/>
              <a:t> adalah korelasi antara skor butir tertentu dengan skor tes atau instrumen secara keseluruhan. 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600" smtClean="0"/>
              <a:t>Butir tes yg valid </a:t>
            </a:r>
            <a:r>
              <a:rPr lang="en-US" sz="2600" smtClean="0">
                <a:sym typeface="Wingdings" pitchFamily="2" charset="2"/>
              </a:rPr>
              <a:t></a:t>
            </a:r>
            <a:r>
              <a:rPr lang="en-US" sz="2600" smtClean="0"/>
              <a:t> adalah butir yang memiliki kesejajaran (korelasi yg tinggi) dengan total tes.</a:t>
            </a:r>
          </a:p>
          <a:p>
            <a:pPr marL="571500" indent="-457200">
              <a:spcBef>
                <a:spcPct val="50000"/>
              </a:spcBef>
              <a:spcAft>
                <a:spcPct val="10000"/>
              </a:spcAft>
              <a:buFont typeface="Wingdings" pitchFamily="2" charset="2"/>
              <a:buNone/>
            </a:pPr>
            <a:r>
              <a:rPr lang="en-US" sz="3000" smtClean="0"/>
              <a:t>Cara Menentukan Validitas Butir: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600" smtClean="0"/>
              <a:t>Skor butir dikhotomi </a:t>
            </a:r>
            <a:r>
              <a:rPr lang="en-US" sz="2600" smtClean="0">
                <a:sym typeface="Wingdings" pitchFamily="2" charset="2"/>
              </a:rPr>
              <a:t></a:t>
            </a:r>
            <a:r>
              <a:rPr lang="en-US" sz="2600" smtClean="0"/>
              <a:t> korelasi point-biserial</a:t>
            </a:r>
          </a:p>
          <a:p>
            <a:pPr marL="571500" indent="-457200">
              <a:buFont typeface="Arial" pitchFamily="34" charset="0"/>
              <a:buAutoNum type="arabicPeriod"/>
            </a:pPr>
            <a:r>
              <a:rPr lang="en-US" sz="2600" smtClean="0"/>
              <a:t>Skor interval (misal: angket) </a:t>
            </a:r>
            <a:r>
              <a:rPr lang="en-US" sz="2600" smtClean="0">
                <a:sym typeface="Wingdings" pitchFamily="2" charset="2"/>
              </a:rPr>
              <a:t></a:t>
            </a:r>
            <a:r>
              <a:rPr lang="en-US" sz="2600" smtClean="0"/>
              <a:t> korelasi product </a:t>
            </a:r>
          </a:p>
          <a:p>
            <a:pPr marL="571500" indent="-457200">
              <a:buFont typeface="Wingdings" pitchFamily="2" charset="2"/>
              <a:buNone/>
            </a:pPr>
            <a:r>
              <a:rPr lang="en-US" sz="2600" smtClean="0"/>
              <a:t>	momen</a:t>
            </a:r>
          </a:p>
          <a:p>
            <a:pPr marL="571500" indent="-457200"/>
            <a:endParaRPr lang="en-US" smtClean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1816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381000" y="1295400"/>
          <a:ext cx="8229600" cy="4495800"/>
        </p:xfrm>
        <a:graphic>
          <a:graphicData uri="http://schemas.openxmlformats.org/presentationml/2006/ole">
            <p:oleObj spid="_x0000_s51202" name="Worksheet" r:id="rId3" imgW="6189089" imgH="3707808" progId="Excel.Sheet.12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Prioritas</a:t>
            </a:r>
            <a:r>
              <a:rPr lang="en-US" smtClean="0"/>
              <a:t> </a:t>
            </a:r>
            <a:r>
              <a:rPr lang="en-US" smtClean="0">
                <a:solidFill>
                  <a:schemeClr val="bg1"/>
                </a:solidFill>
              </a:rPr>
              <a:t>Penetapan Validitas: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305800" cy="45720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tes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validitas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pengadaan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pelaksanaan</a:t>
            </a:r>
            <a:r>
              <a:rPr lang="en-US" sz="2800" dirty="0" smtClean="0"/>
              <a:t> </a:t>
            </a:r>
            <a:r>
              <a:rPr lang="en-US" sz="2800" dirty="0" err="1" smtClean="0"/>
              <a:t>tes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</a:t>
            </a:r>
          </a:p>
          <a:p>
            <a:pPr>
              <a:spcAft>
                <a:spcPts val="400"/>
              </a:spcAft>
            </a:pP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misal</a:t>
            </a:r>
            <a:r>
              <a:rPr lang="en-US" sz="2800" dirty="0" smtClean="0"/>
              <a:t>, </a:t>
            </a:r>
            <a:r>
              <a:rPr lang="en-US" sz="2800" dirty="0" err="1" smtClean="0"/>
              <a:t>tes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penilaian</a:t>
            </a:r>
            <a:r>
              <a:rPr lang="en-US" sz="2800" dirty="0" smtClean="0"/>
              <a:t> </a:t>
            </a:r>
            <a:r>
              <a:rPr lang="en-US" sz="2800" dirty="0" err="1" smtClean="0"/>
              <a:t>pencapaian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(</a:t>
            </a:r>
            <a:r>
              <a:rPr lang="en-US" sz="2800" i="1" dirty="0" smtClean="0"/>
              <a:t>achievement test</a:t>
            </a:r>
            <a:r>
              <a:rPr lang="en-US" sz="2800" dirty="0" smtClean="0"/>
              <a:t>)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menitik-beratkan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validitas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(</a:t>
            </a:r>
            <a:r>
              <a:rPr lang="en-US" sz="2800" i="1" dirty="0" smtClean="0"/>
              <a:t>content validity</a:t>
            </a:r>
            <a:r>
              <a:rPr lang="en-US" sz="2800" dirty="0" smtClean="0"/>
              <a:t>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validitas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. Hal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tes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mencakup</a:t>
            </a:r>
            <a:r>
              <a:rPr lang="en-US" sz="2800" dirty="0" smtClean="0"/>
              <a:t> </a:t>
            </a:r>
            <a:r>
              <a:rPr lang="en-US" sz="2800" dirty="0" err="1" smtClean="0"/>
              <a:t>sejauh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topik-topik</a:t>
            </a:r>
            <a:r>
              <a:rPr lang="en-US" sz="2800" dirty="0" smtClean="0"/>
              <a:t> </a:t>
            </a:r>
            <a:r>
              <a:rPr lang="en-US" sz="2800" dirty="0" err="1" smtClean="0"/>
              <a:t>materi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diajarkan</a:t>
            </a:r>
            <a:r>
              <a:rPr lang="en-US" sz="2800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Lanjutan Penetapan Validitas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563" y="1510223"/>
            <a:ext cx="8081403" cy="4652121"/>
          </a:xfrm>
        </p:spPr>
        <p:txBody>
          <a:bodyPr/>
          <a:lstStyle/>
          <a:p>
            <a:pPr marL="342900" lvl="6" indent="-342900" eaLnBrk="0" hangingPunct="0">
              <a:buClr>
                <a:schemeClr val="hlink"/>
              </a:buClr>
              <a:buSzPct val="80000"/>
              <a:defRPr/>
            </a:pPr>
            <a:r>
              <a:rPr lang="en-US" sz="2800" dirty="0" err="1" smtClean="0"/>
              <a:t>Tes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keperluan</a:t>
            </a:r>
            <a:r>
              <a:rPr lang="en-US" sz="2800" dirty="0" smtClean="0"/>
              <a:t> </a:t>
            </a:r>
            <a:r>
              <a:rPr lang="en-US" sz="2800" dirty="0" err="1" smtClean="0"/>
              <a:t>seleksi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menekankan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validitas</a:t>
            </a:r>
            <a:r>
              <a:rPr lang="en-US" sz="2800" dirty="0" smtClean="0"/>
              <a:t> </a:t>
            </a:r>
            <a:r>
              <a:rPr lang="en-US" sz="2800" dirty="0" err="1" smtClean="0"/>
              <a:t>prediktif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validitas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. Hal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disebabkan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calon-calon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didik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tes</a:t>
            </a:r>
            <a:r>
              <a:rPr lang="en-US" sz="2800" dirty="0" smtClean="0"/>
              <a:t> </a:t>
            </a:r>
            <a:r>
              <a:rPr lang="en-US" sz="2800" dirty="0" err="1" smtClean="0"/>
              <a:t>seleksi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diprediksikan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berhasil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dimasukinya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bekerjanya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VALIDITAS INSTRUMEN</a:t>
            </a:r>
            <a:endParaRPr lang="en-US" sz="38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153400" cy="47244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2600" smtClean="0">
                <a:latin typeface="Berlin Sans FB" pitchFamily="34" charset="0"/>
              </a:rPr>
              <a:t>Validitas suatu tes adalah sejauh mana ketepatan tes tsb dalam mengukur apa yang seharusnya diukur oleh tes tersebut.</a:t>
            </a:r>
          </a:p>
          <a:p>
            <a:pPr>
              <a:spcBef>
                <a:spcPts val="1800"/>
              </a:spcBef>
              <a:spcAft>
                <a:spcPts val="400"/>
              </a:spcAft>
            </a:pPr>
            <a:r>
              <a:rPr lang="en-US" sz="2600" smtClean="0">
                <a:latin typeface="Berlin Sans FB" pitchFamily="34" charset="0"/>
              </a:rPr>
              <a:t>The American Education Research Association (AERA), membedakan validitas menjadi tiga jenis, yaitu : </a:t>
            </a:r>
          </a:p>
          <a:p>
            <a:pPr marL="914400" lvl="1" indent="-514350">
              <a:buFont typeface="Arial" pitchFamily="34" charset="0"/>
              <a:buAutoNum type="arabicPeriod"/>
            </a:pPr>
            <a:r>
              <a:rPr lang="en-US" sz="2600" smtClean="0">
                <a:latin typeface="Berlin Sans FB" pitchFamily="34" charset="0"/>
              </a:rPr>
              <a:t>Validitas isi (</a:t>
            </a:r>
            <a:r>
              <a:rPr lang="en-US" sz="2600" i="1" smtClean="0">
                <a:latin typeface="Berlin Sans FB" pitchFamily="34" charset="0"/>
              </a:rPr>
              <a:t>content validity</a:t>
            </a:r>
            <a:r>
              <a:rPr lang="en-US" sz="2600" smtClean="0">
                <a:latin typeface="Berlin Sans FB" pitchFamily="34" charset="0"/>
              </a:rPr>
              <a:t>), </a:t>
            </a:r>
          </a:p>
          <a:p>
            <a:pPr marL="914400" lvl="1" indent="-514350">
              <a:buFont typeface="Arial" pitchFamily="34" charset="0"/>
              <a:buAutoNum type="arabicPeriod"/>
            </a:pPr>
            <a:r>
              <a:rPr lang="en-US" sz="2600" smtClean="0">
                <a:latin typeface="Berlin Sans FB" pitchFamily="34" charset="0"/>
              </a:rPr>
              <a:t>Validitas yang dikaitkan dengan kriteria (</a:t>
            </a:r>
            <a:r>
              <a:rPr lang="en-US" sz="2600" i="1" smtClean="0">
                <a:latin typeface="Berlin Sans FB" pitchFamily="34" charset="0"/>
              </a:rPr>
              <a:t>criterion-related validity</a:t>
            </a:r>
            <a:r>
              <a:rPr lang="en-US" sz="2600" smtClean="0">
                <a:latin typeface="Berlin Sans FB" pitchFamily="34" charset="0"/>
              </a:rPr>
              <a:t>), dan </a:t>
            </a:r>
          </a:p>
          <a:p>
            <a:pPr marL="914400" lvl="1" indent="-514350">
              <a:buFont typeface="Arial" pitchFamily="34" charset="0"/>
              <a:buAutoNum type="arabicPeriod"/>
            </a:pPr>
            <a:r>
              <a:rPr lang="en-US" sz="2600" smtClean="0">
                <a:latin typeface="Berlin Sans FB" pitchFamily="34" charset="0"/>
              </a:rPr>
              <a:t>Validitas konstruk (</a:t>
            </a:r>
            <a:r>
              <a:rPr lang="en-US" sz="2600" i="1" smtClean="0">
                <a:latin typeface="Berlin Sans FB" pitchFamily="34" charset="0"/>
              </a:rPr>
              <a:t>construct validity</a:t>
            </a:r>
            <a:r>
              <a:rPr lang="en-US" sz="2600" smtClean="0">
                <a:latin typeface="Berlin Sans FB" pitchFamily="34" charset="0"/>
              </a:rPr>
              <a:t>).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Validitas Isi (</a:t>
            </a:r>
            <a:r>
              <a:rPr lang="en-US" b="1" i="1" smtClean="0">
                <a:solidFill>
                  <a:schemeClr val="bg1"/>
                </a:solidFill>
              </a:rPr>
              <a:t>Content Validity)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4648200"/>
          </a:xfrm>
        </p:spPr>
        <p:txBody>
          <a:bodyPr/>
          <a:lstStyle/>
          <a:p>
            <a:r>
              <a:rPr lang="en-US" sz="2600" smtClean="0">
                <a:latin typeface="Berlin Sans FB" pitchFamily="34" charset="0"/>
              </a:rPr>
              <a:t>Validitas isi (</a:t>
            </a:r>
            <a:r>
              <a:rPr lang="en-US" sz="2600" i="1" smtClean="0">
                <a:latin typeface="Berlin Sans FB" pitchFamily="34" charset="0"/>
              </a:rPr>
              <a:t>content validity</a:t>
            </a:r>
            <a:r>
              <a:rPr lang="en-US" sz="2600" smtClean="0">
                <a:latin typeface="Berlin Sans FB" pitchFamily="34" charset="0"/>
              </a:rPr>
              <a:t>) menunjuk kepada sejauh mana tes tersebut mencerminkan isi materi yang akan diukurnya.</a:t>
            </a:r>
          </a:p>
          <a:p>
            <a:pPr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600" b="1" smtClean="0">
                <a:latin typeface="Berlin Sans FB" pitchFamily="34" charset="0"/>
              </a:rPr>
              <a:t>Cara Penetapan Validitas Isi: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600" smtClean="0">
                <a:latin typeface="Berlin Sans FB" pitchFamily="34" charset="0"/>
              </a:rPr>
              <a:t>Penilaian validitas isi suatu tes, adalah untuk menilai seberapa jauh isi tes tersebut mencerminkan seluruh pokok bahasan dan tingkatan pengetahuan (aspek) yang akan diukur.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600" smtClean="0">
                <a:latin typeface="Berlin Sans FB" pitchFamily="34" charset="0"/>
              </a:rPr>
              <a:t>Validitas isi  tidak dapat dinyatakan dalam bentuk angka. Penetapan (validasi) isi hanya didasarkan pada pertimbangan (</a:t>
            </a:r>
            <a:r>
              <a:rPr lang="en-US" sz="2600" i="1" smtClean="0">
                <a:latin typeface="Berlin Sans FB" pitchFamily="34" charset="0"/>
              </a:rPr>
              <a:t>judgement</a:t>
            </a:r>
            <a:r>
              <a:rPr lang="en-US" sz="2600" smtClean="0">
                <a:latin typeface="Berlin Sans FB" pitchFamily="34" charset="0"/>
              </a:rPr>
              <a:t>) belaka. </a:t>
            </a:r>
          </a:p>
          <a:p>
            <a:endParaRPr lang="en-US" smtClean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Lanjutan Validitas Isi….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153400" cy="4495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>
                <a:latin typeface="Tahoma" pitchFamily="34" charset="0"/>
                <a:cs typeface="Tahoma" pitchFamily="34" charset="0"/>
              </a:rPr>
              <a:t>Penetapan validitas isi </a:t>
            </a:r>
            <a:r>
              <a:rPr lang="en-US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mtClean="0">
                <a:latin typeface="Tahoma" pitchFamily="34" charset="0"/>
                <a:cs typeface="Tahoma" pitchFamily="34" charset="0"/>
              </a:rPr>
              <a:t> dengan membuat tabel spesifikasi (kisi-kisi) tes atau instrumen yang akan disusun</a:t>
            </a:r>
          </a:p>
          <a:p>
            <a:pPr>
              <a:spcAft>
                <a:spcPts val="600"/>
              </a:spcAft>
            </a:pPr>
            <a:r>
              <a:rPr lang="en-US" smtClean="0">
                <a:latin typeface="Tahoma" pitchFamily="34" charset="0"/>
                <a:cs typeface="Tahoma" pitchFamily="34" charset="0"/>
              </a:rPr>
              <a:t>Untuk melakukan evaluasi eksternal terhadap validitas isi, dilakukan melalui validasi ahli (</a:t>
            </a:r>
            <a:r>
              <a:rPr lang="en-US" i="1" smtClean="0">
                <a:latin typeface="Tahoma" pitchFamily="34" charset="0"/>
                <a:cs typeface="Tahoma" pitchFamily="34" charset="0"/>
              </a:rPr>
              <a:t>expert judgement</a:t>
            </a:r>
            <a:r>
              <a:rPr lang="en-US" smtClean="0">
                <a:latin typeface="Tahoma" pitchFamily="34" charset="0"/>
                <a:cs typeface="Tahoma" pitchFamily="34" charset="0"/>
              </a:rPr>
              <a:t>). 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sz="3000" b="1" smtClean="0"/>
              <a:t/>
            </a:r>
            <a:br>
              <a:rPr lang="en-US" sz="3000" b="1" smtClean="0"/>
            </a:br>
            <a:r>
              <a:rPr lang="en-US" sz="3200" b="1" smtClean="0"/>
              <a:t>Kisi-Kisi Soal Unas</a:t>
            </a: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BAHASA INDONESIA SMP/MTs</a:t>
            </a:r>
            <a:br>
              <a:rPr lang="en-US" sz="3200" smtClean="0"/>
            </a:br>
            <a:endParaRPr lang="en-US" sz="32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30580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7827"/>
                <a:gridCol w="4907973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ahoma"/>
                          <a:ea typeface="Times New Roman"/>
                          <a:cs typeface="Angsana New"/>
                        </a:rPr>
                        <a:t>STANDAR KOMPETENSI LULUSAN</a:t>
                      </a:r>
                      <a:endParaRPr lang="en-US" sz="2000" b="1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ahoma"/>
                          <a:ea typeface="Times New Roman"/>
                          <a:cs typeface="Angsana New"/>
                        </a:rPr>
                        <a:t>KEMAMPUAN YANG DIUJI</a:t>
                      </a:r>
                      <a:endParaRPr lang="en-US" sz="2400" b="1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70840">
                <a:tc rowSpan="6">
                  <a:txBody>
                    <a:bodyPr/>
                    <a:lstStyle/>
                    <a:p>
                      <a:r>
                        <a:rPr lang="en-US" sz="2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MEMBACA</a:t>
                      </a:r>
                    </a:p>
                    <a:p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Membaca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memahami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berbagai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ragam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wacana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tulis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artikel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berita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opini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tajuk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tabel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bagan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grafik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peta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denah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berbagai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karya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sastra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berbentuk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puisi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cerpen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novel,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drama.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isi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bagian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suatu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paragraf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kritik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terhadap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isi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bacaan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isi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penyajian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teks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berita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opini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tajuk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kalimat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fakta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pendapat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Menyimpulkan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isi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paragraf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Menentukan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isi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tajuk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dsb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smtClean="0">
                <a:solidFill>
                  <a:schemeClr val="bg1"/>
                </a:solidFill>
              </a:rPr>
              <a:t>Permasalahan dalam penetapan Validitas Isi :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876800"/>
          </a:xfrm>
        </p:spPr>
        <p:txBody>
          <a:bodyPr/>
          <a:lstStyle/>
          <a:p>
            <a:r>
              <a:rPr lang="en-US" sz="3000" dirty="0" err="1" smtClean="0"/>
              <a:t>Lebih</a:t>
            </a:r>
            <a:r>
              <a:rPr lang="en-US" sz="3000" dirty="0" smtClean="0"/>
              <a:t> </a:t>
            </a:r>
            <a:r>
              <a:rPr lang="en-US" sz="3000" dirty="0" err="1" smtClean="0"/>
              <a:t>mendasarkan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keputusan</a:t>
            </a:r>
            <a:r>
              <a:rPr lang="en-US" sz="3000" dirty="0" smtClean="0"/>
              <a:t> </a:t>
            </a:r>
            <a:r>
              <a:rPr lang="en-US" sz="3000" dirty="0" err="1" smtClean="0"/>
              <a:t>subyektif</a:t>
            </a:r>
            <a:r>
              <a:rPr lang="en-US" sz="3000" dirty="0" smtClean="0"/>
              <a:t> (</a:t>
            </a:r>
            <a:r>
              <a:rPr lang="en-US" sz="3000" i="1" dirty="0" smtClean="0"/>
              <a:t>judgment</a:t>
            </a:r>
            <a:r>
              <a:rPr lang="en-US" sz="3000" dirty="0" smtClean="0"/>
              <a:t>) </a:t>
            </a:r>
            <a:r>
              <a:rPr lang="en-US" sz="3000" dirty="0" err="1" smtClean="0"/>
              <a:t>penilai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Kesulitan</a:t>
            </a:r>
            <a:r>
              <a:rPr lang="en-US" sz="3000" dirty="0" smtClean="0"/>
              <a:t> </a:t>
            </a:r>
            <a:r>
              <a:rPr lang="en-US" sz="3000" dirty="0" err="1" smtClean="0"/>
              <a:t>dlm</a:t>
            </a:r>
            <a:r>
              <a:rPr lang="en-US" sz="3000" dirty="0" smtClean="0"/>
              <a:t> </a:t>
            </a:r>
            <a:r>
              <a:rPr lang="en-US" sz="3000" dirty="0" err="1" smtClean="0"/>
              <a:t>menentukan</a:t>
            </a:r>
            <a:r>
              <a:rPr lang="en-US" sz="3000" dirty="0" smtClean="0"/>
              <a:t> </a:t>
            </a:r>
            <a:r>
              <a:rPr lang="en-US" sz="3000" dirty="0" err="1" smtClean="0"/>
              <a:t>sampel</a:t>
            </a:r>
            <a:r>
              <a:rPr lang="en-US" sz="3000" dirty="0" smtClean="0"/>
              <a:t> SK-KD </a:t>
            </a:r>
            <a:r>
              <a:rPr lang="en-US" sz="3000" dirty="0" err="1" smtClean="0"/>
              <a:t>maupun</a:t>
            </a:r>
            <a:r>
              <a:rPr lang="en-US" sz="3000" dirty="0" smtClean="0"/>
              <a:t> </a:t>
            </a:r>
            <a:r>
              <a:rPr lang="en-US" sz="3000" dirty="0" err="1" smtClean="0"/>
              <a:t>butir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mewakili</a:t>
            </a:r>
            <a:r>
              <a:rPr lang="en-US" sz="3000" dirty="0" smtClean="0"/>
              <a:t> </a:t>
            </a:r>
            <a:r>
              <a:rPr lang="en-US" sz="3000" dirty="0" err="1" smtClean="0"/>
              <a:t>universum</a:t>
            </a:r>
            <a:r>
              <a:rPr lang="en-US" sz="3000" dirty="0" smtClean="0"/>
              <a:t> </a:t>
            </a:r>
            <a:r>
              <a:rPr lang="en-US" sz="3000" dirty="0" err="1" smtClean="0"/>
              <a:t>isi</a:t>
            </a:r>
            <a:r>
              <a:rPr lang="en-US" sz="3000" dirty="0" smtClean="0"/>
              <a:t> </a:t>
            </a:r>
            <a:r>
              <a:rPr lang="en-US" sz="3000" dirty="0" err="1" smtClean="0"/>
              <a:t>materi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akan</a:t>
            </a:r>
            <a:r>
              <a:rPr lang="en-US" sz="3000" dirty="0" smtClean="0"/>
              <a:t> </a:t>
            </a:r>
            <a:r>
              <a:rPr lang="en-US" sz="3000" dirty="0" err="1" smtClean="0"/>
              <a:t>diujikan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materi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berasal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kurikulum</a:t>
            </a:r>
            <a:r>
              <a:rPr lang="en-US" sz="3000" dirty="0" smtClean="0"/>
              <a:t> </a:t>
            </a:r>
            <a:r>
              <a:rPr lang="en-US" sz="3000" dirty="0" err="1" smtClean="0"/>
              <a:t>yg</a:t>
            </a:r>
            <a:r>
              <a:rPr lang="en-US" sz="3000" dirty="0" smtClean="0"/>
              <a:t> </a:t>
            </a:r>
            <a:r>
              <a:rPr lang="en-US" sz="3000" dirty="0" err="1" smtClean="0"/>
              <a:t>berbeda-beda</a:t>
            </a:r>
            <a:r>
              <a:rPr lang="en-US" sz="3000" dirty="0" smtClean="0"/>
              <a:t>,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cakupannya</a:t>
            </a:r>
            <a:r>
              <a:rPr lang="en-US" sz="3000" dirty="0" smtClean="0"/>
              <a:t> </a:t>
            </a:r>
            <a:r>
              <a:rPr lang="en-US" sz="3000" dirty="0" err="1" smtClean="0"/>
              <a:t>sangat</a:t>
            </a:r>
            <a:r>
              <a:rPr lang="en-US" sz="3000" dirty="0" smtClean="0"/>
              <a:t> </a:t>
            </a:r>
            <a:r>
              <a:rPr lang="en-US" sz="3000" dirty="0" err="1" smtClean="0"/>
              <a:t>luas</a:t>
            </a:r>
            <a:r>
              <a:rPr lang="en-US" sz="3000" dirty="0" smtClean="0"/>
              <a:t> </a:t>
            </a:r>
            <a:r>
              <a:rPr lang="en-US" sz="3000" dirty="0" err="1" smtClean="0"/>
              <a:t>serta</a:t>
            </a:r>
            <a:r>
              <a:rPr lang="en-US" sz="3000" dirty="0" smtClean="0"/>
              <a:t> </a:t>
            </a:r>
            <a:r>
              <a:rPr lang="en-US" sz="3000" dirty="0" err="1" smtClean="0"/>
              <a:t>heterogin</a:t>
            </a:r>
            <a:r>
              <a:rPr lang="en-US" sz="3000" dirty="0" smtClean="0"/>
              <a:t> (</a:t>
            </a:r>
            <a:r>
              <a:rPr lang="en-US" sz="3000" dirty="0" err="1" smtClean="0"/>
              <a:t>seperti</a:t>
            </a:r>
            <a:r>
              <a:rPr lang="en-US" sz="3000" dirty="0" smtClean="0"/>
              <a:t> </a:t>
            </a:r>
            <a:r>
              <a:rPr lang="en-US" sz="3000" dirty="0" err="1" smtClean="0"/>
              <a:t>Unas</a:t>
            </a:r>
            <a:r>
              <a:rPr lang="en-US" sz="3000" dirty="0" smtClean="0"/>
              <a:t> </a:t>
            </a:r>
            <a:r>
              <a:rPr lang="en-US" sz="3000" dirty="0" err="1" smtClean="0"/>
              <a:t>Kejuruan</a:t>
            </a:r>
            <a:r>
              <a:rPr lang="en-US" sz="3000" dirty="0" smtClean="0"/>
              <a:t> SMK), </a:t>
            </a:r>
            <a:r>
              <a:rPr lang="en-US" sz="3000" dirty="0" err="1" smtClean="0"/>
              <a:t>sulit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menentukan</a:t>
            </a:r>
            <a:r>
              <a:rPr lang="en-US" sz="3000" dirty="0" smtClean="0"/>
              <a:t> SK-KD </a:t>
            </a:r>
            <a:r>
              <a:rPr lang="en-US" sz="3000" dirty="0" err="1" smtClean="0"/>
              <a:t>esensial</a:t>
            </a:r>
            <a:r>
              <a:rPr lang="en-US" sz="3000" dirty="0" smtClean="0"/>
              <a:t> yang </a:t>
            </a:r>
            <a:r>
              <a:rPr lang="en-US" sz="3000" dirty="0" err="1" smtClean="0"/>
              <a:t>akan</a:t>
            </a:r>
            <a:r>
              <a:rPr lang="en-US" sz="3000" dirty="0" smtClean="0"/>
              <a:t> </a:t>
            </a:r>
            <a:r>
              <a:rPr lang="en-US" sz="3000" dirty="0" err="1" smtClean="0"/>
              <a:t>diujikan</a:t>
            </a:r>
            <a:r>
              <a:rPr lang="en-US" sz="3000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95263" y="0"/>
            <a:ext cx="8015287" cy="1524000"/>
          </a:xfrm>
        </p:spPr>
        <p:txBody>
          <a:bodyPr/>
          <a:lstStyle/>
          <a:p>
            <a:r>
              <a:rPr lang="en-US" sz="3600" b="1" smtClean="0"/>
              <a:t>Validitas yang dikaitkan dengan kriteria</a:t>
            </a:r>
            <a:endParaRPr lang="en-US" sz="360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153400" cy="4572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/>
              <a:t>Validitas</a:t>
            </a:r>
            <a:r>
              <a:rPr lang="en-US" dirty="0" smtClean="0"/>
              <a:t> yang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sejauhmana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dikembang-kan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yang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yang </a:t>
            </a:r>
            <a:r>
              <a:rPr lang="en-US" dirty="0" err="1" smtClean="0"/>
              <a:t>diselidiki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TEST                                       </a:t>
            </a:r>
            <a:r>
              <a:rPr lang="en-US" dirty="0" smtClean="0">
                <a:sym typeface="Wingdings" pitchFamily="2" charset="2"/>
              </a:rPr>
              <a:t>CRITERION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cxnSp>
        <p:nvCxnSpPr>
          <p:cNvPr id="12292" name="Straight Arrow Connector 4"/>
          <p:cNvCxnSpPr>
            <a:cxnSpLocks noChangeShapeType="1"/>
          </p:cNvCxnSpPr>
          <p:nvPr/>
        </p:nvCxnSpPr>
        <p:spPr bwMode="auto">
          <a:xfrm>
            <a:off x="1828800" y="5410200"/>
            <a:ext cx="3810000" cy="1588"/>
          </a:xfrm>
          <a:prstGeom prst="straightConnector1">
            <a:avLst/>
          </a:prstGeom>
          <a:noFill/>
          <a:ln w="38100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Validitas yang dikaitkan dengan kriteria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spcAft>
                <a:spcPct val="20000"/>
              </a:spcAft>
              <a:buFont typeface="Wingdings" pitchFamily="2" charset="2"/>
              <a:buAutoNum type="arabicPeriod"/>
            </a:pPr>
            <a:r>
              <a:rPr lang="en-US" smtClean="0"/>
              <a:t>Validitas pengukuran setara (</a:t>
            </a:r>
            <a:r>
              <a:rPr lang="en-US" i="1" smtClean="0"/>
              <a:t>congruent validity</a:t>
            </a:r>
            <a:r>
              <a:rPr lang="en-US" smtClean="0"/>
              <a:t>), </a:t>
            </a:r>
          </a:p>
          <a:p>
            <a:pPr marL="609600" indent="-609600">
              <a:spcAft>
                <a:spcPct val="20000"/>
              </a:spcAft>
              <a:buFont typeface="Wingdings" pitchFamily="2" charset="2"/>
              <a:buAutoNum type="arabicPeriod"/>
            </a:pPr>
            <a:r>
              <a:rPr lang="en-US" smtClean="0"/>
              <a:t>Validitas pengukuran serentak (</a:t>
            </a:r>
            <a:r>
              <a:rPr lang="en-US" i="1" smtClean="0"/>
              <a:t>concurrent validity</a:t>
            </a:r>
            <a:r>
              <a:rPr lang="en-US" smtClean="0"/>
              <a:t>) dan </a:t>
            </a:r>
          </a:p>
          <a:p>
            <a:pPr marL="609600" indent="-609600">
              <a:spcAft>
                <a:spcPct val="20000"/>
              </a:spcAft>
              <a:buFont typeface="Wingdings" pitchFamily="2" charset="2"/>
              <a:buAutoNum type="arabicPeriod"/>
            </a:pPr>
            <a:r>
              <a:rPr lang="en-US" smtClean="0"/>
              <a:t>Validitas ramalan (</a:t>
            </a:r>
            <a:r>
              <a:rPr lang="en-US" i="1" smtClean="0"/>
              <a:t>predictive validity</a:t>
            </a:r>
            <a:r>
              <a:rPr lang="en-US" smtClean="0"/>
              <a:t>).</a:t>
            </a: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Validitas pengukuran setara (</a:t>
            </a:r>
            <a:r>
              <a:rPr lang="en-US" sz="3600" b="1" i="1" smtClean="0"/>
              <a:t>congruent validity</a:t>
            </a:r>
            <a:r>
              <a:rPr lang="en-US" sz="3600" b="1" smtClean="0"/>
              <a:t>)</a:t>
            </a:r>
            <a:endParaRPr lang="en-US" sz="360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validitas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ditetapkan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mengkorelasikan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skor</a:t>
            </a:r>
            <a:r>
              <a:rPr lang="en-US" sz="2800" dirty="0" smtClean="0"/>
              <a:t> </a:t>
            </a:r>
            <a:r>
              <a:rPr lang="en-US" sz="2800" dirty="0" err="1" smtClean="0"/>
              <a:t>tes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disusun</a:t>
            </a:r>
            <a:r>
              <a:rPr lang="en-US" sz="2800" dirty="0" smtClean="0"/>
              <a:t>/</a:t>
            </a:r>
            <a:r>
              <a:rPr lang="en-US" sz="2800" dirty="0" err="1" smtClean="0"/>
              <a:t>dikembangkan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skor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tes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setara</a:t>
            </a:r>
            <a:r>
              <a:rPr lang="en-US" sz="2800" dirty="0" smtClean="0"/>
              <a:t>/</a:t>
            </a:r>
            <a:r>
              <a:rPr lang="en-US" sz="2800" dirty="0" err="1" smtClean="0"/>
              <a:t>sejenis</a:t>
            </a:r>
            <a:r>
              <a:rPr lang="en-US" sz="2800" dirty="0" smtClean="0"/>
              <a:t>. 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validitas</a:t>
            </a:r>
            <a:r>
              <a:rPr lang="en-US" sz="2800" dirty="0" smtClean="0"/>
              <a:t> </a:t>
            </a:r>
            <a:r>
              <a:rPr lang="en-US" sz="2800" dirty="0" err="1" smtClean="0"/>
              <a:t>pengukuran</a:t>
            </a:r>
            <a:r>
              <a:rPr lang="en-US" sz="2800" dirty="0" smtClean="0"/>
              <a:t> </a:t>
            </a:r>
            <a:r>
              <a:rPr lang="en-US" sz="2800" dirty="0" err="1" smtClean="0"/>
              <a:t>setara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dijadi-kan</a:t>
            </a:r>
            <a:r>
              <a:rPr lang="en-US" sz="2800" dirty="0" smtClean="0"/>
              <a:t> </a:t>
            </a:r>
            <a:r>
              <a:rPr lang="en-US" sz="2800" dirty="0" err="1" smtClean="0"/>
              <a:t>tolok</a:t>
            </a:r>
            <a:r>
              <a:rPr lang="en-US" sz="2800" dirty="0" smtClean="0"/>
              <a:t> </a:t>
            </a:r>
            <a:r>
              <a:rPr lang="en-US" sz="2800" dirty="0" err="1" smtClean="0"/>
              <a:t>ukurnya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skor-skor</a:t>
            </a:r>
            <a:r>
              <a:rPr lang="en-US" sz="2800" dirty="0" smtClean="0"/>
              <a:t> </a:t>
            </a:r>
            <a:r>
              <a:rPr lang="en-US" sz="2800" dirty="0" err="1" smtClean="0"/>
              <a:t>tes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sejenis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.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mengkorelasikan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</a:t>
            </a:r>
            <a:r>
              <a:rPr lang="en-US" sz="2800" dirty="0" smtClean="0"/>
              <a:t> </a:t>
            </a:r>
            <a:r>
              <a:rPr lang="en-US" sz="2800" dirty="0" err="1" smtClean="0"/>
              <a:t>tes</a:t>
            </a:r>
            <a:r>
              <a:rPr lang="en-US" sz="2800" dirty="0" smtClean="0"/>
              <a:t> </a:t>
            </a:r>
            <a:r>
              <a:rPr lang="en-US" sz="2800" dirty="0" err="1" smtClean="0"/>
              <a:t>intelegensi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baru</a:t>
            </a:r>
            <a:r>
              <a:rPr lang="en-US" sz="2800" dirty="0" smtClean="0"/>
              <a:t>,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divalidasi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skor</a:t>
            </a:r>
            <a:r>
              <a:rPr lang="en-US" sz="2800" dirty="0" smtClean="0"/>
              <a:t> </a:t>
            </a:r>
            <a:r>
              <a:rPr lang="en-US" sz="2800" dirty="0" err="1" smtClean="0"/>
              <a:t>tes</a:t>
            </a:r>
            <a:r>
              <a:rPr lang="en-US" sz="2800" dirty="0" smtClean="0"/>
              <a:t> </a:t>
            </a:r>
            <a:r>
              <a:rPr lang="en-US" sz="2800" dirty="0" err="1" smtClean="0"/>
              <a:t>inteligensi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baku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dial">
  <a:themeElements>
    <a:clrScheme name="Radial 2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FFCC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8A00"/>
      </a:accent6>
      <a:hlink>
        <a:srgbClr val="996666"/>
      </a:hlink>
      <a:folHlink>
        <a:srgbClr val="C94503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iff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</TotalTime>
  <Words>1044</Words>
  <Application>Microsoft PowerPoint</Application>
  <PresentationFormat>On-screen Show (4:3)</PresentationFormat>
  <Paragraphs>86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Radial</vt:lpstr>
      <vt:lpstr>Cliff</vt:lpstr>
      <vt:lpstr>Worksheet</vt:lpstr>
      <vt:lpstr>MATERI-6 </vt:lpstr>
      <vt:lpstr>VALIDITAS INSTRUMEN</vt:lpstr>
      <vt:lpstr>Validitas Isi (Content Validity)</vt:lpstr>
      <vt:lpstr>Lanjutan Validitas Isi….</vt:lpstr>
      <vt:lpstr> Kisi-Kisi Soal Unas BAHASA INDONESIA SMP/MTs </vt:lpstr>
      <vt:lpstr>Permasalahan dalam penetapan Validitas Isi :</vt:lpstr>
      <vt:lpstr>Validitas yang dikaitkan dengan kriteria</vt:lpstr>
      <vt:lpstr>Validitas yang dikaitkan dengan kriteria </vt:lpstr>
      <vt:lpstr>Validitas pengukuran setara (congruent validity)</vt:lpstr>
      <vt:lpstr>Validitas pengukuran serentak (concurrent validity)</vt:lpstr>
      <vt:lpstr>Validitas Ramalan (predictive validity)</vt:lpstr>
      <vt:lpstr>Permasalahan yg terkait Validitas yg dikaitkan dgn Kriteria:</vt:lpstr>
      <vt:lpstr>Validitas konstruk (construct validity)</vt:lpstr>
      <vt:lpstr>Cara Penetapan Validitas Konstruk:</vt:lpstr>
      <vt:lpstr>Kesalahan yg terkait dgn Validitas Konstruk:</vt:lpstr>
      <vt:lpstr>Validitas Butir:</vt:lpstr>
      <vt:lpstr>Perhitungan Validitas Butir …</vt:lpstr>
      <vt:lpstr>Prioritas Penetapan Validitas:</vt:lpstr>
      <vt:lpstr>Lanjutan Penetapan Validitas</vt:lpstr>
    </vt:vector>
  </TitlesOfParts>
  <Company>D_kik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BELAJAR</dc:title>
  <dc:creator>fm9fytmf7q</dc:creator>
  <cp:lastModifiedBy>3SAN</cp:lastModifiedBy>
  <cp:revision>134</cp:revision>
  <dcterms:created xsi:type="dcterms:W3CDTF">2007-11-23T16:38:20Z</dcterms:created>
  <dcterms:modified xsi:type="dcterms:W3CDTF">2011-11-23T22:20:36Z</dcterms:modified>
</cp:coreProperties>
</file>