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889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9" r:id="rId4"/>
    <p:sldId id="357" r:id="rId5"/>
    <p:sldId id="363" r:id="rId6"/>
    <p:sldId id="306" r:id="rId7"/>
    <p:sldId id="307" r:id="rId8"/>
    <p:sldId id="364" r:id="rId9"/>
    <p:sldId id="361" r:id="rId10"/>
    <p:sldId id="289" r:id="rId11"/>
    <p:sldId id="362" r:id="rId12"/>
    <p:sldId id="291" r:id="rId13"/>
    <p:sldId id="365" r:id="rId14"/>
    <p:sldId id="359" r:id="rId15"/>
    <p:sldId id="366" r:id="rId16"/>
    <p:sldId id="367" r:id="rId17"/>
    <p:sldId id="368" r:id="rId18"/>
    <p:sldId id="358" r:id="rId19"/>
    <p:sldId id="353" r:id="rId20"/>
    <p:sldId id="369" r:id="rId21"/>
  </p:sldIdLst>
  <p:sldSz cx="9144000" cy="6858000" type="screen4x3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C8A"/>
    <a:srgbClr val="00CCFF"/>
    <a:srgbClr val="CCFFFF"/>
    <a:srgbClr val="339966"/>
    <a:srgbClr val="666699"/>
    <a:srgbClr val="009900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0" autoAdjust="0"/>
    <p:restoredTop sz="94910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2B0B75-A5D1-4F33-99C9-03921CA2F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258744-0645-4B9B-BB9E-D831FDC08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52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63A3B-BFBC-4219-8640-0C0EC7E47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35E4B-6D79-414D-A084-7A0A9B06C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35D41-E39B-429C-8058-6D73AE25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E13B2-AFB3-479B-A9C8-2CA9CE70AC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B839E-4D1C-4913-A3C8-8D7F11EDA7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476FE-CC64-4E51-BBD6-8E10DA8A4C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FD313-32AD-4C2F-8F1C-47354AD4C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72D70-4ADB-43EE-A91C-C04AB67ADE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5AA1CC-F85C-4D9F-B8C2-AC6015E776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DA5CF-F9A3-4CCC-B056-9874E1CA0A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67A6BBCB-F74B-495F-9750-788431687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EEAA-CB84-4AEE-B466-F50CC429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181C9-A608-436B-8670-243FBC5241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4B37D-6EFC-4B69-B45A-37E88705DD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90045-8D45-450E-B768-03E5053FA0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3F201-560E-43B0-A0FC-FD81378CF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DA692-643F-43EE-83FA-F590CC4B3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07B21-9B3E-4CF6-9FDB-AD51254FB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7DC97-8C55-4AE1-BCF1-E68579C2C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41DCF-2863-49CF-A5D4-FB8070360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685BE-C900-4ABE-8355-5B7196810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5EDCC-AD22-449F-88D6-85F6F30BD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9421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421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42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3596EA3-9F14-46A7-8D43-50FA1AD00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  <p:bldP spid="9421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42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3596EA3-9F14-46A7-8D43-50FA1AD000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772400" cy="129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200" b="1" dirty="0" smtClean="0"/>
              <a:t>PENILAIAN KETERAMPILAN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7696200" cy="2667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3000" dirty="0" err="1" smtClean="0"/>
              <a:t>Oleh</a:t>
            </a:r>
            <a:r>
              <a:rPr lang="en-US" sz="3000" dirty="0" smtClean="0"/>
              <a:t> :</a:t>
            </a:r>
          </a:p>
          <a:p>
            <a:pPr eaLnBrk="1" hangingPunct="1">
              <a:lnSpc>
                <a:spcPct val="75000"/>
              </a:lnSpc>
              <a:defRPr/>
            </a:pPr>
            <a:endParaRPr lang="en-US" sz="3000" dirty="0" smtClean="0"/>
          </a:p>
          <a:p>
            <a:pPr eaLnBrk="1" hangingPunct="1">
              <a:lnSpc>
                <a:spcPct val="75000"/>
              </a:lnSpc>
              <a:defRPr/>
            </a:pPr>
            <a:r>
              <a:rPr lang="en-US" sz="3000" b="1" i="1" dirty="0" err="1" smtClean="0"/>
              <a:t>Amat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Jaedun</a:t>
            </a:r>
            <a:endParaRPr lang="en-US" sz="3000" b="1" i="1" dirty="0" smtClean="0"/>
          </a:p>
          <a:p>
            <a:pPr eaLnBrk="1" hangingPunct="1">
              <a:lnSpc>
                <a:spcPct val="75000"/>
              </a:lnSpc>
              <a:defRPr/>
            </a:pPr>
            <a:r>
              <a:rPr lang="en-US" sz="3000" dirty="0" err="1" smtClean="0"/>
              <a:t>Jurusan</a:t>
            </a:r>
            <a:r>
              <a:rPr lang="en-US" sz="3000" dirty="0" smtClean="0"/>
              <a:t> </a:t>
            </a:r>
            <a:r>
              <a:rPr lang="en-US" sz="3000" dirty="0" err="1" smtClean="0"/>
              <a:t>Pendidikan</a:t>
            </a:r>
            <a:r>
              <a:rPr lang="en-US" sz="3000" dirty="0" smtClean="0"/>
              <a:t> </a:t>
            </a:r>
            <a:r>
              <a:rPr lang="en-US" sz="3000" dirty="0" err="1" smtClean="0"/>
              <a:t>Teknik</a:t>
            </a:r>
            <a:r>
              <a:rPr lang="en-US" sz="3000" dirty="0" smtClean="0"/>
              <a:t> </a:t>
            </a:r>
            <a:r>
              <a:rPr lang="en-US" sz="3000" dirty="0" err="1" smtClean="0"/>
              <a:t>Sipil</a:t>
            </a:r>
            <a:r>
              <a:rPr lang="en-US" sz="3000" dirty="0" smtClean="0"/>
              <a:t> &amp; </a:t>
            </a:r>
            <a:r>
              <a:rPr lang="en-US" sz="3000" dirty="0" err="1" smtClean="0"/>
              <a:t>Perencanaan</a:t>
            </a:r>
            <a:endParaRPr lang="en-US" sz="3000" dirty="0" smtClean="0"/>
          </a:p>
          <a:p>
            <a:pPr eaLnBrk="1" hangingPunct="1">
              <a:lnSpc>
                <a:spcPct val="75000"/>
              </a:lnSpc>
              <a:defRPr/>
            </a:pPr>
            <a:r>
              <a:rPr lang="en-US" sz="3000" dirty="0" err="1" smtClean="0"/>
              <a:t>Fakultas</a:t>
            </a:r>
            <a:r>
              <a:rPr lang="en-US" sz="3000" dirty="0" smtClean="0"/>
              <a:t> </a:t>
            </a:r>
            <a:r>
              <a:rPr lang="en-US" sz="3000" dirty="0" err="1" smtClean="0"/>
              <a:t>Teknik</a:t>
            </a:r>
            <a:r>
              <a:rPr lang="en-US" sz="3000" dirty="0" smtClean="0"/>
              <a:t>  UNY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90600"/>
          </a:xfrm>
        </p:spPr>
        <p:txBody>
          <a:bodyPr/>
          <a:lstStyle/>
          <a:p>
            <a:r>
              <a:rPr lang="en-US" sz="3600" dirty="0" err="1" smtClean="0"/>
              <a:t>Pembelajaran</a:t>
            </a:r>
            <a:r>
              <a:rPr lang="en-US" sz="3600" dirty="0" smtClean="0"/>
              <a:t> </a:t>
            </a:r>
            <a:r>
              <a:rPr lang="en-US" sz="3600" dirty="0" err="1" smtClean="0"/>
              <a:t>Menggambar</a:t>
            </a:r>
            <a:r>
              <a:rPr lang="en-US" sz="3600" dirty="0" smtClean="0"/>
              <a:t> &amp; </a:t>
            </a:r>
            <a:r>
              <a:rPr lang="en-US" sz="3600" dirty="0" err="1" smtClean="0"/>
              <a:t>Perencanaan</a:t>
            </a:r>
            <a:r>
              <a:rPr lang="en-US" sz="3600" dirty="0" smtClean="0"/>
              <a:t> (Studio)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 err="1" smtClean="0"/>
              <a:t>Pembelajaran</a:t>
            </a:r>
            <a:r>
              <a:rPr lang="en-US" sz="3000" dirty="0" smtClean="0"/>
              <a:t> </a:t>
            </a:r>
            <a:r>
              <a:rPr lang="en-US" sz="3000" dirty="0" err="1" smtClean="0"/>
              <a:t>gambar</a:t>
            </a:r>
            <a:r>
              <a:rPr lang="en-US" sz="3000" dirty="0" smtClean="0"/>
              <a:t> </a:t>
            </a:r>
            <a:r>
              <a:rPr lang="en-US" sz="3000" dirty="0" err="1" smtClean="0"/>
              <a:t>teknik</a:t>
            </a:r>
            <a:r>
              <a:rPr lang="en-US" sz="3000" dirty="0" smtClean="0"/>
              <a:t> &amp; </a:t>
            </a:r>
            <a:r>
              <a:rPr lang="en-US" sz="3000" dirty="0" err="1" smtClean="0"/>
              <a:t>perencanaan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 pitchFamily="2" charset="2"/>
              </a:rPr>
              <a:t> </a:t>
            </a:r>
            <a:r>
              <a:rPr lang="en-US" sz="3000" dirty="0" err="1" smtClean="0">
                <a:sym typeface="Wingdings" pitchFamily="2" charset="2"/>
              </a:rPr>
              <a:t>mengandung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aspek</a:t>
            </a:r>
            <a:r>
              <a:rPr lang="en-US" sz="3000" dirty="0" smtClean="0">
                <a:sym typeface="Wingdings" pitchFamily="2" charset="2"/>
              </a:rPr>
              <a:t> mental/</a:t>
            </a:r>
            <a:r>
              <a:rPr lang="en-US" sz="3000" dirty="0" err="1" smtClean="0">
                <a:sym typeface="Wingdings" pitchFamily="2" charset="2"/>
              </a:rPr>
              <a:t>kognitif</a:t>
            </a:r>
            <a:r>
              <a:rPr lang="en-US" sz="3000" dirty="0" smtClean="0">
                <a:sym typeface="Wingdings" pitchFamily="2" charset="2"/>
              </a:rPr>
              <a:t> skill </a:t>
            </a:r>
            <a:r>
              <a:rPr lang="en-US" sz="3000" dirty="0" err="1" smtClean="0">
                <a:sym typeface="Wingdings" pitchFamily="2" charset="2"/>
              </a:rPr>
              <a:t>dan</a:t>
            </a:r>
            <a:r>
              <a:rPr lang="en-US" sz="3000" dirty="0" smtClean="0">
                <a:sym typeface="Wingdings" pitchFamily="2" charset="2"/>
              </a:rPr>
              <a:t> motor skill.</a:t>
            </a:r>
          </a:p>
          <a:p>
            <a:pPr>
              <a:spcAft>
                <a:spcPts val="600"/>
              </a:spcAft>
            </a:pPr>
            <a:r>
              <a:rPr lang="en-US" sz="3000" dirty="0" err="1" smtClean="0">
                <a:sym typeface="Wingdings" pitchFamily="2" charset="2"/>
              </a:rPr>
              <a:t>Untuk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dpt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melakukan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penilaian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secara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obyektif</a:t>
            </a:r>
            <a:r>
              <a:rPr lang="en-US" sz="3000" dirty="0" smtClean="0">
                <a:sym typeface="Wingdings" pitchFamily="2" charset="2"/>
              </a:rPr>
              <a:t>  </a:t>
            </a:r>
            <a:r>
              <a:rPr lang="en-US" sz="3000" dirty="0" err="1" smtClean="0">
                <a:sym typeface="Wingdings" pitchFamily="2" charset="2"/>
              </a:rPr>
              <a:t>penilaian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dpt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dilakukan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thd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aspek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proses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maupun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produk</a:t>
            </a:r>
            <a:r>
              <a:rPr lang="en-US" sz="3000" dirty="0" smtClean="0">
                <a:sym typeface="Wingdings" pitchFamily="2" charset="2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3000" dirty="0" err="1" smtClean="0">
                <a:sym typeface="Wingdings" pitchFamily="2" charset="2"/>
              </a:rPr>
              <a:t>Penilaian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thd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proses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utk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gambar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teknik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dasar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meliputi</a:t>
            </a:r>
            <a:r>
              <a:rPr lang="en-US" sz="3000" dirty="0" smtClean="0">
                <a:sym typeface="Wingdings" pitchFamily="2" charset="2"/>
              </a:rPr>
              <a:t>: </a:t>
            </a:r>
            <a:r>
              <a:rPr lang="en-US" sz="3000" dirty="0" err="1" smtClean="0">
                <a:sym typeface="Wingdings" pitchFamily="2" charset="2"/>
              </a:rPr>
              <a:t>langkah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kerja</a:t>
            </a:r>
            <a:r>
              <a:rPr lang="en-US" sz="3000" dirty="0" smtClean="0">
                <a:sym typeface="Wingdings" pitchFamily="2" charset="2"/>
              </a:rPr>
              <a:t>, </a:t>
            </a:r>
            <a:r>
              <a:rPr lang="en-US" sz="3000" dirty="0" err="1" smtClean="0">
                <a:sym typeface="Wingdings" pitchFamily="2" charset="2"/>
              </a:rPr>
              <a:t>kebenaran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penggunaan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err="1" smtClean="0">
                <a:sym typeface="Wingdings" pitchFamily="2" charset="2"/>
              </a:rPr>
              <a:t>alat</a:t>
            </a:r>
            <a:r>
              <a:rPr lang="en-US" sz="3000" dirty="0" smtClean="0">
                <a:sym typeface="Wingdings" pitchFamily="2" charset="2"/>
              </a:rPr>
              <a:t>, </a:t>
            </a:r>
            <a:r>
              <a:rPr lang="en-US" sz="3000" dirty="0" err="1" smtClean="0">
                <a:sym typeface="Wingdings" pitchFamily="2" charset="2"/>
              </a:rPr>
              <a:t>dsb</a:t>
            </a:r>
            <a:r>
              <a:rPr lang="en-US" sz="3000" dirty="0" smtClean="0">
                <a:sym typeface="Wingdings" pitchFamily="2" charset="2"/>
              </a:rPr>
              <a:t>.  </a:t>
            </a:r>
            <a:endParaRPr lang="en-US" sz="3000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err="1" smtClean="0"/>
              <a:t>Penilaian</a:t>
            </a:r>
            <a:r>
              <a:rPr lang="en-US" sz="3800" dirty="0" smtClean="0"/>
              <a:t> </a:t>
            </a:r>
            <a:r>
              <a:rPr lang="en-US" sz="3800" dirty="0" err="1" smtClean="0"/>
              <a:t>Gambar</a:t>
            </a:r>
            <a:r>
              <a:rPr lang="en-US" sz="3800" dirty="0" smtClean="0"/>
              <a:t> </a:t>
            </a:r>
            <a:r>
              <a:rPr lang="en-US" sz="3800" dirty="0" err="1" smtClean="0"/>
              <a:t>Teknik</a:t>
            </a:r>
            <a:r>
              <a:rPr lang="en-US" sz="3800" dirty="0" smtClean="0"/>
              <a:t> &amp; </a:t>
            </a:r>
            <a:r>
              <a:rPr lang="en-US" sz="3800" dirty="0" err="1" smtClean="0"/>
              <a:t>Perencanaan</a:t>
            </a:r>
            <a:r>
              <a:rPr lang="en-US" sz="3800" dirty="0" smtClean="0"/>
              <a:t>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05800" cy="48006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yang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: </a:t>
            </a:r>
            <a:r>
              <a:rPr lang="en-US" sz="2800" dirty="0" err="1" smtClean="0"/>
              <a:t>penskalaan</a:t>
            </a:r>
            <a:r>
              <a:rPr lang="en-US" sz="2800" dirty="0" smtClean="0"/>
              <a:t>, </a:t>
            </a:r>
            <a:r>
              <a:rPr lang="en-US" sz="2800" dirty="0" err="1" smtClean="0"/>
              <a:t>garis</a:t>
            </a:r>
            <a:r>
              <a:rPr lang="en-US" sz="2800" dirty="0" smtClean="0"/>
              <a:t>, </a:t>
            </a:r>
            <a:r>
              <a:rPr lang="en-US" sz="2800" dirty="0" err="1" smtClean="0"/>
              <a:t>penempatan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, </a:t>
            </a:r>
            <a:r>
              <a:rPr lang="en-US" sz="2800" dirty="0" err="1" smtClean="0"/>
              <a:t>kebersihan</a:t>
            </a:r>
            <a:r>
              <a:rPr lang="en-US" sz="2800" dirty="0" smtClean="0"/>
              <a:t>, </a:t>
            </a:r>
            <a:r>
              <a:rPr lang="en-US" sz="2800" dirty="0" err="1" smtClean="0"/>
              <a:t>dsb</a:t>
            </a:r>
            <a:r>
              <a:rPr lang="en-US" sz="2800" dirty="0" smtClean="0"/>
              <a:t>.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,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: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(</a:t>
            </a:r>
            <a:r>
              <a:rPr lang="en-US" sz="2800" dirty="0" err="1" smtClean="0"/>
              <a:t>dinilai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konsultasi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).</a:t>
            </a:r>
          </a:p>
          <a:p>
            <a:pPr eaLnBrk="1" hangingPunct="1">
              <a:spcAft>
                <a:spcPts val="600"/>
              </a:spcAft>
            </a:pP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dibuat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4196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dirty="0" err="1" smtClean="0"/>
              <a:t>Fabrikasi</a:t>
            </a:r>
            <a:r>
              <a:rPr lang="en-US" dirty="0" smtClean="0"/>
              <a:t> (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)</a:t>
            </a:r>
          </a:p>
          <a:p>
            <a:pPr>
              <a:spcAft>
                <a:spcPts val="800"/>
              </a:spcAft>
            </a:pPr>
            <a:r>
              <a:rPr lang="en-US" dirty="0" err="1" smtClean="0"/>
              <a:t>Reparasi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mengidentifikasi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kerusakan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(</a:t>
            </a:r>
            <a:r>
              <a:rPr lang="en-US" i="1" dirty="0" smtClean="0"/>
              <a:t>Trouble shooting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 smtClean="0"/>
          </a:p>
          <a:p>
            <a:pPr>
              <a:spcAft>
                <a:spcPts val="800"/>
              </a:spcAft>
            </a:pP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, </a:t>
            </a:r>
            <a:r>
              <a:rPr lang="en-US" dirty="0" err="1" smtClean="0"/>
              <a:t>Pertunjukan</a:t>
            </a:r>
            <a:r>
              <a:rPr lang="en-US" dirty="0" smtClean="0"/>
              <a:t>/</a:t>
            </a:r>
            <a:r>
              <a:rPr lang="en-US" dirty="0" err="1" smtClean="0"/>
              <a:t>hiburan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0"/>
            <a:ext cx="8015287" cy="1524000"/>
          </a:xfrm>
        </p:spPr>
        <p:txBody>
          <a:bodyPr/>
          <a:lstStyle/>
          <a:p>
            <a:r>
              <a:rPr lang="en-US" sz="3800" dirty="0" err="1" smtClean="0"/>
              <a:t>Pembelajaran</a:t>
            </a:r>
            <a:r>
              <a:rPr lang="en-US" sz="3800" dirty="0" smtClean="0"/>
              <a:t> </a:t>
            </a:r>
            <a:r>
              <a:rPr lang="en-US" sz="3800" dirty="0" err="1" smtClean="0"/>
              <a:t>Keterampilan</a:t>
            </a:r>
            <a:r>
              <a:rPr lang="en-US" sz="3800" dirty="0" smtClean="0"/>
              <a:t> </a:t>
            </a:r>
            <a:r>
              <a:rPr lang="en-US" sz="3800" dirty="0" err="1" smtClean="0"/>
              <a:t>Fabrikasi</a:t>
            </a:r>
            <a:r>
              <a:rPr lang="en-US" sz="3800" dirty="0" smtClean="0"/>
              <a:t> Model TWI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41960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err="1" smtClean="0"/>
              <a:t>Persiapan</a:t>
            </a:r>
            <a:endParaRPr lang="en-US" sz="34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err="1" smtClean="0"/>
              <a:t>Peragaan</a:t>
            </a:r>
            <a:r>
              <a:rPr lang="en-US" sz="3400" dirty="0" smtClean="0"/>
              <a:t> (</a:t>
            </a:r>
            <a:r>
              <a:rPr lang="en-US" sz="3400" dirty="0" err="1" smtClean="0"/>
              <a:t>Demonstrasi</a:t>
            </a:r>
            <a:r>
              <a:rPr lang="en-US" sz="3400" dirty="0" smtClean="0"/>
              <a:t>)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Instruktur</a:t>
            </a:r>
            <a:endParaRPr lang="en-US" sz="34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err="1" smtClean="0"/>
              <a:t>Peniruan</a:t>
            </a:r>
            <a:r>
              <a:rPr lang="en-US" sz="3400" dirty="0" smtClean="0"/>
              <a:t> </a:t>
            </a:r>
            <a:r>
              <a:rPr lang="en-US" sz="3400" dirty="0" err="1" smtClean="0"/>
              <a:t>oleh</a:t>
            </a:r>
            <a:r>
              <a:rPr lang="en-US" sz="3400" dirty="0" smtClean="0"/>
              <a:t> </a:t>
            </a:r>
            <a:r>
              <a:rPr lang="en-US" sz="3400" dirty="0" err="1" smtClean="0"/>
              <a:t>peserta</a:t>
            </a:r>
            <a:r>
              <a:rPr lang="en-US" sz="3400" dirty="0" smtClean="0"/>
              <a:t> </a:t>
            </a:r>
            <a:r>
              <a:rPr lang="en-US" sz="3400" dirty="0" err="1" smtClean="0"/>
              <a:t>didik</a:t>
            </a:r>
            <a:r>
              <a:rPr lang="en-US" sz="3400" dirty="0" smtClean="0"/>
              <a:t> (</a:t>
            </a:r>
            <a:r>
              <a:rPr lang="en-US" sz="3400" dirty="0" err="1" smtClean="0"/>
              <a:t>Simulasi</a:t>
            </a:r>
            <a:r>
              <a:rPr lang="en-US" sz="3400" dirty="0" smtClean="0"/>
              <a:t>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err="1" smtClean="0"/>
              <a:t>Pelaksanaan</a:t>
            </a:r>
            <a:r>
              <a:rPr lang="en-US" sz="3400" dirty="0" smtClean="0"/>
              <a:t> </a:t>
            </a:r>
            <a:r>
              <a:rPr lang="en-US" sz="3400" dirty="0" err="1" smtClean="0"/>
              <a:t>Praktik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Penilaian</a:t>
            </a:r>
            <a:endParaRPr lang="en-US" sz="34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371600"/>
            <a:ext cx="8610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Penilaian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kinerja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: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dilakukan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dengan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menugaskan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kepada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peserta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tes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untuk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menampilkan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/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mendemonstrasikan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pengetahuan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atau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keterampilan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yang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dikuasainya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ke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dalam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berbagai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macam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konteks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sesuai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kriteria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yang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diinginkan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Agar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dapat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melakukan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penilaian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kinerja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secara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obyektif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,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penilai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harus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dapat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merinci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kompetensi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yang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ingin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dicapai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melalui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kegiatan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pembelajaran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tersebut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,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yg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biasanya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dikelompokkan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menjadi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dua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komponen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utama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,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yaitu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  (1) 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Aspek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Proses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(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Pelaksanaan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Pekerjaan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 typeface="Wingdings" pitchFamily="2" charset="2"/>
              <a:buNone/>
            </a:pP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  (2) 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Aspek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Hasil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(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Hasil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  <a:cs typeface="Tahoma" pitchFamily="34" charset="0"/>
              </a:rPr>
              <a:t>pekerjaan</a:t>
            </a:r>
            <a:r>
              <a:rPr lang="en-US" sz="2700" dirty="0" smtClean="0">
                <a:latin typeface="Berlin Sans FB" pitchFamily="34" charset="0"/>
                <a:cs typeface="Tahoma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724400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Keuntungan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mendeteksi</a:t>
            </a:r>
            <a:r>
              <a:rPr lang="en-US" sz="2600" dirty="0" smtClean="0"/>
              <a:t> </a:t>
            </a:r>
            <a:r>
              <a:rPr lang="en-US" sz="2600" dirty="0" err="1" smtClean="0"/>
              <a:t>kesalahan-kesalahan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terjadi</a:t>
            </a:r>
            <a:r>
              <a:rPr lang="en-US" sz="2600" dirty="0" smtClean="0"/>
              <a:t> </a:t>
            </a:r>
            <a:r>
              <a:rPr lang="en-US" sz="2600" dirty="0" err="1" smtClean="0"/>
              <a:t>selama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utk</a:t>
            </a:r>
            <a:r>
              <a:rPr lang="en-US" sz="2600" dirty="0" smtClean="0"/>
              <a:t> </a:t>
            </a:r>
            <a:r>
              <a:rPr lang="en-US" sz="2600" dirty="0" err="1" smtClean="0"/>
              <a:t>perbaikan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peningkatan</a:t>
            </a:r>
            <a:r>
              <a:rPr lang="en-US" sz="2600" dirty="0" smtClean="0"/>
              <a:t> </a:t>
            </a:r>
            <a:r>
              <a:rPr lang="en-US" sz="2600" dirty="0" err="1" smtClean="0"/>
              <a:t>kinerja</a:t>
            </a:r>
            <a:r>
              <a:rPr lang="en-US" sz="2600" dirty="0" smtClean="0"/>
              <a:t> </a:t>
            </a:r>
            <a:r>
              <a:rPr lang="en-US" sz="2600" dirty="0" err="1" smtClean="0"/>
              <a:t>siswa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dinilai</a:t>
            </a:r>
            <a:endParaRPr lang="en-US" sz="2600" dirty="0" smtClean="0"/>
          </a:p>
          <a:p>
            <a:pPr marL="514350" indent="-514350">
              <a:spcBef>
                <a:spcPts val="1800"/>
              </a:spcBef>
            </a:pPr>
            <a:r>
              <a:rPr lang="en-US" sz="2800" b="1" dirty="0" err="1" smtClean="0">
                <a:solidFill>
                  <a:srgbClr val="FF0000"/>
                </a:solidFill>
              </a:rPr>
              <a:t>Kelemahan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bersifat</a:t>
            </a:r>
            <a:r>
              <a:rPr lang="en-US" sz="2600" dirty="0" smtClean="0"/>
              <a:t> </a:t>
            </a:r>
            <a:r>
              <a:rPr lang="en-US" sz="2600" dirty="0" err="1" smtClean="0"/>
              <a:t>subyektif</a:t>
            </a:r>
            <a:r>
              <a:rPr lang="en-US" sz="2600" dirty="0" smtClean="0"/>
              <a:t>,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mendasarkan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keputusan</a:t>
            </a:r>
            <a:r>
              <a:rPr lang="en-US" sz="2600" dirty="0" smtClean="0"/>
              <a:t> </a:t>
            </a:r>
            <a:r>
              <a:rPr lang="en-US" sz="2600" dirty="0" err="1" smtClean="0"/>
              <a:t>penilai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Membutuhkan</a:t>
            </a:r>
            <a:r>
              <a:rPr lang="en-US" sz="2600" dirty="0" smtClean="0"/>
              <a:t>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banyak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Umumnya</a:t>
            </a:r>
            <a:r>
              <a:rPr lang="en-US" sz="2600" dirty="0" smtClean="0"/>
              <a:t> </a:t>
            </a:r>
            <a:r>
              <a:rPr lang="en-US" sz="2600" dirty="0" err="1" smtClean="0"/>
              <a:t>kurang</a:t>
            </a:r>
            <a:r>
              <a:rPr lang="en-US" sz="2600" dirty="0" smtClean="0"/>
              <a:t> </a:t>
            </a:r>
            <a:r>
              <a:rPr lang="en-US" sz="2600" dirty="0" err="1" smtClean="0"/>
              <a:t>reliabel</a:t>
            </a:r>
            <a:endParaRPr lang="en-US" sz="2600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800600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Berlin Sans FB" pitchFamily="34" charset="0"/>
              </a:rPr>
              <a:t>Keuntungan</a:t>
            </a:r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Lebih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mudah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dilakukan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karena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umumnya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dilakukan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dgn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instrumen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baku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spt</a:t>
            </a:r>
            <a:r>
              <a:rPr lang="en-US" sz="2400" dirty="0" smtClean="0">
                <a:latin typeface="Berlin Sans FB" pitchFamily="34" charset="0"/>
              </a:rPr>
              <a:t>: </a:t>
            </a:r>
            <a:r>
              <a:rPr lang="en-US" sz="2400" dirty="0" err="1" smtClean="0">
                <a:latin typeface="Berlin Sans FB" pitchFamily="34" charset="0"/>
              </a:rPr>
              <a:t>meteran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waterpass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dsb</a:t>
            </a:r>
            <a:r>
              <a:rPr lang="en-US" sz="2400" dirty="0" smtClean="0">
                <a:latin typeface="Berlin Sans FB" pitchFamily="34" charset="0"/>
              </a:rPr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Skornya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lebih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reliabel</a:t>
            </a:r>
            <a:endParaRPr lang="en-US" sz="2400" dirty="0" smtClean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Memerlukan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waktu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lebih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sedikit</a:t>
            </a:r>
            <a:endParaRPr lang="en-US" sz="2400" dirty="0" smtClean="0">
              <a:latin typeface="Berlin Sans FB" pitchFamily="34" charset="0"/>
            </a:endParaRPr>
          </a:p>
          <a:p>
            <a:pPr marL="514350" indent="-514350">
              <a:spcBef>
                <a:spcPts val="1800"/>
              </a:spcBef>
            </a:pPr>
            <a:r>
              <a:rPr lang="en-US" sz="2800" b="1" dirty="0" err="1" smtClean="0">
                <a:solidFill>
                  <a:srgbClr val="FF0000"/>
                </a:solidFill>
                <a:latin typeface="Berlin Sans FB" pitchFamily="34" charset="0"/>
              </a:rPr>
              <a:t>Kelemahan</a:t>
            </a:r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err="1" smtClean="0">
                <a:latin typeface="Berlin Sans FB" pitchFamily="34" charset="0"/>
              </a:rPr>
              <a:t>Tidak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mampu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mendeteksi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kesalahan-kesalahan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yg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terjadi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selama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proses</a:t>
            </a:r>
            <a:r>
              <a:rPr lang="en-US" sz="2500" dirty="0" smtClean="0">
                <a:latin typeface="Berlin Sans FB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500" dirty="0" err="1" smtClean="0">
                <a:latin typeface="Berlin Sans FB" pitchFamily="34" charset="0"/>
              </a:rPr>
              <a:t>Tidak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dpt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untuk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melakukan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perbaikan</a:t>
            </a:r>
            <a:r>
              <a:rPr lang="en-US" sz="2500" dirty="0" smtClean="0">
                <a:latin typeface="Berlin Sans FB" pitchFamily="34" charset="0"/>
              </a:rPr>
              <a:t>/</a:t>
            </a:r>
            <a:r>
              <a:rPr lang="en-US" sz="2500" dirty="0" err="1" smtClean="0">
                <a:latin typeface="Berlin Sans FB" pitchFamily="34" charset="0"/>
              </a:rPr>
              <a:t>peningkatan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kinerja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siswa</a:t>
            </a:r>
            <a:r>
              <a:rPr lang="en-US" sz="2500" dirty="0" smtClean="0">
                <a:latin typeface="Berlin Sans FB" pitchFamily="34" charset="0"/>
              </a:rPr>
              <a:t> </a:t>
            </a:r>
            <a:endParaRPr lang="en-US" sz="2500" dirty="0">
              <a:latin typeface="Berlin Sans FB" pitchFamily="34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572000"/>
          </a:xfrm>
        </p:spPr>
        <p:txBody>
          <a:bodyPr/>
          <a:lstStyle/>
          <a:p>
            <a:pPr>
              <a:spcAft>
                <a:spcPts val="400"/>
              </a:spcAft>
              <a:buNone/>
            </a:pP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Keterampilan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dpt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: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subyektif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didasarkan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atas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kesan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umum</a:t>
            </a:r>
            <a:r>
              <a:rPr lang="en-US" sz="2800" dirty="0" smtClean="0">
                <a:sym typeface="Wingdings" pitchFamily="2" charset="2"/>
              </a:rPr>
              <a:t> guru/</a:t>
            </a:r>
            <a:r>
              <a:rPr lang="en-US" sz="2800" dirty="0" err="1" smtClean="0">
                <a:sym typeface="Wingdings" pitchFamily="2" charset="2"/>
              </a:rPr>
              <a:t>penilai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thd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hasil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pekerjaan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peserta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dibandingkan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dgn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hasil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pekerjaannya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sendiri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atau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standar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industri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 dirty="0" err="1" smtClean="0">
                <a:sym typeface="Wingdings" pitchFamily="2" charset="2"/>
              </a:rPr>
              <a:t>Penilian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secara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obyektif</a:t>
            </a:r>
            <a:r>
              <a:rPr lang="en-US" sz="2800" dirty="0" smtClean="0">
                <a:sym typeface="Wingdings" pitchFamily="2" charset="2"/>
              </a:rPr>
              <a:t> </a:t>
            </a:r>
            <a:r>
              <a:rPr lang="en-US" sz="2800" dirty="0" err="1" smtClean="0">
                <a:sym typeface="Wingdings" pitchFamily="2" charset="2"/>
              </a:rPr>
              <a:t>didasarkan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pada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skema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penilaian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telah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dipersiapkan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secara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baik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yg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dihasilkan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dgn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melakukan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analisis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keterampilan</a:t>
            </a:r>
            <a:r>
              <a:rPr lang="en-US" sz="2800" dirty="0" smtClean="0">
                <a:sym typeface="Wingdings" pitchFamily="2" charset="2"/>
              </a:rPr>
              <a:t>/</a:t>
            </a:r>
            <a:r>
              <a:rPr lang="en-US" sz="2800" dirty="0" err="1" smtClean="0">
                <a:sym typeface="Wingdings" pitchFamily="2" charset="2"/>
              </a:rPr>
              <a:t>pekerjaan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10550" cy="990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000" smtClean="0">
                <a:latin typeface="Tahoma" pitchFamily="34" charset="0"/>
              </a:rPr>
              <a:t>Penilaian Praktik Keterampilan (Fabrikasi) ….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 err="1" smtClean="0">
                <a:latin typeface="Arial Rounded MT Bold" pitchFamily="34" charset="0"/>
              </a:rPr>
              <a:t>Penilaian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aspek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proses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  <a:r>
              <a:rPr lang="en-US" sz="2400" dirty="0" err="1" smtClean="0">
                <a:latin typeface="Arial Rounded MT Bold" pitchFamily="34" charset="0"/>
              </a:rPr>
              <a:t>meliputi</a:t>
            </a:r>
            <a:r>
              <a:rPr lang="en-US" sz="2400" dirty="0" smtClean="0">
                <a:latin typeface="Arial Rounded MT Bold" pitchFamily="34" charset="0"/>
              </a:rPr>
              <a:t>: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200" dirty="0" err="1" smtClean="0">
                <a:latin typeface="Arial Rounded MT Bold" pitchFamily="34" charset="0"/>
              </a:rPr>
              <a:t>langkah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kerja</a:t>
            </a:r>
            <a:r>
              <a:rPr lang="en-US" sz="2200" dirty="0" smtClean="0">
                <a:latin typeface="Arial Rounded MT Bold" pitchFamily="34" charset="0"/>
              </a:rPr>
              <a:t>,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200" dirty="0" err="1" smtClean="0">
                <a:latin typeface="Arial Rounded MT Bold" pitchFamily="34" charset="0"/>
              </a:rPr>
              <a:t>sikap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kerja</a:t>
            </a:r>
            <a:r>
              <a:rPr lang="en-US" sz="2200" dirty="0" smtClean="0">
                <a:latin typeface="Arial Rounded MT Bold" pitchFamily="34" charset="0"/>
              </a:rPr>
              <a:t>,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200" dirty="0" err="1" smtClean="0">
                <a:latin typeface="Arial Rounded MT Bold" pitchFamily="34" charset="0"/>
              </a:rPr>
              <a:t>kebenaran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pemakaian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alat</a:t>
            </a:r>
            <a:r>
              <a:rPr lang="en-US" sz="2200" dirty="0" smtClean="0">
                <a:latin typeface="Arial Rounded MT Bold" pitchFamily="34" charset="0"/>
              </a:rPr>
              <a:t>,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200" dirty="0" err="1" smtClean="0">
                <a:latin typeface="Arial Rounded MT Bold" pitchFamily="34" charset="0"/>
              </a:rPr>
              <a:t>keselamatan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kerja</a:t>
            </a:r>
            <a:r>
              <a:rPr lang="en-US" sz="2200" dirty="0" smtClean="0">
                <a:latin typeface="Arial Rounded MT Bold" pitchFamily="34" charset="0"/>
              </a:rPr>
              <a:t>, </a:t>
            </a:r>
            <a:r>
              <a:rPr lang="en-US" sz="2200" dirty="0" err="1" smtClean="0">
                <a:latin typeface="Arial Rounded MT Bold" pitchFamily="34" charset="0"/>
              </a:rPr>
              <a:t>dan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200" dirty="0" err="1" smtClean="0">
                <a:latin typeface="Arial Rounded MT Bold" pitchFamily="34" charset="0"/>
              </a:rPr>
              <a:t>pemilihan</a:t>
            </a:r>
            <a:r>
              <a:rPr lang="en-US" sz="2200" dirty="0" smtClean="0">
                <a:latin typeface="Arial Rounded MT Bold" pitchFamily="34" charset="0"/>
              </a:rPr>
              <a:t>/</a:t>
            </a:r>
            <a:r>
              <a:rPr lang="en-US" sz="2200" dirty="0" err="1" smtClean="0">
                <a:latin typeface="Arial Rounded MT Bold" pitchFamily="34" charset="0"/>
              </a:rPr>
              <a:t>efisiensi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penggunaan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bahan</a:t>
            </a:r>
            <a:r>
              <a:rPr lang="en-US" sz="2200" dirty="0" smtClean="0">
                <a:latin typeface="Arial Rounded MT Bold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2400" dirty="0" err="1" smtClean="0">
                <a:latin typeface="Arial Rounded MT Bold" pitchFamily="34" charset="0"/>
              </a:rPr>
              <a:t>Penilaian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thd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komponen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produk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atau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hasil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pekerjaan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  <a:r>
              <a:rPr lang="en-US" sz="2400" dirty="0" err="1" smtClean="0">
                <a:latin typeface="Arial Rounded MT Bold" pitchFamily="34" charset="0"/>
              </a:rPr>
              <a:t>meliputi</a:t>
            </a:r>
            <a:r>
              <a:rPr lang="en-US" sz="2400" dirty="0" smtClean="0">
                <a:latin typeface="Arial Rounded MT Bold" pitchFamily="34" charset="0"/>
              </a:rPr>
              <a:t>: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200" dirty="0" err="1" smtClean="0">
                <a:latin typeface="Arial Rounded MT Bold" pitchFamily="34" charset="0"/>
              </a:rPr>
              <a:t>dimensi</a:t>
            </a:r>
            <a:r>
              <a:rPr lang="en-US" sz="2200" dirty="0" smtClean="0">
                <a:latin typeface="Arial Rounded MT Bold" pitchFamily="34" charset="0"/>
              </a:rPr>
              <a:t>/</a:t>
            </a:r>
            <a:r>
              <a:rPr lang="en-US" sz="2200" dirty="0" err="1" smtClean="0">
                <a:latin typeface="Arial Rounded MT Bold" pitchFamily="34" charset="0"/>
              </a:rPr>
              <a:t>ukuran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produk</a:t>
            </a:r>
            <a:r>
              <a:rPr lang="en-US" sz="2200" dirty="0" smtClean="0">
                <a:latin typeface="Arial Rounded MT Bold" pitchFamily="34" charset="0"/>
              </a:rPr>
              <a:t>,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200" dirty="0" err="1" smtClean="0">
                <a:latin typeface="Arial Rounded MT Bold" pitchFamily="34" charset="0"/>
              </a:rPr>
              <a:t>kekuatan</a:t>
            </a:r>
            <a:r>
              <a:rPr lang="en-US" sz="2200" dirty="0" smtClean="0">
                <a:latin typeface="Arial Rounded MT Bold" pitchFamily="34" charset="0"/>
              </a:rPr>
              <a:t>,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200" dirty="0" err="1" smtClean="0">
                <a:latin typeface="Arial Rounded MT Bold" pitchFamily="34" charset="0"/>
              </a:rPr>
              <a:t>kualitas</a:t>
            </a:r>
            <a:r>
              <a:rPr lang="en-US" sz="2200" dirty="0" smtClean="0">
                <a:latin typeface="Arial Rounded MT Bold" pitchFamily="34" charset="0"/>
              </a:rPr>
              <a:t> finishing, </a:t>
            </a:r>
            <a:r>
              <a:rPr lang="en-US" sz="2200" dirty="0" err="1" smtClean="0">
                <a:latin typeface="Arial Rounded MT Bold" pitchFamily="34" charset="0"/>
              </a:rPr>
              <a:t>dan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2200" dirty="0" err="1" smtClean="0">
                <a:latin typeface="Arial Rounded MT Bold" pitchFamily="34" charset="0"/>
              </a:rPr>
              <a:t>waktu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untuk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penyelesaian</a:t>
            </a:r>
            <a:r>
              <a:rPr lang="en-US" sz="2200" dirty="0" smtClean="0">
                <a:latin typeface="Arial Rounded MT Bold" pitchFamily="34" charset="0"/>
              </a:rPr>
              <a:t> </a:t>
            </a:r>
            <a:r>
              <a:rPr lang="en-US" sz="2200" dirty="0" err="1" smtClean="0">
                <a:latin typeface="Arial Rounded MT Bold" pitchFamily="34" charset="0"/>
              </a:rPr>
              <a:t>pekerjaan</a:t>
            </a:r>
            <a:r>
              <a:rPr lang="en-US" sz="2200" dirty="0" smtClean="0">
                <a:latin typeface="Arial Rounded MT Bold" pitchFamily="34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10550" cy="990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4000" smtClean="0">
                <a:latin typeface="Tahoma" pitchFamily="34" charset="0"/>
              </a:rPr>
              <a:t>Penilaian Praktik Keterampilan (Fabrikasi) ….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38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600" dirty="0" err="1" smtClean="0">
                <a:latin typeface="Arial Rounded MT Bold" pitchFamily="34" charset="0"/>
              </a:rPr>
              <a:t>Penilaian</a:t>
            </a:r>
            <a:r>
              <a:rPr lang="en-US" sz="2600" dirty="0" smtClean="0">
                <a:latin typeface="Arial Rounded MT Bold" pitchFamily="34" charset="0"/>
              </a:rPr>
              <a:t> </a:t>
            </a:r>
            <a:r>
              <a:rPr lang="en-US" sz="2600" dirty="0" err="1" smtClean="0">
                <a:latin typeface="Arial Rounded MT Bold" pitchFamily="34" charset="0"/>
              </a:rPr>
              <a:t>kinerja</a:t>
            </a:r>
            <a:r>
              <a:rPr lang="en-US" sz="2600" dirty="0" smtClean="0">
                <a:latin typeface="Arial Rounded MT Bold" pitchFamily="34" charset="0"/>
              </a:rPr>
              <a:t>  </a:t>
            </a:r>
            <a:r>
              <a:rPr lang="en-US" sz="2600" dirty="0" err="1" smtClean="0">
                <a:latin typeface="Arial Rounded MT Bold" pitchFamily="34" charset="0"/>
              </a:rPr>
              <a:t>juga</a:t>
            </a:r>
            <a:r>
              <a:rPr lang="en-US" sz="2600" dirty="0" smtClean="0">
                <a:latin typeface="Arial Rounded MT Bold" pitchFamily="34" charset="0"/>
              </a:rPr>
              <a:t> </a:t>
            </a:r>
            <a:r>
              <a:rPr lang="en-US" sz="2600" dirty="0" err="1" smtClean="0">
                <a:latin typeface="Arial Rounded MT Bold" pitchFamily="34" charset="0"/>
              </a:rPr>
              <a:t>dapat</a:t>
            </a:r>
            <a:r>
              <a:rPr lang="en-US" sz="2600" dirty="0" smtClean="0">
                <a:latin typeface="Arial Rounded MT Bold" pitchFamily="34" charset="0"/>
              </a:rPr>
              <a:t> </a:t>
            </a:r>
            <a:r>
              <a:rPr lang="en-US" sz="2600" dirty="0" err="1" smtClean="0">
                <a:latin typeface="Arial Rounded MT Bold" pitchFamily="34" charset="0"/>
              </a:rPr>
              <a:t>dilakukan</a:t>
            </a:r>
            <a:r>
              <a:rPr lang="en-US" sz="2600" dirty="0" smtClean="0">
                <a:latin typeface="Arial Rounded MT Bold" pitchFamily="34" charset="0"/>
              </a:rPr>
              <a:t> </a:t>
            </a:r>
            <a:r>
              <a:rPr lang="en-US" sz="2600" dirty="0" err="1" smtClean="0">
                <a:latin typeface="Arial Rounded MT Bold" pitchFamily="34" charset="0"/>
              </a:rPr>
              <a:t>terhadap</a:t>
            </a:r>
            <a:r>
              <a:rPr lang="en-US" sz="2600" dirty="0" smtClean="0">
                <a:latin typeface="Arial Rounded MT Bold" pitchFamily="34" charset="0"/>
              </a:rPr>
              <a:t> </a:t>
            </a:r>
            <a:r>
              <a:rPr lang="en-US" sz="2600" dirty="0" err="1" smtClean="0">
                <a:latin typeface="Arial Rounded MT Bold" pitchFamily="34" charset="0"/>
              </a:rPr>
              <a:t>aspek-aspek</a:t>
            </a:r>
            <a:r>
              <a:rPr lang="en-US" sz="2600" dirty="0" smtClean="0">
                <a:latin typeface="Arial Rounded MT Bold" pitchFamily="34" charset="0"/>
              </a:rPr>
              <a:t> personal, </a:t>
            </a:r>
            <a:r>
              <a:rPr lang="en-US" sz="2600" dirty="0" err="1" smtClean="0">
                <a:latin typeface="Arial Rounded MT Bold" pitchFamily="34" charset="0"/>
              </a:rPr>
              <a:t>seperti</a:t>
            </a:r>
            <a:r>
              <a:rPr lang="en-US" sz="2600" dirty="0" smtClean="0">
                <a:latin typeface="Arial Rounded MT Bold" pitchFamily="34" charset="0"/>
              </a:rPr>
              <a:t>: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Tx/>
              <a:buFont typeface="+mj-lt"/>
              <a:buAutoNum type="arabicPeriod"/>
            </a:pPr>
            <a:r>
              <a:rPr lang="en-US" sz="2400" dirty="0" err="1" smtClean="0">
                <a:latin typeface="Arial Rounded MT Bold" pitchFamily="34" charset="0"/>
              </a:rPr>
              <a:t>kerjasama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Tx/>
              <a:buFont typeface="+mj-lt"/>
              <a:buAutoNum type="arabicPeriod"/>
            </a:pPr>
            <a:r>
              <a:rPr lang="en-US" sz="2400" dirty="0" err="1" smtClean="0">
                <a:latin typeface="Arial Rounded MT Bold" pitchFamily="34" charset="0"/>
              </a:rPr>
              <a:t>inisiatif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Tx/>
              <a:buFont typeface="+mj-lt"/>
              <a:buAutoNum type="arabicPeriod"/>
            </a:pPr>
            <a:r>
              <a:rPr lang="en-US" sz="2400" dirty="0" err="1" smtClean="0">
                <a:latin typeface="Arial Rounded MT Bold" pitchFamily="34" charset="0"/>
              </a:rPr>
              <a:t>tanggung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jawab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Tx/>
              <a:buFont typeface="+mj-lt"/>
              <a:buAutoNum type="arabicPeriod"/>
            </a:pPr>
            <a:r>
              <a:rPr lang="en-US" sz="2400" dirty="0" err="1" smtClean="0">
                <a:latin typeface="Arial Rounded MT Bold" pitchFamily="34" charset="0"/>
              </a:rPr>
              <a:t>Kreativitas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  <a:r>
              <a:rPr lang="en-US" sz="2400" dirty="0" err="1" smtClean="0">
                <a:latin typeface="Arial Rounded MT Bold" pitchFamily="34" charset="0"/>
              </a:rPr>
              <a:t>dsb</a:t>
            </a:r>
            <a:r>
              <a:rPr lang="en-US" sz="2400" dirty="0" smtClean="0">
                <a:latin typeface="Arial Rounded MT Bold" pitchFamily="34" charset="0"/>
              </a:rPr>
              <a:t>.</a:t>
            </a:r>
            <a:endParaRPr lang="en-US" sz="2000" dirty="0" smtClean="0">
              <a:latin typeface="Arial Rounded MT Bold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spcAft>
                <a:spcPts val="400"/>
              </a:spcAft>
            </a:pPr>
            <a:r>
              <a:rPr lang="en-US" sz="2400" dirty="0" err="1" smtClean="0">
                <a:latin typeface="Arial Rounded MT Bold" pitchFamily="34" charset="0"/>
              </a:rPr>
              <a:t>Bobot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skor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utk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masing-masing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aspek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tsb</a:t>
            </a:r>
            <a:r>
              <a:rPr lang="en-US" sz="2400" dirty="0" smtClean="0">
                <a:latin typeface="Arial Rounded MT Bold" pitchFamily="34" charset="0"/>
              </a:rPr>
              <a:t>. </a:t>
            </a:r>
            <a:r>
              <a:rPr lang="en-US" sz="2400" dirty="0" err="1" smtClean="0">
                <a:latin typeface="Arial Rounded MT Bold" pitchFamily="34" charset="0"/>
              </a:rPr>
              <a:t>akan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sangat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tergantung</a:t>
            </a:r>
            <a:r>
              <a:rPr lang="en-US" sz="2400" dirty="0" smtClean="0">
                <a:latin typeface="Arial Rounded MT Bold" pitchFamily="34" charset="0"/>
              </a:rPr>
              <a:t> pd </a:t>
            </a:r>
            <a:r>
              <a:rPr lang="en-US" sz="2400" dirty="0" err="1" smtClean="0">
                <a:latin typeface="Arial Rounded MT Bold" pitchFamily="34" charset="0"/>
              </a:rPr>
              <a:t>jenis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serta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tingkat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keterampilan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yg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diajarkan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sz="2400" dirty="0" err="1" smtClean="0">
                <a:latin typeface="Arial Rounded MT Bold" pitchFamily="34" charset="0"/>
              </a:rPr>
              <a:t>Penilaian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pekerjaan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yg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bersifat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i="1" dirty="0" smtClean="0">
                <a:latin typeface="Arial Rounded MT Bold" pitchFamily="34" charset="0"/>
              </a:rPr>
              <a:t>trouble shooting</a:t>
            </a:r>
            <a:r>
              <a:rPr lang="en-US" sz="2400" dirty="0" smtClean="0">
                <a:latin typeface="Arial Rounded MT Bold" pitchFamily="34" charset="0"/>
              </a:rPr>
              <a:t>  </a:t>
            </a:r>
            <a:r>
              <a:rPr lang="en-US" sz="2400" dirty="0" err="1" smtClean="0">
                <a:latin typeface="Arial Rounded MT Bold" pitchFamily="34" charset="0"/>
              </a:rPr>
              <a:t>dan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layanan</a:t>
            </a:r>
            <a:r>
              <a:rPr lang="en-US" sz="2400" dirty="0" smtClean="0">
                <a:latin typeface="Arial Rounded MT Bold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rial Rounded MT Bold" pitchFamily="34" charset="0"/>
                <a:sym typeface="Wingdings" pitchFamily="2" charset="2"/>
              </a:rPr>
              <a:t>akan</a:t>
            </a:r>
            <a:r>
              <a:rPr lang="en-US" sz="24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 Rounded MT Bold" pitchFamily="34" charset="0"/>
                <a:sym typeface="Wingdings" pitchFamily="2" charset="2"/>
              </a:rPr>
              <a:t>berbeda</a:t>
            </a:r>
            <a:r>
              <a:rPr lang="en-US" sz="24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 Rounded MT Bold" pitchFamily="34" charset="0"/>
                <a:sym typeface="Wingdings" pitchFamily="2" charset="2"/>
              </a:rPr>
              <a:t>dgn</a:t>
            </a:r>
            <a:r>
              <a:rPr lang="en-US" sz="2400" dirty="0" smtClean="0">
                <a:latin typeface="Arial Rounded MT Bold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 Rounded MT Bold" pitchFamily="34" charset="0"/>
                <a:sym typeface="Wingdings" pitchFamily="2" charset="2"/>
              </a:rPr>
              <a:t>fabrikasi</a:t>
            </a:r>
            <a:r>
              <a:rPr lang="en-US" sz="2400" dirty="0" smtClean="0">
                <a:latin typeface="Arial Rounded MT Bold" pitchFamily="34" charset="0"/>
                <a:sym typeface="Wingdings" pitchFamily="2" charset="2"/>
              </a:rPr>
              <a:t>.</a:t>
            </a:r>
            <a:endParaRPr lang="en-US" sz="24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KLASIFIKASI HASIL BELAJAR: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500" dirty="0" smtClean="0">
                <a:latin typeface="Berlin Sans FB" pitchFamily="34" charset="0"/>
              </a:rPr>
              <a:t>Bloom, </a:t>
            </a:r>
            <a:r>
              <a:rPr lang="en-US" sz="2500" dirty="0" err="1" smtClean="0">
                <a:latin typeface="Berlin Sans FB" pitchFamily="34" charset="0"/>
              </a:rPr>
              <a:t>membagi</a:t>
            </a:r>
            <a:r>
              <a:rPr lang="en-US" sz="2500" dirty="0" smtClean="0">
                <a:latin typeface="Berlin Sans FB" pitchFamily="34" charset="0"/>
              </a:rPr>
              <a:t> h</a:t>
            </a:r>
            <a:r>
              <a:rPr lang="id-ID" sz="2500" dirty="0" smtClean="0">
                <a:latin typeface="Berlin Sans FB" pitchFamily="34" charset="0"/>
              </a:rPr>
              <a:t>asil belajar </a:t>
            </a:r>
            <a:r>
              <a:rPr lang="en-US" sz="2500" dirty="0" err="1" smtClean="0">
                <a:latin typeface="Berlin Sans FB" pitchFamily="34" charset="0"/>
              </a:rPr>
              <a:t>ke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dalam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id-ID" sz="2500" dirty="0" smtClean="0">
                <a:latin typeface="Berlin Sans FB" pitchFamily="34" charset="0"/>
              </a:rPr>
              <a:t>3 </a:t>
            </a:r>
            <a:r>
              <a:rPr lang="en-US" sz="2500" dirty="0" smtClean="0">
                <a:latin typeface="Berlin Sans FB" pitchFamily="34" charset="0"/>
              </a:rPr>
              <a:t>(</a:t>
            </a:r>
            <a:r>
              <a:rPr lang="en-US" sz="2500" dirty="0" err="1" smtClean="0">
                <a:latin typeface="Berlin Sans FB" pitchFamily="34" charset="0"/>
              </a:rPr>
              <a:t>tiga</a:t>
            </a:r>
            <a:r>
              <a:rPr lang="en-US" sz="2500" dirty="0" smtClean="0">
                <a:latin typeface="Berlin Sans FB" pitchFamily="34" charset="0"/>
              </a:rPr>
              <a:t>) </a:t>
            </a:r>
            <a:r>
              <a:rPr lang="en-US" sz="2500" dirty="0" err="1" smtClean="0">
                <a:latin typeface="Berlin Sans FB" pitchFamily="34" charset="0"/>
              </a:rPr>
              <a:t>aspek</a:t>
            </a:r>
            <a:r>
              <a:rPr lang="en-US" sz="2500" dirty="0" smtClean="0">
                <a:latin typeface="Berlin Sans FB" pitchFamily="34" charset="0"/>
              </a:rPr>
              <a:t>/</a:t>
            </a:r>
          </a:p>
          <a:p>
            <a:pPr>
              <a:buFont typeface="Wingdings" pitchFamily="2" charset="2"/>
              <a:buNone/>
            </a:pPr>
            <a:r>
              <a:rPr lang="id-ID" sz="2500" dirty="0" smtClean="0">
                <a:latin typeface="Berlin Sans FB" pitchFamily="34" charset="0"/>
              </a:rPr>
              <a:t>ranah, yaitu: </a:t>
            </a:r>
            <a:endParaRPr lang="en-US" sz="2500" dirty="0" smtClean="0">
              <a:latin typeface="Berlin Sans FB" pitchFamily="34" charset="0"/>
            </a:endParaRPr>
          </a:p>
          <a:p>
            <a:r>
              <a:rPr lang="id-ID" sz="2500" dirty="0" smtClean="0">
                <a:latin typeface="Berlin Sans FB" pitchFamily="34" charset="0"/>
              </a:rPr>
              <a:t>Hasil belajar yang berkaitan  dengan perkembangan kognitif.</a:t>
            </a:r>
            <a:endParaRPr lang="en-US" sz="2500" dirty="0" smtClean="0">
              <a:latin typeface="Berlin Sans FB" pitchFamily="34" charset="0"/>
            </a:endParaRPr>
          </a:p>
          <a:p>
            <a:r>
              <a:rPr lang="id-ID" sz="2500" dirty="0" smtClean="0">
                <a:latin typeface="Berlin Sans FB" pitchFamily="34" charset="0"/>
              </a:rPr>
              <a:t>Hasil belajar yang berkaitan dengan perkembangan afektif, </a:t>
            </a:r>
            <a:endParaRPr lang="en-US" sz="2500" dirty="0" smtClean="0">
              <a:latin typeface="Berlin Sans FB" pitchFamily="34" charset="0"/>
            </a:endParaRPr>
          </a:p>
          <a:p>
            <a:r>
              <a:rPr lang="id-ID" sz="2500" dirty="0" smtClean="0">
                <a:latin typeface="Berlin Sans FB" pitchFamily="34" charset="0"/>
              </a:rPr>
              <a:t>Hasil belajar yang berkaitan  dengan perkembangan  keterampilan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id-ID" sz="2500" dirty="0" smtClean="0">
                <a:latin typeface="Berlin Sans FB" pitchFamily="34" charset="0"/>
              </a:rPr>
              <a:t>(psikomotor</a:t>
            </a:r>
            <a:r>
              <a:rPr lang="en-US" sz="2500" dirty="0" err="1" smtClean="0">
                <a:latin typeface="Berlin Sans FB" pitchFamily="34" charset="0"/>
              </a:rPr>
              <a:t>ik</a:t>
            </a:r>
            <a:r>
              <a:rPr lang="en-US" sz="2500" dirty="0" smtClean="0">
                <a:latin typeface="Berlin Sans FB" pitchFamily="34" charset="0"/>
              </a:rPr>
              <a:t>)</a:t>
            </a:r>
            <a:r>
              <a:rPr lang="id-ID" sz="2500" dirty="0" smtClean="0">
                <a:latin typeface="Berlin Sans FB" pitchFamily="34" charset="0"/>
              </a:rPr>
              <a:t>. </a:t>
            </a:r>
            <a:endParaRPr lang="en-US" sz="25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500" dirty="0" smtClean="0">
                <a:latin typeface="Berlin Sans FB" pitchFamily="34" charset="0"/>
              </a:rPr>
              <a:t>    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melakukan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penilaian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ketiga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aspek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hasil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belajar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tsb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dikembangkan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berbagai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instrumen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500" dirty="0" err="1" smtClean="0">
                <a:latin typeface="Berlin Sans FB" pitchFamily="34" charset="0"/>
                <a:sym typeface="Wingdings" pitchFamily="2" charset="2"/>
              </a:rPr>
              <a:t>penilaian</a:t>
            </a:r>
            <a:r>
              <a:rPr lang="en-US" sz="25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500" dirty="0" smtClean="0">
              <a:latin typeface="Berlin Sans FB" pitchFamily="34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7862888" cy="1066800"/>
          </a:xfrm>
        </p:spPr>
        <p:txBody>
          <a:bodyPr/>
          <a:lstStyle/>
          <a:p>
            <a:r>
              <a:rPr lang="en-US" smtClean="0"/>
              <a:t>Bentuk Penilaian Hasil Belajar :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153400" cy="50292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800" dirty="0" err="1" smtClean="0">
                <a:latin typeface="Berlin Sans FB" pitchFamily="34" charset="0"/>
              </a:rPr>
              <a:t>Secara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garis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besar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teknik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penilaian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hasil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belajar</a:t>
            </a:r>
            <a:r>
              <a:rPr lang="en-US" sz="2800" dirty="0" smtClean="0">
                <a:latin typeface="Berlin Sans FB" pitchFamily="34" charset="0"/>
              </a:rPr>
              <a:t> 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800" dirty="0" err="1" smtClean="0">
                <a:latin typeface="Berlin Sans FB" pitchFamily="34" charset="0"/>
              </a:rPr>
              <a:t>dapat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dilakukan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melalui</a:t>
            </a:r>
            <a:r>
              <a:rPr lang="en-US" sz="2800" dirty="0" smtClean="0">
                <a:latin typeface="Berlin Sans FB" pitchFamily="34" charset="0"/>
              </a:rPr>
              <a:t> 2 </a:t>
            </a:r>
            <a:r>
              <a:rPr lang="en-US" sz="2800" dirty="0" err="1" smtClean="0">
                <a:latin typeface="Berlin Sans FB" pitchFamily="34" charset="0"/>
              </a:rPr>
              <a:t>cara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yaitu</a:t>
            </a:r>
            <a:r>
              <a:rPr lang="en-US" sz="2800" dirty="0" smtClean="0">
                <a:latin typeface="Berlin Sans FB" pitchFamily="34" charset="0"/>
              </a:rPr>
              <a:t>:</a:t>
            </a:r>
          </a:p>
          <a:p>
            <a:pPr marL="514350" indent="-514350"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en-US" sz="2800" dirty="0" err="1" smtClean="0">
                <a:latin typeface="Berlin Sans FB" pitchFamily="34" charset="0"/>
              </a:rPr>
              <a:t>Teknik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Tes</a:t>
            </a:r>
            <a:endParaRPr lang="en-US" sz="2800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en-US" sz="2800" dirty="0" err="1" smtClean="0">
                <a:latin typeface="Berlin Sans FB" pitchFamily="34" charset="0"/>
              </a:rPr>
              <a:t>Teknik</a:t>
            </a:r>
            <a:r>
              <a:rPr lang="en-US" sz="2800" dirty="0" smtClean="0">
                <a:latin typeface="Berlin Sans FB" pitchFamily="34" charset="0"/>
              </a:rPr>
              <a:t> Non </a:t>
            </a:r>
            <a:r>
              <a:rPr lang="en-US" sz="2800" dirty="0" err="1" smtClean="0">
                <a:latin typeface="Berlin Sans FB" pitchFamily="34" charset="0"/>
              </a:rPr>
              <a:t>Tes</a:t>
            </a:r>
            <a:endParaRPr lang="en-US" sz="2800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800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Tes merupakan sejumlah pertanyaan yg memiliki </a:t>
            </a:r>
            <a:endParaRPr lang="en-US" sz="2800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jawaban benar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salah, pertanyaan yg </a:t>
            </a:r>
            <a:r>
              <a:rPr lang="id-ID" sz="2800" u="sng" dirty="0" smtClean="0">
                <a:latin typeface="Berlin Sans FB" pitchFamily="34" charset="0"/>
              </a:rPr>
              <a:t>harus </a:t>
            </a:r>
            <a:endParaRPr lang="en-US" sz="2800" u="sng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d-ID" sz="2800" u="sng" dirty="0" smtClean="0">
                <a:latin typeface="Berlin Sans FB" pitchFamily="34" charset="0"/>
              </a:rPr>
              <a:t>dijawab</a:t>
            </a:r>
            <a:r>
              <a:rPr lang="id-ID" sz="2800" dirty="0" smtClean="0">
                <a:latin typeface="Berlin Sans FB" pitchFamily="34" charset="0"/>
              </a:rPr>
              <a:t>, atau </a:t>
            </a:r>
            <a:r>
              <a:rPr lang="id-ID" sz="2800" u="sng" dirty="0" smtClean="0">
                <a:latin typeface="Berlin Sans FB" pitchFamily="34" charset="0"/>
              </a:rPr>
              <a:t>tugas-tugas yang harus di</a:t>
            </a:r>
            <a:r>
              <a:rPr lang="en-US" sz="2800" u="sng" dirty="0" err="1" smtClean="0">
                <a:latin typeface="Berlin Sans FB" pitchFamily="34" charset="0"/>
              </a:rPr>
              <a:t>kerja</a:t>
            </a:r>
            <a:r>
              <a:rPr lang="id-ID" sz="2800" u="sng" dirty="0" smtClean="0">
                <a:latin typeface="Berlin Sans FB" pitchFamily="34" charset="0"/>
              </a:rPr>
              <a:t>kan </a:t>
            </a:r>
            <a:endParaRPr lang="en-US" sz="2800" u="sng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oleh orang yang diuji untuk waktu tertentu, dengan </a:t>
            </a:r>
            <a:endParaRPr lang="en-US" sz="2800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tujuan untuk mengukur </a:t>
            </a:r>
            <a:r>
              <a:rPr lang="en-US" sz="2800" dirty="0" err="1" smtClean="0">
                <a:latin typeface="Berlin Sans FB" pitchFamily="34" charset="0"/>
              </a:rPr>
              <a:t>kemampuan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tertentu dari </a:t>
            </a:r>
            <a:endParaRPr lang="en-US" sz="2800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orang yang diuji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tsb</a:t>
            </a:r>
            <a:r>
              <a:rPr lang="id-ID" sz="2800" dirty="0" smtClean="0">
                <a:latin typeface="Berlin Sans FB" pitchFamily="34" charset="0"/>
              </a:rPr>
              <a:t>.</a:t>
            </a:r>
            <a:endParaRPr lang="en-US" sz="2800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800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800" dirty="0" smtClean="0">
              <a:latin typeface="Berlin Sans FB" pitchFamily="34" charset="0"/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800" dirty="0" smtClean="0">
              <a:latin typeface="Berlin Sans FB" pitchFamily="34" charset="0"/>
            </a:endParaRP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4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727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15288" cy="12192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BENTUK PELAKSANAAN TES :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05800" cy="49530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2600" dirty="0" smtClean="0">
                <a:latin typeface="Berlin Sans FB" pitchFamily="34" charset="0"/>
              </a:rPr>
              <a:t>1.    </a:t>
            </a:r>
            <a:r>
              <a:rPr lang="en-US" sz="2600" u="sng" dirty="0" err="1" smtClean="0">
                <a:latin typeface="Berlin Sans FB" pitchFamily="34" charset="0"/>
              </a:rPr>
              <a:t>Tes</a:t>
            </a:r>
            <a:r>
              <a:rPr lang="en-US" sz="2600" u="sng" dirty="0" smtClean="0">
                <a:latin typeface="Berlin Sans FB" pitchFamily="34" charset="0"/>
              </a:rPr>
              <a:t> </a:t>
            </a:r>
            <a:r>
              <a:rPr lang="en-US" sz="2600" u="sng" dirty="0" err="1" smtClean="0">
                <a:latin typeface="Berlin Sans FB" pitchFamily="34" charset="0"/>
              </a:rPr>
              <a:t>lisan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berbentuk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tanya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jawab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i="1" dirty="0" smtClean="0">
                <a:latin typeface="Berlin Sans FB" pitchFamily="34" charset="0"/>
              </a:rPr>
              <a:t>face to face</a:t>
            </a:r>
            <a:r>
              <a:rPr lang="en-US" sz="2600" dirty="0" smtClean="0">
                <a:latin typeface="Berlin Sans FB" pitchFamily="34" charset="0"/>
              </a:rPr>
              <a:t>. </a:t>
            </a:r>
            <a:r>
              <a:rPr lang="en-US" sz="2600" dirty="0" err="1" smtClean="0">
                <a:latin typeface="Berlin Sans FB" pitchFamily="34" charset="0"/>
              </a:rPr>
              <a:t>Penilai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memberikan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pertanyaan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secara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langsung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kepada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peserta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tes</a:t>
            </a:r>
            <a:r>
              <a:rPr lang="en-US" sz="2600" dirty="0" smtClean="0">
                <a:latin typeface="Berlin Sans FB" pitchFamily="34" charset="0"/>
              </a:rPr>
              <a:t>. </a:t>
            </a:r>
          </a:p>
          <a:p>
            <a:pPr marL="457200" indent="-457200">
              <a:spcBef>
                <a:spcPts val="1200"/>
              </a:spcBef>
              <a:buFont typeface="Wingdings" pitchFamily="2" charset="2"/>
              <a:buNone/>
            </a:pPr>
            <a:r>
              <a:rPr lang="en-US" sz="2600" dirty="0" smtClean="0">
                <a:latin typeface="Berlin Sans FB" pitchFamily="34" charset="0"/>
              </a:rPr>
              <a:t>2.   </a:t>
            </a:r>
            <a:r>
              <a:rPr lang="en-US" sz="2600" u="sng" dirty="0" err="1" smtClean="0">
                <a:latin typeface="Berlin Sans FB" pitchFamily="34" charset="0"/>
              </a:rPr>
              <a:t>Tes</a:t>
            </a:r>
            <a:r>
              <a:rPr lang="en-US" sz="2600" u="sng" dirty="0" smtClean="0">
                <a:latin typeface="Berlin Sans FB" pitchFamily="34" charset="0"/>
              </a:rPr>
              <a:t> </a:t>
            </a:r>
            <a:r>
              <a:rPr lang="en-US" sz="2600" u="sng" dirty="0" err="1" smtClean="0">
                <a:latin typeface="Berlin Sans FB" pitchFamily="34" charset="0"/>
              </a:rPr>
              <a:t>Perbuatan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dilakukan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dengan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cara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menyuruh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peserta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didik</a:t>
            </a:r>
            <a:r>
              <a:rPr lang="en-US" sz="2600" dirty="0" smtClean="0">
                <a:latin typeface="Berlin Sans FB" pitchFamily="34" charset="0"/>
              </a:rPr>
              <a:t> (</a:t>
            </a:r>
            <a:r>
              <a:rPr lang="en-US" sz="2600" dirty="0" err="1" smtClean="0">
                <a:latin typeface="Berlin Sans FB" pitchFamily="34" charset="0"/>
              </a:rPr>
              <a:t>peserta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tes</a:t>
            </a:r>
            <a:r>
              <a:rPr lang="en-US" sz="2600" dirty="0" smtClean="0">
                <a:latin typeface="Berlin Sans FB" pitchFamily="34" charset="0"/>
              </a:rPr>
              <a:t>) </a:t>
            </a:r>
            <a:r>
              <a:rPr lang="en-US" sz="2600" dirty="0" err="1" smtClean="0">
                <a:latin typeface="Berlin Sans FB" pitchFamily="34" charset="0"/>
              </a:rPr>
              <a:t>untuk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melakukan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sesuatu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pekerjaan</a:t>
            </a:r>
            <a:r>
              <a:rPr lang="en-US" sz="2600" dirty="0" smtClean="0">
                <a:latin typeface="Berlin Sans FB" pitchFamily="34" charset="0"/>
              </a:rPr>
              <a:t> yang </a:t>
            </a:r>
            <a:r>
              <a:rPr lang="en-US" sz="2600" dirty="0" err="1" smtClean="0">
                <a:latin typeface="Berlin Sans FB" pitchFamily="34" charset="0"/>
              </a:rPr>
              <a:t>bersifat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fisik</a:t>
            </a:r>
            <a:r>
              <a:rPr lang="en-US" sz="2600" dirty="0" smtClean="0">
                <a:latin typeface="Berlin Sans FB" pitchFamily="34" charset="0"/>
              </a:rPr>
              <a:t> (</a:t>
            </a:r>
            <a:r>
              <a:rPr lang="en-US" sz="2600" dirty="0" err="1" smtClean="0">
                <a:latin typeface="Berlin Sans FB" pitchFamily="34" charset="0"/>
              </a:rPr>
              <a:t>praktik</a:t>
            </a:r>
            <a:r>
              <a:rPr lang="en-US" sz="2600" dirty="0" smtClean="0">
                <a:latin typeface="Berlin Sans FB" pitchFamily="34" charset="0"/>
              </a:rPr>
              <a:t>). </a:t>
            </a:r>
          </a:p>
          <a:p>
            <a:pPr marL="457200" indent="-457200">
              <a:spcBef>
                <a:spcPts val="1200"/>
              </a:spcBef>
              <a:buFont typeface="Wingdings" pitchFamily="2" charset="2"/>
              <a:buNone/>
            </a:pPr>
            <a:r>
              <a:rPr lang="en-US" sz="2600" dirty="0" smtClean="0">
                <a:latin typeface="Berlin Sans FB" pitchFamily="34" charset="0"/>
              </a:rPr>
              <a:t>3.   </a:t>
            </a:r>
            <a:r>
              <a:rPr lang="en-US" sz="2600" u="sng" dirty="0" err="1" smtClean="0">
                <a:latin typeface="Berlin Sans FB" pitchFamily="34" charset="0"/>
              </a:rPr>
              <a:t>Tes</a:t>
            </a:r>
            <a:r>
              <a:rPr lang="en-US" sz="2600" u="sng" dirty="0" smtClean="0">
                <a:latin typeface="Berlin Sans FB" pitchFamily="34" charset="0"/>
              </a:rPr>
              <a:t> </a:t>
            </a:r>
            <a:r>
              <a:rPr lang="en-US" sz="2600" u="sng" dirty="0" err="1" smtClean="0">
                <a:latin typeface="Berlin Sans FB" pitchFamily="34" charset="0"/>
              </a:rPr>
              <a:t>Tertulis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dilakukan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secara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berkelompok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dengan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mengambil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tempat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suatu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ruangan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tertentu</a:t>
            </a:r>
            <a:r>
              <a:rPr lang="en-US" sz="2600" dirty="0" smtClean="0">
                <a:latin typeface="Berlin Sans FB" pitchFamily="34" charset="0"/>
              </a:rPr>
              <a:t>. </a:t>
            </a:r>
            <a:r>
              <a:rPr lang="en-US" sz="2600" dirty="0" err="1" smtClean="0">
                <a:latin typeface="Berlin Sans FB" pitchFamily="34" charset="0"/>
              </a:rPr>
              <a:t>Dalam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ujian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tertulis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dikenal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dua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bentuk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tes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yaitu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tes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essai</a:t>
            </a:r>
            <a:r>
              <a:rPr lang="en-US" sz="2600" dirty="0" smtClean="0">
                <a:latin typeface="Berlin Sans FB" pitchFamily="34" charset="0"/>
              </a:rPr>
              <a:t> (</a:t>
            </a:r>
            <a:r>
              <a:rPr lang="en-US" sz="2600" dirty="0" err="1" smtClean="0">
                <a:latin typeface="Berlin Sans FB" pitchFamily="34" charset="0"/>
              </a:rPr>
              <a:t>uraian</a:t>
            </a:r>
            <a:r>
              <a:rPr lang="en-US" sz="2600" dirty="0" smtClean="0">
                <a:latin typeface="Berlin Sans FB" pitchFamily="34" charset="0"/>
              </a:rPr>
              <a:t>) </a:t>
            </a:r>
            <a:r>
              <a:rPr lang="en-US" sz="2600" dirty="0" err="1" smtClean="0">
                <a:latin typeface="Berlin Sans FB" pitchFamily="34" charset="0"/>
              </a:rPr>
              <a:t>dan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tes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obyektif</a:t>
            </a:r>
            <a:r>
              <a:rPr lang="en-US" sz="2600" dirty="0" smtClean="0">
                <a:latin typeface="Berlin Sans FB" pitchFamily="34" charset="0"/>
              </a:rPr>
              <a:t>. 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AutoNum type="arabicPeriod" startAt="3"/>
            </a:pPr>
            <a:endParaRPr lang="en-US" sz="2600" dirty="0" smtClean="0">
              <a:latin typeface="Berlin Sans FB" pitchFamily="34" charset="0"/>
            </a:endParaRP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Keunggulan Tes Perbuatan :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Bagaimana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dengan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atau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penilaian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keterampilan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?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Tes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perbuatan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merupakan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satu-satunya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tes</a:t>
            </a:r>
            <a:r>
              <a:rPr lang="en-US" dirty="0" smtClean="0">
                <a:latin typeface="Berlin Sans FB" pitchFamily="34" charset="0"/>
              </a:rPr>
              <a:t> yang paling </a:t>
            </a:r>
            <a:r>
              <a:rPr lang="en-US" dirty="0" err="1" smtClean="0">
                <a:latin typeface="Berlin Sans FB" pitchFamily="34" charset="0"/>
              </a:rPr>
              <a:t>tepat</a:t>
            </a:r>
            <a:r>
              <a:rPr lang="en-US" dirty="0" smtClean="0">
                <a:latin typeface="Berlin Sans FB" pitchFamily="34" charset="0"/>
              </a:rPr>
              <a:t> (valid)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melakukan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penilaian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penampilan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kinerja</a:t>
            </a:r>
            <a:r>
              <a:rPr lang="en-US" dirty="0" smtClean="0">
                <a:latin typeface="Berlin Sans FB" pitchFamily="34" charset="0"/>
              </a:rPr>
              <a:t>) yang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dievaluasi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alat-alat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evaluasi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lainnya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Kelemahan Tes Perbuatan :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4495800"/>
          </a:xfrm>
        </p:spPr>
        <p:txBody>
          <a:bodyPr/>
          <a:lstStyle/>
          <a:p>
            <a:r>
              <a:rPr lang="en-US" sz="2400" dirty="0" err="1" smtClean="0">
                <a:latin typeface="Arial Rounded MT Bold" pitchFamily="34" charset="0"/>
              </a:rPr>
              <a:t>Ujian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perbuatan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memerlukan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waktu</a:t>
            </a:r>
            <a:r>
              <a:rPr lang="en-US" sz="2400" dirty="0" smtClean="0">
                <a:latin typeface="Arial Rounded MT Bold" pitchFamily="34" charset="0"/>
              </a:rPr>
              <a:t> yang </a:t>
            </a:r>
            <a:r>
              <a:rPr lang="en-US" sz="2400" dirty="0" err="1" smtClean="0">
                <a:latin typeface="Arial Rounded MT Bold" pitchFamily="34" charset="0"/>
              </a:rPr>
              <a:t>lebih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banyak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  <a:r>
              <a:rPr lang="en-US" sz="2400" dirty="0" err="1" smtClean="0">
                <a:latin typeface="Arial Rounded MT Bold" pitchFamily="34" charset="0"/>
              </a:rPr>
              <a:t>karena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penilaiannya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hanya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dapat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dilaku-kan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seorang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demi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seorang</a:t>
            </a:r>
            <a:r>
              <a:rPr lang="en-US" sz="2400" dirty="0" smtClean="0">
                <a:latin typeface="Arial Rounded MT Bold" pitchFamily="34" charset="0"/>
              </a:rPr>
              <a:t> (</a:t>
            </a:r>
            <a:r>
              <a:rPr lang="en-US" sz="2400" dirty="0" err="1" smtClean="0">
                <a:latin typeface="Arial Rounded MT Bold" pitchFamily="34" charset="0"/>
              </a:rPr>
              <a:t>terutama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pada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penilaian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aspek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proses</a:t>
            </a:r>
            <a:r>
              <a:rPr lang="en-US" sz="2400" dirty="0" smtClean="0">
                <a:latin typeface="Arial Rounded MT Bold" pitchFamily="34" charset="0"/>
              </a:rPr>
              <a:t>).</a:t>
            </a:r>
          </a:p>
          <a:p>
            <a:r>
              <a:rPr lang="en-US" sz="2400" dirty="0" err="1" smtClean="0">
                <a:latin typeface="Arial Rounded MT Bold" pitchFamily="34" charset="0"/>
              </a:rPr>
              <a:t>Ujian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perbuatan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  <a:r>
              <a:rPr lang="en-US" sz="2400" dirty="0" err="1" smtClean="0">
                <a:latin typeface="Arial Rounded MT Bold" pitchFamily="34" charset="0"/>
              </a:rPr>
              <a:t>memerlukan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peralatan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  <a:r>
              <a:rPr lang="en-US" sz="2400" dirty="0" err="1" smtClean="0">
                <a:latin typeface="Arial Rounded MT Bold" pitchFamily="34" charset="0"/>
              </a:rPr>
              <a:t>mesin-mesin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atau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bahan-bahan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khusus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  <a:r>
              <a:rPr lang="en-US" sz="2400" dirty="0" err="1" smtClean="0">
                <a:latin typeface="Arial Rounded MT Bold" pitchFamily="34" charset="0"/>
              </a:rPr>
              <a:t>sehingga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menjadi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lebih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mahal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daripada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ujian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tertulis</a:t>
            </a:r>
            <a:r>
              <a:rPr lang="en-US" sz="2400" dirty="0" smtClean="0">
                <a:latin typeface="Arial Rounded MT Bold" pitchFamily="34" charset="0"/>
              </a:rPr>
              <a:t>.</a:t>
            </a:r>
          </a:p>
          <a:p>
            <a:r>
              <a:rPr lang="en-US" sz="2400" dirty="0" err="1" smtClean="0">
                <a:latin typeface="Arial Rounded MT Bold" pitchFamily="34" charset="0"/>
              </a:rPr>
              <a:t>Penilaian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dalam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ujian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perbuatan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lebih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subyektif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  <a:r>
              <a:rPr lang="en-US" sz="2400" dirty="0" err="1" smtClean="0">
                <a:latin typeface="Arial Rounded MT Bold" pitchFamily="34" charset="0"/>
              </a:rPr>
              <a:t>karena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akan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selalu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melibatkan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keputusan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penilai</a:t>
            </a:r>
            <a:r>
              <a:rPr lang="en-US" sz="2400" dirty="0" smtClean="0">
                <a:latin typeface="Arial Rounded MT Bold" pitchFamily="34" charset="0"/>
              </a:rPr>
              <a:t>.</a:t>
            </a:r>
          </a:p>
          <a:p>
            <a:r>
              <a:rPr lang="en-US" sz="2400" dirty="0" err="1" smtClean="0">
                <a:latin typeface="Arial Rounded MT Bold" pitchFamily="34" charset="0"/>
              </a:rPr>
              <a:t>Pengawasan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seringkali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bersifat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membosankan</a:t>
            </a:r>
            <a:r>
              <a:rPr lang="en-US" sz="2400" dirty="0" smtClean="0">
                <a:latin typeface="Arial Rounded MT Bold" pitchFamily="34" charset="0"/>
              </a:rPr>
              <a:t>, </a:t>
            </a:r>
            <a:r>
              <a:rPr lang="en-US" sz="2400" dirty="0" err="1" smtClean="0">
                <a:latin typeface="Arial Rounded MT Bold" pitchFamily="34" charset="0"/>
              </a:rPr>
              <a:t>karena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bersifat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monoton</a:t>
            </a:r>
            <a:r>
              <a:rPr lang="en-US" sz="2400" dirty="0" smtClean="0">
                <a:latin typeface="Arial Rounded MT Bold" pitchFamily="34" charset="0"/>
              </a:rPr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Jenis</a:t>
            </a:r>
            <a:r>
              <a:rPr lang="en-US" sz="3800" dirty="0" smtClean="0"/>
              <a:t> </a:t>
            </a:r>
            <a:r>
              <a:rPr lang="en-US" sz="3800" dirty="0" err="1" smtClean="0"/>
              <a:t>Pembelajaran</a:t>
            </a:r>
            <a:r>
              <a:rPr lang="en-US" sz="3800" dirty="0" smtClean="0"/>
              <a:t> </a:t>
            </a:r>
            <a:r>
              <a:rPr lang="en-US" sz="3800" dirty="0" err="1" smtClean="0"/>
              <a:t>Keterampilan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572000"/>
          </a:xfrm>
        </p:spPr>
        <p:txBody>
          <a:bodyPr/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SMK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(studio)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bengkel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Lab: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648200"/>
          </a:xfrm>
        </p:spPr>
        <p:txBody>
          <a:bodyPr/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terbimbing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dg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lab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permasalah</a:t>
            </a:r>
            <a:r>
              <a:rPr lang="en-US" dirty="0" smtClean="0"/>
              <a:t>-an (problem)</a:t>
            </a:r>
          </a:p>
          <a:p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observasi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buatan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Penilaian Pembelajaran Lab :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458200" cy="4876800"/>
          </a:xfrm>
        </p:spPr>
        <p:txBody>
          <a:bodyPr/>
          <a:lstStyle/>
          <a:p>
            <a:pPr marL="495300" indent="-381000" eaLnBrk="1" hangingPunct="1"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</a:rPr>
              <a:t>Penilaian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pembelajaran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</a:rPr>
              <a:t> lab, </a:t>
            </a:r>
            <a:r>
              <a:rPr lang="en-US" sz="2800" dirty="0" err="1" smtClean="0">
                <a:latin typeface="Tahoma" pitchFamily="34" charset="0"/>
              </a:rPr>
              <a:t>dpt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dirinci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menjadi</a:t>
            </a:r>
            <a:r>
              <a:rPr lang="en-US" sz="2800" dirty="0" smtClean="0">
                <a:latin typeface="Tahoma" pitchFamily="34" charset="0"/>
              </a:rPr>
              <a:t>: </a:t>
            </a:r>
            <a:r>
              <a:rPr lang="en-US" sz="2800" dirty="0" err="1" smtClean="0">
                <a:latin typeface="Tahoma" pitchFamily="34" charset="0"/>
              </a:rPr>
              <a:t>penilaian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aspek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proses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hasil</a:t>
            </a:r>
            <a:r>
              <a:rPr lang="en-US" sz="2800" dirty="0" smtClean="0">
                <a:latin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</a:rPr>
              <a:t>produk</a:t>
            </a:r>
            <a:r>
              <a:rPr lang="en-US" sz="2800" dirty="0" smtClean="0">
                <a:latin typeface="Tahoma" pitchFamily="34" charset="0"/>
              </a:rPr>
              <a:t>). </a:t>
            </a:r>
          </a:p>
          <a:p>
            <a:pPr marL="495300" indent="-381000" eaLnBrk="1" hangingPunct="1"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</a:rPr>
              <a:t>Penilaian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aspek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proses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menyangkut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proses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pelaksanaan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eksperimen</a:t>
            </a:r>
            <a:r>
              <a:rPr lang="en-US" sz="2800" dirty="0" smtClean="0">
                <a:latin typeface="Tahoma" pitchFamily="34" charset="0"/>
              </a:rPr>
              <a:t>, yang </a:t>
            </a:r>
            <a:r>
              <a:rPr lang="en-US" sz="2800" dirty="0" err="1" smtClean="0">
                <a:latin typeface="Tahoma" pitchFamily="34" charset="0"/>
              </a:rPr>
              <a:t>meliputi</a:t>
            </a:r>
            <a:r>
              <a:rPr lang="en-US" sz="2800" dirty="0" smtClean="0">
                <a:latin typeface="Tahoma" pitchFamily="34" charset="0"/>
              </a:rPr>
              <a:t>: </a:t>
            </a:r>
            <a:r>
              <a:rPr lang="en-US" sz="2800" dirty="0" err="1" smtClean="0">
                <a:latin typeface="Tahoma" pitchFamily="34" charset="0"/>
              </a:rPr>
              <a:t>langkah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pelaksanaan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eksperimen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kebenaran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penggunaan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alat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ketelitian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pengamatan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kebenaran</a:t>
            </a:r>
            <a:r>
              <a:rPr lang="en-US" sz="2800" dirty="0" smtClean="0">
                <a:latin typeface="Tahoma" pitchFamily="34" charset="0"/>
              </a:rPr>
              <a:t> data, </a:t>
            </a:r>
            <a:r>
              <a:rPr lang="en-US" sz="2800" dirty="0" err="1" smtClean="0">
                <a:latin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dsb</a:t>
            </a:r>
            <a:r>
              <a:rPr lang="en-US" sz="2800" dirty="0" smtClean="0">
                <a:latin typeface="Tahoma" pitchFamily="34" charset="0"/>
              </a:rPr>
              <a:t>.</a:t>
            </a:r>
          </a:p>
          <a:p>
            <a:pPr marL="495300" indent="-381000" eaLnBrk="1" hangingPunct="1"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</a:rPr>
              <a:t>Penilaian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produk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hasil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eksperimen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biasanya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dilakukan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dgn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penilaian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thd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laporan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eksperimen</a:t>
            </a:r>
            <a:r>
              <a:rPr lang="en-US" sz="2800" dirty="0" smtClean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2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FFCC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8A00"/>
      </a:accent6>
      <a:hlink>
        <a:srgbClr val="996666"/>
      </a:hlink>
      <a:folHlink>
        <a:srgbClr val="C94503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996</Words>
  <Application>Microsoft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Radial</vt:lpstr>
      <vt:lpstr>Technic</vt:lpstr>
      <vt:lpstr>PENILAIAN KETERAMPILAN</vt:lpstr>
      <vt:lpstr>KLASIFIKASI HASIL BELAJAR:</vt:lpstr>
      <vt:lpstr>Bentuk Penilaian Hasil Belajar :</vt:lpstr>
      <vt:lpstr> BENTUK PELAKSANAAN TES :</vt:lpstr>
      <vt:lpstr>Keunggulan Tes Perbuatan :</vt:lpstr>
      <vt:lpstr>Kelemahan Tes Perbuatan :</vt:lpstr>
      <vt:lpstr>Jenis Pembelajaran Keterampilan</vt:lpstr>
      <vt:lpstr>Karakteristik Pembelajaran Lab:</vt:lpstr>
      <vt:lpstr>Penilaian Pembelajaran Lab :</vt:lpstr>
      <vt:lpstr>Pembelajaran Menggambar &amp; Perencanaan (Studio)</vt:lpstr>
      <vt:lpstr>Penilaian Gambar Teknik &amp; Perencanaan:</vt:lpstr>
      <vt:lpstr>Jenis Pembelajaran Keterampilan …</vt:lpstr>
      <vt:lpstr>Pembelajaran Keterampilan Fabrikasi Model TWI</vt:lpstr>
      <vt:lpstr>Penilaian Kinerja :</vt:lpstr>
      <vt:lpstr>Penilaian Aspek Proses</vt:lpstr>
      <vt:lpstr>Penilaian Aspek Produk …</vt:lpstr>
      <vt:lpstr>Prosedur Penilaian … </vt:lpstr>
      <vt:lpstr>Penilaian Praktik Keterampilan (Fabrikasi) …. </vt:lpstr>
      <vt:lpstr>Penilaian Praktik Keterampilan (Fabrikasi) …. </vt:lpstr>
    </vt:vector>
  </TitlesOfParts>
  <Company>D_kik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BELAJAR</dc:title>
  <dc:creator>fm9fytmf7q</dc:creator>
  <cp:lastModifiedBy>3SAN</cp:lastModifiedBy>
  <cp:revision>125</cp:revision>
  <dcterms:created xsi:type="dcterms:W3CDTF">2007-11-23T16:38:20Z</dcterms:created>
  <dcterms:modified xsi:type="dcterms:W3CDTF">2012-06-14T23:08:35Z</dcterms:modified>
</cp:coreProperties>
</file>