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8" r:id="rId2"/>
    <p:sldId id="292" r:id="rId3"/>
    <p:sldId id="291" r:id="rId4"/>
    <p:sldId id="290" r:id="rId5"/>
    <p:sldId id="289" r:id="rId6"/>
    <p:sldId id="293" r:id="rId7"/>
    <p:sldId id="294" r:id="rId8"/>
    <p:sldId id="296" r:id="rId9"/>
    <p:sldId id="295" r:id="rId10"/>
    <p:sldId id="258" r:id="rId11"/>
    <p:sldId id="259" r:id="rId12"/>
    <p:sldId id="260" r:id="rId13"/>
    <p:sldId id="281" r:id="rId14"/>
    <p:sldId id="261" r:id="rId15"/>
    <p:sldId id="283" r:id="rId16"/>
    <p:sldId id="262" r:id="rId17"/>
    <p:sldId id="278" r:id="rId18"/>
    <p:sldId id="279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12AF"/>
    <a:srgbClr val="FA0C0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2" autoAdjust="0"/>
  </p:normalViewPr>
  <p:slideViewPr>
    <p:cSldViewPr>
      <p:cViewPr varScale="1">
        <p:scale>
          <a:sx n="48" d="100"/>
          <a:sy n="4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8306-2A37-4309-ABAC-B95B2C88F7AB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B9BA-A04A-48A0-923A-A0CC9357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8306-2A37-4309-ABAC-B95B2C88F7AB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B9BA-A04A-48A0-923A-A0CC9357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8306-2A37-4309-ABAC-B95B2C88F7AB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B9BA-A04A-48A0-923A-A0CC9357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8306-2A37-4309-ABAC-B95B2C88F7AB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B9BA-A04A-48A0-923A-A0CC9357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8306-2A37-4309-ABAC-B95B2C88F7AB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B9BA-A04A-48A0-923A-A0CC9357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8306-2A37-4309-ABAC-B95B2C88F7AB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B9BA-A04A-48A0-923A-A0CC9357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8306-2A37-4309-ABAC-B95B2C88F7AB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B9BA-A04A-48A0-923A-A0CC9357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8306-2A37-4309-ABAC-B95B2C88F7AB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B9BA-A04A-48A0-923A-A0CC9357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8306-2A37-4309-ABAC-B95B2C88F7AB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B9BA-A04A-48A0-923A-A0CC9357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8306-2A37-4309-ABAC-B95B2C88F7AB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B9BA-A04A-48A0-923A-A0CC9357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8306-2A37-4309-ABAC-B95B2C88F7AB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56B9BA-A04A-48A0-923A-A0CC93578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618306-2A37-4309-ABAC-B95B2C88F7AB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56B9BA-A04A-48A0-923A-A0CC9357836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SILABUS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MPP</a:t>
            </a:r>
            <a:r>
              <a:rPr lang="en-US" dirty="0" smtClean="0">
                <a:solidFill>
                  <a:srgbClr val="FF0000"/>
                </a:solidFill>
              </a:rPr>
              <a:t> …..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Silabus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kegunaan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  <a:p>
            <a:pPr lvl="0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Kegunaannya</a:t>
            </a:r>
            <a:endParaRPr lang="en-US" dirty="0" smtClean="0"/>
          </a:p>
          <a:p>
            <a:pPr lvl="1"/>
            <a:r>
              <a:rPr lang="en-US" dirty="0" err="1" smtClean="0"/>
              <a:t>Tujuannya</a:t>
            </a:r>
            <a:endParaRPr lang="en-US" dirty="0" smtClean="0"/>
          </a:p>
          <a:p>
            <a:pPr lvl="1"/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pPr lvl="0"/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Positivistik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Deskriptif</a:t>
            </a:r>
            <a:endParaRPr lang="en-US" dirty="0" smtClean="0"/>
          </a:p>
          <a:p>
            <a:pPr lvl="1"/>
            <a:r>
              <a:rPr lang="en-US" dirty="0" smtClean="0"/>
              <a:t>Survey</a:t>
            </a:r>
          </a:p>
          <a:p>
            <a:pPr lvl="1"/>
            <a:r>
              <a:rPr lang="en-US" dirty="0" smtClean="0"/>
              <a:t>Ex post facto</a:t>
            </a:r>
          </a:p>
          <a:p>
            <a:pPr lvl="1"/>
            <a:r>
              <a:rPr lang="en-US" dirty="0" err="1" smtClean="0"/>
              <a:t>Eksperimen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2900" dirty="0" err="1" smtClean="0">
                <a:latin typeface="Berlin Sans FB" pitchFamily="34" charset="0"/>
              </a:rPr>
              <a:t>Pada</a:t>
            </a:r>
            <a:r>
              <a:rPr lang="en-US" sz="2900" dirty="0" smtClean="0">
                <a:latin typeface="Berlin Sans FB" pitchFamily="34" charset="0"/>
              </a:rPr>
              <a:t> </a:t>
            </a:r>
            <a:r>
              <a:rPr lang="en-US" sz="2900" dirty="0" err="1" smtClean="0">
                <a:latin typeface="Berlin Sans FB" pitchFamily="34" charset="0"/>
              </a:rPr>
              <a:t>penelitian</a:t>
            </a:r>
            <a:r>
              <a:rPr lang="en-US" sz="2900" dirty="0" smtClean="0">
                <a:latin typeface="Berlin Sans FB" pitchFamily="34" charset="0"/>
              </a:rPr>
              <a:t> </a:t>
            </a:r>
            <a:r>
              <a:rPr lang="en-US" sz="2900" dirty="0" err="1">
                <a:latin typeface="Berlin Sans FB" pitchFamily="34" charset="0"/>
              </a:rPr>
              <a:t>dasar</a:t>
            </a:r>
            <a:r>
              <a:rPr lang="en-US" sz="2900" dirty="0">
                <a:latin typeface="Berlin Sans FB" pitchFamily="34" charset="0"/>
              </a:rPr>
              <a:t>, </a:t>
            </a:r>
            <a:r>
              <a:rPr lang="en-US" sz="2900" dirty="0" err="1">
                <a:latin typeface="Berlin Sans FB" pitchFamily="34" charset="0"/>
              </a:rPr>
              <a:t>dikenal</a:t>
            </a:r>
            <a:r>
              <a:rPr lang="en-US" sz="2900" dirty="0">
                <a:latin typeface="Berlin Sans FB" pitchFamily="34" charset="0"/>
              </a:rPr>
              <a:t> </a:t>
            </a:r>
            <a:r>
              <a:rPr lang="en-US" sz="2900" dirty="0" err="1">
                <a:latin typeface="Berlin Sans FB" pitchFamily="34" charset="0"/>
              </a:rPr>
              <a:t>dua</a:t>
            </a:r>
            <a:r>
              <a:rPr lang="en-US" sz="2900" dirty="0">
                <a:latin typeface="Berlin Sans FB" pitchFamily="34" charset="0"/>
              </a:rPr>
              <a:t> </a:t>
            </a:r>
            <a:r>
              <a:rPr lang="en-US" sz="2900" dirty="0" err="1">
                <a:latin typeface="Berlin Sans FB" pitchFamily="34" charset="0"/>
              </a:rPr>
              <a:t>kelompok</a:t>
            </a:r>
            <a:r>
              <a:rPr lang="en-US" sz="2900" dirty="0">
                <a:latin typeface="Berlin Sans FB" pitchFamily="34" charset="0"/>
              </a:rPr>
              <a:t> </a:t>
            </a:r>
            <a:r>
              <a:rPr lang="en-US" sz="2900" dirty="0" err="1">
                <a:latin typeface="Berlin Sans FB" pitchFamily="34" charset="0"/>
              </a:rPr>
              <a:t>paradigma</a:t>
            </a:r>
            <a:r>
              <a:rPr lang="en-US" sz="2900" dirty="0">
                <a:latin typeface="Berlin Sans FB" pitchFamily="34" charset="0"/>
              </a:rPr>
              <a:t> </a:t>
            </a:r>
            <a:r>
              <a:rPr lang="en-US" sz="2900" dirty="0" err="1" smtClean="0">
                <a:latin typeface="Berlin Sans FB" pitchFamily="34" charset="0"/>
              </a:rPr>
              <a:t>yg</a:t>
            </a:r>
            <a:r>
              <a:rPr lang="en-US" sz="2900" dirty="0" smtClean="0">
                <a:latin typeface="Berlin Sans FB" pitchFamily="34" charset="0"/>
              </a:rPr>
              <a:t> </a:t>
            </a:r>
            <a:r>
              <a:rPr lang="en-US" sz="2900" dirty="0" err="1">
                <a:latin typeface="Berlin Sans FB" pitchFamily="34" charset="0"/>
              </a:rPr>
              <a:t>dominan</a:t>
            </a:r>
            <a:r>
              <a:rPr lang="en-US" sz="2900" dirty="0">
                <a:latin typeface="Berlin Sans FB" pitchFamily="34" charset="0"/>
              </a:rPr>
              <a:t>, </a:t>
            </a:r>
            <a:r>
              <a:rPr lang="en-US" sz="2900" dirty="0" err="1">
                <a:latin typeface="Berlin Sans FB" pitchFamily="34" charset="0"/>
              </a:rPr>
              <a:t>yaitu</a:t>
            </a:r>
            <a:r>
              <a:rPr lang="en-US" sz="2900" dirty="0">
                <a:latin typeface="Berlin Sans FB" pitchFamily="34" charset="0"/>
              </a:rPr>
              <a:t>: </a:t>
            </a:r>
            <a:br>
              <a:rPr lang="en-US" sz="2900" dirty="0">
                <a:latin typeface="Berlin Sans FB" pitchFamily="34" charset="0"/>
              </a:rPr>
            </a:br>
            <a:r>
              <a:rPr lang="en-US" sz="2900" dirty="0">
                <a:latin typeface="Berlin Sans FB" pitchFamily="34" charset="0"/>
              </a:rPr>
              <a:t>(1) </a:t>
            </a:r>
            <a:r>
              <a:rPr lang="en-US" sz="2900" dirty="0" smtClean="0">
                <a:latin typeface="Berlin Sans FB" pitchFamily="34" charset="0"/>
              </a:rPr>
              <a:t> </a:t>
            </a:r>
            <a:r>
              <a:rPr lang="en-US" sz="2900" dirty="0" err="1" smtClean="0">
                <a:latin typeface="Berlin Sans FB" pitchFamily="34" charset="0"/>
              </a:rPr>
              <a:t>paradigma</a:t>
            </a:r>
            <a:r>
              <a:rPr lang="en-US" sz="2900" dirty="0" smtClean="0">
                <a:latin typeface="Berlin Sans FB" pitchFamily="34" charset="0"/>
              </a:rPr>
              <a:t> </a:t>
            </a:r>
            <a:r>
              <a:rPr lang="en-US" sz="2900" dirty="0" err="1">
                <a:latin typeface="Berlin Sans FB" pitchFamily="34" charset="0"/>
              </a:rPr>
              <a:t>positivistik</a:t>
            </a:r>
            <a:r>
              <a:rPr lang="en-US" sz="2900" dirty="0">
                <a:latin typeface="Berlin Sans FB" pitchFamily="34" charset="0"/>
              </a:rPr>
              <a:t> (</a:t>
            </a:r>
            <a:r>
              <a:rPr lang="en-US" sz="2900" dirty="0" err="1">
                <a:latin typeface="Berlin Sans FB" pitchFamily="34" charset="0"/>
              </a:rPr>
              <a:t>metode</a:t>
            </a:r>
            <a:r>
              <a:rPr lang="en-US" sz="2900" dirty="0">
                <a:latin typeface="Berlin Sans FB" pitchFamily="34" charset="0"/>
              </a:rPr>
              <a:t> </a:t>
            </a:r>
            <a:r>
              <a:rPr lang="en-US" sz="2900" dirty="0" err="1">
                <a:latin typeface="Berlin Sans FB" pitchFamily="34" charset="0"/>
              </a:rPr>
              <a:t>kuantitatif</a:t>
            </a:r>
            <a:r>
              <a:rPr lang="en-US" sz="2900" dirty="0">
                <a:latin typeface="Berlin Sans FB" pitchFamily="34" charset="0"/>
              </a:rPr>
              <a:t>); </a:t>
            </a:r>
            <a:r>
              <a:rPr lang="en-US" sz="2900" dirty="0" err="1">
                <a:latin typeface="Berlin Sans FB" pitchFamily="34" charset="0"/>
              </a:rPr>
              <a:t>dan</a:t>
            </a:r>
            <a:r>
              <a:rPr lang="en-US" sz="2900" dirty="0">
                <a:latin typeface="Berlin Sans FB" pitchFamily="34" charset="0"/>
              </a:rPr>
              <a:t> </a:t>
            </a:r>
            <a:br>
              <a:rPr lang="en-US" sz="2900" dirty="0">
                <a:latin typeface="Berlin Sans FB" pitchFamily="34" charset="0"/>
              </a:rPr>
            </a:br>
            <a:r>
              <a:rPr lang="en-US" sz="2900" dirty="0">
                <a:latin typeface="Berlin Sans FB" pitchFamily="34" charset="0"/>
              </a:rPr>
              <a:t>(2) </a:t>
            </a:r>
            <a:r>
              <a:rPr lang="en-US" sz="2900" dirty="0" err="1">
                <a:latin typeface="Berlin Sans FB" pitchFamily="34" charset="0"/>
              </a:rPr>
              <a:t>paradigma</a:t>
            </a:r>
            <a:r>
              <a:rPr lang="en-US" sz="2900" dirty="0">
                <a:latin typeface="Berlin Sans FB" pitchFamily="34" charset="0"/>
              </a:rPr>
              <a:t> </a:t>
            </a:r>
            <a:r>
              <a:rPr lang="en-US" sz="2900" dirty="0" err="1">
                <a:latin typeface="Berlin Sans FB" pitchFamily="34" charset="0"/>
              </a:rPr>
              <a:t>fenomenologis</a:t>
            </a:r>
            <a:r>
              <a:rPr lang="en-US" sz="2900" dirty="0">
                <a:latin typeface="Berlin Sans FB" pitchFamily="34" charset="0"/>
              </a:rPr>
              <a:t>/</a:t>
            </a:r>
            <a:r>
              <a:rPr lang="en-US" sz="2900" dirty="0" err="1">
                <a:latin typeface="Berlin Sans FB" pitchFamily="34" charset="0"/>
              </a:rPr>
              <a:t>interpretif</a:t>
            </a:r>
            <a:r>
              <a:rPr lang="en-US" sz="2900" dirty="0">
                <a:latin typeface="Berlin Sans FB" pitchFamily="34" charset="0"/>
              </a:rPr>
              <a:t> (</a:t>
            </a:r>
            <a:r>
              <a:rPr lang="en-US" sz="2900" dirty="0" err="1">
                <a:latin typeface="Berlin Sans FB" pitchFamily="34" charset="0"/>
              </a:rPr>
              <a:t>metode</a:t>
            </a:r>
            <a:r>
              <a:rPr lang="en-US" sz="2900" dirty="0">
                <a:latin typeface="Berlin Sans FB" pitchFamily="34" charset="0"/>
              </a:rPr>
              <a:t> </a:t>
            </a:r>
            <a:r>
              <a:rPr lang="en-US" sz="2900" dirty="0" smtClean="0">
                <a:latin typeface="Berlin Sans FB" pitchFamily="34" charset="0"/>
              </a:rPr>
              <a:t/>
            </a:r>
            <a:br>
              <a:rPr lang="en-US" sz="2900" dirty="0" smtClean="0">
                <a:latin typeface="Berlin Sans FB" pitchFamily="34" charset="0"/>
              </a:rPr>
            </a:br>
            <a:r>
              <a:rPr lang="en-US" sz="2900" dirty="0">
                <a:latin typeface="Berlin Sans FB" pitchFamily="34" charset="0"/>
              </a:rPr>
              <a:t> </a:t>
            </a:r>
            <a:r>
              <a:rPr lang="en-US" sz="2900" dirty="0" smtClean="0">
                <a:latin typeface="Berlin Sans FB" pitchFamily="34" charset="0"/>
              </a:rPr>
              <a:t>     </a:t>
            </a:r>
            <a:r>
              <a:rPr lang="en-US" sz="2900" dirty="0" err="1" smtClean="0">
                <a:latin typeface="Berlin Sans FB" pitchFamily="34" charset="0"/>
              </a:rPr>
              <a:t>kualitatif</a:t>
            </a:r>
            <a:r>
              <a:rPr lang="en-US" sz="2900" dirty="0" smtClean="0">
                <a:latin typeface="Berlin Sans FB" pitchFamily="34" charset="0"/>
              </a:rPr>
              <a:t>). 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latin typeface="Berlin Sans FB" pitchFamily="34" charset="0"/>
              </a:rPr>
              <a:t>Don Adam (1988), </a:t>
            </a:r>
            <a:r>
              <a:rPr lang="en-US" dirty="0" err="1">
                <a:latin typeface="Berlin Sans FB" pitchFamily="34" charset="0"/>
              </a:rPr>
              <a:t>mempertentangkan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kedua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paradigma</a:t>
            </a:r>
            <a:r>
              <a:rPr lang="en-US" dirty="0" smtClean="0">
                <a:latin typeface="Berlin Sans FB" pitchFamily="34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Berlin Sans FB" pitchFamily="34" charset="0"/>
              </a:rPr>
              <a:t>di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dalam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dua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kutub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saling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berlawanan</a:t>
            </a:r>
            <a:r>
              <a:rPr lang="en-US" dirty="0">
                <a:latin typeface="Berlin Sans FB" pitchFamily="34" charset="0"/>
              </a:rPr>
              <a:t>, </a:t>
            </a: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dirty="0" err="1" smtClean="0">
                <a:latin typeface="Berlin Sans FB" pitchFamily="34" charset="0"/>
              </a:rPr>
              <a:t>yaitu</a:t>
            </a:r>
            <a:r>
              <a:rPr lang="en-US" dirty="0">
                <a:latin typeface="Berlin Sans FB" pitchFamily="34" charset="0"/>
              </a:rPr>
              <a:t>: </a:t>
            </a:r>
          </a:p>
          <a:p>
            <a:pPr lvl="0"/>
            <a:r>
              <a:rPr lang="en-US" dirty="0" err="1">
                <a:latin typeface="Berlin Sans FB" pitchFamily="34" charset="0"/>
              </a:rPr>
              <a:t>positivistik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menekankan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rasionalitas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obyektivitas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u="sng" dirty="0" err="1" smtClean="0">
                <a:solidFill>
                  <a:srgbClr val="FF0000"/>
                </a:solidFill>
                <a:latin typeface="Berlin Sans FB" pitchFamily="34" charset="0"/>
              </a:rPr>
              <a:t>sedangkan</a:t>
            </a:r>
            <a:r>
              <a:rPr lang="en-US" u="sng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endParaRPr lang="en-US" u="sng" dirty="0">
              <a:solidFill>
                <a:srgbClr val="FF0000"/>
              </a:solidFill>
              <a:latin typeface="Berlin Sans FB" pitchFamily="34" charset="0"/>
            </a:endParaRPr>
          </a:p>
          <a:p>
            <a:pPr lvl="0"/>
            <a:r>
              <a:rPr lang="en-US" dirty="0" err="1">
                <a:latin typeface="Berlin Sans FB" pitchFamily="34" charset="0"/>
              </a:rPr>
              <a:t>fenomenologi</a:t>
            </a:r>
            <a:r>
              <a:rPr lang="en-US" dirty="0">
                <a:latin typeface="Berlin Sans FB" pitchFamily="34" charset="0"/>
              </a:rPr>
              <a:t>/</a:t>
            </a:r>
            <a:r>
              <a:rPr lang="en-US" dirty="0" err="1">
                <a:latin typeface="Berlin Sans FB" pitchFamily="34" charset="0"/>
              </a:rPr>
              <a:t>interpretif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menggunakan</a:t>
            </a:r>
            <a:r>
              <a:rPr lang="en-US" dirty="0">
                <a:latin typeface="Berlin Sans FB" pitchFamily="34" charset="0"/>
              </a:rPr>
              <a:t> model </a:t>
            </a:r>
            <a:r>
              <a:rPr lang="en-US" dirty="0" err="1">
                <a:latin typeface="Berlin Sans FB" pitchFamily="34" charset="0"/>
              </a:rPr>
              <a:t>interaktif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subyektif</a:t>
            </a:r>
            <a:r>
              <a:rPr lang="en-US" dirty="0">
                <a:latin typeface="Berlin Sans FB" pitchFamily="34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9216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Karakteristik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Positivistik</a:t>
            </a:r>
            <a:r>
              <a:rPr lang="en-US" b="1" dirty="0" smtClean="0">
                <a:solidFill>
                  <a:srgbClr val="FF0000"/>
                </a:solidFill>
              </a:rPr>
              <a:t> 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830763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514350" lvl="0" indent="-514350">
              <a:buClrTx/>
              <a:buSzPct val="100000"/>
              <a:buFont typeface="+mj-lt"/>
              <a:buAutoNum type="arabicPeriod"/>
            </a:pPr>
            <a:r>
              <a:rPr lang="en-US" sz="2800" dirty="0" err="1" smtClean="0">
                <a:latin typeface="Berlin Sans FB" pitchFamily="34" charset="0"/>
              </a:rPr>
              <a:t>Fenomena-fenomena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sosial</a:t>
            </a:r>
            <a:r>
              <a:rPr lang="en-US" sz="2800" dirty="0">
                <a:latin typeface="Berlin Sans FB" pitchFamily="34" charset="0"/>
              </a:rPr>
              <a:t>/</a:t>
            </a:r>
            <a:r>
              <a:rPr lang="en-US" sz="2800" dirty="0" err="1">
                <a:latin typeface="Berlin Sans FB" pitchFamily="34" charset="0"/>
              </a:rPr>
              <a:t>pendidikan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diamati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secara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parsial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yaitu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dengan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cara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mereduksi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sejumlah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variabel</a:t>
            </a:r>
            <a:r>
              <a:rPr lang="en-US" sz="2800" dirty="0">
                <a:latin typeface="Berlin Sans FB" pitchFamily="34" charset="0"/>
              </a:rPr>
              <a:t> yang </a:t>
            </a:r>
            <a:r>
              <a:rPr lang="en-US" sz="2800" dirty="0" err="1">
                <a:latin typeface="Berlin Sans FB" pitchFamily="34" charset="0"/>
              </a:rPr>
              <a:t>dianggap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kurang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penting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dalam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menjelaskan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fenomena</a:t>
            </a:r>
            <a:r>
              <a:rPr lang="en-US" sz="2800" dirty="0">
                <a:latin typeface="Berlin Sans FB" pitchFamily="34" charset="0"/>
              </a:rPr>
              <a:t>-</a:t>
            </a:r>
            <a:r>
              <a:rPr lang="en-US" sz="2800" dirty="0" err="1">
                <a:latin typeface="Berlin Sans FB" pitchFamily="34" charset="0"/>
              </a:rPr>
              <a:t>fenomena</a:t>
            </a:r>
            <a:r>
              <a:rPr lang="en-US" sz="2800" dirty="0">
                <a:latin typeface="Berlin Sans FB" pitchFamily="34" charset="0"/>
              </a:rPr>
              <a:t> yang </a:t>
            </a:r>
            <a:r>
              <a:rPr lang="en-US" sz="2800" dirty="0" err="1">
                <a:latin typeface="Berlin Sans FB" pitchFamily="34" charset="0"/>
              </a:rPr>
              <a:t>dimaksud</a:t>
            </a:r>
            <a:r>
              <a:rPr lang="en-US" sz="2800" dirty="0">
                <a:latin typeface="Berlin Sans FB" pitchFamily="34" charset="0"/>
              </a:rPr>
              <a:t>; </a:t>
            </a:r>
          </a:p>
          <a:p>
            <a:pPr marL="514350" lvl="0" indent="-514350">
              <a:buClrTx/>
              <a:buSzPct val="100000"/>
              <a:buFont typeface="+mj-lt"/>
              <a:buAutoNum type="arabicPeriod"/>
            </a:pPr>
            <a:r>
              <a:rPr lang="en-US" sz="2800" dirty="0" err="1" smtClean="0">
                <a:latin typeface="Berlin Sans FB" pitchFamily="34" charset="0"/>
              </a:rPr>
              <a:t>Berpandangan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bahwa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fenomena</a:t>
            </a:r>
            <a:r>
              <a:rPr lang="en-US" sz="2800" dirty="0">
                <a:latin typeface="Berlin Sans FB" pitchFamily="34" charset="0"/>
              </a:rPr>
              <a:t>-</a:t>
            </a:r>
            <a:r>
              <a:rPr lang="en-US" sz="2800" dirty="0" err="1">
                <a:latin typeface="Berlin Sans FB" pitchFamily="34" charset="0"/>
              </a:rPr>
              <a:t>fenomena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kehidupan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manusia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lingkungan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sosialnya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bersifat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mekanistik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berlaku</a:t>
            </a:r>
            <a:r>
              <a:rPr lang="en-US" sz="2800" dirty="0">
                <a:latin typeface="Berlin Sans FB" pitchFamily="34" charset="0"/>
              </a:rPr>
              <a:t> universal; </a:t>
            </a:r>
          </a:p>
          <a:p>
            <a:pPr marL="514350" lvl="0" indent="-514350">
              <a:buClrTx/>
              <a:buSzPct val="100000"/>
              <a:buFont typeface="+mj-lt"/>
              <a:buAutoNum type="arabicPeriod"/>
            </a:pPr>
            <a:r>
              <a:rPr lang="en-US" sz="2800" dirty="0" err="1" smtClean="0">
                <a:latin typeface="Berlin Sans FB" pitchFamily="34" charset="0"/>
              </a:rPr>
              <a:t>Proses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riset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menggunakan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logika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berpikir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rasional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deduktif</a:t>
            </a:r>
            <a:r>
              <a:rPr lang="en-US" sz="2800" dirty="0">
                <a:latin typeface="Berlin Sans FB" pitchFamily="34" charset="0"/>
              </a:rPr>
              <a:t>;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6000" dirty="0" err="1" smtClean="0">
                <a:solidFill>
                  <a:srgbClr val="FF0000"/>
                </a:solidFill>
                <a:latin typeface="Brush Script MT" pitchFamily="66" charset="0"/>
              </a:rPr>
              <a:t>Lanjutan</a:t>
            </a:r>
            <a:r>
              <a:rPr lang="en-US" sz="6000" dirty="0" smtClean="0">
                <a:solidFill>
                  <a:srgbClr val="FF0000"/>
                </a:solidFill>
                <a:latin typeface="Brush Script MT" pitchFamily="66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Brush Script MT" pitchFamily="66" charset="0"/>
              </a:rPr>
              <a:t>Karakteristik</a:t>
            </a:r>
            <a:r>
              <a:rPr lang="en-US" sz="6000" dirty="0" smtClean="0">
                <a:solidFill>
                  <a:srgbClr val="FF0000"/>
                </a:solidFill>
                <a:latin typeface="Brush Script MT" pitchFamily="66" charset="0"/>
              </a:rPr>
              <a:t> …..</a:t>
            </a:r>
            <a:endParaRPr lang="en-US" sz="6000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>
              <a:spcAft>
                <a:spcPts val="200"/>
              </a:spcAft>
              <a:buNone/>
            </a:pPr>
            <a:r>
              <a:rPr lang="en-US" dirty="0" smtClean="0">
                <a:latin typeface="Berlin Sans FB" pitchFamily="34" charset="0"/>
              </a:rPr>
              <a:t>4.</a:t>
            </a:r>
            <a:r>
              <a:rPr lang="en-US" dirty="0" smtClean="0"/>
              <a:t> </a:t>
            </a:r>
            <a:r>
              <a:rPr lang="en-US" sz="2700" dirty="0" err="1" smtClean="0">
                <a:latin typeface="Berlin Sans FB" pitchFamily="34" charset="0"/>
              </a:rPr>
              <a:t>menekankan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pada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uji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hipotesis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dan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mengejar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generalisasi</a:t>
            </a:r>
            <a:r>
              <a:rPr lang="en-US" sz="2700" dirty="0">
                <a:latin typeface="Berlin Sans FB" pitchFamily="34" charset="0"/>
              </a:rPr>
              <a:t> (</a:t>
            </a:r>
            <a:r>
              <a:rPr lang="en-US" sz="2700" dirty="0" err="1">
                <a:latin typeface="Berlin Sans FB" pitchFamily="34" charset="0"/>
              </a:rPr>
              <a:t>validitas</a:t>
            </a:r>
            <a:r>
              <a:rPr lang="en-US" sz="2700" dirty="0">
                <a:latin typeface="Berlin Sans FB" pitchFamily="34" charset="0"/>
              </a:rPr>
              <a:t> internal </a:t>
            </a:r>
            <a:r>
              <a:rPr lang="en-US" sz="2700" dirty="0" err="1">
                <a:latin typeface="Berlin Sans FB" pitchFamily="34" charset="0"/>
              </a:rPr>
              <a:t>dan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eksternal</a:t>
            </a:r>
            <a:r>
              <a:rPr lang="en-US" sz="2700" dirty="0">
                <a:latin typeface="Berlin Sans FB" pitchFamily="34" charset="0"/>
              </a:rPr>
              <a:t>); </a:t>
            </a:r>
            <a:endParaRPr lang="en-US" sz="2700" dirty="0" smtClean="0">
              <a:latin typeface="Berlin Sans FB" pitchFamily="34" charset="0"/>
            </a:endParaRPr>
          </a:p>
          <a:p>
            <a:pPr lvl="0">
              <a:spcAft>
                <a:spcPts val="200"/>
              </a:spcAft>
              <a:buNone/>
            </a:pPr>
            <a:r>
              <a:rPr lang="en-US" sz="2700" dirty="0" smtClean="0">
                <a:latin typeface="Berlin Sans FB" pitchFamily="34" charset="0"/>
              </a:rPr>
              <a:t>5. </a:t>
            </a:r>
            <a:r>
              <a:rPr lang="en-US" sz="2700" dirty="0" err="1" smtClean="0">
                <a:latin typeface="Berlin Sans FB" pitchFamily="34" charset="0"/>
              </a:rPr>
              <a:t>fenomena</a:t>
            </a:r>
            <a:r>
              <a:rPr lang="en-US" sz="2700" dirty="0" smtClean="0">
                <a:latin typeface="Berlin Sans FB" pitchFamily="34" charset="0"/>
              </a:rPr>
              <a:t>-</a:t>
            </a:r>
            <a:r>
              <a:rPr lang="en-US" sz="2700" dirty="0" err="1" smtClean="0">
                <a:latin typeface="Berlin Sans FB" pitchFamily="34" charset="0"/>
              </a:rPr>
              <a:t>fenomena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>
                <a:latin typeface="Berlin Sans FB" pitchFamily="34" charset="0"/>
              </a:rPr>
              <a:t>yang </a:t>
            </a:r>
            <a:r>
              <a:rPr lang="en-US" sz="2700" dirty="0" err="1">
                <a:latin typeface="Berlin Sans FB" pitchFamily="34" charset="0"/>
              </a:rPr>
              <a:t>diamati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sifatnya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teratur</a:t>
            </a:r>
            <a:r>
              <a:rPr lang="en-US" sz="2700" dirty="0">
                <a:latin typeface="Berlin Sans FB" pitchFamily="34" charset="0"/>
              </a:rPr>
              <a:t>/</a:t>
            </a:r>
            <a:r>
              <a:rPr lang="en-US" sz="2700" dirty="0" err="1">
                <a:latin typeface="Berlin Sans FB" pitchFamily="34" charset="0"/>
              </a:rPr>
              <a:t>tidak</a:t>
            </a:r>
            <a:r>
              <a:rPr lang="en-US" sz="2700" dirty="0">
                <a:latin typeface="Berlin Sans FB" pitchFamily="34" charset="0"/>
              </a:rPr>
              <a:t> random, </a:t>
            </a:r>
            <a:r>
              <a:rPr lang="en-US" sz="2700" dirty="0" err="1">
                <a:latin typeface="Berlin Sans FB" pitchFamily="34" charset="0"/>
              </a:rPr>
              <a:t>sehingga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dapat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diprediksikan</a:t>
            </a:r>
            <a:r>
              <a:rPr lang="en-US" sz="2700" dirty="0">
                <a:latin typeface="Berlin Sans FB" pitchFamily="34" charset="0"/>
              </a:rPr>
              <a:t>; </a:t>
            </a:r>
            <a:endParaRPr lang="en-US" sz="2700" dirty="0" smtClean="0">
              <a:latin typeface="Berlin Sans FB" pitchFamily="34" charset="0"/>
            </a:endParaRPr>
          </a:p>
          <a:p>
            <a:pPr lvl="0">
              <a:spcAft>
                <a:spcPts val="200"/>
              </a:spcAft>
              <a:buNone/>
            </a:pPr>
            <a:r>
              <a:rPr lang="en-US" sz="2700" dirty="0" smtClean="0">
                <a:latin typeface="Berlin Sans FB" pitchFamily="34" charset="0"/>
              </a:rPr>
              <a:t>6. </a:t>
            </a:r>
            <a:r>
              <a:rPr lang="en-US" sz="2700" dirty="0" err="1" smtClean="0">
                <a:latin typeface="Berlin Sans FB" pitchFamily="34" charset="0"/>
              </a:rPr>
              <a:t>menganut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kebenaran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tunggal</a:t>
            </a:r>
            <a:r>
              <a:rPr lang="en-US" sz="2700" dirty="0">
                <a:latin typeface="Berlin Sans FB" pitchFamily="34" charset="0"/>
              </a:rPr>
              <a:t> (</a:t>
            </a:r>
            <a:r>
              <a:rPr lang="en-US" sz="2700" dirty="0" err="1">
                <a:latin typeface="Berlin Sans FB" pitchFamily="34" charset="0"/>
              </a:rPr>
              <a:t>nomotetis</a:t>
            </a:r>
            <a:r>
              <a:rPr lang="en-US" sz="2700" dirty="0">
                <a:latin typeface="Berlin Sans FB" pitchFamily="34" charset="0"/>
              </a:rPr>
              <a:t>), </a:t>
            </a:r>
            <a:r>
              <a:rPr lang="en-US" sz="2700" dirty="0" smtClean="0">
                <a:latin typeface="Berlin Sans FB" pitchFamily="34" charset="0"/>
              </a:rPr>
              <a:t>yang </a:t>
            </a:r>
            <a:r>
              <a:rPr lang="en-US" sz="2700" dirty="0" err="1" smtClean="0">
                <a:latin typeface="Berlin Sans FB" pitchFamily="34" charset="0"/>
              </a:rPr>
              <a:t>akan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berlaku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di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manapun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tanpa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terikat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dengan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konteks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eko-kulturnya</a:t>
            </a:r>
            <a:r>
              <a:rPr lang="en-US" sz="2700" dirty="0">
                <a:latin typeface="Berlin Sans FB" pitchFamily="34" charset="0"/>
              </a:rPr>
              <a:t>. </a:t>
            </a:r>
            <a:endParaRPr lang="en-US" sz="2700" dirty="0" smtClean="0">
              <a:latin typeface="Berlin Sans FB" pitchFamily="34" charset="0"/>
            </a:endParaRPr>
          </a:p>
          <a:p>
            <a:pPr lvl="0">
              <a:spcAft>
                <a:spcPts val="200"/>
              </a:spcAft>
              <a:buNone/>
            </a:pPr>
            <a:r>
              <a:rPr lang="en-US" sz="2700" dirty="0" smtClean="0">
                <a:latin typeface="Berlin Sans FB" pitchFamily="34" charset="0"/>
              </a:rPr>
              <a:t>7. </a:t>
            </a:r>
            <a:r>
              <a:rPr lang="en-US" sz="2700" dirty="0" err="1" smtClean="0">
                <a:latin typeface="Berlin Sans FB" pitchFamily="34" charset="0"/>
              </a:rPr>
              <a:t>memisahkan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teori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dan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praktik</a:t>
            </a:r>
            <a:r>
              <a:rPr lang="en-US" sz="2700" dirty="0" smtClean="0">
                <a:latin typeface="Berlin Sans FB" pitchFamily="34" charset="0"/>
              </a:rPr>
              <a:t>.</a:t>
            </a:r>
          </a:p>
          <a:p>
            <a:pPr>
              <a:spcAft>
                <a:spcPts val="200"/>
              </a:spcAft>
              <a:buNone/>
            </a:pPr>
            <a:r>
              <a:rPr lang="en-US" sz="2700" dirty="0" smtClean="0">
                <a:latin typeface="Berlin Sans FB" pitchFamily="34" charset="0"/>
              </a:rPr>
              <a:t>8. </a:t>
            </a:r>
            <a:r>
              <a:rPr lang="en-US" sz="2700" dirty="0" err="1">
                <a:latin typeface="Berlin Sans FB" pitchFamily="34" charset="0"/>
              </a:rPr>
              <a:t>Paradigma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ini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telah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mewarnai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berbagai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kebijakan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peningkatan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mutu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pendidikan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kita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selama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ini</a:t>
            </a:r>
            <a:r>
              <a:rPr lang="en-US" sz="2700" dirty="0">
                <a:latin typeface="Berlin Sans FB" pitchFamily="34" charset="0"/>
              </a:rPr>
              <a:t> (</a:t>
            </a:r>
            <a:r>
              <a:rPr lang="en-US" sz="2700" i="1" dirty="0">
                <a:latin typeface="Berlin Sans FB" pitchFamily="34" charset="0"/>
              </a:rPr>
              <a:t>rational planning</a:t>
            </a:r>
            <a:r>
              <a:rPr lang="en-US" sz="2700" dirty="0" smtClean="0">
                <a:latin typeface="Berlin Sans FB" pitchFamily="34" charset="0"/>
              </a:rPr>
              <a:t>).</a:t>
            </a:r>
            <a:endParaRPr lang="en-US" sz="2700" dirty="0">
              <a:latin typeface="Berlin Sans FB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4" y="227013"/>
            <a:ext cx="8086725" cy="681037"/>
          </a:xfrm>
          <a:solidFill>
            <a:srgbClr val="F3B877"/>
          </a:solidFill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Brush Script MT" pitchFamily="66" charset="0"/>
              </a:rPr>
              <a:t>Lanjutan</a:t>
            </a:r>
            <a:r>
              <a:rPr lang="en-US" sz="4800" dirty="0" smtClean="0">
                <a:solidFill>
                  <a:srgbClr val="FF0000"/>
                </a:solidFill>
                <a:latin typeface="Brush Script MT" pitchFamily="66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Brush Script MT" pitchFamily="66" charset="0"/>
              </a:rPr>
              <a:t>Karakteristik</a:t>
            </a:r>
            <a:r>
              <a:rPr lang="en-US" sz="4800" dirty="0" smtClean="0">
                <a:solidFill>
                  <a:srgbClr val="FF0000"/>
                </a:solidFill>
                <a:latin typeface="Brush Script MT" pitchFamily="66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Brush Script MT" pitchFamily="66" charset="0"/>
              </a:rPr>
              <a:t>Positivistik</a:t>
            </a:r>
            <a:r>
              <a:rPr lang="en-US" sz="4800" dirty="0" smtClean="0">
                <a:solidFill>
                  <a:srgbClr val="FF0000"/>
                </a:solidFill>
                <a:latin typeface="Brush Script MT" pitchFamily="66" charset="0"/>
              </a:rPr>
              <a:t> ….</a:t>
            </a:r>
            <a:endParaRPr lang="en-US" sz="4800" b="1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4" y="1125538"/>
            <a:ext cx="7966075" cy="525621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spcAft>
                <a:spcPts val="600"/>
              </a:spcAft>
              <a:buClr>
                <a:srgbClr val="FA0C06"/>
              </a:buClr>
              <a:buSzPct val="100000"/>
              <a:buFont typeface="Wingdings" pitchFamily="2" charset="2"/>
              <a:buChar char="q"/>
            </a:pPr>
            <a:r>
              <a:rPr lang="en-US" sz="2700" dirty="0" smtClean="0">
                <a:latin typeface="Berlin Sans FB" pitchFamily="34" charset="0"/>
              </a:rPr>
              <a:t>Paling </a:t>
            </a:r>
            <a:r>
              <a:rPr lang="en-US" sz="2700" dirty="0" err="1" smtClean="0">
                <a:latin typeface="Berlin Sans FB" pitchFamily="34" charset="0"/>
              </a:rPr>
              <a:t>tua</a:t>
            </a:r>
            <a:r>
              <a:rPr lang="en-US" sz="2700" dirty="0" smtClean="0">
                <a:latin typeface="Berlin Sans FB" pitchFamily="34" charset="0"/>
              </a:rPr>
              <a:t>, </a:t>
            </a:r>
            <a:r>
              <a:rPr lang="en-US" sz="2700" dirty="0" err="1" smtClean="0">
                <a:latin typeface="Berlin Sans FB" pitchFamily="34" charset="0"/>
              </a:rPr>
              <a:t>dan</a:t>
            </a:r>
            <a:r>
              <a:rPr lang="en-US" sz="2700" dirty="0" smtClean="0">
                <a:latin typeface="Berlin Sans FB" pitchFamily="34" charset="0"/>
              </a:rPr>
              <a:t> paling </a:t>
            </a:r>
            <a:r>
              <a:rPr lang="en-US" sz="2700" dirty="0" err="1" smtClean="0">
                <a:latin typeface="Berlin Sans FB" pitchFamily="34" charset="0"/>
              </a:rPr>
              <a:t>banyak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pengikutnya</a:t>
            </a:r>
            <a:r>
              <a:rPr lang="en-US" sz="2700" dirty="0" smtClean="0">
                <a:latin typeface="Berlin Sans FB" pitchFamily="34" charset="0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spcAft>
                <a:spcPts val="600"/>
              </a:spcAft>
              <a:buClr>
                <a:srgbClr val="FA0C06"/>
              </a:buClr>
              <a:buSzPct val="100000"/>
              <a:buFont typeface="Wingdings" pitchFamily="2" charset="2"/>
              <a:buChar char="q"/>
            </a:pPr>
            <a:r>
              <a:rPr lang="en-US" sz="2700" dirty="0" err="1" smtClean="0">
                <a:latin typeface="Berlin Sans FB" pitchFamily="34" charset="0"/>
              </a:rPr>
              <a:t>Diadopsi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dari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ilmu-ilmu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keras</a:t>
            </a:r>
            <a:r>
              <a:rPr lang="en-US" sz="2700" dirty="0" smtClean="0">
                <a:latin typeface="Berlin Sans FB" pitchFamily="34" charset="0"/>
              </a:rPr>
              <a:t> (IPA) </a:t>
            </a:r>
            <a:r>
              <a:rPr lang="en-US" sz="2700" dirty="0" err="1" smtClean="0">
                <a:latin typeface="Berlin Sans FB" pitchFamily="34" charset="0"/>
              </a:rPr>
              <a:t>yg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diterapkan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dlm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penel</a:t>
            </a:r>
            <a:r>
              <a:rPr lang="en-US" sz="2700" dirty="0" smtClean="0">
                <a:latin typeface="Berlin Sans FB" pitchFamily="34" charset="0"/>
              </a:rPr>
              <a:t>. </a:t>
            </a:r>
            <a:r>
              <a:rPr lang="en-US" sz="2700" dirty="0" err="1" smtClean="0">
                <a:latin typeface="Berlin Sans FB" pitchFamily="34" charset="0"/>
              </a:rPr>
              <a:t>Sosial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dan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Pendidikan</a:t>
            </a:r>
            <a:r>
              <a:rPr lang="en-US" sz="2700" dirty="0" smtClean="0">
                <a:latin typeface="Berlin Sans FB" pitchFamily="34" charset="0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spcAft>
                <a:spcPts val="600"/>
              </a:spcAft>
              <a:buClr>
                <a:srgbClr val="FA0C06"/>
              </a:buClr>
              <a:buSzPct val="100000"/>
              <a:buFont typeface="Wingdings" pitchFamily="2" charset="2"/>
              <a:buChar char="q"/>
            </a:pPr>
            <a:r>
              <a:rPr lang="en-US" sz="2700" dirty="0" err="1" smtClean="0">
                <a:latin typeface="Berlin Sans FB" pitchFamily="34" charset="0"/>
              </a:rPr>
              <a:t>Metode</a:t>
            </a:r>
            <a:r>
              <a:rPr lang="en-US" sz="2700" dirty="0" smtClean="0">
                <a:latin typeface="Berlin Sans FB" pitchFamily="34" charset="0"/>
              </a:rPr>
              <a:t>: </a:t>
            </a:r>
            <a:r>
              <a:rPr lang="en-US" sz="2700" dirty="0" err="1" smtClean="0">
                <a:latin typeface="Berlin Sans FB" pitchFamily="34" charset="0"/>
              </a:rPr>
              <a:t>eksperimen</a:t>
            </a:r>
            <a:r>
              <a:rPr lang="en-US" sz="2700" dirty="0" smtClean="0">
                <a:latin typeface="Berlin Sans FB" pitchFamily="34" charset="0"/>
              </a:rPr>
              <a:t>, quasi </a:t>
            </a:r>
            <a:r>
              <a:rPr lang="en-US" sz="2700" dirty="0" err="1" smtClean="0">
                <a:latin typeface="Berlin Sans FB" pitchFamily="34" charset="0"/>
              </a:rPr>
              <a:t>eksperimen</a:t>
            </a:r>
            <a:r>
              <a:rPr lang="en-US" sz="2700" dirty="0" smtClean="0">
                <a:latin typeface="Berlin Sans FB" pitchFamily="34" charset="0"/>
              </a:rPr>
              <a:t>, survey, ex post facto.</a:t>
            </a:r>
          </a:p>
          <a:p>
            <a:pPr marL="609600" indent="-609600" eaLnBrk="1" hangingPunct="1">
              <a:lnSpc>
                <a:spcPct val="90000"/>
              </a:lnSpc>
              <a:spcAft>
                <a:spcPts val="600"/>
              </a:spcAft>
              <a:buClr>
                <a:srgbClr val="FA0C06"/>
              </a:buClr>
              <a:buSzPct val="100000"/>
              <a:buFont typeface="Wingdings" pitchFamily="2" charset="2"/>
              <a:buChar char="q"/>
            </a:pPr>
            <a:r>
              <a:rPr lang="en-US" sz="2700" dirty="0" err="1" smtClean="0">
                <a:latin typeface="Berlin Sans FB" pitchFamily="34" charset="0"/>
              </a:rPr>
              <a:t>Ada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generalisasi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dari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temuan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penel</a:t>
            </a:r>
            <a:r>
              <a:rPr lang="en-US" sz="2700" dirty="0" smtClean="0">
                <a:latin typeface="Berlin Sans FB" pitchFamily="34" charset="0"/>
              </a:rPr>
              <a:t>. </a:t>
            </a:r>
            <a:r>
              <a:rPr lang="en-US" sz="2700" dirty="0" err="1" smtClean="0">
                <a:latin typeface="Berlin Sans FB" pitchFamily="34" charset="0"/>
              </a:rPr>
              <a:t>yg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dilakukan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pada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sampel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smtClean="0">
                <a:latin typeface="Berlin Sans FB" pitchFamily="34" charset="0"/>
                <a:sym typeface="Wingdings" pitchFamily="2" charset="2"/>
              </a:rPr>
              <a:t>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sampel</a:t>
            </a:r>
            <a:r>
              <a:rPr lang="en-US" sz="2700" dirty="0" smtClean="0">
                <a:latin typeface="Berlin Sans FB" pitchFamily="34" charset="0"/>
              </a:rPr>
              <a:t> hrs </a:t>
            </a:r>
            <a:r>
              <a:rPr lang="en-US" sz="2700" dirty="0" err="1" smtClean="0">
                <a:latin typeface="Berlin Sans FB" pitchFamily="34" charset="0"/>
              </a:rPr>
              <a:t>representatif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thd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populasi</a:t>
            </a:r>
            <a:r>
              <a:rPr lang="en-US" sz="2700" dirty="0" smtClean="0">
                <a:latin typeface="Berlin Sans FB" pitchFamily="34" charset="0"/>
              </a:rPr>
              <a:t> (random).</a:t>
            </a:r>
          </a:p>
          <a:p>
            <a:pPr marL="609600" indent="-609600" eaLnBrk="1" hangingPunct="1">
              <a:lnSpc>
                <a:spcPct val="90000"/>
              </a:lnSpc>
              <a:spcAft>
                <a:spcPts val="600"/>
              </a:spcAft>
              <a:buClr>
                <a:srgbClr val="FA0C06"/>
              </a:buClr>
              <a:buSzPct val="100000"/>
              <a:buFont typeface="Wingdings" pitchFamily="2" charset="2"/>
              <a:buChar char="q"/>
            </a:pPr>
            <a:r>
              <a:rPr lang="en-US" sz="2700" dirty="0" err="1" smtClean="0">
                <a:latin typeface="Berlin Sans FB" pitchFamily="34" charset="0"/>
              </a:rPr>
              <a:t>Skopa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persamalahan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yg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diteliti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luas</a:t>
            </a:r>
            <a:r>
              <a:rPr lang="en-US" sz="2700" dirty="0" smtClean="0">
                <a:latin typeface="Berlin Sans FB" pitchFamily="34" charset="0"/>
              </a:rPr>
              <a:t> (</a:t>
            </a:r>
            <a:r>
              <a:rPr lang="en-US" sz="2700" dirty="0" err="1" smtClean="0">
                <a:latin typeface="Berlin Sans FB" pitchFamily="34" charset="0"/>
              </a:rPr>
              <a:t>makin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luas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makin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baik</a:t>
            </a:r>
            <a:r>
              <a:rPr lang="en-US" sz="2700" dirty="0" smtClean="0">
                <a:latin typeface="Berlin Sans FB" pitchFamily="34" charset="0"/>
              </a:rPr>
              <a:t>).</a:t>
            </a:r>
          </a:p>
          <a:p>
            <a:pPr marL="609600" indent="-609600" eaLnBrk="1" hangingPunct="1">
              <a:lnSpc>
                <a:spcPct val="90000"/>
              </a:lnSpc>
              <a:spcAft>
                <a:spcPts val="600"/>
              </a:spcAft>
              <a:buClr>
                <a:srgbClr val="FA0C06"/>
              </a:buClr>
              <a:buSzPct val="100000"/>
              <a:buFont typeface="Wingdings" pitchFamily="2" charset="2"/>
              <a:buChar char="q"/>
            </a:pPr>
            <a:r>
              <a:rPr lang="en-US" sz="2700" dirty="0" err="1" smtClean="0">
                <a:latin typeface="Berlin Sans FB" pitchFamily="34" charset="0"/>
              </a:rPr>
              <a:t>Ada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pengendalian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thd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variabel-variabel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yg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dapat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mempengaruhi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hasil</a:t>
            </a:r>
            <a:r>
              <a:rPr lang="en-US" sz="2700" dirty="0" smtClean="0">
                <a:latin typeface="Berlin Sans FB" pitchFamily="34" charset="0"/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sz="2600" dirty="0" smtClean="0">
              <a:latin typeface="Berlin Sans FB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000" dirty="0" err="1">
                <a:solidFill>
                  <a:srgbClr val="FF0000"/>
                </a:solidFill>
                <a:latin typeface="Berlin Sans FB" pitchFamily="34" charset="0"/>
              </a:rPr>
              <a:t>Paradigma</a:t>
            </a:r>
            <a:r>
              <a:rPr lang="en-US" sz="40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Fenomenologis</a:t>
            </a:r>
            <a: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Berlin Sans FB" pitchFamily="34" charset="0"/>
              </a:rPr>
              <a:t>(</a:t>
            </a:r>
            <a:r>
              <a:rPr lang="en-US" sz="4000" dirty="0" err="1">
                <a:solidFill>
                  <a:srgbClr val="FF0000"/>
                </a:solidFill>
                <a:latin typeface="Berlin Sans FB" pitchFamily="34" charset="0"/>
              </a:rPr>
              <a:t>interpretif</a:t>
            </a:r>
            <a:r>
              <a:rPr lang="en-US" sz="4000" dirty="0">
                <a:solidFill>
                  <a:srgbClr val="FF0000"/>
                </a:solidFill>
                <a:latin typeface="Berlin Sans FB" pitchFamily="34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43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rgbClr val="002060"/>
              </a:buClr>
              <a:buSzPct val="98000"/>
              <a:buFont typeface="Wingdings" pitchFamily="2" charset="2"/>
              <a:buChar char="q"/>
            </a:pPr>
            <a:r>
              <a:rPr lang="en-US" sz="2800" dirty="0" err="1" smtClean="0">
                <a:latin typeface="Berlin Sans FB" pitchFamily="34" charset="0"/>
              </a:rPr>
              <a:t>Asumsi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kebenaran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tidak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tunggal</a:t>
            </a:r>
            <a:r>
              <a:rPr lang="en-US" sz="2800" dirty="0" smtClean="0">
                <a:latin typeface="Berlin Sans FB" pitchFamily="34" charset="0"/>
              </a:rPr>
              <a:t> (</a:t>
            </a:r>
            <a:r>
              <a:rPr lang="en-US" sz="2800" dirty="0" err="1" smtClean="0">
                <a:latin typeface="Berlin Sans FB" pitchFamily="34" charset="0"/>
              </a:rPr>
              <a:t>dialektis</a:t>
            </a:r>
            <a:r>
              <a:rPr lang="en-US" sz="2800" dirty="0" smtClean="0">
                <a:latin typeface="Berlin Sans FB" pitchFamily="34" charset="0"/>
              </a:rPr>
              <a:t>) </a:t>
            </a:r>
            <a:r>
              <a:rPr lang="en-US" sz="2800" dirty="0" smtClean="0">
                <a:latin typeface="Berlin Sans FB" pitchFamily="34" charset="0"/>
                <a:sym typeface="Wingdings" pitchFamily="2" charset="2"/>
              </a:rPr>
              <a:t>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tergantung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pada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konteks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kultur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masyarakat</a:t>
            </a:r>
            <a:r>
              <a:rPr lang="en-US" sz="2800" dirty="0" smtClean="0">
                <a:latin typeface="Berlin Sans FB" pitchFamily="34" charset="0"/>
              </a:rPr>
              <a:t>.</a:t>
            </a:r>
          </a:p>
          <a:p>
            <a:pPr lvl="0">
              <a:spcAft>
                <a:spcPts val="600"/>
              </a:spcAft>
              <a:buClr>
                <a:srgbClr val="002060"/>
              </a:buClr>
              <a:buSzPct val="98000"/>
              <a:buFont typeface="Wingdings" pitchFamily="2" charset="2"/>
              <a:buChar char="q"/>
            </a:pPr>
            <a:r>
              <a:rPr lang="en-US" sz="2800" dirty="0" err="1" smtClean="0">
                <a:latin typeface="Berlin Sans FB" pitchFamily="34" charset="0"/>
              </a:rPr>
              <a:t>Tujuan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utama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memperoleh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pemahanan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terhadap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makna</a:t>
            </a:r>
            <a:r>
              <a:rPr lang="en-US" sz="2800" dirty="0">
                <a:latin typeface="Berlin Sans FB" pitchFamily="34" charset="0"/>
              </a:rPr>
              <a:t> (</a:t>
            </a:r>
            <a:r>
              <a:rPr lang="en-US" sz="2800" i="1" dirty="0">
                <a:latin typeface="Berlin Sans FB" pitchFamily="34" charset="0"/>
              </a:rPr>
              <a:t>meaning</a:t>
            </a:r>
            <a:r>
              <a:rPr lang="en-US" sz="2800" dirty="0">
                <a:latin typeface="Berlin Sans FB" pitchFamily="34" charset="0"/>
              </a:rPr>
              <a:t>), </a:t>
            </a:r>
            <a:r>
              <a:rPr lang="en-US" sz="2800" dirty="0" err="1">
                <a:latin typeface="Berlin Sans FB" pitchFamily="34" charset="0"/>
              </a:rPr>
              <a:t>karena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fenomena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>
                <a:latin typeface="Berlin Sans FB" pitchFamily="34" charset="0"/>
              </a:rPr>
              <a:t>(</a:t>
            </a:r>
            <a:r>
              <a:rPr lang="en-US" sz="2800" dirty="0" err="1">
                <a:latin typeface="Berlin Sans FB" pitchFamily="34" charset="0"/>
              </a:rPr>
              <a:t>perilaku</a:t>
            </a:r>
            <a:r>
              <a:rPr lang="en-US" sz="2800" dirty="0">
                <a:latin typeface="Berlin Sans FB" pitchFamily="34" charset="0"/>
              </a:rPr>
              <a:t>) yang </a:t>
            </a:r>
            <a:r>
              <a:rPr lang="en-US" sz="2800" dirty="0" err="1">
                <a:latin typeface="Berlin Sans FB" pitchFamily="34" charset="0"/>
              </a:rPr>
              <a:t>sama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dapat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mempunyai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makna</a:t>
            </a:r>
            <a:r>
              <a:rPr lang="en-US" sz="2800" dirty="0">
                <a:latin typeface="Berlin Sans FB" pitchFamily="34" charset="0"/>
              </a:rPr>
              <a:t> yang </a:t>
            </a:r>
            <a:r>
              <a:rPr lang="en-US" sz="2800" dirty="0" err="1">
                <a:latin typeface="Berlin Sans FB" pitchFamily="34" charset="0"/>
              </a:rPr>
              <a:t>berbeda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pada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konteks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kultural</a:t>
            </a:r>
            <a:r>
              <a:rPr lang="en-US" sz="2800" dirty="0">
                <a:latin typeface="Berlin Sans FB" pitchFamily="34" charset="0"/>
              </a:rPr>
              <a:t> yang </a:t>
            </a:r>
            <a:r>
              <a:rPr lang="en-US" sz="2800" dirty="0" err="1">
                <a:latin typeface="Berlin Sans FB" pitchFamily="34" charset="0"/>
              </a:rPr>
              <a:t>berbeda</a:t>
            </a:r>
            <a:r>
              <a:rPr lang="en-US" sz="2800" dirty="0">
                <a:latin typeface="Berlin Sans FB" pitchFamily="34" charset="0"/>
              </a:rPr>
              <a:t>. </a:t>
            </a:r>
          </a:p>
          <a:p>
            <a:pPr lvl="0">
              <a:spcAft>
                <a:spcPts val="600"/>
              </a:spcAft>
              <a:buClr>
                <a:srgbClr val="002060"/>
              </a:buClr>
              <a:buSzPct val="98000"/>
              <a:buFont typeface="Wingdings" pitchFamily="2" charset="2"/>
              <a:buChar char="q"/>
            </a:pPr>
            <a:r>
              <a:rPr lang="en-US" sz="2800" dirty="0" err="1" smtClean="0">
                <a:latin typeface="Berlin Sans FB" pitchFamily="34" charset="0"/>
              </a:rPr>
              <a:t>Mendasarkan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gambaran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apa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adanya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menurut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interpretasi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subyek</a:t>
            </a:r>
            <a:r>
              <a:rPr lang="en-US" sz="2800" dirty="0" smtClean="0">
                <a:latin typeface="Berlin Sans FB" pitchFamily="34" charset="0"/>
              </a:rPr>
              <a:t>.</a:t>
            </a:r>
            <a:endParaRPr lang="en-US" sz="2800" dirty="0">
              <a:latin typeface="Berlin Sans FB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27013"/>
            <a:ext cx="7862888" cy="681037"/>
          </a:xfrm>
          <a:solidFill>
            <a:srgbClr val="F3B877"/>
          </a:solidFill>
          <a:ln w="38100" cmpd="dbl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marL="762000" indent="-762000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5300" b="1" dirty="0" err="1" smtClean="0">
                <a:solidFill>
                  <a:srgbClr val="FF0000"/>
                </a:solidFill>
                <a:latin typeface="Brush Script MT" pitchFamily="66" charset="0"/>
              </a:rPr>
              <a:t>Lanjutan</a:t>
            </a:r>
            <a:r>
              <a:rPr lang="en-US" sz="5300" b="1" dirty="0" smtClean="0">
                <a:solidFill>
                  <a:srgbClr val="FF0000"/>
                </a:solidFill>
                <a:latin typeface="Brush Script MT" pitchFamily="66" charset="0"/>
              </a:rPr>
              <a:t> </a:t>
            </a:r>
            <a:r>
              <a:rPr lang="en-US" sz="5300" b="1" dirty="0" err="1" smtClean="0">
                <a:solidFill>
                  <a:srgbClr val="FF0000"/>
                </a:solidFill>
                <a:latin typeface="Brush Script MT" pitchFamily="66" charset="0"/>
              </a:rPr>
              <a:t>Fenomenologis</a:t>
            </a:r>
            <a:r>
              <a:rPr lang="en-US" sz="5300" b="1" dirty="0" smtClean="0">
                <a:solidFill>
                  <a:srgbClr val="FF0000"/>
                </a:solidFill>
                <a:latin typeface="Brush Script MT" pitchFamily="66" charset="0"/>
              </a:rPr>
              <a:t> ….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4" y="1143000"/>
            <a:ext cx="7813675" cy="5105400"/>
          </a:xfrm>
          <a:solidFill>
            <a:srgbClr val="9EFB6F"/>
          </a:solidFill>
          <a:ln w="38100"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tx1">
                  <a:lumMod val="95000"/>
                  <a:lumOff val="5000"/>
                </a:schemeClr>
              </a:buClr>
            </a:pPr>
            <a:r>
              <a:rPr lang="en-US" sz="2800" dirty="0" err="1" smtClean="0">
                <a:latin typeface="Berlin Sans FB" pitchFamily="34" charset="0"/>
              </a:rPr>
              <a:t>Datang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belakangan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shg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banyak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ditentang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penganut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positivistik</a:t>
            </a:r>
            <a:r>
              <a:rPr lang="en-US" sz="2800" dirty="0" smtClean="0">
                <a:latin typeface="Berlin Sans FB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tx1">
                  <a:lumMod val="95000"/>
                  <a:lumOff val="5000"/>
                </a:schemeClr>
              </a:buClr>
            </a:pPr>
            <a:r>
              <a:rPr lang="en-US" sz="2800" dirty="0" err="1" smtClean="0">
                <a:latin typeface="Berlin Sans FB" pitchFamily="34" charset="0"/>
              </a:rPr>
              <a:t>Tidak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ada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generalisasi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hasil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temuan</a:t>
            </a:r>
            <a:r>
              <a:rPr lang="en-US" sz="2800" dirty="0" smtClean="0">
                <a:latin typeface="Berlin Sans FB" pitchFamily="34" charset="0"/>
              </a:rPr>
              <a:t>.</a:t>
            </a:r>
          </a:p>
          <a:p>
            <a:pPr lvl="0">
              <a:lnSpc>
                <a:spcPct val="90000"/>
              </a:lnSpc>
              <a:spcAft>
                <a:spcPts val="600"/>
              </a:spcAft>
              <a:buClr>
                <a:schemeClr val="tx1">
                  <a:lumMod val="95000"/>
                  <a:lumOff val="5000"/>
                </a:schemeClr>
              </a:buClr>
            </a:pPr>
            <a:r>
              <a:rPr lang="en-US" sz="2800" dirty="0" err="1" smtClean="0">
                <a:latin typeface="Berlin Sans FB" pitchFamily="34" charset="0"/>
              </a:rPr>
              <a:t>Pengamatannya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dilakukan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pada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skopa</a:t>
            </a:r>
            <a:r>
              <a:rPr lang="en-US" sz="2800" dirty="0" smtClean="0">
                <a:latin typeface="Berlin Sans FB" pitchFamily="34" charset="0"/>
              </a:rPr>
              <a:t> yang </a:t>
            </a:r>
            <a:r>
              <a:rPr lang="en-US" sz="2800" dirty="0" err="1" smtClean="0">
                <a:latin typeface="Berlin Sans FB" pitchFamily="34" charset="0"/>
              </a:rPr>
              <a:t>sempit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tetapi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mendalam</a:t>
            </a:r>
            <a:r>
              <a:rPr lang="en-US" sz="2800" dirty="0" smtClean="0">
                <a:latin typeface="Berlin Sans FB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tx1">
                  <a:lumMod val="95000"/>
                  <a:lumOff val="5000"/>
                </a:schemeClr>
              </a:buClr>
            </a:pPr>
            <a:r>
              <a:rPr lang="en-US" sz="2800" dirty="0" err="1" smtClean="0">
                <a:latin typeface="Berlin Sans FB" pitchFamily="34" charset="0"/>
              </a:rPr>
              <a:t>Peneliti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ikut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larut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dlm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kancah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penelitian</a:t>
            </a:r>
            <a:r>
              <a:rPr lang="en-US" sz="2800" dirty="0" smtClean="0">
                <a:latin typeface="Berlin Sans FB" pitchFamily="34" charset="0"/>
              </a:rPr>
              <a:t> (</a:t>
            </a:r>
            <a:r>
              <a:rPr lang="en-US" sz="2800" dirty="0" err="1" smtClean="0">
                <a:latin typeface="Berlin Sans FB" pitchFamily="34" charset="0"/>
              </a:rPr>
              <a:t>proses</a:t>
            </a:r>
            <a:r>
              <a:rPr lang="en-US" sz="2800" dirty="0" smtClean="0">
                <a:latin typeface="Berlin Sans FB" pitchFamily="34" charset="0"/>
              </a:rPr>
              <a:t> entry), </a:t>
            </a:r>
            <a:r>
              <a:rPr lang="en-US" sz="2800" dirty="0" err="1" smtClean="0">
                <a:latin typeface="Berlin Sans FB" pitchFamily="34" charset="0"/>
              </a:rPr>
              <a:t>observasi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partisipan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merasakan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apa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yg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dirasakan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subyek</a:t>
            </a:r>
            <a:r>
              <a:rPr lang="en-US" sz="2800" dirty="0" smtClean="0">
                <a:latin typeface="Berlin Sans FB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tx1">
                  <a:lumMod val="95000"/>
                  <a:lumOff val="5000"/>
                </a:schemeClr>
              </a:buClr>
            </a:pPr>
            <a:r>
              <a:rPr lang="en-US" sz="2800" dirty="0" err="1" smtClean="0">
                <a:latin typeface="Berlin Sans FB" pitchFamily="34" charset="0"/>
              </a:rPr>
              <a:t>Settingnya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harus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dijaga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tetap</a:t>
            </a:r>
            <a:r>
              <a:rPr lang="en-US" sz="2800" dirty="0" smtClean="0">
                <a:latin typeface="Berlin Sans FB" pitchFamily="34" charset="0"/>
              </a:rPr>
              <a:t> natural/</a:t>
            </a:r>
            <a:r>
              <a:rPr lang="en-US" sz="2800" dirty="0" err="1" smtClean="0">
                <a:latin typeface="Berlin Sans FB" pitchFamily="34" charset="0"/>
              </a:rPr>
              <a:t>tidak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boleh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diintervensi</a:t>
            </a:r>
            <a:r>
              <a:rPr lang="en-US" sz="2800" dirty="0" smtClean="0">
                <a:latin typeface="Berlin Sans FB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latin typeface="Berlin Sans FB" pitchFamily="34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b="1" dirty="0">
                <a:solidFill>
                  <a:srgbClr val="C00000"/>
                </a:solidFill>
              </a:rPr>
              <a:t>RISET </a:t>
            </a:r>
            <a:r>
              <a:rPr lang="en-US" b="1" dirty="0" smtClean="0">
                <a:solidFill>
                  <a:srgbClr val="C00000"/>
                </a:solidFill>
              </a:rPr>
              <a:t>TERAPAN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: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2800" dirty="0" err="1" smtClean="0">
                <a:latin typeface="Berlin Sans FB" pitchFamily="34" charset="0"/>
              </a:rPr>
              <a:t>Bertujuan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untuk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menguji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menerapkan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teori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untuk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pemecahan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masalah</a:t>
            </a:r>
            <a:r>
              <a:rPr lang="en-US" sz="2800" dirty="0" smtClean="0">
                <a:latin typeface="Berlin Sans FB" pitchFamily="34" charset="0"/>
              </a:rPr>
              <a:t> yang </a:t>
            </a:r>
            <a:r>
              <a:rPr lang="en-US" sz="2800" dirty="0" err="1" smtClean="0">
                <a:latin typeface="Berlin Sans FB" pitchFamily="34" charset="0"/>
              </a:rPr>
              <a:t>riil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mengembang-kan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menghasilkan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produk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dan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memperoleh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informasi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untuk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dasar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dalam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pembuatan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keputusan</a:t>
            </a:r>
            <a:r>
              <a:rPr lang="en-US" sz="2800" dirty="0" smtClean="0">
                <a:latin typeface="Berlin Sans FB" pitchFamily="34" charset="0"/>
              </a:rPr>
              <a:t>.</a:t>
            </a:r>
            <a:endParaRPr lang="en-US" dirty="0" smtClean="0">
              <a:latin typeface="Berlin Sans FB" pitchFamily="34" charset="0"/>
            </a:endParaRPr>
          </a:p>
          <a:p>
            <a:pPr lvl="0">
              <a:spcBef>
                <a:spcPts val="1200"/>
              </a:spcBef>
              <a:buNone/>
            </a:pPr>
            <a:r>
              <a:rPr lang="en-US" sz="3000" u="sng" dirty="0" err="1" smtClean="0">
                <a:latin typeface="Berlin Sans FB" pitchFamily="34" charset="0"/>
              </a:rPr>
              <a:t>Perbedaan</a:t>
            </a:r>
            <a:r>
              <a:rPr lang="en-US" sz="3000" u="sng" dirty="0" smtClean="0">
                <a:latin typeface="Berlin Sans FB" pitchFamily="34" charset="0"/>
              </a:rPr>
              <a:t> </a:t>
            </a:r>
            <a:r>
              <a:rPr lang="en-US" sz="3000" u="sng" dirty="0" err="1" smtClean="0">
                <a:latin typeface="Berlin Sans FB" pitchFamily="34" charset="0"/>
              </a:rPr>
              <a:t>Orientasi</a:t>
            </a:r>
            <a:r>
              <a:rPr lang="en-US" sz="3000" u="sng" dirty="0" smtClean="0">
                <a:latin typeface="Berlin Sans FB" pitchFamily="34" charset="0"/>
              </a:rPr>
              <a:t> …… </a:t>
            </a:r>
            <a:endParaRPr lang="en-US" sz="3000" u="sng" dirty="0">
              <a:latin typeface="Berlin Sans FB" pitchFamily="34" charset="0"/>
            </a:endParaRPr>
          </a:p>
          <a:p>
            <a:pPr lvl="0"/>
            <a:r>
              <a:rPr lang="en-US" i="1" dirty="0">
                <a:latin typeface="Berlin Sans FB" pitchFamily="34" charset="0"/>
              </a:rPr>
              <a:t>Basic research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menekankan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standar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keilmuan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tinggi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 </a:t>
            </a:r>
            <a:r>
              <a:rPr lang="en-US" dirty="0" err="1">
                <a:latin typeface="Berlin Sans FB" pitchFamily="34" charset="0"/>
              </a:rPr>
              <a:t>berusaha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memperoleh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hasil</a:t>
            </a:r>
            <a:r>
              <a:rPr lang="en-US" dirty="0">
                <a:latin typeface="Berlin Sans FB" pitchFamily="34" charset="0"/>
              </a:rPr>
              <a:t> yang valid </a:t>
            </a:r>
            <a:r>
              <a:rPr lang="en-US" dirty="0" err="1">
                <a:latin typeface="Berlin Sans FB" pitchFamily="34" charset="0"/>
              </a:rPr>
              <a:t>menurut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ukuran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metode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ilmiah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u="sng" dirty="0" err="1" smtClean="0">
                <a:solidFill>
                  <a:srgbClr val="FF0000"/>
                </a:solidFill>
                <a:latin typeface="Berlin Sans FB" pitchFamily="34" charset="0"/>
              </a:rPr>
              <a:t>sedangkan</a:t>
            </a:r>
            <a:endParaRPr lang="en-US" u="sng" dirty="0">
              <a:solidFill>
                <a:srgbClr val="FF0000"/>
              </a:solidFill>
              <a:latin typeface="Berlin Sans FB" pitchFamily="34" charset="0"/>
            </a:endParaRPr>
          </a:p>
          <a:p>
            <a:pPr lvl="0"/>
            <a:r>
              <a:rPr lang="en-US" dirty="0" err="1" smtClean="0">
                <a:latin typeface="Berlin Sans FB" pitchFamily="34" charset="0"/>
              </a:rPr>
              <a:t>Penelitian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terapan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menekankan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kemanfaatan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secara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praktis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hasil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penelitian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untuk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mengatasi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masalah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kongkrit</a:t>
            </a:r>
            <a:r>
              <a:rPr lang="en-US" dirty="0">
                <a:latin typeface="Berlin Sans FB" pitchFamily="34" charset="0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4" y="227012"/>
            <a:ext cx="8239125" cy="687387"/>
          </a:xfrm>
          <a:solidFill>
            <a:schemeClr val="hlink"/>
          </a:solidFill>
          <a:ln w="38100" cmpd="dbl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marL="762000" indent="-762000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b="1" dirty="0" err="1" smtClean="0">
                <a:solidFill>
                  <a:schemeClr val="bg1"/>
                </a:solidFill>
                <a:latin typeface="Brush Script MT" pitchFamily="66" charset="0"/>
              </a:rPr>
              <a:t>Metode</a:t>
            </a:r>
            <a:r>
              <a:rPr lang="en-US" b="1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rush Script MT" pitchFamily="66" charset="0"/>
              </a:rPr>
              <a:t>Penelitian</a:t>
            </a:r>
            <a:r>
              <a:rPr lang="en-US" b="1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rush Script MT" pitchFamily="66" charset="0"/>
              </a:rPr>
              <a:t>Tindakan</a:t>
            </a:r>
            <a:endParaRPr lang="en-US" b="1" dirty="0" smtClean="0">
              <a:solidFill>
                <a:schemeClr val="bg1"/>
              </a:solidFill>
              <a:latin typeface="Brush Script MT" pitchFamily="66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4" y="1066800"/>
            <a:ext cx="8207375" cy="5257800"/>
          </a:xfrm>
          <a:solidFill>
            <a:srgbClr val="FCC36E"/>
          </a:solidFill>
          <a:ln w="38100" cmpd="dbl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A0C06"/>
              </a:buClr>
              <a:buSzPct val="104000"/>
            </a:pPr>
            <a:r>
              <a:rPr lang="en-US" sz="2200" dirty="0" err="1" smtClean="0">
                <a:latin typeface="Berlin Sans FB" pitchFamily="34" charset="0"/>
              </a:rPr>
              <a:t>Mendasarkan</a:t>
            </a:r>
            <a:r>
              <a:rPr lang="en-US" sz="2200" dirty="0" smtClean="0">
                <a:latin typeface="Berlin Sans FB" pitchFamily="34" charset="0"/>
              </a:rPr>
              <a:t> pd </a:t>
            </a:r>
            <a:r>
              <a:rPr lang="en-US" sz="2200" dirty="0" err="1" smtClean="0">
                <a:latin typeface="Berlin Sans FB" pitchFamily="34" charset="0"/>
              </a:rPr>
              <a:t>paradigma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teori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kritis</a:t>
            </a:r>
            <a:r>
              <a:rPr lang="en-US" sz="2200" dirty="0" smtClean="0">
                <a:latin typeface="Berlin Sans FB" pitchFamily="34" charset="0"/>
              </a:rPr>
              <a:t>, </a:t>
            </a:r>
            <a:r>
              <a:rPr lang="en-US" sz="2200" dirty="0" err="1" smtClean="0">
                <a:latin typeface="Berlin Sans FB" pitchFamily="34" charset="0"/>
              </a:rPr>
              <a:t>datang</a:t>
            </a:r>
            <a:r>
              <a:rPr lang="en-US" sz="2200" dirty="0" smtClean="0">
                <a:latin typeface="Berlin Sans FB" pitchFamily="34" charset="0"/>
              </a:rPr>
              <a:t> paling </a:t>
            </a:r>
            <a:r>
              <a:rPr lang="en-US" sz="2200" dirty="0" err="1" smtClean="0">
                <a:latin typeface="Berlin Sans FB" pitchFamily="34" charset="0"/>
              </a:rPr>
              <a:t>belakangan</a:t>
            </a:r>
            <a:r>
              <a:rPr lang="en-US" sz="2200" dirty="0" smtClean="0">
                <a:latin typeface="Berlin Sans FB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Clr>
                <a:srgbClr val="FA0C06"/>
              </a:buClr>
              <a:buSzPct val="104000"/>
            </a:pPr>
            <a:r>
              <a:rPr lang="en-US" sz="2200" dirty="0" err="1" smtClean="0">
                <a:latin typeface="Berlin Sans FB" pitchFamily="34" charset="0"/>
              </a:rPr>
              <a:t>Hubungan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antara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teori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praktik</a:t>
            </a:r>
            <a:r>
              <a:rPr lang="en-US" sz="2200" dirty="0" smtClean="0">
                <a:latin typeface="Berlin Sans FB" pitchFamily="34" charset="0"/>
              </a:rPr>
              <a:t> (</a:t>
            </a:r>
            <a:r>
              <a:rPr lang="en-US" sz="2200" dirty="0" err="1" smtClean="0">
                <a:latin typeface="Berlin Sans FB" pitchFamily="34" charset="0"/>
              </a:rPr>
              <a:t>penelitian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jenis</a:t>
            </a:r>
            <a:r>
              <a:rPr lang="en-US" sz="2200" dirty="0" smtClean="0">
                <a:latin typeface="Berlin Sans FB" pitchFamily="34" charset="0"/>
              </a:rPr>
              <a:t> lain </a:t>
            </a:r>
            <a:r>
              <a:rPr lang="en-US" sz="2200" dirty="0" err="1" smtClean="0">
                <a:latin typeface="Berlin Sans FB" pitchFamily="34" charset="0"/>
              </a:rPr>
              <a:t>jarang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diaplikasikan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utk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perbaikan</a:t>
            </a:r>
            <a:r>
              <a:rPr lang="en-US" sz="2200" dirty="0" smtClean="0">
                <a:latin typeface="Berlin Sans FB" pitchFamily="34" charset="0"/>
              </a:rPr>
              <a:t>).</a:t>
            </a:r>
          </a:p>
          <a:p>
            <a:pPr eaLnBrk="1" hangingPunct="1">
              <a:lnSpc>
                <a:spcPct val="90000"/>
              </a:lnSpc>
              <a:buClr>
                <a:srgbClr val="FA0C06"/>
              </a:buClr>
              <a:buSzPct val="104000"/>
            </a:pPr>
            <a:r>
              <a:rPr lang="en-US" sz="2200" dirty="0" err="1" smtClean="0">
                <a:latin typeface="Berlin Sans FB" pitchFamily="34" charset="0"/>
              </a:rPr>
              <a:t>Adanya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hubungan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antara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peneliti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dgn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klp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sasaran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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subyek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sebaiknya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diberitahu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diajak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bekerjasama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utk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mencapai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tujuan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bersama</a:t>
            </a:r>
            <a:r>
              <a:rPr lang="en-US" sz="2200" dirty="0" smtClean="0">
                <a:latin typeface="Berlin Sans FB" pitchFamily="34" charset="0"/>
              </a:rPr>
              <a:t>.</a:t>
            </a:r>
            <a:endParaRPr lang="sv-SE" sz="2200" dirty="0" smtClean="0">
              <a:latin typeface="Berlin Sans FB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A0C06"/>
              </a:buClr>
              <a:buSzPct val="104000"/>
            </a:pPr>
            <a:r>
              <a:rPr lang="sv-SE" sz="2200" dirty="0" smtClean="0">
                <a:latin typeface="Berlin Sans FB" pitchFamily="34" charset="0"/>
              </a:rPr>
              <a:t>Orientasi penelitian bukan utk mencari ”kebenaran” tetapi utk memecahkan permasalahan riil yg dihadapi baik oleh peneliti maupun subyek yg diteliti melalui langkah-langkah penerapan tindakan.</a:t>
            </a:r>
          </a:p>
          <a:p>
            <a:pPr eaLnBrk="1" hangingPunct="1">
              <a:lnSpc>
                <a:spcPct val="90000"/>
              </a:lnSpc>
              <a:buClr>
                <a:srgbClr val="FA0C06"/>
              </a:buClr>
              <a:buSzPct val="104000"/>
            </a:pPr>
            <a:r>
              <a:rPr lang="sv-SE" sz="2200" dirty="0" smtClean="0">
                <a:latin typeface="Berlin Sans FB" pitchFamily="34" charset="0"/>
              </a:rPr>
              <a:t>Bersifat kooperatif, antara yg memberikan tindakan dan pihak yang dikenai tindakan (Dokter dalam mengobati pasien akan lebih efektif jika pasiennya juga bersifat kooperatif/mau bekerja sama).</a:t>
            </a:r>
            <a:endParaRPr lang="en-US" sz="2200" dirty="0" smtClean="0">
              <a:latin typeface="Berlin Sans FB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81000"/>
            <a:ext cx="7826375" cy="576263"/>
          </a:xfrm>
          <a:solidFill>
            <a:srgbClr val="FCC36E"/>
          </a:solidFill>
          <a:ln w="38100" cmpd="dbl">
            <a:solidFill>
              <a:schemeClr val="tx1"/>
            </a:solidFill>
          </a:ln>
        </p:spPr>
        <p:txBody>
          <a:bodyPr>
            <a:noAutofit/>
          </a:bodyPr>
          <a:lstStyle/>
          <a:p>
            <a:pPr eaLnBrk="1" hangingPunct="1"/>
            <a:r>
              <a:rPr lang="en-US" sz="4000" i="1" dirty="0" err="1" smtClean="0">
                <a:solidFill>
                  <a:schemeClr val="tx1"/>
                </a:solidFill>
                <a:latin typeface="Berlin Sans FB" pitchFamily="34" charset="0"/>
              </a:rPr>
              <a:t>Penelitian</a:t>
            </a:r>
            <a:r>
              <a:rPr lang="en-US" sz="4000" i="1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4000" i="1" dirty="0" err="1" smtClean="0">
                <a:solidFill>
                  <a:schemeClr val="tx1"/>
                </a:solidFill>
                <a:latin typeface="Berlin Sans FB" pitchFamily="34" charset="0"/>
              </a:rPr>
              <a:t>Tindakan</a:t>
            </a:r>
            <a:r>
              <a:rPr lang="en-US" sz="4000" i="1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4000" i="1" dirty="0" err="1" smtClean="0">
                <a:solidFill>
                  <a:schemeClr val="tx1"/>
                </a:solidFill>
                <a:latin typeface="Berlin Sans FB" pitchFamily="34" charset="0"/>
              </a:rPr>
              <a:t>Lanjutan</a:t>
            </a:r>
            <a:r>
              <a:rPr lang="en-US" sz="4000" i="1" dirty="0" smtClean="0">
                <a:solidFill>
                  <a:schemeClr val="tx1"/>
                </a:solidFill>
                <a:latin typeface="Berlin Sans FB" pitchFamily="34" charset="0"/>
              </a:rPr>
              <a:t>….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3524" y="1143000"/>
            <a:ext cx="8118476" cy="5105400"/>
          </a:xfrm>
          <a:solidFill>
            <a:srgbClr val="9EFB6F"/>
          </a:solidFill>
          <a:ln w="38100" cmpd="dbl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q"/>
            </a:pPr>
            <a:r>
              <a:rPr lang="sv-SE" sz="2800" dirty="0" smtClean="0">
                <a:latin typeface="Berlin Sans FB" pitchFamily="34" charset="0"/>
              </a:rPr>
              <a:t>Dilaksanakan pada lokasi terjadinya permasalah-an tersebut (tidak diuji-cobakan pada subjek yang lain atau di tempat lain).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q"/>
            </a:pPr>
            <a:r>
              <a:rPr lang="sv-SE" sz="2800" dirty="0" smtClean="0">
                <a:latin typeface="Berlin Sans FB" pitchFamily="34" charset="0"/>
              </a:rPr>
              <a:t>Bersifat partisipatif, karena memerlukan partisipasi dari pihak yang dikenai tindakan.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q"/>
            </a:pPr>
            <a:r>
              <a:rPr lang="sv-SE" sz="2800" dirty="0" smtClean="0">
                <a:latin typeface="Berlin Sans FB" pitchFamily="34" charset="0"/>
              </a:rPr>
              <a:t>Dilakukan pada </a:t>
            </a:r>
            <a:r>
              <a:rPr lang="sv-SE" sz="2800" i="1" dirty="0" smtClean="0">
                <a:latin typeface="Berlin Sans FB" pitchFamily="34" charset="0"/>
              </a:rPr>
              <a:t>setting</a:t>
            </a:r>
            <a:r>
              <a:rPr lang="sv-SE" sz="2800" dirty="0" smtClean="0">
                <a:latin typeface="Berlin Sans FB" pitchFamily="34" charset="0"/>
              </a:rPr>
              <a:t> yang natural, tidak ada perubahan atau pengaturan apapun, kecuali tindakan yang akan diterapkan.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q"/>
            </a:pPr>
            <a:r>
              <a:rPr lang="sv-SE" sz="2800" dirty="0" smtClean="0">
                <a:latin typeface="Berlin Sans FB" pitchFamily="34" charset="0"/>
              </a:rPr>
              <a:t>Tidak ada upaya pengendalian terhadap faktor (variabel) pengganggu atau yang berpengaruh thd. hasil.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q"/>
            </a:pPr>
            <a:r>
              <a:rPr lang="sv-SE" sz="2800" dirty="0" smtClean="0">
                <a:latin typeface="Berlin Sans FB" pitchFamily="34" charset="0"/>
              </a:rPr>
              <a:t>Tidak ada upaya generalisasi dari hsl temuan.</a:t>
            </a:r>
            <a:endParaRPr lang="en-US" sz="2800" dirty="0" smtClean="0">
              <a:latin typeface="Berlin Sans FB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Brush Script MT" pitchFamily="66" charset="0"/>
              </a:rPr>
              <a:t>Lanjutan</a:t>
            </a:r>
            <a:r>
              <a:rPr lang="en-US" sz="6000" dirty="0" smtClean="0">
                <a:solidFill>
                  <a:srgbClr val="FF0000"/>
                </a:solidFill>
                <a:latin typeface="Brush Script MT" pitchFamily="66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Brush Script MT" pitchFamily="66" charset="0"/>
              </a:rPr>
              <a:t>Silabus</a:t>
            </a:r>
            <a:r>
              <a:rPr lang="en-US" sz="6000" dirty="0" smtClean="0">
                <a:solidFill>
                  <a:srgbClr val="FF0000"/>
                </a:solidFill>
                <a:latin typeface="Brush Script MT" pitchFamily="66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Brush Script MT" pitchFamily="66" charset="0"/>
              </a:rPr>
              <a:t>MPP</a:t>
            </a:r>
            <a:r>
              <a:rPr lang="en-US" sz="6000" dirty="0" smtClean="0">
                <a:solidFill>
                  <a:srgbClr val="FF0000"/>
                </a:solidFill>
                <a:latin typeface="Brush Script MT" pitchFamily="66" charset="0"/>
              </a:rPr>
              <a:t> ….</a:t>
            </a:r>
            <a:endParaRPr lang="en-US" sz="6000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lvl="0">
              <a:spcAft>
                <a:spcPts val="600"/>
              </a:spcAft>
            </a:pP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: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, </a:t>
            </a:r>
            <a:r>
              <a:rPr lang="en-US" dirty="0" err="1" smtClean="0"/>
              <a:t>identifikasi</a:t>
            </a:r>
            <a:r>
              <a:rPr lang="en-US" dirty="0" smtClean="0"/>
              <a:t>,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</a:t>
            </a:r>
          </a:p>
          <a:p>
            <a:pPr lvl="0">
              <a:spcAft>
                <a:spcPts val="600"/>
              </a:spcAft>
            </a:pP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endParaRPr lang="en-US" dirty="0" smtClean="0"/>
          </a:p>
          <a:p>
            <a:pPr lvl="0">
              <a:spcAft>
                <a:spcPts val="600"/>
              </a:spcAft>
            </a:pP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endParaRPr lang="en-US" dirty="0" smtClean="0"/>
          </a:p>
          <a:p>
            <a:pPr lvl="0">
              <a:spcAft>
                <a:spcPts val="600"/>
              </a:spcAft>
            </a:pPr>
            <a:r>
              <a:rPr lang="en-US" dirty="0" err="1" smtClean="0"/>
              <a:t>Disain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56488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Lanjutan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Silabus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MPP</a:t>
            </a:r>
            <a:r>
              <a:rPr lang="en-US" dirty="0" smtClean="0">
                <a:solidFill>
                  <a:schemeClr val="tx1"/>
                </a:solidFill>
              </a:rPr>
              <a:t> 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lvl="0">
              <a:spcAft>
                <a:spcPts val="600"/>
              </a:spcAft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</a:t>
            </a:r>
          </a:p>
          <a:p>
            <a:pPr lvl="0">
              <a:spcAft>
                <a:spcPts val="600"/>
              </a:spcAft>
            </a:pPr>
            <a:r>
              <a:rPr lang="en-US" dirty="0" err="1" smtClean="0"/>
              <a:t>Analisis</a:t>
            </a:r>
            <a:r>
              <a:rPr lang="en-US" dirty="0" smtClean="0"/>
              <a:t> data</a:t>
            </a:r>
          </a:p>
          <a:p>
            <a:pPr lvl="0">
              <a:spcAft>
                <a:spcPts val="600"/>
              </a:spcAft>
            </a:pPr>
            <a:r>
              <a:rPr lang="en-US" dirty="0" err="1" smtClean="0"/>
              <a:t>Penyusunan</a:t>
            </a:r>
            <a:r>
              <a:rPr lang="en-US" dirty="0" smtClean="0"/>
              <a:t> proposal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lvl="0">
              <a:spcAft>
                <a:spcPts val="600"/>
              </a:spcAft>
            </a:pPr>
            <a:r>
              <a:rPr lang="en-US" dirty="0" err="1" smtClean="0"/>
              <a:t>Interpretasi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endParaRPr lang="en-US" dirty="0" smtClean="0"/>
          </a:p>
          <a:p>
            <a:pPr lvl="0">
              <a:spcAft>
                <a:spcPts val="600"/>
              </a:spcAft>
            </a:pP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lvl="0">
              <a:spcAft>
                <a:spcPts val="600"/>
              </a:spcAft>
            </a:pPr>
            <a:r>
              <a:rPr lang="en-US" dirty="0" err="1" smtClean="0"/>
              <a:t>Bimbingan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proposal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89611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REFERENSI 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lvl="0">
              <a:spcAft>
                <a:spcPts val="600"/>
              </a:spcAft>
            </a:pPr>
            <a:r>
              <a:rPr lang="en-US" sz="2400" dirty="0" err="1" smtClean="0"/>
              <a:t>Sugiyono</a:t>
            </a:r>
            <a:r>
              <a:rPr lang="en-US" sz="2400" dirty="0" smtClean="0"/>
              <a:t> (1992).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Administrasi</a:t>
            </a:r>
            <a:r>
              <a:rPr lang="en-US" sz="2400" dirty="0" smtClean="0"/>
              <a:t>. Bandung: </a:t>
            </a:r>
            <a:r>
              <a:rPr lang="en-US" sz="2400" dirty="0" err="1" smtClean="0"/>
              <a:t>Alpabeta</a:t>
            </a:r>
            <a:r>
              <a:rPr lang="en-US" sz="2400" dirty="0" smtClean="0"/>
              <a:t>.</a:t>
            </a:r>
          </a:p>
          <a:p>
            <a:pPr lvl="0">
              <a:spcAft>
                <a:spcPts val="600"/>
              </a:spcAft>
            </a:pPr>
            <a:r>
              <a:rPr lang="en-US" sz="2400" dirty="0" err="1" smtClean="0"/>
              <a:t>Suharsimi</a:t>
            </a:r>
            <a:r>
              <a:rPr lang="en-US" sz="2400" dirty="0" smtClean="0"/>
              <a:t> </a:t>
            </a:r>
            <a:r>
              <a:rPr lang="en-US" sz="2400" dirty="0" err="1" smtClean="0"/>
              <a:t>Arikunto</a:t>
            </a:r>
            <a:r>
              <a:rPr lang="en-US" sz="2400" dirty="0" smtClean="0"/>
              <a:t> (…).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. Jakarta: </a:t>
            </a:r>
            <a:r>
              <a:rPr lang="en-US" sz="2400" dirty="0" err="1" smtClean="0"/>
              <a:t>Bumi</a:t>
            </a:r>
            <a:r>
              <a:rPr lang="en-US" sz="2400" dirty="0" smtClean="0"/>
              <a:t> </a:t>
            </a:r>
            <a:r>
              <a:rPr lang="en-US" sz="2400" dirty="0" err="1" smtClean="0"/>
              <a:t>Aksara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000" b="1" dirty="0" err="1" smtClean="0"/>
              <a:t>PENILAIAN</a:t>
            </a:r>
            <a:r>
              <a:rPr lang="en-US" sz="3000" b="1" dirty="0" smtClean="0"/>
              <a:t> :</a:t>
            </a:r>
          </a:p>
          <a:p>
            <a:pPr lvl="0"/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minimal 75% (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semester).</a:t>
            </a:r>
          </a:p>
          <a:p>
            <a:pPr lvl="0"/>
            <a:r>
              <a:rPr lang="en-US" dirty="0" smtClean="0"/>
              <a:t>Mid Semester					:   15 %</a:t>
            </a:r>
          </a:p>
          <a:p>
            <a:pPr lvl="0"/>
            <a:r>
              <a:rPr lang="en-US" dirty="0" err="1" smtClean="0"/>
              <a:t>Ujian</a:t>
            </a:r>
            <a:r>
              <a:rPr lang="en-US" dirty="0" smtClean="0"/>
              <a:t> Semester					:   25 %</a:t>
            </a:r>
          </a:p>
          <a:p>
            <a:pPr lvl="0"/>
            <a:r>
              <a:rPr lang="en-US" dirty="0" err="1" smtClean="0"/>
              <a:t>Tugas</a:t>
            </a:r>
            <a:r>
              <a:rPr lang="en-US" dirty="0" smtClean="0"/>
              <a:t> Individual:</a:t>
            </a:r>
          </a:p>
          <a:p>
            <a:pPr lvl="0"/>
            <a:r>
              <a:rPr lang="en-US" dirty="0" smtClean="0"/>
              <a:t>Review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(</a:t>
            </a:r>
            <a:r>
              <a:rPr lang="en-US" dirty="0" err="1" smtClean="0"/>
              <a:t>Skripsi</a:t>
            </a:r>
            <a:r>
              <a:rPr lang="en-US" dirty="0" smtClean="0"/>
              <a:t>) </a:t>
            </a:r>
            <a:r>
              <a:rPr lang="en-US" dirty="0" err="1" smtClean="0"/>
              <a:t>mahasiswa</a:t>
            </a:r>
            <a:r>
              <a:rPr lang="en-US" dirty="0" smtClean="0"/>
              <a:t>	:   20 %</a:t>
            </a:r>
          </a:p>
          <a:p>
            <a:pPr lvl="0"/>
            <a:r>
              <a:rPr lang="en-US" dirty="0" err="1" smtClean="0"/>
              <a:t>Penyusunan</a:t>
            </a:r>
            <a:r>
              <a:rPr lang="en-US" dirty="0" smtClean="0"/>
              <a:t> proposal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Skripsi</a:t>
            </a:r>
            <a:r>
              <a:rPr lang="en-US" dirty="0" smtClean="0"/>
              <a:t>		:   40 %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620000" cy="1851025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latin typeface="Algerian" pitchFamily="82" charset="0"/>
              </a:rPr>
              <a:t/>
            </a:r>
            <a:br>
              <a:rPr lang="en-US" sz="5400" b="1" dirty="0" smtClean="0">
                <a:latin typeface="Algerian" pitchFamily="82" charset="0"/>
              </a:rPr>
            </a:br>
            <a:r>
              <a:rPr lang="en-US" sz="5400" dirty="0" smtClean="0">
                <a:latin typeface="Algerian" pitchFamily="82" charset="0"/>
              </a:rPr>
              <a:t/>
            </a:r>
            <a:br>
              <a:rPr lang="en-US" sz="5400" dirty="0" smtClean="0">
                <a:latin typeface="Algerian" pitchFamily="82" charset="0"/>
              </a:rPr>
            </a:br>
            <a:r>
              <a:rPr lang="en-US" sz="5400" dirty="0" smtClean="0">
                <a:latin typeface="Algerian" pitchFamily="82" charset="0"/>
              </a:rPr>
              <a:t/>
            </a:r>
            <a:br>
              <a:rPr lang="en-US" sz="5400" dirty="0" smtClean="0">
                <a:latin typeface="Algerian" pitchFamily="82" charset="0"/>
              </a:rPr>
            </a:br>
            <a:r>
              <a:rPr lang="en-US" sz="5400" dirty="0" smtClean="0">
                <a:latin typeface="Algerian" pitchFamily="82" charset="0"/>
              </a:rPr>
              <a:t/>
            </a:r>
            <a:br>
              <a:rPr lang="en-US" sz="5400" dirty="0" smtClean="0">
                <a:latin typeface="Algerian" pitchFamily="82" charset="0"/>
              </a:rPr>
            </a:br>
            <a:r>
              <a:rPr lang="en-US" sz="5000" dirty="0" smtClean="0">
                <a:solidFill>
                  <a:srgbClr val="FF0000"/>
                </a:solidFill>
                <a:latin typeface="Algerian" pitchFamily="82" charset="0"/>
              </a:rPr>
              <a:t>SEKILAS TTG. </a:t>
            </a:r>
            <a:r>
              <a:rPr lang="en-US" sz="5000" dirty="0" smtClean="0">
                <a:solidFill>
                  <a:srgbClr val="FFFF00"/>
                </a:solidFill>
                <a:latin typeface="Algerian" pitchFamily="82" charset="0"/>
              </a:rPr>
              <a:t>PENELITIAN PENDIDIKAN</a:t>
            </a:r>
            <a:endParaRPr lang="en-US" sz="5000" dirty="0">
              <a:solidFill>
                <a:srgbClr val="FFFF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657600"/>
            <a:ext cx="6400800" cy="1828800"/>
          </a:xfrm>
        </p:spPr>
        <p:txBody>
          <a:bodyPr>
            <a:normAutofit lnSpcReduction="10000"/>
          </a:bodyPr>
          <a:lstStyle/>
          <a:p>
            <a:pPr algn="ctr">
              <a:spcAft>
                <a:spcPts val="600"/>
              </a:spcAft>
            </a:pPr>
            <a:r>
              <a:rPr lang="en-US" sz="3000" dirty="0" err="1" smtClean="0">
                <a:solidFill>
                  <a:srgbClr val="FF0000"/>
                </a:solidFill>
                <a:latin typeface="Berlin Sans FB" pitchFamily="34" charset="0"/>
              </a:rPr>
              <a:t>Oleh</a:t>
            </a:r>
            <a:r>
              <a:rPr lang="en-US" sz="3000" dirty="0" smtClean="0">
                <a:solidFill>
                  <a:srgbClr val="FF0000"/>
                </a:solidFill>
                <a:latin typeface="Berlin Sans FB" pitchFamily="34" charset="0"/>
              </a:rPr>
              <a:t>: </a:t>
            </a:r>
          </a:p>
          <a:p>
            <a:pPr algn="ctr">
              <a:spcBef>
                <a:spcPts val="0"/>
              </a:spcBef>
            </a:pPr>
            <a:r>
              <a:rPr lang="en-US" sz="3000" dirty="0" err="1" smtClean="0">
                <a:solidFill>
                  <a:srgbClr val="FF0000"/>
                </a:solidFill>
                <a:latin typeface="Berlin Sans FB" pitchFamily="34" charset="0"/>
              </a:rPr>
              <a:t>Amat</a:t>
            </a:r>
            <a:r>
              <a:rPr lang="en-US" sz="3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Berlin Sans FB" pitchFamily="34" charset="0"/>
              </a:rPr>
              <a:t>Jaedun</a:t>
            </a:r>
            <a:endParaRPr lang="en-US" sz="30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sz="3000" dirty="0" err="1" smtClean="0">
                <a:solidFill>
                  <a:srgbClr val="FF0000"/>
                </a:solidFill>
                <a:latin typeface="Berlin Sans FB" pitchFamily="34" charset="0"/>
              </a:rPr>
              <a:t>Fakultas</a:t>
            </a:r>
            <a:r>
              <a:rPr lang="en-US" sz="3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Berlin Sans FB" pitchFamily="34" charset="0"/>
              </a:rPr>
              <a:t>Teknik</a:t>
            </a:r>
            <a:r>
              <a:rPr lang="en-US" sz="3000" dirty="0" smtClean="0">
                <a:solidFill>
                  <a:srgbClr val="FF0000"/>
                </a:solidFill>
                <a:latin typeface="Berlin Sans FB" pitchFamily="34" charset="0"/>
              </a:rPr>
              <a:t> UNY</a:t>
            </a:r>
            <a:endParaRPr lang="en-US" sz="30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sz="3000" dirty="0" err="1" smtClean="0">
                <a:solidFill>
                  <a:srgbClr val="FF0000"/>
                </a:solidFill>
                <a:latin typeface="Berlin Sans FB" pitchFamily="34" charset="0"/>
              </a:rPr>
              <a:t>Pascasarjana</a:t>
            </a:r>
            <a:r>
              <a:rPr lang="en-US" sz="3000" dirty="0" smtClean="0">
                <a:solidFill>
                  <a:srgbClr val="FF0000"/>
                </a:solidFill>
                <a:latin typeface="Berlin Sans FB" pitchFamily="34" charset="0"/>
              </a:rPr>
              <a:t> UNY</a:t>
            </a:r>
            <a:endParaRPr lang="en-US" sz="3000" dirty="0">
              <a:solidFill>
                <a:srgbClr val="FF00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err="1" smtClean="0"/>
              <a:t>Tujuan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Manfaat</a:t>
            </a:r>
            <a:r>
              <a:rPr lang="en-US" sz="4000" dirty="0" smtClean="0"/>
              <a:t> </a:t>
            </a:r>
            <a:r>
              <a:rPr lang="en-US" sz="4000" dirty="0" err="1" smtClean="0"/>
              <a:t>Penelitian</a:t>
            </a:r>
            <a:r>
              <a:rPr lang="en-US" sz="4000" dirty="0" smtClean="0"/>
              <a:t> </a:t>
            </a:r>
            <a:r>
              <a:rPr lang="en-US" sz="4000" dirty="0" err="1" smtClean="0"/>
              <a:t>Pendidikan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/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pemecahan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ilmiah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berasal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 research (re-search) </a:t>
            </a:r>
            <a:r>
              <a:rPr lang="en-US" sz="2800" dirty="0" smtClean="0">
                <a:sym typeface="Wingdings"/>
              </a:rPr>
              <a:t></a:t>
            </a:r>
            <a:r>
              <a:rPr lang="en-US" sz="2800" dirty="0" smtClean="0"/>
              <a:t> </a:t>
            </a:r>
            <a:r>
              <a:rPr lang="en-US" sz="2800" dirty="0" err="1" smtClean="0"/>
              <a:t>pencarian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diulang-ulang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Bertujuan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:</a:t>
            </a:r>
          </a:p>
          <a:p>
            <a:pPr lvl="1"/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kependidikan</a:t>
            </a:r>
            <a:endParaRPr lang="en-US" sz="2800" dirty="0" smtClean="0"/>
          </a:p>
          <a:p>
            <a:pPr lvl="1"/>
            <a:r>
              <a:rPr lang="en-US" sz="2800" dirty="0" err="1" smtClean="0"/>
              <a:t>Memperbaiki</a:t>
            </a:r>
            <a:r>
              <a:rPr lang="en-US" sz="2800" dirty="0" smtClean="0"/>
              <a:t> </a:t>
            </a:r>
            <a:r>
              <a:rPr lang="en-US" sz="2800" dirty="0" err="1" smtClean="0"/>
              <a:t>praktik</a:t>
            </a:r>
            <a:r>
              <a:rPr lang="en-US" sz="2800" dirty="0" smtClean="0"/>
              <a:t> </a:t>
            </a:r>
            <a:r>
              <a:rPr lang="en-US" sz="2800" dirty="0" err="1" smtClean="0"/>
              <a:t>kependidikan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….?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</a:pPr>
            <a:r>
              <a:rPr lang="en-US" sz="3200" dirty="0" smtClean="0"/>
              <a:t>Gap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kenyataan</a:t>
            </a:r>
            <a:r>
              <a:rPr lang="en-US" sz="3200" dirty="0" smtClean="0"/>
              <a:t> (</a:t>
            </a:r>
            <a:r>
              <a:rPr lang="en-US" sz="3200" dirty="0" err="1" smtClean="0"/>
              <a:t>realitas</a:t>
            </a:r>
            <a:r>
              <a:rPr lang="en-US" sz="3200" dirty="0" smtClean="0"/>
              <a:t>)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seharusnya</a:t>
            </a:r>
            <a:r>
              <a:rPr lang="en-US" sz="3200" dirty="0" smtClean="0"/>
              <a:t> (</a:t>
            </a:r>
            <a:r>
              <a:rPr lang="en-US" sz="3200" dirty="0" err="1" smtClean="0"/>
              <a:t>harapan</a:t>
            </a:r>
            <a:r>
              <a:rPr lang="en-US" sz="3200" dirty="0" smtClean="0"/>
              <a:t>)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kesenjangan</a:t>
            </a:r>
            <a:r>
              <a:rPr lang="en-US" sz="3200" dirty="0" smtClean="0"/>
              <a:t> das </a:t>
            </a:r>
            <a:r>
              <a:rPr lang="en-US" sz="3200" dirty="0" err="1" smtClean="0"/>
              <a:t>solen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das </a:t>
            </a:r>
            <a:r>
              <a:rPr lang="en-US" sz="3200" dirty="0" err="1" smtClean="0"/>
              <a:t>sain</a:t>
            </a:r>
            <a:r>
              <a:rPr lang="en-US" sz="3200" dirty="0" smtClean="0"/>
              <a:t>.</a:t>
            </a:r>
          </a:p>
          <a:p>
            <a:pPr lvl="0">
              <a:spcAft>
                <a:spcPts val="600"/>
              </a:spcAft>
            </a:pPr>
            <a:r>
              <a:rPr lang="en-US" sz="3200" dirty="0" smtClean="0"/>
              <a:t>Gap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</a:t>
            </a:r>
            <a:r>
              <a:rPr lang="en-US" sz="3200" dirty="0" err="1" smtClean="0"/>
              <a:t>saat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(</a:t>
            </a:r>
            <a:r>
              <a:rPr lang="en-US" sz="3200" dirty="0" err="1" smtClean="0"/>
              <a:t>potret</a:t>
            </a:r>
            <a:r>
              <a:rPr lang="en-US" sz="3200" dirty="0" smtClean="0"/>
              <a:t>)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diharapkan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masa</a:t>
            </a:r>
            <a:r>
              <a:rPr lang="en-US" sz="3200" dirty="0" smtClean="0"/>
              <a:t> </a:t>
            </a:r>
            <a:r>
              <a:rPr lang="en-US" sz="3200" dirty="0" err="1" smtClean="0"/>
              <a:t>depan</a:t>
            </a:r>
            <a:r>
              <a:rPr lang="en-US" sz="3200" dirty="0" smtClean="0"/>
              <a:t> (</a:t>
            </a:r>
            <a:r>
              <a:rPr lang="en-US" sz="3200" dirty="0" err="1" smtClean="0"/>
              <a:t>visi</a:t>
            </a:r>
            <a:r>
              <a:rPr lang="en-US" sz="3200" dirty="0" smtClean="0"/>
              <a:t>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362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Borg &amp; Gall (1999), </a:t>
            </a:r>
            <a:r>
              <a:rPr lang="en-US" sz="3600" dirty="0" err="1" smtClean="0"/>
              <a:t>menyebutkan</a:t>
            </a:r>
            <a:r>
              <a:rPr lang="en-US" sz="3600" dirty="0" smtClean="0"/>
              <a:t> </a:t>
            </a:r>
            <a:r>
              <a:rPr lang="en-US" sz="3600" dirty="0" err="1" smtClean="0"/>
              <a:t>ada</a:t>
            </a:r>
            <a:r>
              <a:rPr lang="en-US" sz="3600" dirty="0" smtClean="0"/>
              <a:t> </a:t>
            </a:r>
            <a:r>
              <a:rPr lang="en-US" sz="3600" dirty="0" err="1" smtClean="0"/>
              <a:t>dua</a:t>
            </a:r>
            <a:r>
              <a:rPr lang="en-US" sz="3600" dirty="0" smtClean="0"/>
              <a:t> </a:t>
            </a:r>
            <a:r>
              <a:rPr lang="en-US" sz="3600" dirty="0" err="1" smtClean="0"/>
              <a:t>faktor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membuat</a:t>
            </a:r>
            <a:r>
              <a:rPr lang="en-US" sz="3600" dirty="0" smtClean="0"/>
              <a:t> </a:t>
            </a:r>
            <a:r>
              <a:rPr lang="en-US" sz="3600" dirty="0" err="1" smtClean="0"/>
              <a:t>hasil</a:t>
            </a:r>
            <a:r>
              <a:rPr lang="en-US" sz="3600" dirty="0" smtClean="0"/>
              <a:t> </a:t>
            </a:r>
            <a:r>
              <a:rPr lang="en-US" sz="3600" dirty="0" err="1" smtClean="0"/>
              <a:t>riset</a:t>
            </a:r>
            <a:r>
              <a:rPr lang="en-US" sz="3600" dirty="0" smtClean="0"/>
              <a:t> </a:t>
            </a:r>
            <a:r>
              <a:rPr lang="en-US" sz="3600" dirty="0" err="1" smtClean="0"/>
              <a:t>pendidikan</a:t>
            </a:r>
            <a:r>
              <a:rPr lang="en-US" sz="3600" dirty="0" smtClean="0"/>
              <a:t>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berpengaruh</a:t>
            </a:r>
            <a:r>
              <a:rPr lang="en-US" sz="3600" dirty="0" smtClean="0"/>
              <a:t> </a:t>
            </a:r>
            <a:r>
              <a:rPr lang="en-US" sz="3600" dirty="0" err="1" smtClean="0"/>
              <a:t>thd</a:t>
            </a:r>
            <a:r>
              <a:rPr lang="en-US" sz="3600" dirty="0" smtClean="0"/>
              <a:t> </a:t>
            </a:r>
            <a:r>
              <a:rPr lang="en-US" sz="3600" dirty="0" err="1" smtClean="0"/>
              <a:t>perbaikan</a:t>
            </a:r>
            <a:r>
              <a:rPr lang="en-US" sz="3600" dirty="0" smtClean="0"/>
              <a:t> </a:t>
            </a:r>
            <a:r>
              <a:rPr lang="en-US" sz="3600" dirty="0" err="1" smtClean="0"/>
              <a:t>praktik</a:t>
            </a:r>
            <a:r>
              <a:rPr lang="en-US" sz="3600" dirty="0" smtClean="0"/>
              <a:t> </a:t>
            </a:r>
            <a:r>
              <a:rPr lang="en-US" sz="3600" dirty="0" err="1" smtClean="0"/>
              <a:t>kependidikan</a:t>
            </a:r>
            <a:r>
              <a:rPr lang="en-US" sz="3600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3886200"/>
          </a:xfrm>
        </p:spPr>
        <p:txBody>
          <a:bodyPr>
            <a:normAutofit lnSpcReduction="10000"/>
          </a:bodyPr>
          <a:lstStyle/>
          <a:p>
            <a:pPr lvl="0">
              <a:spcAft>
                <a:spcPts val="600"/>
              </a:spcAft>
            </a:pPr>
            <a:r>
              <a:rPr lang="en-US" sz="2700" dirty="0" err="1" smtClean="0"/>
              <a:t>Banyak</a:t>
            </a:r>
            <a:r>
              <a:rPr lang="en-US" sz="2700" dirty="0" smtClean="0"/>
              <a:t> </a:t>
            </a:r>
            <a:r>
              <a:rPr lang="en-US" sz="2700" dirty="0" err="1" smtClean="0"/>
              <a:t>faktor</a:t>
            </a:r>
            <a:r>
              <a:rPr lang="en-US" sz="2700" dirty="0" smtClean="0"/>
              <a:t> </a:t>
            </a:r>
            <a:r>
              <a:rPr lang="en-US" sz="2700" dirty="0" err="1" smtClean="0"/>
              <a:t>yg</a:t>
            </a:r>
            <a:r>
              <a:rPr lang="en-US" sz="2700" dirty="0" smtClean="0"/>
              <a:t> </a:t>
            </a:r>
            <a:r>
              <a:rPr lang="en-US" sz="2700" dirty="0" err="1" smtClean="0"/>
              <a:t>mempengaruhi</a:t>
            </a:r>
            <a:r>
              <a:rPr lang="en-US" sz="2700" dirty="0" smtClean="0"/>
              <a:t> </a:t>
            </a:r>
            <a:r>
              <a:rPr lang="en-US" sz="2700" dirty="0" err="1" smtClean="0"/>
              <a:t>praktik</a:t>
            </a:r>
            <a:r>
              <a:rPr lang="en-US" sz="2700" dirty="0" smtClean="0"/>
              <a:t> </a:t>
            </a:r>
            <a:r>
              <a:rPr lang="en-US" sz="2700" dirty="0" err="1" smtClean="0"/>
              <a:t>kependidikan</a:t>
            </a:r>
            <a:r>
              <a:rPr lang="en-US" sz="2700" dirty="0" smtClean="0"/>
              <a:t>. </a:t>
            </a:r>
            <a:r>
              <a:rPr lang="en-US" sz="2700" dirty="0" err="1" smtClean="0"/>
              <a:t>Sebagai</a:t>
            </a:r>
            <a:r>
              <a:rPr lang="en-US" sz="2700" dirty="0" smtClean="0"/>
              <a:t> </a:t>
            </a:r>
            <a:r>
              <a:rPr lang="en-US" sz="2700" dirty="0" err="1" smtClean="0"/>
              <a:t>misal</a:t>
            </a:r>
            <a:r>
              <a:rPr lang="en-US" sz="2700" dirty="0" smtClean="0"/>
              <a:t>, </a:t>
            </a:r>
            <a:r>
              <a:rPr lang="en-US" sz="2700" dirty="0" err="1" smtClean="0"/>
              <a:t>banyak</a:t>
            </a:r>
            <a:r>
              <a:rPr lang="en-US" sz="2700" dirty="0" smtClean="0"/>
              <a:t> </a:t>
            </a:r>
            <a:r>
              <a:rPr lang="en-US" sz="2700" dirty="0" err="1" smtClean="0"/>
              <a:t>kebijakan</a:t>
            </a:r>
            <a:r>
              <a:rPr lang="en-US" sz="2700" dirty="0" smtClean="0"/>
              <a:t> </a:t>
            </a:r>
            <a:r>
              <a:rPr lang="en-US" sz="2700" dirty="0" err="1" smtClean="0"/>
              <a:t>perbaikan</a:t>
            </a:r>
            <a:r>
              <a:rPr lang="en-US" sz="2700" dirty="0" smtClean="0"/>
              <a:t> </a:t>
            </a:r>
            <a:r>
              <a:rPr lang="en-US" sz="2700" dirty="0" err="1" smtClean="0"/>
              <a:t>pendidikan</a:t>
            </a:r>
            <a:r>
              <a:rPr lang="en-US" sz="2700" dirty="0" smtClean="0"/>
              <a:t> </a:t>
            </a:r>
            <a:r>
              <a:rPr lang="en-US" sz="2700" dirty="0" err="1" smtClean="0"/>
              <a:t>yg</a:t>
            </a:r>
            <a:r>
              <a:rPr lang="en-US" sz="2700" dirty="0" smtClean="0"/>
              <a:t> </a:t>
            </a:r>
            <a:r>
              <a:rPr lang="en-US" sz="2700" dirty="0" err="1" smtClean="0"/>
              <a:t>merupakan</a:t>
            </a:r>
            <a:r>
              <a:rPr lang="en-US" sz="2700" dirty="0" smtClean="0"/>
              <a:t> </a:t>
            </a:r>
            <a:r>
              <a:rPr lang="en-US" sz="2700" dirty="0" err="1" smtClean="0"/>
              <a:t>adopsi</a:t>
            </a:r>
            <a:r>
              <a:rPr lang="en-US" sz="2700" dirty="0" smtClean="0"/>
              <a:t>/ </a:t>
            </a:r>
            <a:r>
              <a:rPr lang="en-US" sz="2700" dirty="0" err="1" smtClean="0"/>
              <a:t>adaptasi</a:t>
            </a:r>
            <a:r>
              <a:rPr lang="en-US" sz="2700" dirty="0" smtClean="0"/>
              <a:t> </a:t>
            </a:r>
            <a:r>
              <a:rPr lang="en-US" sz="2700" dirty="0" err="1" smtClean="0"/>
              <a:t>dari</a:t>
            </a:r>
            <a:r>
              <a:rPr lang="en-US" sz="2700" dirty="0" smtClean="0"/>
              <a:t> model yang </a:t>
            </a:r>
            <a:r>
              <a:rPr lang="en-US" sz="2700" dirty="0" err="1" smtClean="0"/>
              <a:t>berhasil</a:t>
            </a:r>
            <a:r>
              <a:rPr lang="en-US" sz="2700" dirty="0" smtClean="0"/>
              <a:t> </a:t>
            </a:r>
            <a:r>
              <a:rPr lang="en-US" sz="2700" dirty="0" err="1" smtClean="0"/>
              <a:t>diterapkan</a:t>
            </a:r>
            <a:r>
              <a:rPr lang="en-US" sz="2700" dirty="0" smtClean="0"/>
              <a:t> </a:t>
            </a:r>
            <a:r>
              <a:rPr lang="en-US" sz="2700" dirty="0" err="1" smtClean="0"/>
              <a:t>di</a:t>
            </a:r>
            <a:r>
              <a:rPr lang="en-US" sz="2700" dirty="0" smtClean="0"/>
              <a:t> </a:t>
            </a:r>
            <a:r>
              <a:rPr lang="en-US" sz="2700" dirty="0" err="1" smtClean="0"/>
              <a:t>negara</a:t>
            </a:r>
            <a:r>
              <a:rPr lang="en-US" sz="2700" dirty="0" smtClean="0"/>
              <a:t> lain, </a:t>
            </a:r>
            <a:r>
              <a:rPr lang="en-US" sz="2700" dirty="0" err="1" smtClean="0"/>
              <a:t>atau</a:t>
            </a:r>
            <a:r>
              <a:rPr lang="en-US" sz="2700" dirty="0" smtClean="0"/>
              <a:t> </a:t>
            </a:r>
            <a:r>
              <a:rPr lang="en-US" sz="2700" dirty="0" err="1" smtClean="0"/>
              <a:t>karena</a:t>
            </a:r>
            <a:r>
              <a:rPr lang="en-US" sz="2700" dirty="0" smtClean="0"/>
              <a:t> </a:t>
            </a:r>
            <a:r>
              <a:rPr lang="en-US" sz="2700" dirty="0" err="1" smtClean="0"/>
              <a:t>keputusan</a:t>
            </a:r>
            <a:r>
              <a:rPr lang="en-US" sz="2700" dirty="0" smtClean="0"/>
              <a:t> </a:t>
            </a:r>
            <a:r>
              <a:rPr lang="en-US" sz="2700" dirty="0" err="1" smtClean="0"/>
              <a:t>politik</a:t>
            </a:r>
            <a:r>
              <a:rPr lang="en-US" sz="2700" dirty="0" smtClean="0"/>
              <a:t> </a:t>
            </a:r>
            <a:r>
              <a:rPr lang="en-US" sz="2700" dirty="0" err="1" smtClean="0"/>
              <a:t>semata</a:t>
            </a:r>
            <a:r>
              <a:rPr lang="en-US" sz="2700" dirty="0" smtClean="0"/>
              <a:t>.</a:t>
            </a:r>
          </a:p>
          <a:p>
            <a:pPr lvl="0">
              <a:spcAft>
                <a:spcPts val="600"/>
              </a:spcAft>
            </a:pPr>
            <a:r>
              <a:rPr lang="en-US" sz="2700" dirty="0" err="1" smtClean="0"/>
              <a:t>Tergantung</a:t>
            </a:r>
            <a:r>
              <a:rPr lang="en-US" sz="2700" dirty="0" smtClean="0"/>
              <a:t> </a:t>
            </a:r>
            <a:r>
              <a:rPr lang="en-US" sz="2700" dirty="0" err="1" smtClean="0"/>
              <a:t>pada</a:t>
            </a:r>
            <a:r>
              <a:rPr lang="en-US" sz="2700" dirty="0" smtClean="0"/>
              <a:t> </a:t>
            </a:r>
            <a:r>
              <a:rPr lang="en-US" sz="2700" dirty="0" err="1" smtClean="0"/>
              <a:t>jenis</a:t>
            </a:r>
            <a:r>
              <a:rPr lang="en-US" sz="2700" dirty="0" smtClean="0"/>
              <a:t> </a:t>
            </a:r>
            <a:r>
              <a:rPr lang="en-US" sz="2700" dirty="0" err="1" smtClean="0"/>
              <a:t>risetnya</a:t>
            </a:r>
            <a:r>
              <a:rPr lang="en-US" sz="2700" dirty="0" smtClean="0"/>
              <a:t> </a:t>
            </a:r>
            <a:r>
              <a:rPr lang="en-US" sz="2700" dirty="0" smtClean="0">
                <a:sym typeface="Wingdings"/>
              </a:rPr>
              <a:t></a:t>
            </a:r>
            <a:r>
              <a:rPr lang="en-US" sz="2700" dirty="0" smtClean="0"/>
              <a:t> </a:t>
            </a:r>
            <a:r>
              <a:rPr lang="en-US" sz="2700" dirty="0" err="1" smtClean="0"/>
              <a:t>riset</a:t>
            </a:r>
            <a:r>
              <a:rPr lang="en-US" sz="2700" dirty="0" smtClean="0"/>
              <a:t> </a:t>
            </a:r>
            <a:r>
              <a:rPr lang="en-US" sz="2700" dirty="0" err="1" smtClean="0"/>
              <a:t>terapan</a:t>
            </a:r>
            <a:r>
              <a:rPr lang="en-US" sz="2700" dirty="0" smtClean="0"/>
              <a:t> </a:t>
            </a:r>
            <a:r>
              <a:rPr lang="en-US" sz="2700" dirty="0" err="1" smtClean="0"/>
              <a:t>pada</a:t>
            </a:r>
            <a:r>
              <a:rPr lang="en-US" sz="2700" dirty="0" smtClean="0"/>
              <a:t> </a:t>
            </a:r>
            <a:r>
              <a:rPr lang="en-US" sz="2700" dirty="0" err="1" smtClean="0"/>
              <a:t>umumnya</a:t>
            </a:r>
            <a:r>
              <a:rPr lang="en-US" sz="2700" dirty="0" smtClean="0"/>
              <a:t> </a:t>
            </a:r>
            <a:r>
              <a:rPr lang="en-US" sz="2700" dirty="0" err="1" smtClean="0"/>
              <a:t>memiliki</a:t>
            </a:r>
            <a:r>
              <a:rPr lang="en-US" sz="2700" dirty="0" smtClean="0"/>
              <a:t> </a:t>
            </a:r>
            <a:r>
              <a:rPr lang="en-US" sz="2700" dirty="0" err="1" smtClean="0"/>
              <a:t>pengaruh</a:t>
            </a:r>
            <a:r>
              <a:rPr lang="en-US" sz="2700" dirty="0" smtClean="0"/>
              <a:t> </a:t>
            </a:r>
            <a:r>
              <a:rPr lang="en-US" sz="2700" dirty="0" err="1" smtClean="0"/>
              <a:t>yg</a:t>
            </a:r>
            <a:r>
              <a:rPr lang="en-US" sz="2700" dirty="0" smtClean="0"/>
              <a:t> </a:t>
            </a:r>
            <a:r>
              <a:rPr lang="en-US" sz="2700" dirty="0" err="1" smtClean="0"/>
              <a:t>langsung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cepat</a:t>
            </a:r>
            <a:r>
              <a:rPr lang="en-US" sz="2700" dirty="0" smtClean="0"/>
              <a:t> </a:t>
            </a:r>
            <a:r>
              <a:rPr lang="en-US" sz="2700" dirty="0" err="1" smtClean="0"/>
              <a:t>thd</a:t>
            </a:r>
            <a:r>
              <a:rPr lang="en-US" sz="2700" dirty="0" smtClean="0"/>
              <a:t> </a:t>
            </a:r>
            <a:r>
              <a:rPr lang="en-US" sz="2700" dirty="0" err="1" smtClean="0"/>
              <a:t>perbaikan</a:t>
            </a:r>
            <a:r>
              <a:rPr lang="en-US" sz="2700" dirty="0" smtClean="0"/>
              <a:t> </a:t>
            </a:r>
            <a:r>
              <a:rPr lang="en-US" sz="2700" dirty="0" err="1" smtClean="0"/>
              <a:t>praktik</a:t>
            </a:r>
            <a:r>
              <a:rPr lang="en-US" sz="2700" dirty="0" smtClean="0"/>
              <a:t> </a:t>
            </a:r>
            <a:r>
              <a:rPr lang="en-US" sz="2700" dirty="0" err="1" smtClean="0"/>
              <a:t>kependidikan</a:t>
            </a:r>
            <a:r>
              <a:rPr lang="en-US" sz="2700" dirty="0" smtClean="0"/>
              <a:t> </a:t>
            </a:r>
            <a:r>
              <a:rPr lang="en-US" sz="2700" dirty="0" err="1" smtClean="0"/>
              <a:t>dibanding</a:t>
            </a:r>
            <a:r>
              <a:rPr lang="en-US" sz="2700" dirty="0" smtClean="0"/>
              <a:t> </a:t>
            </a:r>
            <a:r>
              <a:rPr lang="en-US" sz="2700" dirty="0" err="1" smtClean="0"/>
              <a:t>penelitian</a:t>
            </a:r>
            <a:r>
              <a:rPr lang="en-US" sz="2700" dirty="0" smtClean="0"/>
              <a:t> </a:t>
            </a:r>
            <a:r>
              <a:rPr lang="en-US" sz="2700" dirty="0" err="1" smtClean="0"/>
              <a:t>dasar</a:t>
            </a:r>
            <a:r>
              <a:rPr lang="en-US" sz="2700" dirty="0" smtClean="0"/>
              <a:t>.  </a:t>
            </a:r>
          </a:p>
          <a:p>
            <a:pPr>
              <a:spcAft>
                <a:spcPts val="600"/>
              </a:spcAft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305800" cy="54403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3000" dirty="0" err="1" smtClean="0">
                <a:latin typeface="Berlin Sans FB" pitchFamily="34" charset="0"/>
              </a:rPr>
              <a:t>Menurut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>
                <a:latin typeface="Berlin Sans FB" pitchFamily="34" charset="0"/>
              </a:rPr>
              <a:t>tujuannya</a:t>
            </a:r>
            <a:r>
              <a:rPr lang="en-US" sz="3000" dirty="0">
                <a:latin typeface="Berlin Sans FB" pitchFamily="34" charset="0"/>
              </a:rPr>
              <a:t>, </a:t>
            </a:r>
            <a:r>
              <a:rPr lang="en-US" sz="3000" dirty="0" err="1">
                <a:latin typeface="Berlin Sans FB" pitchFamily="34" charset="0"/>
              </a:rPr>
              <a:t>riset</a:t>
            </a:r>
            <a:r>
              <a:rPr lang="en-US" sz="3000" dirty="0">
                <a:latin typeface="Berlin Sans FB" pitchFamily="34" charset="0"/>
              </a:rPr>
              <a:t> </a:t>
            </a:r>
            <a:r>
              <a:rPr lang="en-US" sz="3000" dirty="0" err="1">
                <a:latin typeface="Berlin Sans FB" pitchFamily="34" charset="0"/>
              </a:rPr>
              <a:t>diklasifikasikan</a:t>
            </a:r>
            <a:r>
              <a:rPr lang="en-US" sz="3000" dirty="0">
                <a:latin typeface="Berlin Sans FB" pitchFamily="34" charset="0"/>
              </a:rPr>
              <a:t> </a:t>
            </a:r>
            <a:r>
              <a:rPr lang="en-US" sz="3000" dirty="0" err="1">
                <a:latin typeface="Berlin Sans FB" pitchFamily="34" charset="0"/>
              </a:rPr>
              <a:t>menjadi</a:t>
            </a:r>
            <a:r>
              <a:rPr lang="en-US" sz="3000" dirty="0">
                <a:latin typeface="Berlin Sans FB" pitchFamily="34" charset="0"/>
              </a:rPr>
              <a:t> </a:t>
            </a:r>
            <a:endParaRPr lang="en-US" sz="30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sz="3000" dirty="0" smtClean="0">
                <a:latin typeface="Berlin Sans FB" pitchFamily="34" charset="0"/>
              </a:rPr>
              <a:t>2</a:t>
            </a:r>
            <a:r>
              <a:rPr lang="en-US" sz="3000" dirty="0">
                <a:latin typeface="Berlin Sans FB" pitchFamily="34" charset="0"/>
              </a:rPr>
              <a:t>, </a:t>
            </a:r>
            <a:r>
              <a:rPr lang="en-US" sz="3000" dirty="0" err="1" smtClean="0">
                <a:latin typeface="Berlin Sans FB" pitchFamily="34" charset="0"/>
              </a:rPr>
              <a:t>yaitu</a:t>
            </a:r>
            <a:r>
              <a:rPr lang="en-US" sz="3000" dirty="0">
                <a:latin typeface="Berlin Sans FB" pitchFamily="34" charset="0"/>
              </a:rPr>
              <a:t>: </a:t>
            </a:r>
          </a:p>
          <a:p>
            <a:pPr>
              <a:buNone/>
            </a:pPr>
            <a:r>
              <a:rPr lang="en-US" sz="3000" dirty="0">
                <a:latin typeface="Berlin Sans FB" pitchFamily="34" charset="0"/>
              </a:rPr>
              <a:t>1. 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riset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>
                <a:latin typeface="Berlin Sans FB" pitchFamily="34" charset="0"/>
              </a:rPr>
              <a:t>dasar</a:t>
            </a:r>
            <a:r>
              <a:rPr lang="en-US" sz="3000" dirty="0">
                <a:latin typeface="Berlin Sans FB" pitchFamily="34" charset="0"/>
              </a:rPr>
              <a:t> </a:t>
            </a:r>
            <a:r>
              <a:rPr lang="en-US" sz="3000" dirty="0" err="1">
                <a:latin typeface="Berlin Sans FB" pitchFamily="34" charset="0"/>
              </a:rPr>
              <a:t>atau</a:t>
            </a:r>
            <a:r>
              <a:rPr lang="en-US" sz="3000" dirty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riset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murni</a:t>
            </a:r>
            <a:r>
              <a:rPr lang="en-US" sz="3000" dirty="0" smtClean="0">
                <a:latin typeface="Berlin Sans FB" pitchFamily="34" charset="0"/>
              </a:rPr>
              <a:t> (</a:t>
            </a:r>
            <a:r>
              <a:rPr lang="en-US" sz="3000" i="1" dirty="0" smtClean="0">
                <a:latin typeface="Berlin Sans FB" pitchFamily="34" charset="0"/>
              </a:rPr>
              <a:t>pure research)</a:t>
            </a:r>
            <a:r>
              <a:rPr lang="en-US" sz="3000" dirty="0" smtClean="0">
                <a:latin typeface="Berlin Sans FB" pitchFamily="34" charset="0"/>
              </a:rPr>
              <a:t>; </a:t>
            </a:r>
            <a:r>
              <a:rPr lang="en-US" sz="3000" dirty="0" err="1">
                <a:latin typeface="Berlin Sans FB" pitchFamily="34" charset="0"/>
              </a:rPr>
              <a:t>dan</a:t>
            </a:r>
            <a:r>
              <a:rPr lang="en-US" sz="3000" dirty="0">
                <a:latin typeface="Berlin Sans FB" pitchFamily="34" charset="0"/>
              </a:rPr>
              <a:t> </a:t>
            </a:r>
          </a:p>
          <a:p>
            <a:pPr>
              <a:buNone/>
            </a:pPr>
            <a:r>
              <a:rPr lang="en-US" sz="3000" dirty="0">
                <a:latin typeface="Berlin Sans FB" pitchFamily="34" charset="0"/>
              </a:rPr>
              <a:t>2. </a:t>
            </a:r>
            <a:r>
              <a:rPr lang="en-US" sz="3000" dirty="0" err="1">
                <a:latin typeface="Berlin Sans FB" pitchFamily="34" charset="0"/>
              </a:rPr>
              <a:t>riset</a:t>
            </a:r>
            <a:r>
              <a:rPr lang="en-US" sz="3000" dirty="0">
                <a:latin typeface="Berlin Sans FB" pitchFamily="34" charset="0"/>
              </a:rPr>
              <a:t> </a:t>
            </a:r>
            <a:r>
              <a:rPr lang="en-US" sz="3000" dirty="0" err="1">
                <a:latin typeface="Berlin Sans FB" pitchFamily="34" charset="0"/>
              </a:rPr>
              <a:t>terapan</a:t>
            </a:r>
            <a:r>
              <a:rPr lang="en-US" sz="3000" dirty="0">
                <a:latin typeface="Berlin Sans FB" pitchFamily="34" charset="0"/>
              </a:rPr>
              <a:t> (</a:t>
            </a:r>
            <a:r>
              <a:rPr lang="en-US" sz="3000" i="1" dirty="0">
                <a:latin typeface="Berlin Sans FB" pitchFamily="34" charset="0"/>
              </a:rPr>
              <a:t>applied research</a:t>
            </a:r>
            <a:r>
              <a:rPr lang="en-US" sz="3000" dirty="0">
                <a:latin typeface="Berlin Sans FB" pitchFamily="34" charset="0"/>
              </a:rPr>
              <a:t>), yang </a:t>
            </a:r>
            <a:r>
              <a:rPr lang="en-US" sz="3000" dirty="0" err="1">
                <a:latin typeface="Berlin Sans FB" pitchFamily="34" charset="0"/>
              </a:rPr>
              <a:t>dibagi</a:t>
            </a:r>
            <a:r>
              <a:rPr lang="en-US" sz="3000" dirty="0">
                <a:latin typeface="Berlin Sans FB" pitchFamily="34" charset="0"/>
              </a:rPr>
              <a:t> </a:t>
            </a:r>
            <a:r>
              <a:rPr lang="en-US" sz="3000" dirty="0" err="1">
                <a:latin typeface="Berlin Sans FB" pitchFamily="34" charset="0"/>
              </a:rPr>
              <a:t>menjadi</a:t>
            </a:r>
            <a:r>
              <a:rPr lang="en-US" sz="3000" dirty="0">
                <a:latin typeface="Berlin Sans FB" pitchFamily="34" charset="0"/>
              </a:rPr>
              <a:t>: </a:t>
            </a:r>
            <a:endParaRPr lang="en-US" sz="3000" dirty="0" smtClean="0">
              <a:latin typeface="Berlin Sans FB" pitchFamily="34" charset="0"/>
            </a:endParaRPr>
          </a:p>
          <a:p>
            <a:pPr marL="605790" indent="-514350">
              <a:buClrTx/>
              <a:buSzPct val="100000"/>
              <a:buAutoNum type="alphaLcPeriod"/>
            </a:pPr>
            <a:r>
              <a:rPr lang="en-US" sz="3000" dirty="0" err="1" smtClean="0">
                <a:latin typeface="Berlin Sans FB" pitchFamily="34" charset="0"/>
              </a:rPr>
              <a:t>riset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>
                <a:latin typeface="Berlin Sans FB" pitchFamily="34" charset="0"/>
              </a:rPr>
              <a:t>evaluasi</a:t>
            </a:r>
            <a:r>
              <a:rPr lang="en-US" sz="3000" dirty="0">
                <a:latin typeface="Berlin Sans FB" pitchFamily="34" charset="0"/>
              </a:rPr>
              <a:t> (</a:t>
            </a:r>
            <a:r>
              <a:rPr lang="en-US" sz="3000" i="1" dirty="0">
                <a:latin typeface="Berlin Sans FB" pitchFamily="34" charset="0"/>
              </a:rPr>
              <a:t>evaluation research</a:t>
            </a:r>
            <a:r>
              <a:rPr lang="en-US" sz="3000" dirty="0">
                <a:latin typeface="Berlin Sans FB" pitchFamily="34" charset="0"/>
              </a:rPr>
              <a:t>); </a:t>
            </a:r>
          </a:p>
          <a:p>
            <a:pPr marL="605790" indent="-514350">
              <a:buClrTx/>
              <a:buSzPct val="100000"/>
              <a:buAutoNum type="alphaLcPeriod"/>
            </a:pPr>
            <a:r>
              <a:rPr lang="en-US" sz="3000" dirty="0" err="1" smtClean="0">
                <a:latin typeface="Berlin Sans FB" pitchFamily="34" charset="0"/>
              </a:rPr>
              <a:t>riset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>
                <a:latin typeface="Berlin Sans FB" pitchFamily="34" charset="0"/>
              </a:rPr>
              <a:t>pengembangan</a:t>
            </a:r>
            <a:r>
              <a:rPr lang="en-US" sz="3000" dirty="0">
                <a:latin typeface="Berlin Sans FB" pitchFamily="34" charset="0"/>
              </a:rPr>
              <a:t> (</a:t>
            </a:r>
            <a:r>
              <a:rPr lang="en-US" sz="3000" i="1" dirty="0">
                <a:latin typeface="Berlin Sans FB" pitchFamily="34" charset="0"/>
              </a:rPr>
              <a:t>research and development</a:t>
            </a:r>
            <a:r>
              <a:rPr lang="en-US" sz="3000" dirty="0">
                <a:latin typeface="Berlin Sans FB" pitchFamily="34" charset="0"/>
              </a:rPr>
              <a:t> </a:t>
            </a:r>
            <a:r>
              <a:rPr lang="en-US" sz="3000" dirty="0" err="1">
                <a:latin typeface="Berlin Sans FB" pitchFamily="34" charset="0"/>
              </a:rPr>
              <a:t>atau</a:t>
            </a:r>
            <a:r>
              <a:rPr lang="en-US" sz="3000" dirty="0">
                <a:latin typeface="Berlin Sans FB" pitchFamily="34" charset="0"/>
              </a:rPr>
              <a:t> </a:t>
            </a:r>
            <a:r>
              <a:rPr lang="en-US" sz="3000" dirty="0" smtClean="0">
                <a:latin typeface="Berlin Sans FB" pitchFamily="34" charset="0"/>
              </a:rPr>
              <a:t> R </a:t>
            </a:r>
            <a:r>
              <a:rPr lang="en-US" sz="3000" dirty="0">
                <a:latin typeface="Berlin Sans FB" pitchFamily="34" charset="0"/>
              </a:rPr>
              <a:t>&amp; D);  </a:t>
            </a:r>
            <a:r>
              <a:rPr lang="en-US" sz="3000" dirty="0" err="1">
                <a:latin typeface="Berlin Sans FB" pitchFamily="34" charset="0"/>
              </a:rPr>
              <a:t>dan</a:t>
            </a:r>
            <a:r>
              <a:rPr lang="en-US" sz="3000" dirty="0">
                <a:latin typeface="Berlin Sans FB" pitchFamily="34" charset="0"/>
              </a:rPr>
              <a:t> </a:t>
            </a:r>
          </a:p>
          <a:p>
            <a:pPr marL="605790" indent="-514350">
              <a:buClrTx/>
              <a:buSzPct val="100000"/>
              <a:buAutoNum type="alphaLcPeriod"/>
            </a:pPr>
            <a:r>
              <a:rPr lang="en-US" sz="3000" dirty="0" err="1" smtClean="0">
                <a:latin typeface="Berlin Sans FB" pitchFamily="34" charset="0"/>
              </a:rPr>
              <a:t>riset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>
                <a:latin typeface="Berlin Sans FB" pitchFamily="34" charset="0"/>
              </a:rPr>
              <a:t>aksi</a:t>
            </a:r>
            <a:r>
              <a:rPr lang="en-US" sz="3000" dirty="0">
                <a:latin typeface="Berlin Sans FB" pitchFamily="34" charset="0"/>
              </a:rPr>
              <a:t> (</a:t>
            </a:r>
            <a:r>
              <a:rPr lang="en-US" sz="3000" dirty="0" err="1">
                <a:latin typeface="Berlin Sans FB" pitchFamily="34" charset="0"/>
              </a:rPr>
              <a:t>penelitian</a:t>
            </a:r>
            <a:r>
              <a:rPr lang="en-US" sz="3000" dirty="0">
                <a:latin typeface="Berlin Sans FB" pitchFamily="34" charset="0"/>
              </a:rPr>
              <a:t> </a:t>
            </a:r>
            <a:r>
              <a:rPr lang="en-US" sz="3000" dirty="0" err="1">
                <a:latin typeface="Berlin Sans FB" pitchFamily="34" charset="0"/>
              </a:rPr>
              <a:t>tindakan</a:t>
            </a:r>
            <a:r>
              <a:rPr lang="en-US" sz="3000" dirty="0">
                <a:latin typeface="Berlin Sans FB" pitchFamily="34" charset="0"/>
              </a:rPr>
              <a:t>).</a:t>
            </a:r>
          </a:p>
          <a:p>
            <a:pPr>
              <a:buNone/>
            </a:pPr>
            <a:endParaRPr lang="en-US" sz="3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490</TotalTime>
  <Words>922</Words>
  <Application>Microsoft Office PowerPoint</Application>
  <PresentationFormat>On-screen Show (4:3)</PresentationFormat>
  <Paragraphs>112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SILABUS MPP …..</vt:lpstr>
      <vt:lpstr>Lanjutan Silabus MPP ….</vt:lpstr>
      <vt:lpstr>Lanjutan Silabus MPP …</vt:lpstr>
      <vt:lpstr>REFERENSI :</vt:lpstr>
      <vt:lpstr>    SEKILAS TTG. PENELITIAN PENDIDIKAN</vt:lpstr>
      <vt:lpstr>   Tujuan dan Manfaat Penelitian Pendidikan</vt:lpstr>
      <vt:lpstr>        Masalah adalah ….?</vt:lpstr>
      <vt:lpstr>      Borg &amp; Gall (1999), menyebutkan ada dua faktor yang membuat hasil riset pendidikan tidak berpengaruh thd perbaikan praktik kependidikan. </vt:lpstr>
      <vt:lpstr>Slide 9</vt:lpstr>
      <vt:lpstr>Pada penelitian dasar, dikenal dua kelompok paradigma yg dominan, yaitu:  (1)  paradigma positivistik (metode kuantitatif); dan  (2) paradigma fenomenologis/interpretif (metode        kualitatif). </vt:lpstr>
      <vt:lpstr>Karakteristik Positivistik :</vt:lpstr>
      <vt:lpstr>Lanjutan Karakteristik …..</vt:lpstr>
      <vt:lpstr>Lanjutan Karakteristik Positivistik ….</vt:lpstr>
      <vt:lpstr>Paradigma Fenomenologis (interpretif)</vt:lpstr>
      <vt:lpstr>  Lanjutan Fenomenologis ….</vt:lpstr>
      <vt:lpstr>RISET TERAPAN : </vt:lpstr>
      <vt:lpstr>  Metode Penelitian Tindakan</vt:lpstr>
      <vt:lpstr>Penelitian Tindakan Lanjutan….</vt:lpstr>
    </vt:vector>
  </TitlesOfParts>
  <Company>aku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 Penelitian Evaluasi Program</dc:title>
  <dc:creator>owie</dc:creator>
  <cp:lastModifiedBy>3SAN</cp:lastModifiedBy>
  <cp:revision>71</cp:revision>
  <dcterms:created xsi:type="dcterms:W3CDTF">2010-08-23T12:35:18Z</dcterms:created>
  <dcterms:modified xsi:type="dcterms:W3CDTF">2013-03-19T07:39:24Z</dcterms:modified>
</cp:coreProperties>
</file>