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6" r:id="rId20"/>
    <p:sldId id="277" r:id="rId21"/>
    <p:sldId id="278" r:id="rId22"/>
    <p:sldId id="279" r:id="rId23"/>
    <p:sldId id="280" r:id="rId24"/>
    <p:sldId id="281" r:id="rId25"/>
    <p:sldId id="283" r:id="rId26"/>
    <p:sldId id="284"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EAF908-D3A3-46DE-AC17-382A8837C966}"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466EA-EB86-4BB6-B6D6-3565D10E88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AF908-D3A3-46DE-AC17-382A8837C966}"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466EA-EB86-4BB6-B6D6-3565D10E88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AF908-D3A3-46DE-AC17-382A8837C966}"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466EA-EB86-4BB6-B6D6-3565D10E88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AF908-D3A3-46DE-AC17-382A8837C966}"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466EA-EB86-4BB6-B6D6-3565D10E88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EAF908-D3A3-46DE-AC17-382A8837C966}"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466EA-EB86-4BB6-B6D6-3565D10E88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EAF908-D3A3-46DE-AC17-382A8837C966}" type="datetimeFigureOut">
              <a:rPr lang="en-US" smtClean="0"/>
              <a:pPr/>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466EA-EB86-4BB6-B6D6-3565D10E88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EAF908-D3A3-46DE-AC17-382A8837C966}" type="datetimeFigureOut">
              <a:rPr lang="en-US" smtClean="0"/>
              <a:pPr/>
              <a:t>2/25/2013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C466EA-EB86-4BB6-B6D6-3565D10E88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EAF908-D3A3-46DE-AC17-382A8837C966}" type="datetimeFigureOut">
              <a:rPr lang="en-US" smtClean="0"/>
              <a:pPr/>
              <a:t>2/25/2013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C466EA-EB86-4BB6-B6D6-3565D10E88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AF908-D3A3-46DE-AC17-382A8837C966}" type="datetimeFigureOut">
              <a:rPr lang="en-US" smtClean="0"/>
              <a:pPr/>
              <a:t>2/25/2013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C466EA-EB86-4BB6-B6D6-3565D10E88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AF908-D3A3-46DE-AC17-382A8837C966}" type="datetimeFigureOut">
              <a:rPr lang="en-US" smtClean="0"/>
              <a:pPr/>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466EA-EB86-4BB6-B6D6-3565D10E88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AF908-D3A3-46DE-AC17-382A8837C966}" type="datetimeFigureOut">
              <a:rPr lang="en-US" smtClean="0"/>
              <a:pPr/>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466EA-EB86-4BB6-B6D6-3565D10E88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AF908-D3A3-46DE-AC17-382A8837C966}" type="datetimeFigureOut">
              <a:rPr lang="en-US" smtClean="0"/>
              <a:pPr/>
              <a:t>2/25/2013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C466EA-EB86-4BB6-B6D6-3565D10E88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id.wikipedia.org/wiki/Verbal" TargetMode="External"/><Relationship Id="rId13" Type="http://schemas.openxmlformats.org/officeDocument/2006/relationships/hyperlink" Target="http://id.wikipedia.org/w/index.php?title=Bias&amp;action=edit&amp;redlink=1" TargetMode="External"/><Relationship Id="rId3" Type="http://schemas.openxmlformats.org/officeDocument/2006/relationships/hyperlink" Target="http://id.wikipedia.org/w/index.php?title=Tanggapan&amp;action=edit&amp;redlink=1" TargetMode="External"/><Relationship Id="rId7" Type="http://schemas.openxmlformats.org/officeDocument/2006/relationships/hyperlink" Target="http://id.wikipedia.org/w/index.php?title=Rendah&amp;action=edit&amp;redlink=1" TargetMode="External"/><Relationship Id="rId12" Type="http://schemas.openxmlformats.org/officeDocument/2006/relationships/hyperlink" Target="http://id.wikipedia.org/wiki/Waktu"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id.wikipedia.org/wiki/Pos" TargetMode="External"/><Relationship Id="rId11" Type="http://schemas.openxmlformats.org/officeDocument/2006/relationships/hyperlink" Target="http://id.wikipedia.org/wiki/Spontan" TargetMode="External"/><Relationship Id="rId5" Type="http://schemas.openxmlformats.org/officeDocument/2006/relationships/hyperlink" Target="http://id.wikipedia.org/w/index.php?title=Via&amp;action=edit&amp;redlink=1" TargetMode="External"/><Relationship Id="rId10" Type="http://schemas.openxmlformats.org/officeDocument/2006/relationships/hyperlink" Target="http://id.wikipedia.org/w/index.php?title=Kendali&amp;action=edit&amp;redlink=1" TargetMode="External"/><Relationship Id="rId4" Type="http://schemas.openxmlformats.org/officeDocument/2006/relationships/hyperlink" Target="http://id.wikipedia.org/w/index.php?title=Kuesioner&amp;action=edit&amp;redlink=1" TargetMode="External"/><Relationship Id="rId9" Type="http://schemas.openxmlformats.org/officeDocument/2006/relationships/hyperlink" Target="http://id.wikipedia.org/wiki/Lingkunga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d.wikipedia.org/w/index.php?title=Tingkat&amp;action=edit&amp;redlink=1" TargetMode="Externa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id.wikipedia.org/w/index.php?title=Tanya&amp;action=edit&amp;redlink=1" TargetMode="External"/><Relationship Id="rId5" Type="http://schemas.openxmlformats.org/officeDocument/2006/relationships/hyperlink" Target="http://id.wikipedia.org/w/index.php?title=Mahal&amp;action=edit&amp;redlink=1" TargetMode="External"/><Relationship Id="rId4" Type="http://schemas.openxmlformats.org/officeDocument/2006/relationships/hyperlink" Target="http://id.wikipedia.org/wiki/Perilaku"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id.wikipedia.org/w/index.php?title=Pertanyaan_terbuka&amp;action=edit&amp;redlink=1" TargetMode="External"/><Relationship Id="rId3" Type="http://schemas.openxmlformats.org/officeDocument/2006/relationships/hyperlink" Target="http://id.wikipedia.org/wiki/Geografis" TargetMode="External"/><Relationship Id="rId7" Type="http://schemas.openxmlformats.org/officeDocument/2006/relationships/hyperlink" Target="http://id.wikipedia.org/wiki/Anonimitas"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id.wikipedia.org/wiki/Telepon" TargetMode="External"/><Relationship Id="rId5" Type="http://schemas.openxmlformats.org/officeDocument/2006/relationships/hyperlink" Target="http://id.wikipedia.org/w/index.php?title=Probing&amp;action=edit&amp;redlink=1" TargetMode="External"/><Relationship Id="rId10" Type="http://schemas.openxmlformats.org/officeDocument/2006/relationships/hyperlink" Target="http://id.wikipedia.org/wiki/Suara" TargetMode="External"/><Relationship Id="rId4" Type="http://schemas.openxmlformats.org/officeDocument/2006/relationships/hyperlink" Target="http://id.wikipedia.org/w/index.php?title=Kuesioner&amp;action=edit&amp;redlink=1" TargetMode="External"/><Relationship Id="rId9" Type="http://schemas.openxmlformats.org/officeDocument/2006/relationships/hyperlink" Target="http://id.wikipedia.org/w/index.php?title=Intonasi&amp;action=edit&amp;redlink=1"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d.wikipedia.org/w/index.php?title=Akurat&amp;action=edit&amp;redlink=1"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id.wikipedia.org/wiki/Proses" TargetMode="External"/><Relationship Id="rId4" Type="http://schemas.openxmlformats.org/officeDocument/2006/relationships/hyperlink" Target="http://id.wikipedia.org/w/index.php?title=Mekanisme&amp;action=edit&amp;redlink=1"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id.wikipedia.org/w/index.php?title=Responden&amp;action=edit&amp;redlink=1" TargetMode="External"/><Relationship Id="rId3" Type="http://schemas.openxmlformats.org/officeDocument/2006/relationships/hyperlink" Target="http://id.wikipedia.org/w/index.php?title=Pengumpulan&amp;action=edit&amp;redlink=1" TargetMode="External"/><Relationship Id="rId7" Type="http://schemas.openxmlformats.org/officeDocument/2006/relationships/hyperlink" Target="http://id.wikipedia.org/wiki/Pertanyaan" TargetMode="External"/><Relationship Id="rId2" Type="http://schemas.openxmlformats.org/officeDocument/2006/relationships/hyperlink" Target="http://id.wikipedia.org/wiki/Teknik" TargetMode="External"/><Relationship Id="rId1" Type="http://schemas.openxmlformats.org/officeDocument/2006/relationships/slideLayout" Target="../slideLayouts/slideLayout2.xml"/><Relationship Id="rId6" Type="http://schemas.openxmlformats.org/officeDocument/2006/relationships/hyperlink" Target="http://id.wikipedia.org/wiki/Daftar" TargetMode="External"/><Relationship Id="rId5" Type="http://schemas.openxmlformats.org/officeDocument/2006/relationships/hyperlink" Target="http://id.wikipedia.org/w/index.php?title=Cara&amp;action=edit&amp;redlink=1" TargetMode="External"/><Relationship Id="rId4" Type="http://schemas.openxmlformats.org/officeDocument/2006/relationships/hyperlink" Target="http://id.wikipedia.org/wiki/Informas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071546"/>
            <a:ext cx="7772400" cy="1470025"/>
          </a:xfrm>
          <a:solidFill>
            <a:schemeClr val="accent6">
              <a:lumMod val="40000"/>
              <a:lumOff val="60000"/>
            </a:schemeClr>
          </a:solidFill>
        </p:spPr>
        <p:txBody>
          <a:bodyPr>
            <a:normAutofit/>
          </a:bodyPr>
          <a:lstStyle/>
          <a:p>
            <a:r>
              <a:rPr lang="en-US" sz="5600" dirty="0" smtClean="0">
                <a:latin typeface="Algerian" pitchFamily="82" charset="0"/>
              </a:rPr>
              <a:t>METODE PENELITIAN</a:t>
            </a:r>
            <a:endParaRPr lang="en-US" sz="5600" dirty="0">
              <a:latin typeface="Algerian" pitchFamily="82" charset="0"/>
            </a:endParaRPr>
          </a:p>
        </p:txBody>
      </p:sp>
      <p:sp>
        <p:nvSpPr>
          <p:cNvPr id="3" name="Subtitle 2"/>
          <p:cNvSpPr>
            <a:spLocks noGrp="1"/>
          </p:cNvSpPr>
          <p:nvPr>
            <p:ph type="subTitle" idx="1"/>
          </p:nvPr>
        </p:nvSpPr>
        <p:spPr>
          <a:xfrm>
            <a:off x="1214414" y="3214686"/>
            <a:ext cx="6429420" cy="2214578"/>
          </a:xfrm>
          <a:solidFill>
            <a:schemeClr val="accent5">
              <a:lumMod val="40000"/>
              <a:lumOff val="60000"/>
            </a:schemeClr>
          </a:solidFill>
        </p:spPr>
        <p:txBody>
          <a:bodyPr>
            <a:noAutofit/>
          </a:bodyPr>
          <a:lstStyle/>
          <a:p>
            <a:pPr>
              <a:spcAft>
                <a:spcPts val="600"/>
              </a:spcAft>
            </a:pPr>
            <a:r>
              <a:rPr lang="en-US" sz="3000" dirty="0" err="1" smtClean="0">
                <a:solidFill>
                  <a:schemeClr val="tx1">
                    <a:lumMod val="85000"/>
                    <a:lumOff val="15000"/>
                  </a:schemeClr>
                </a:solidFill>
                <a:latin typeface="Berlin Sans FB" pitchFamily="34" charset="0"/>
              </a:rPr>
              <a:t>Amat</a:t>
            </a:r>
            <a:r>
              <a:rPr lang="en-US" sz="3000" dirty="0" smtClean="0">
                <a:solidFill>
                  <a:schemeClr val="tx1">
                    <a:lumMod val="85000"/>
                    <a:lumOff val="15000"/>
                  </a:schemeClr>
                </a:solidFill>
                <a:latin typeface="Berlin Sans FB" pitchFamily="34" charset="0"/>
              </a:rPr>
              <a:t> </a:t>
            </a:r>
            <a:r>
              <a:rPr lang="en-US" sz="3000" dirty="0" err="1" smtClean="0">
                <a:solidFill>
                  <a:schemeClr val="tx1">
                    <a:lumMod val="85000"/>
                    <a:lumOff val="15000"/>
                  </a:schemeClr>
                </a:solidFill>
                <a:latin typeface="Berlin Sans FB" pitchFamily="34" charset="0"/>
              </a:rPr>
              <a:t>Jaedun</a:t>
            </a:r>
            <a:endParaRPr lang="en-US" sz="3000" dirty="0" smtClean="0">
              <a:solidFill>
                <a:schemeClr val="tx1">
                  <a:lumMod val="85000"/>
                  <a:lumOff val="15000"/>
                </a:schemeClr>
              </a:solidFill>
              <a:latin typeface="Berlin Sans FB" pitchFamily="34" charset="0"/>
            </a:endParaRPr>
          </a:p>
          <a:p>
            <a:pPr>
              <a:lnSpc>
                <a:spcPct val="80000"/>
              </a:lnSpc>
            </a:pPr>
            <a:r>
              <a:rPr lang="en-US" sz="2800" dirty="0" smtClean="0">
                <a:solidFill>
                  <a:srgbClr val="FF0000"/>
                </a:solidFill>
                <a:latin typeface="Berlin Sans FB" pitchFamily="34" charset="0"/>
              </a:rPr>
              <a:t>FT UNY</a:t>
            </a:r>
          </a:p>
          <a:p>
            <a:pPr>
              <a:lnSpc>
                <a:spcPct val="80000"/>
              </a:lnSpc>
            </a:pPr>
            <a:r>
              <a:rPr lang="en-US" sz="2800" dirty="0" err="1" smtClean="0">
                <a:solidFill>
                  <a:srgbClr val="FF0000"/>
                </a:solidFill>
                <a:latin typeface="Berlin Sans FB" pitchFamily="34" charset="0"/>
              </a:rPr>
              <a:t>Puslit</a:t>
            </a:r>
            <a:r>
              <a:rPr lang="en-US" sz="2800" dirty="0" smtClean="0">
                <a:solidFill>
                  <a:srgbClr val="FF0000"/>
                </a:solidFill>
                <a:latin typeface="Berlin Sans FB" pitchFamily="34" charset="0"/>
              </a:rPr>
              <a:t> </a:t>
            </a:r>
            <a:r>
              <a:rPr lang="en-US" sz="2800" dirty="0" err="1" smtClean="0">
                <a:solidFill>
                  <a:srgbClr val="FF0000"/>
                </a:solidFill>
                <a:latin typeface="Berlin Sans FB" pitchFamily="34" charset="0"/>
              </a:rPr>
              <a:t>Dikdasmenjur</a:t>
            </a:r>
            <a:r>
              <a:rPr lang="en-US" sz="2800" dirty="0" smtClean="0">
                <a:solidFill>
                  <a:srgbClr val="FF0000"/>
                </a:solidFill>
                <a:latin typeface="Berlin Sans FB" pitchFamily="34" charset="0"/>
              </a:rPr>
              <a:t>, LPPM UNY</a:t>
            </a:r>
          </a:p>
          <a:p>
            <a:pPr>
              <a:lnSpc>
                <a:spcPct val="80000"/>
              </a:lnSpc>
            </a:pPr>
            <a:r>
              <a:rPr lang="en-US" sz="2800" dirty="0" err="1" smtClean="0">
                <a:solidFill>
                  <a:srgbClr val="FF0000"/>
                </a:solidFill>
                <a:latin typeface="Berlin Sans FB" pitchFamily="34" charset="0"/>
              </a:rPr>
              <a:t>Pascasarjana</a:t>
            </a:r>
            <a:r>
              <a:rPr lang="en-US" sz="2800" dirty="0" smtClean="0">
                <a:solidFill>
                  <a:srgbClr val="FF0000"/>
                </a:solidFill>
                <a:latin typeface="Berlin Sans FB" pitchFamily="34" charset="0"/>
              </a:rPr>
              <a:t> UNY</a:t>
            </a:r>
            <a:endParaRPr lang="en-US" sz="2800" dirty="0">
              <a:solidFill>
                <a:srgbClr val="FF0000"/>
              </a:solidFill>
              <a:latin typeface="Berlin Sans FB" pitchFamily="34" charset="0"/>
            </a:endParaRP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714380"/>
          </a:xfrm>
          <a:blipFill>
            <a:blip r:embed="rId2"/>
            <a:tile tx="0" ty="0" sx="100000" sy="100000" flip="none" algn="tl"/>
          </a:blipFill>
        </p:spPr>
        <p:txBody>
          <a:bodyPr>
            <a:normAutofit fontScale="90000"/>
          </a:bodyPr>
          <a:lstStyle/>
          <a:p>
            <a:r>
              <a:rPr lang="en-US" dirty="0" err="1" smtClean="0">
                <a:latin typeface="Berlin Sans FB" pitchFamily="34" charset="0"/>
              </a:rPr>
              <a:t>Jenis</a:t>
            </a:r>
            <a:r>
              <a:rPr lang="en-US" dirty="0" smtClean="0">
                <a:latin typeface="Berlin Sans FB" pitchFamily="34" charset="0"/>
              </a:rPr>
              <a:t> </a:t>
            </a:r>
            <a:r>
              <a:rPr lang="en-US" dirty="0" err="1" smtClean="0">
                <a:latin typeface="Berlin Sans FB" pitchFamily="34" charset="0"/>
              </a:rPr>
              <a:t>Survei</a:t>
            </a:r>
            <a:r>
              <a:rPr lang="en-US" dirty="0" smtClean="0">
                <a:latin typeface="Berlin Sans FB" pitchFamily="34" charset="0"/>
              </a:rPr>
              <a:t> </a:t>
            </a:r>
            <a:r>
              <a:rPr lang="en-US" dirty="0" err="1" smtClean="0">
                <a:latin typeface="Berlin Sans FB" pitchFamily="34" charset="0"/>
              </a:rPr>
              <a:t>melalui</a:t>
            </a:r>
            <a:r>
              <a:rPr lang="en-US" dirty="0" smtClean="0">
                <a:latin typeface="Berlin Sans FB" pitchFamily="34" charset="0"/>
              </a:rPr>
              <a:t> </a:t>
            </a:r>
            <a:r>
              <a:rPr lang="en-US" dirty="0" err="1" smtClean="0">
                <a:latin typeface="Berlin Sans FB" pitchFamily="34" charset="0"/>
              </a:rPr>
              <a:t>Surat</a:t>
            </a:r>
            <a:endParaRPr lang="en-US" dirty="0">
              <a:latin typeface="Berlin Sans FB" pitchFamily="34" charset="0"/>
            </a:endParaRPr>
          </a:p>
        </p:txBody>
      </p:sp>
      <p:sp>
        <p:nvSpPr>
          <p:cNvPr id="3" name="Content Placeholder 2"/>
          <p:cNvSpPr>
            <a:spLocks noGrp="1"/>
          </p:cNvSpPr>
          <p:nvPr>
            <p:ph idx="1"/>
          </p:nvPr>
        </p:nvSpPr>
        <p:spPr>
          <a:xfrm>
            <a:off x="457200" y="1285860"/>
            <a:ext cx="8229600" cy="5072098"/>
          </a:xfrm>
          <a:solidFill>
            <a:schemeClr val="accent1">
              <a:lumMod val="20000"/>
              <a:lumOff val="80000"/>
            </a:schemeClr>
          </a:solidFill>
        </p:spPr>
        <p:txBody>
          <a:bodyPr>
            <a:normAutofit fontScale="85000" lnSpcReduction="20000"/>
          </a:bodyPr>
          <a:lstStyle/>
          <a:p>
            <a:pPr lvl="0"/>
            <a:r>
              <a:rPr lang="en-US" sz="2600" dirty="0" err="1"/>
              <a:t>Melalui</a:t>
            </a:r>
            <a:r>
              <a:rPr lang="en-US" sz="2600" dirty="0"/>
              <a:t> </a:t>
            </a:r>
            <a:r>
              <a:rPr lang="en-US" sz="2600" dirty="0" err="1"/>
              <a:t>surat</a:t>
            </a:r>
            <a:r>
              <a:rPr lang="en-US" sz="2600" dirty="0"/>
              <a:t> (</a:t>
            </a:r>
            <a:r>
              <a:rPr lang="en-US" sz="2600" i="1" dirty="0"/>
              <a:t>mail-</a:t>
            </a:r>
            <a:r>
              <a:rPr lang="en-US" sz="2600" i="1" dirty="0" err="1"/>
              <a:t>questionare</a:t>
            </a:r>
            <a:r>
              <a:rPr lang="en-US" sz="2600" dirty="0"/>
              <a:t>), </a:t>
            </a:r>
            <a:r>
              <a:rPr lang="en-US" sz="2600" dirty="0" err="1"/>
              <a:t>merupakan</a:t>
            </a:r>
            <a:r>
              <a:rPr lang="en-US" sz="2600" dirty="0"/>
              <a:t> </a:t>
            </a:r>
            <a:r>
              <a:rPr lang="en-US" sz="2600" dirty="0" err="1"/>
              <a:t>cara</a:t>
            </a:r>
            <a:r>
              <a:rPr lang="en-US" sz="2600" dirty="0"/>
              <a:t> </a:t>
            </a:r>
            <a:r>
              <a:rPr lang="en-US" sz="2600" dirty="0" err="1"/>
              <a:t>untuk</a:t>
            </a:r>
            <a:r>
              <a:rPr lang="en-US" sz="2600" dirty="0"/>
              <a:t> </a:t>
            </a:r>
            <a:r>
              <a:rPr lang="en-US" sz="2600" dirty="0" err="1"/>
              <a:t>memperoleh</a:t>
            </a:r>
            <a:r>
              <a:rPr lang="en-US" sz="2600" dirty="0"/>
              <a:t> </a:t>
            </a:r>
            <a:r>
              <a:rPr lang="en-US" sz="2600" dirty="0" err="1">
                <a:hlinkClick r:id="rId3" tooltip="Tanggapan (halaman belum tersedia)"/>
              </a:rPr>
              <a:t>tanggapan</a:t>
            </a:r>
            <a:r>
              <a:rPr lang="en-US" sz="2600" dirty="0"/>
              <a:t> </a:t>
            </a:r>
            <a:r>
              <a:rPr lang="en-US" sz="2600" dirty="0" err="1"/>
              <a:t>responden</a:t>
            </a:r>
            <a:r>
              <a:rPr lang="en-US" sz="2600" dirty="0"/>
              <a:t> </a:t>
            </a:r>
            <a:r>
              <a:rPr lang="en-US" sz="2600" dirty="0" err="1"/>
              <a:t>melalui</a:t>
            </a:r>
            <a:r>
              <a:rPr lang="en-US" sz="2600" dirty="0"/>
              <a:t> </a:t>
            </a:r>
            <a:r>
              <a:rPr lang="en-US" sz="2600" dirty="0" err="1"/>
              <a:t>pengiriman</a:t>
            </a:r>
            <a:r>
              <a:rPr lang="en-US" sz="2600" dirty="0"/>
              <a:t> </a:t>
            </a:r>
            <a:r>
              <a:rPr lang="en-US" sz="2600" dirty="0" err="1">
                <a:hlinkClick r:id="rId4" tooltip="Kuesioner (halaman belum tersedia)"/>
              </a:rPr>
              <a:t>kuesioner</a:t>
            </a:r>
            <a:r>
              <a:rPr lang="en-US" sz="2600" dirty="0"/>
              <a:t> </a:t>
            </a:r>
            <a:r>
              <a:rPr lang="en-US" sz="2600" dirty="0">
                <a:hlinkClick r:id="rId5" tooltip="Via (halaman belum tersedia)"/>
              </a:rPr>
              <a:t>via</a:t>
            </a:r>
            <a:r>
              <a:rPr lang="en-US" sz="2600" dirty="0"/>
              <a:t> </a:t>
            </a:r>
            <a:r>
              <a:rPr lang="en-US" sz="2600" dirty="0">
                <a:hlinkClick r:id="rId6" tooltip="Pos"/>
              </a:rPr>
              <a:t>pos</a:t>
            </a:r>
            <a:r>
              <a:rPr lang="en-US" sz="2600" dirty="0"/>
              <a:t>.  </a:t>
            </a:r>
          </a:p>
          <a:p>
            <a:pPr lvl="1"/>
            <a:r>
              <a:rPr lang="en-US" sz="2600" dirty="0" err="1"/>
              <a:t>Kelebihan</a:t>
            </a:r>
            <a:r>
              <a:rPr lang="en-US" sz="2600" dirty="0"/>
              <a:t> </a:t>
            </a:r>
            <a:r>
              <a:rPr lang="en-US" sz="2600" dirty="0" err="1"/>
              <a:t>dari</a:t>
            </a:r>
            <a:r>
              <a:rPr lang="en-US" sz="2600" dirty="0"/>
              <a:t> </a:t>
            </a:r>
            <a:r>
              <a:rPr lang="en-US" sz="2600" i="1" dirty="0"/>
              <a:t>mail-</a:t>
            </a:r>
            <a:r>
              <a:rPr lang="en-US" sz="2600" i="1" dirty="0" err="1"/>
              <a:t>questionare</a:t>
            </a:r>
            <a:r>
              <a:rPr lang="en-US" sz="2600" dirty="0"/>
              <a:t> </a:t>
            </a:r>
            <a:r>
              <a:rPr lang="en-US" sz="2600" dirty="0" err="1" smtClean="0"/>
              <a:t>adalah</a:t>
            </a:r>
            <a:r>
              <a:rPr lang="en-US" sz="2600" dirty="0" smtClean="0"/>
              <a:t>: </a:t>
            </a:r>
            <a:r>
              <a:rPr lang="en-US" sz="2600" dirty="0" err="1"/>
              <a:t>hemat</a:t>
            </a:r>
            <a:r>
              <a:rPr lang="en-US" sz="2600" dirty="0"/>
              <a:t> </a:t>
            </a:r>
            <a:r>
              <a:rPr lang="en-US" sz="2600" dirty="0" err="1"/>
              <a:t>biaya</a:t>
            </a:r>
            <a:r>
              <a:rPr lang="en-US" sz="2600" dirty="0"/>
              <a:t>, </a:t>
            </a:r>
            <a:r>
              <a:rPr lang="en-US" sz="2600" dirty="0" err="1"/>
              <a:t>hemat</a:t>
            </a:r>
            <a:r>
              <a:rPr lang="en-US" sz="2600" dirty="0"/>
              <a:t> </a:t>
            </a:r>
            <a:r>
              <a:rPr lang="en-US" sz="2600" dirty="0" err="1"/>
              <a:t>waktu</a:t>
            </a:r>
            <a:r>
              <a:rPr lang="en-US" sz="2600" dirty="0"/>
              <a:t>, </a:t>
            </a:r>
            <a:r>
              <a:rPr lang="en-US" sz="2600" dirty="0" err="1"/>
              <a:t>responden</a:t>
            </a:r>
            <a:r>
              <a:rPr lang="en-US" sz="2600" dirty="0"/>
              <a:t> </a:t>
            </a:r>
            <a:r>
              <a:rPr lang="en-US" sz="2600" dirty="0" err="1"/>
              <a:t>bisa</a:t>
            </a:r>
            <a:r>
              <a:rPr lang="en-US" sz="2600" dirty="0"/>
              <a:t> </a:t>
            </a:r>
            <a:r>
              <a:rPr lang="en-US" sz="2600" dirty="0" err="1"/>
              <a:t>memilih</a:t>
            </a:r>
            <a:r>
              <a:rPr lang="en-US" sz="2600" dirty="0"/>
              <a:t> </a:t>
            </a:r>
            <a:r>
              <a:rPr lang="en-US" sz="2600" dirty="0" err="1"/>
              <a:t>waktu</a:t>
            </a:r>
            <a:r>
              <a:rPr lang="en-US" sz="2600" dirty="0"/>
              <a:t> yang </a:t>
            </a:r>
            <a:r>
              <a:rPr lang="en-US" sz="2600" dirty="0" err="1"/>
              <a:t>tepat</a:t>
            </a:r>
            <a:r>
              <a:rPr lang="en-US" sz="2600" dirty="0"/>
              <a:t> </a:t>
            </a:r>
            <a:r>
              <a:rPr lang="en-US" sz="2600" dirty="0" err="1" smtClean="0"/>
              <a:t>untuk</a:t>
            </a:r>
            <a:r>
              <a:rPr lang="en-US" sz="2600" dirty="0" smtClean="0"/>
              <a:t> </a:t>
            </a:r>
            <a:r>
              <a:rPr lang="en-US" sz="2600" dirty="0" err="1"/>
              <a:t>mengisi</a:t>
            </a:r>
            <a:r>
              <a:rPr lang="en-US" sz="2600" dirty="0"/>
              <a:t> </a:t>
            </a:r>
            <a:r>
              <a:rPr lang="en-US" sz="2600" dirty="0" err="1"/>
              <a:t>kuesioner</a:t>
            </a:r>
            <a:r>
              <a:rPr lang="en-US" sz="2600" dirty="0"/>
              <a:t>, </a:t>
            </a:r>
            <a:r>
              <a:rPr lang="en-US" sz="2600" dirty="0" err="1"/>
              <a:t>ada</a:t>
            </a:r>
            <a:r>
              <a:rPr lang="en-US" sz="2600" dirty="0"/>
              <a:t> </a:t>
            </a:r>
            <a:r>
              <a:rPr lang="en-US" sz="2600" dirty="0" err="1"/>
              <a:t>jaminan</a:t>
            </a:r>
            <a:r>
              <a:rPr lang="en-US" sz="2600" dirty="0"/>
              <a:t> </a:t>
            </a:r>
            <a:r>
              <a:rPr lang="en-US" sz="2600" dirty="0" err="1"/>
              <a:t>kerahasiaan</a:t>
            </a:r>
            <a:r>
              <a:rPr lang="en-US" sz="2600" dirty="0"/>
              <a:t> (</a:t>
            </a:r>
            <a:r>
              <a:rPr lang="en-US" sz="2600" i="1" dirty="0"/>
              <a:t>anonymity</a:t>
            </a:r>
            <a:r>
              <a:rPr lang="en-US" sz="2600" dirty="0"/>
              <a:t>), </a:t>
            </a:r>
            <a:r>
              <a:rPr lang="en-US" sz="2600" dirty="0" err="1"/>
              <a:t>tidak</a:t>
            </a:r>
            <a:r>
              <a:rPr lang="en-US" sz="2600" dirty="0"/>
              <a:t> </a:t>
            </a:r>
            <a:r>
              <a:rPr lang="en-US" sz="2600" dirty="0" err="1"/>
              <a:t>ada</a:t>
            </a:r>
            <a:r>
              <a:rPr lang="en-US" sz="2600" dirty="0"/>
              <a:t> bias </a:t>
            </a:r>
            <a:r>
              <a:rPr lang="en-US" sz="2600" dirty="0" err="1"/>
              <a:t>pewawancara</a:t>
            </a:r>
            <a:r>
              <a:rPr lang="en-US" sz="2600" dirty="0"/>
              <a:t>, </a:t>
            </a:r>
            <a:r>
              <a:rPr lang="en-US" sz="2600" dirty="0" err="1"/>
              <a:t>serta</a:t>
            </a:r>
            <a:r>
              <a:rPr lang="en-US" sz="2600" dirty="0"/>
              <a:t> </a:t>
            </a:r>
            <a:r>
              <a:rPr lang="en-US" sz="2600" dirty="0" err="1"/>
              <a:t>banyak</a:t>
            </a:r>
            <a:r>
              <a:rPr lang="en-US" sz="2600" dirty="0"/>
              <a:t> </a:t>
            </a:r>
            <a:r>
              <a:rPr lang="en-US" sz="2600" dirty="0" err="1"/>
              <a:t>responden</a:t>
            </a:r>
            <a:r>
              <a:rPr lang="en-US" sz="2600" dirty="0"/>
              <a:t> yang </a:t>
            </a:r>
            <a:r>
              <a:rPr lang="en-US" sz="2600" dirty="0" err="1"/>
              <a:t>dapat</a:t>
            </a:r>
            <a:r>
              <a:rPr lang="en-US" sz="2600" dirty="0"/>
              <a:t> </a:t>
            </a:r>
            <a:r>
              <a:rPr lang="en-US" sz="2600" dirty="0" err="1"/>
              <a:t>dicapai</a:t>
            </a:r>
            <a:r>
              <a:rPr lang="en-US" sz="2600" dirty="0"/>
              <a:t> </a:t>
            </a:r>
            <a:r>
              <a:rPr lang="en-US" sz="2600" dirty="0" err="1" smtClean="0"/>
              <a:t>jika</a:t>
            </a:r>
            <a:r>
              <a:rPr lang="en-US" sz="2600" dirty="0" smtClean="0"/>
              <a:t> </a:t>
            </a:r>
            <a:r>
              <a:rPr lang="en-US" sz="2600" dirty="0" err="1" smtClean="0"/>
              <a:t>dibandingkan</a:t>
            </a:r>
            <a:r>
              <a:rPr lang="en-US" sz="2600" dirty="0" smtClean="0"/>
              <a:t> </a:t>
            </a:r>
            <a:r>
              <a:rPr lang="en-US" sz="2600" dirty="0" err="1"/>
              <a:t>dengan</a:t>
            </a:r>
            <a:r>
              <a:rPr lang="en-US" sz="2600" dirty="0"/>
              <a:t> </a:t>
            </a:r>
            <a:r>
              <a:rPr lang="en-US" sz="2600" dirty="0" err="1"/>
              <a:t>metode</a:t>
            </a:r>
            <a:r>
              <a:rPr lang="en-US" sz="2600" dirty="0"/>
              <a:t> </a:t>
            </a:r>
            <a:r>
              <a:rPr lang="en-US" sz="2600" dirty="0" err="1" smtClean="0"/>
              <a:t>wawancara</a:t>
            </a:r>
            <a:r>
              <a:rPr lang="en-US" sz="2600" dirty="0" smtClean="0"/>
              <a:t>. </a:t>
            </a:r>
            <a:endParaRPr lang="en-US" sz="2600" dirty="0"/>
          </a:p>
          <a:p>
            <a:pPr lvl="1"/>
            <a:r>
              <a:rPr lang="en-US" sz="2600" dirty="0" err="1"/>
              <a:t>Kekurangannya</a:t>
            </a:r>
            <a:r>
              <a:rPr lang="en-US" sz="2600" dirty="0"/>
              <a:t> </a:t>
            </a:r>
            <a:r>
              <a:rPr lang="en-US" sz="2600" dirty="0" err="1" smtClean="0"/>
              <a:t>adalah</a:t>
            </a:r>
            <a:r>
              <a:rPr lang="en-US" sz="2600" dirty="0" smtClean="0"/>
              <a:t>: </a:t>
            </a:r>
            <a:r>
              <a:rPr lang="en-US" sz="2600" dirty="0" err="1"/>
              <a:t>tidak</a:t>
            </a:r>
            <a:r>
              <a:rPr lang="en-US" sz="2600" dirty="0"/>
              <a:t> </a:t>
            </a:r>
            <a:r>
              <a:rPr lang="en-US" sz="2600" dirty="0" err="1"/>
              <a:t>fleksibel</a:t>
            </a:r>
            <a:r>
              <a:rPr lang="en-US" sz="2600" dirty="0"/>
              <a:t>, </a:t>
            </a:r>
            <a:r>
              <a:rPr lang="en-US" sz="2600" dirty="0" err="1"/>
              <a:t>terdapat</a:t>
            </a:r>
            <a:r>
              <a:rPr lang="en-US" sz="2600" dirty="0"/>
              <a:t> </a:t>
            </a:r>
            <a:r>
              <a:rPr lang="en-US" sz="2600" dirty="0" err="1"/>
              <a:t>kecenderungan</a:t>
            </a:r>
            <a:r>
              <a:rPr lang="en-US" sz="2600" dirty="0"/>
              <a:t> </a:t>
            </a:r>
            <a:r>
              <a:rPr lang="en-US" sz="2600" dirty="0" err="1">
                <a:hlinkClick r:id="rId7" tooltip="Rendah (halaman belum tersedia)"/>
              </a:rPr>
              <a:t>rendahnya</a:t>
            </a:r>
            <a:r>
              <a:rPr lang="en-US" sz="2600" dirty="0"/>
              <a:t> </a:t>
            </a:r>
            <a:r>
              <a:rPr lang="en-US" sz="2600" dirty="0" err="1">
                <a:hlinkClick r:id="rId3" tooltip="Tanggapan (halaman belum tersedia)"/>
              </a:rPr>
              <a:t>tanggapan</a:t>
            </a:r>
            <a:r>
              <a:rPr lang="en-US" sz="2600" dirty="0"/>
              <a:t> (</a:t>
            </a:r>
            <a:r>
              <a:rPr lang="en-US" sz="2600" i="1" dirty="0"/>
              <a:t>response rate</a:t>
            </a:r>
            <a:r>
              <a:rPr lang="en-US" sz="2600" dirty="0"/>
              <a:t>), </a:t>
            </a:r>
            <a:r>
              <a:rPr lang="en-US" sz="2600" dirty="0" err="1"/>
              <a:t>hanya</a:t>
            </a:r>
            <a:r>
              <a:rPr lang="en-US" sz="2600" dirty="0"/>
              <a:t> </a:t>
            </a:r>
            <a:r>
              <a:rPr lang="en-US" sz="2600" dirty="0" err="1"/>
              <a:t>perilaku</a:t>
            </a:r>
            <a:r>
              <a:rPr lang="en-US" sz="2600" dirty="0"/>
              <a:t> </a:t>
            </a:r>
            <a:r>
              <a:rPr lang="en-US" sz="2600" dirty="0">
                <a:hlinkClick r:id="rId8" tooltip="Verbal"/>
              </a:rPr>
              <a:t>verbal</a:t>
            </a:r>
            <a:r>
              <a:rPr lang="en-US" sz="2600" dirty="0"/>
              <a:t> yang </a:t>
            </a:r>
            <a:r>
              <a:rPr lang="en-US" sz="2600" dirty="0" err="1"/>
              <a:t>tercatat</a:t>
            </a:r>
            <a:r>
              <a:rPr lang="en-US" sz="2600" dirty="0"/>
              <a:t>, </a:t>
            </a:r>
            <a:r>
              <a:rPr lang="en-US" sz="2600" dirty="0" err="1"/>
              <a:t>tidak</a:t>
            </a:r>
            <a:r>
              <a:rPr lang="en-US" sz="2600" dirty="0"/>
              <a:t> </a:t>
            </a:r>
            <a:r>
              <a:rPr lang="en-US" sz="2600" dirty="0" err="1"/>
              <a:t>ada</a:t>
            </a:r>
            <a:r>
              <a:rPr lang="en-US" sz="2600" dirty="0"/>
              <a:t> </a:t>
            </a:r>
            <a:r>
              <a:rPr lang="en-US" sz="2600" dirty="0" err="1"/>
              <a:t>kendali</a:t>
            </a:r>
            <a:r>
              <a:rPr lang="en-US" sz="2600" dirty="0"/>
              <a:t> </a:t>
            </a:r>
            <a:r>
              <a:rPr lang="en-US" sz="2600" dirty="0" err="1"/>
              <a:t>atas</a:t>
            </a:r>
            <a:r>
              <a:rPr lang="en-US" sz="2600" dirty="0"/>
              <a:t> </a:t>
            </a:r>
            <a:r>
              <a:rPr lang="en-US" sz="2600" dirty="0" err="1">
                <a:hlinkClick r:id="rId9" tooltip="Lingkungan"/>
              </a:rPr>
              <a:t>lingkungan</a:t>
            </a:r>
            <a:r>
              <a:rPr lang="en-US" sz="2600" dirty="0"/>
              <a:t>, </a:t>
            </a:r>
            <a:r>
              <a:rPr lang="en-US" sz="2600" dirty="0" err="1"/>
              <a:t>tidak</a:t>
            </a:r>
            <a:r>
              <a:rPr lang="en-US" sz="2600" dirty="0"/>
              <a:t> </a:t>
            </a:r>
            <a:r>
              <a:rPr lang="en-US" sz="2600" dirty="0" err="1"/>
              <a:t>ada</a:t>
            </a:r>
            <a:r>
              <a:rPr lang="en-US" sz="2600" dirty="0"/>
              <a:t> </a:t>
            </a:r>
            <a:r>
              <a:rPr lang="en-US" sz="2600" dirty="0" err="1">
                <a:hlinkClick r:id="rId10" tooltip="Kendali (halaman belum tersedia)"/>
              </a:rPr>
              <a:t>kendali</a:t>
            </a:r>
            <a:r>
              <a:rPr lang="en-US" sz="2600" dirty="0"/>
              <a:t> </a:t>
            </a:r>
            <a:r>
              <a:rPr lang="en-US" sz="2600" dirty="0" err="1"/>
              <a:t>atas</a:t>
            </a:r>
            <a:r>
              <a:rPr lang="en-US" sz="2600" dirty="0"/>
              <a:t> </a:t>
            </a:r>
            <a:r>
              <a:rPr lang="en-US" sz="2600" dirty="0" err="1"/>
              <a:t>urutan</a:t>
            </a:r>
            <a:r>
              <a:rPr lang="en-US" sz="2600" dirty="0"/>
              <a:t> </a:t>
            </a:r>
            <a:r>
              <a:rPr lang="en-US" sz="2600" dirty="0" err="1" smtClean="0"/>
              <a:t>pertanyaan</a:t>
            </a:r>
            <a:r>
              <a:rPr lang="en-US" sz="2600" dirty="0" smtClean="0"/>
              <a:t> </a:t>
            </a:r>
            <a:r>
              <a:rPr lang="en-US" sz="2600" dirty="0" err="1"/>
              <a:t>yg</a:t>
            </a:r>
            <a:r>
              <a:rPr lang="en-US" sz="2600" dirty="0"/>
              <a:t> </a:t>
            </a:r>
            <a:r>
              <a:rPr lang="en-US" sz="2600" dirty="0" err="1"/>
              <a:t>bisa</a:t>
            </a:r>
            <a:r>
              <a:rPr lang="en-US" sz="2600" dirty="0"/>
              <a:t> </a:t>
            </a:r>
            <a:r>
              <a:rPr lang="en-US" sz="2600" dirty="0" err="1"/>
              <a:t>menyebabkan</a:t>
            </a:r>
            <a:r>
              <a:rPr lang="en-US" sz="2600" dirty="0"/>
              <a:t> </a:t>
            </a:r>
            <a:r>
              <a:rPr lang="en-US" sz="2600" dirty="0" err="1"/>
              <a:t>pertanyaan-pertanyaan</a:t>
            </a:r>
            <a:r>
              <a:rPr lang="en-US" sz="2600" dirty="0"/>
              <a:t> </a:t>
            </a:r>
            <a:r>
              <a:rPr lang="en-US" sz="2600" dirty="0" err="1" smtClean="0"/>
              <a:t>tidak</a:t>
            </a:r>
            <a:r>
              <a:rPr lang="en-US" sz="2600" dirty="0" smtClean="0"/>
              <a:t> </a:t>
            </a:r>
            <a:r>
              <a:rPr lang="en-US" sz="2600" dirty="0" err="1"/>
              <a:t>terjawab</a:t>
            </a:r>
            <a:r>
              <a:rPr lang="en-US" sz="2600" dirty="0"/>
              <a:t>, </a:t>
            </a:r>
            <a:r>
              <a:rPr lang="en-US" sz="2600" dirty="0" err="1"/>
              <a:t>tidak</a:t>
            </a:r>
            <a:r>
              <a:rPr lang="en-US" sz="2600" dirty="0"/>
              <a:t> </a:t>
            </a:r>
            <a:r>
              <a:rPr lang="en-US" sz="2600" dirty="0" err="1"/>
              <a:t>bisa</a:t>
            </a:r>
            <a:r>
              <a:rPr lang="en-US" sz="2600" dirty="0"/>
              <a:t> </a:t>
            </a:r>
            <a:r>
              <a:rPr lang="en-US" sz="2600" dirty="0" err="1"/>
              <a:t>merekam</a:t>
            </a:r>
            <a:r>
              <a:rPr lang="en-US" sz="2600" dirty="0"/>
              <a:t> </a:t>
            </a:r>
            <a:r>
              <a:rPr lang="en-US" sz="2600" dirty="0" err="1"/>
              <a:t>jawaban</a:t>
            </a:r>
            <a:r>
              <a:rPr lang="en-US" sz="2600" dirty="0"/>
              <a:t> </a:t>
            </a:r>
            <a:r>
              <a:rPr lang="en-US" sz="2600" dirty="0" err="1"/>
              <a:t>secara</a:t>
            </a:r>
            <a:r>
              <a:rPr lang="en-US" sz="2600" dirty="0"/>
              <a:t> </a:t>
            </a:r>
            <a:r>
              <a:rPr lang="en-US" sz="2600" dirty="0" err="1">
                <a:hlinkClick r:id="rId11" tooltip="Spontan"/>
              </a:rPr>
              <a:t>spontan</a:t>
            </a:r>
            <a:r>
              <a:rPr lang="en-US" sz="2600" dirty="0"/>
              <a:t>, </a:t>
            </a:r>
            <a:r>
              <a:rPr lang="en-US" sz="2600" dirty="0" err="1"/>
              <a:t>kesulitan</a:t>
            </a:r>
            <a:r>
              <a:rPr lang="en-US" sz="2600" dirty="0"/>
              <a:t> </a:t>
            </a:r>
            <a:r>
              <a:rPr lang="en-US" sz="2600" dirty="0" err="1"/>
              <a:t>untuk</a:t>
            </a:r>
            <a:r>
              <a:rPr lang="en-US" sz="2600" dirty="0"/>
              <a:t> </a:t>
            </a:r>
            <a:r>
              <a:rPr lang="en-US" sz="2600" dirty="0" err="1"/>
              <a:t>membedakan</a:t>
            </a:r>
            <a:r>
              <a:rPr lang="en-US" sz="2600" dirty="0"/>
              <a:t> </a:t>
            </a:r>
            <a:r>
              <a:rPr lang="en-US" sz="2600" dirty="0" err="1"/>
              <a:t>antara</a:t>
            </a:r>
            <a:r>
              <a:rPr lang="en-US" sz="2600" dirty="0"/>
              <a:t> </a:t>
            </a:r>
            <a:r>
              <a:rPr lang="en-US" sz="2600" dirty="0" err="1"/>
              <a:t>tidak</a:t>
            </a:r>
            <a:r>
              <a:rPr lang="en-US" sz="2600" dirty="0"/>
              <a:t> </a:t>
            </a:r>
            <a:r>
              <a:rPr lang="en-US" sz="2600" dirty="0" err="1"/>
              <a:t>menjawab</a:t>
            </a:r>
            <a:r>
              <a:rPr lang="en-US" sz="2600" dirty="0"/>
              <a:t> (</a:t>
            </a:r>
            <a:r>
              <a:rPr lang="en-US" sz="2600" i="1" dirty="0"/>
              <a:t>non-response</a:t>
            </a:r>
            <a:r>
              <a:rPr lang="en-US" sz="2600" dirty="0"/>
              <a:t>) </a:t>
            </a:r>
            <a:r>
              <a:rPr lang="en-US" sz="2600" dirty="0" err="1"/>
              <a:t>dengan</a:t>
            </a:r>
            <a:r>
              <a:rPr lang="en-US" sz="2600" dirty="0"/>
              <a:t> </a:t>
            </a:r>
            <a:r>
              <a:rPr lang="en-US" sz="2600" dirty="0" err="1"/>
              <a:t>salah</a:t>
            </a:r>
            <a:r>
              <a:rPr lang="en-US" sz="2600" dirty="0"/>
              <a:t> </a:t>
            </a:r>
            <a:r>
              <a:rPr lang="en-US" sz="2600" dirty="0" err="1"/>
              <a:t>alamat</a:t>
            </a:r>
            <a:r>
              <a:rPr lang="en-US" sz="2600" dirty="0"/>
              <a:t>, </a:t>
            </a:r>
            <a:r>
              <a:rPr lang="en-US" sz="2600" dirty="0" err="1"/>
              <a:t>tidak</a:t>
            </a:r>
            <a:r>
              <a:rPr lang="en-US" sz="2600" dirty="0"/>
              <a:t> </a:t>
            </a:r>
            <a:r>
              <a:rPr lang="en-US" sz="2600" dirty="0" err="1"/>
              <a:t>ada</a:t>
            </a:r>
            <a:r>
              <a:rPr lang="en-US" sz="2600" dirty="0"/>
              <a:t> </a:t>
            </a:r>
            <a:r>
              <a:rPr lang="en-US" sz="2600" dirty="0" err="1"/>
              <a:t>kendali</a:t>
            </a:r>
            <a:r>
              <a:rPr lang="en-US" sz="2600" dirty="0"/>
              <a:t> </a:t>
            </a:r>
            <a:r>
              <a:rPr lang="en-US" sz="2600" dirty="0" err="1"/>
              <a:t>atas</a:t>
            </a:r>
            <a:r>
              <a:rPr lang="en-US" sz="2600" dirty="0"/>
              <a:t> </a:t>
            </a:r>
            <a:r>
              <a:rPr lang="en-US" sz="2600" dirty="0" err="1">
                <a:hlinkClick r:id="rId12" tooltip="Waktu"/>
              </a:rPr>
              <a:t>waktu</a:t>
            </a:r>
            <a:r>
              <a:rPr lang="en-US" sz="2600" dirty="0"/>
              <a:t> </a:t>
            </a:r>
            <a:r>
              <a:rPr lang="en-US" sz="2600" dirty="0" err="1"/>
              <a:t>pengembalian</a:t>
            </a:r>
            <a:r>
              <a:rPr lang="en-US" sz="2600" dirty="0"/>
              <a:t>, </a:t>
            </a:r>
            <a:r>
              <a:rPr lang="en-US" sz="2600" dirty="0" err="1"/>
              <a:t>tidak</a:t>
            </a:r>
            <a:r>
              <a:rPr lang="en-US" sz="2600" dirty="0"/>
              <a:t> </a:t>
            </a:r>
            <a:r>
              <a:rPr lang="en-US" sz="2600" dirty="0" err="1"/>
              <a:t>dapat</a:t>
            </a:r>
            <a:r>
              <a:rPr lang="en-US" sz="2600" dirty="0"/>
              <a:t> </a:t>
            </a:r>
            <a:r>
              <a:rPr lang="en-US" sz="2600" dirty="0" err="1"/>
              <a:t>mengungkap</a:t>
            </a:r>
            <a:r>
              <a:rPr lang="en-US" sz="2600" dirty="0"/>
              <a:t> </a:t>
            </a:r>
            <a:r>
              <a:rPr lang="en-US" sz="2600" dirty="0" err="1"/>
              <a:t>informasi</a:t>
            </a:r>
            <a:r>
              <a:rPr lang="en-US" sz="2600" dirty="0"/>
              <a:t> yang </a:t>
            </a:r>
            <a:r>
              <a:rPr lang="en-US" sz="2600" dirty="0" err="1"/>
              <a:t>kompleks</a:t>
            </a:r>
            <a:r>
              <a:rPr lang="en-US" sz="2600" dirty="0"/>
              <a:t>, </a:t>
            </a:r>
            <a:r>
              <a:rPr lang="en-US" sz="2600" dirty="0" err="1"/>
              <a:t>dan</a:t>
            </a:r>
            <a:r>
              <a:rPr lang="en-US" sz="2600" dirty="0"/>
              <a:t> </a:t>
            </a:r>
            <a:r>
              <a:rPr lang="en-US" sz="2600" dirty="0" err="1"/>
              <a:t>bisa</a:t>
            </a:r>
            <a:r>
              <a:rPr lang="en-US" sz="2600" dirty="0"/>
              <a:t> </a:t>
            </a:r>
            <a:r>
              <a:rPr lang="en-US" sz="2600" dirty="0" err="1"/>
              <a:t>mendapatkan</a:t>
            </a:r>
            <a:r>
              <a:rPr lang="en-US" sz="2600" dirty="0"/>
              <a:t> </a:t>
            </a:r>
            <a:r>
              <a:rPr lang="en-US" sz="2600" dirty="0" err="1"/>
              <a:t>sampel</a:t>
            </a:r>
            <a:r>
              <a:rPr lang="en-US" sz="2600" dirty="0"/>
              <a:t> yang </a:t>
            </a:r>
            <a:r>
              <a:rPr lang="en-US" sz="2600" dirty="0">
                <a:hlinkClick r:id="rId13" tooltip="Bias (halaman belum tersedia)"/>
              </a:rPr>
              <a:t>bias</a:t>
            </a:r>
            <a:r>
              <a:rPr lang="en-US" sz="2600" dirty="0"/>
              <a:t>. </a:t>
            </a:r>
          </a:p>
          <a:p>
            <a:pPr>
              <a:buNone/>
            </a:pPr>
            <a:endParaRPr lang="en-US" dirty="0"/>
          </a:p>
        </p:txBody>
      </p:sp>
    </p:spTree>
  </p:cSld>
  <p:clrMapOvr>
    <a:masterClrMapping/>
  </p:clrMapOvr>
  <p:transition>
    <p:strips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28694"/>
          </a:xfrm>
          <a:blipFill>
            <a:blip r:embed="rId2"/>
            <a:tile tx="0" ty="0" sx="100000" sy="100000" flip="none" algn="tl"/>
          </a:blipFill>
        </p:spPr>
        <p:txBody>
          <a:bodyPr>
            <a:normAutofit fontScale="90000"/>
          </a:bodyPr>
          <a:lstStyle/>
          <a:p>
            <a:r>
              <a:rPr lang="en-US" dirty="0" smtClean="0"/>
              <a:t>Survey </a:t>
            </a:r>
            <a:r>
              <a:rPr lang="en-US" dirty="0" err="1" smtClean="0"/>
              <a:t>melalui</a:t>
            </a:r>
            <a:r>
              <a:rPr lang="en-US" dirty="0" smtClean="0"/>
              <a:t> </a:t>
            </a:r>
            <a:r>
              <a:rPr lang="en-US" dirty="0" err="1" smtClean="0"/>
              <a:t>Wawancara</a:t>
            </a:r>
            <a:r>
              <a:rPr lang="en-US" dirty="0" smtClean="0"/>
              <a:t> </a:t>
            </a:r>
            <a:r>
              <a:rPr lang="en-US" dirty="0" err="1" smtClean="0"/>
              <a:t>Langsung</a:t>
            </a:r>
            <a:endParaRPr lang="en-US" dirty="0"/>
          </a:p>
        </p:txBody>
      </p:sp>
      <p:sp>
        <p:nvSpPr>
          <p:cNvPr id="3" name="Content Placeholder 2"/>
          <p:cNvSpPr>
            <a:spLocks noGrp="1"/>
          </p:cNvSpPr>
          <p:nvPr>
            <p:ph idx="1"/>
          </p:nvPr>
        </p:nvSpPr>
        <p:spPr>
          <a:xfrm>
            <a:off x="457200" y="1428736"/>
            <a:ext cx="8229600" cy="4857784"/>
          </a:xfrm>
        </p:spPr>
        <p:txBody>
          <a:bodyPr>
            <a:normAutofit fontScale="77500" lnSpcReduction="20000"/>
          </a:bodyPr>
          <a:lstStyle/>
          <a:p>
            <a:pPr lvl="0">
              <a:lnSpc>
                <a:spcPct val="105000"/>
              </a:lnSpc>
              <a:spcAft>
                <a:spcPts val="600"/>
              </a:spcAft>
            </a:pPr>
            <a:r>
              <a:rPr lang="en-US" sz="2700" dirty="0" err="1">
                <a:latin typeface="Tahoma" pitchFamily="34" charset="0"/>
                <a:cs typeface="Tahoma" pitchFamily="34" charset="0"/>
              </a:rPr>
              <a:t>Metode</a:t>
            </a:r>
            <a:r>
              <a:rPr lang="en-US" sz="2700" dirty="0">
                <a:latin typeface="Tahoma" pitchFamily="34" charset="0"/>
                <a:cs typeface="Tahoma" pitchFamily="34" charset="0"/>
              </a:rPr>
              <a:t> </a:t>
            </a:r>
            <a:r>
              <a:rPr lang="en-US" sz="2700" dirty="0" err="1">
                <a:latin typeface="Tahoma" pitchFamily="34" charset="0"/>
                <a:cs typeface="Tahoma" pitchFamily="34" charset="0"/>
              </a:rPr>
              <a:t>wawancara</a:t>
            </a:r>
            <a:r>
              <a:rPr lang="en-US" sz="2700" dirty="0">
                <a:latin typeface="Tahoma" pitchFamily="34" charset="0"/>
                <a:cs typeface="Tahoma" pitchFamily="34" charset="0"/>
              </a:rPr>
              <a:t> </a:t>
            </a:r>
            <a:r>
              <a:rPr lang="en-US" sz="2700" dirty="0" err="1">
                <a:latin typeface="Tahoma" pitchFamily="34" charset="0"/>
                <a:cs typeface="Tahoma" pitchFamily="34" charset="0"/>
              </a:rPr>
              <a:t>tatap</a:t>
            </a:r>
            <a:r>
              <a:rPr lang="en-US" sz="2700" dirty="0">
                <a:latin typeface="Tahoma" pitchFamily="34" charset="0"/>
                <a:cs typeface="Tahoma" pitchFamily="34" charset="0"/>
              </a:rPr>
              <a:t> </a:t>
            </a:r>
            <a:r>
              <a:rPr lang="en-US" sz="2700" dirty="0" err="1">
                <a:latin typeface="Tahoma" pitchFamily="34" charset="0"/>
                <a:cs typeface="Tahoma" pitchFamily="34" charset="0"/>
              </a:rPr>
              <a:t>muka</a:t>
            </a:r>
            <a:r>
              <a:rPr lang="en-US" sz="2700" dirty="0">
                <a:latin typeface="Tahoma" pitchFamily="34" charset="0"/>
                <a:cs typeface="Tahoma" pitchFamily="34" charset="0"/>
              </a:rPr>
              <a:t> (</a:t>
            </a:r>
            <a:r>
              <a:rPr lang="en-US" sz="2700" i="1" dirty="0">
                <a:latin typeface="Tahoma" pitchFamily="34" charset="0"/>
                <a:cs typeface="Tahoma" pitchFamily="34" charset="0"/>
              </a:rPr>
              <a:t>face-to-face interview</a:t>
            </a:r>
            <a:r>
              <a:rPr lang="en-US" sz="2700" dirty="0">
                <a:latin typeface="Tahoma" pitchFamily="34" charset="0"/>
                <a:cs typeface="Tahoma" pitchFamily="34" charset="0"/>
              </a:rPr>
              <a:t>) </a:t>
            </a:r>
            <a:r>
              <a:rPr lang="en-US" sz="2700" dirty="0" err="1">
                <a:latin typeface="Tahoma" pitchFamily="34" charset="0"/>
                <a:cs typeface="Tahoma" pitchFamily="34" charset="0"/>
              </a:rPr>
              <a:t>merupakan</a:t>
            </a:r>
            <a:r>
              <a:rPr lang="en-US" sz="2700" dirty="0">
                <a:latin typeface="Tahoma" pitchFamily="34" charset="0"/>
                <a:cs typeface="Tahoma" pitchFamily="34" charset="0"/>
              </a:rPr>
              <a:t> </a:t>
            </a:r>
            <a:r>
              <a:rPr lang="en-US" sz="2700" dirty="0" err="1">
                <a:latin typeface="Tahoma" pitchFamily="34" charset="0"/>
                <a:cs typeface="Tahoma" pitchFamily="34" charset="0"/>
              </a:rPr>
              <a:t>cara</a:t>
            </a:r>
            <a:r>
              <a:rPr lang="en-US" sz="2700" dirty="0">
                <a:latin typeface="Tahoma" pitchFamily="34" charset="0"/>
                <a:cs typeface="Tahoma" pitchFamily="34" charset="0"/>
              </a:rPr>
              <a:t> </a:t>
            </a:r>
            <a:r>
              <a:rPr lang="en-US" sz="2700" dirty="0" err="1">
                <a:latin typeface="Tahoma" pitchFamily="34" charset="0"/>
                <a:cs typeface="Tahoma" pitchFamily="34" charset="0"/>
              </a:rPr>
              <a:t>untuk</a:t>
            </a:r>
            <a:r>
              <a:rPr lang="en-US" sz="2700" dirty="0">
                <a:latin typeface="Tahoma" pitchFamily="34" charset="0"/>
                <a:cs typeface="Tahoma" pitchFamily="34" charset="0"/>
              </a:rPr>
              <a:t> </a:t>
            </a:r>
            <a:r>
              <a:rPr lang="en-US" sz="2700" dirty="0" err="1">
                <a:latin typeface="Tahoma" pitchFamily="34" charset="0"/>
                <a:cs typeface="Tahoma" pitchFamily="34" charset="0"/>
              </a:rPr>
              <a:t>menguji</a:t>
            </a:r>
            <a:r>
              <a:rPr lang="en-US" sz="2700" dirty="0">
                <a:latin typeface="Tahoma" pitchFamily="34" charset="0"/>
                <a:cs typeface="Tahoma" pitchFamily="34" charset="0"/>
              </a:rPr>
              <a:t> </a:t>
            </a:r>
            <a:r>
              <a:rPr lang="en-US" sz="2700" dirty="0" err="1">
                <a:latin typeface="Tahoma" pitchFamily="34" charset="0"/>
                <a:cs typeface="Tahoma" pitchFamily="34" charset="0"/>
              </a:rPr>
              <a:t>tanggapan</a:t>
            </a:r>
            <a:r>
              <a:rPr lang="en-US" sz="2700" dirty="0">
                <a:latin typeface="Tahoma" pitchFamily="34" charset="0"/>
                <a:cs typeface="Tahoma" pitchFamily="34" charset="0"/>
              </a:rPr>
              <a:t> </a:t>
            </a:r>
            <a:r>
              <a:rPr lang="en-US" sz="2700" dirty="0" err="1">
                <a:latin typeface="Tahoma" pitchFamily="34" charset="0"/>
                <a:cs typeface="Tahoma" pitchFamily="34" charset="0"/>
              </a:rPr>
              <a:t>responden</a:t>
            </a:r>
            <a:r>
              <a:rPr lang="en-US" sz="2700" dirty="0">
                <a:latin typeface="Tahoma" pitchFamily="34" charset="0"/>
                <a:cs typeface="Tahoma" pitchFamily="34" charset="0"/>
              </a:rPr>
              <a:t> </a:t>
            </a:r>
            <a:r>
              <a:rPr lang="en-US" sz="2700" dirty="0" err="1">
                <a:latin typeface="Tahoma" pitchFamily="34" charset="0"/>
                <a:cs typeface="Tahoma" pitchFamily="34" charset="0"/>
              </a:rPr>
              <a:t>dengan</a:t>
            </a:r>
            <a:r>
              <a:rPr lang="en-US" sz="2700" dirty="0">
                <a:latin typeface="Tahoma" pitchFamily="34" charset="0"/>
                <a:cs typeface="Tahoma" pitchFamily="34" charset="0"/>
              </a:rPr>
              <a:t> </a:t>
            </a:r>
            <a:r>
              <a:rPr lang="en-US" sz="2700" dirty="0" err="1">
                <a:latin typeface="Tahoma" pitchFamily="34" charset="0"/>
                <a:cs typeface="Tahoma" pitchFamily="34" charset="0"/>
              </a:rPr>
              <a:t>bertemu</a:t>
            </a:r>
            <a:r>
              <a:rPr lang="en-US" sz="2700" dirty="0">
                <a:latin typeface="Tahoma" pitchFamily="34" charset="0"/>
                <a:cs typeface="Tahoma" pitchFamily="34" charset="0"/>
              </a:rPr>
              <a:t> </a:t>
            </a:r>
            <a:r>
              <a:rPr lang="en-US" sz="2700" dirty="0" err="1">
                <a:latin typeface="Tahoma" pitchFamily="34" charset="0"/>
                <a:cs typeface="Tahoma" pitchFamily="34" charset="0"/>
              </a:rPr>
              <a:t>muka</a:t>
            </a:r>
            <a:r>
              <a:rPr lang="en-US" sz="2700" dirty="0">
                <a:latin typeface="Tahoma" pitchFamily="34" charset="0"/>
                <a:cs typeface="Tahoma" pitchFamily="34" charset="0"/>
              </a:rPr>
              <a:t> </a:t>
            </a:r>
            <a:r>
              <a:rPr lang="en-US" sz="2700" dirty="0" err="1">
                <a:latin typeface="Tahoma" pitchFamily="34" charset="0"/>
                <a:cs typeface="Tahoma" pitchFamily="34" charset="0"/>
              </a:rPr>
              <a:t>atau</a:t>
            </a:r>
            <a:r>
              <a:rPr lang="en-US" sz="2700" dirty="0">
                <a:latin typeface="Tahoma" pitchFamily="34" charset="0"/>
                <a:cs typeface="Tahoma" pitchFamily="34" charset="0"/>
              </a:rPr>
              <a:t> </a:t>
            </a:r>
            <a:r>
              <a:rPr lang="en-US" sz="2700" dirty="0" err="1">
                <a:latin typeface="Tahoma" pitchFamily="34" charset="0"/>
                <a:cs typeface="Tahoma" pitchFamily="34" charset="0"/>
              </a:rPr>
              <a:t>berhadapan</a:t>
            </a:r>
            <a:r>
              <a:rPr lang="en-US" sz="2700" dirty="0">
                <a:latin typeface="Tahoma" pitchFamily="34" charset="0"/>
                <a:cs typeface="Tahoma" pitchFamily="34" charset="0"/>
              </a:rPr>
              <a:t> </a:t>
            </a:r>
            <a:r>
              <a:rPr lang="en-US" sz="2700" dirty="0" err="1">
                <a:latin typeface="Tahoma" pitchFamily="34" charset="0"/>
                <a:cs typeface="Tahoma" pitchFamily="34" charset="0"/>
              </a:rPr>
              <a:t>langsung</a:t>
            </a:r>
            <a:r>
              <a:rPr lang="en-US" sz="2700" dirty="0">
                <a:latin typeface="Tahoma" pitchFamily="34" charset="0"/>
                <a:cs typeface="Tahoma" pitchFamily="34" charset="0"/>
              </a:rPr>
              <a:t>. </a:t>
            </a:r>
          </a:p>
          <a:p>
            <a:pPr lvl="1">
              <a:lnSpc>
                <a:spcPct val="105000"/>
              </a:lnSpc>
              <a:spcAft>
                <a:spcPts val="600"/>
              </a:spcAft>
            </a:pPr>
            <a:r>
              <a:rPr lang="en-US" sz="2700" dirty="0" err="1">
                <a:latin typeface="Tahoma" pitchFamily="34" charset="0"/>
                <a:cs typeface="Tahoma" pitchFamily="34" charset="0"/>
              </a:rPr>
              <a:t>Kelebihan</a:t>
            </a:r>
            <a:r>
              <a:rPr lang="en-US" sz="2700" dirty="0">
                <a:latin typeface="Tahoma" pitchFamily="34" charset="0"/>
                <a:cs typeface="Tahoma" pitchFamily="34" charset="0"/>
              </a:rPr>
              <a:t> </a:t>
            </a:r>
            <a:r>
              <a:rPr lang="en-US" sz="2700" dirty="0" err="1">
                <a:latin typeface="Tahoma" pitchFamily="34" charset="0"/>
                <a:cs typeface="Tahoma" pitchFamily="34" charset="0"/>
              </a:rPr>
              <a:t>dari</a:t>
            </a:r>
            <a:r>
              <a:rPr lang="en-US" sz="2700" dirty="0">
                <a:latin typeface="Tahoma" pitchFamily="34" charset="0"/>
                <a:cs typeface="Tahoma" pitchFamily="34" charset="0"/>
              </a:rPr>
              <a:t> </a:t>
            </a:r>
            <a:r>
              <a:rPr lang="en-US" sz="2700" dirty="0" err="1">
                <a:latin typeface="Tahoma" pitchFamily="34" charset="0"/>
                <a:cs typeface="Tahoma" pitchFamily="34" charset="0"/>
              </a:rPr>
              <a:t>penelitian</a:t>
            </a:r>
            <a:r>
              <a:rPr lang="en-US" sz="2700" dirty="0">
                <a:latin typeface="Tahoma" pitchFamily="34" charset="0"/>
                <a:cs typeface="Tahoma" pitchFamily="34" charset="0"/>
              </a:rPr>
              <a:t> </a:t>
            </a:r>
            <a:r>
              <a:rPr lang="en-US" sz="2700" i="1" dirty="0">
                <a:latin typeface="Tahoma" pitchFamily="34" charset="0"/>
                <a:cs typeface="Tahoma" pitchFamily="34" charset="0"/>
              </a:rPr>
              <a:t>face-to-face interview</a:t>
            </a:r>
            <a:r>
              <a:rPr lang="en-US" sz="2700" dirty="0">
                <a:latin typeface="Tahoma" pitchFamily="34" charset="0"/>
                <a:cs typeface="Tahoma" pitchFamily="34" charset="0"/>
              </a:rPr>
              <a:t> </a:t>
            </a:r>
            <a:r>
              <a:rPr lang="en-US" sz="2700" dirty="0" err="1">
                <a:latin typeface="Tahoma" pitchFamily="34" charset="0"/>
                <a:cs typeface="Tahoma" pitchFamily="34" charset="0"/>
              </a:rPr>
              <a:t>adalah</a:t>
            </a:r>
            <a:r>
              <a:rPr lang="en-US" sz="2700" dirty="0">
                <a:latin typeface="Tahoma" pitchFamily="34" charset="0"/>
                <a:cs typeface="Tahoma" pitchFamily="34" charset="0"/>
              </a:rPr>
              <a:t> </a:t>
            </a:r>
            <a:r>
              <a:rPr lang="en-US" sz="2700" dirty="0" err="1">
                <a:latin typeface="Tahoma" pitchFamily="34" charset="0"/>
                <a:cs typeface="Tahoma" pitchFamily="34" charset="0"/>
                <a:hlinkClick r:id="rId3" tooltip="Tingkat (halaman belum tersedia)"/>
              </a:rPr>
              <a:t>tingkat</a:t>
            </a:r>
            <a:r>
              <a:rPr lang="en-US" sz="2700" dirty="0">
                <a:latin typeface="Tahoma" pitchFamily="34" charset="0"/>
                <a:cs typeface="Tahoma" pitchFamily="34" charset="0"/>
              </a:rPr>
              <a:t> </a:t>
            </a:r>
            <a:r>
              <a:rPr lang="en-US" sz="2700" dirty="0" err="1">
                <a:latin typeface="Tahoma" pitchFamily="34" charset="0"/>
                <a:cs typeface="Tahoma" pitchFamily="34" charset="0"/>
              </a:rPr>
              <a:t>respon</a:t>
            </a:r>
            <a:r>
              <a:rPr lang="en-US" sz="2700" dirty="0">
                <a:latin typeface="Tahoma" pitchFamily="34" charset="0"/>
                <a:cs typeface="Tahoma" pitchFamily="34" charset="0"/>
              </a:rPr>
              <a:t> (</a:t>
            </a:r>
            <a:r>
              <a:rPr lang="en-US" sz="2700" i="1" dirty="0">
                <a:latin typeface="Tahoma" pitchFamily="34" charset="0"/>
                <a:cs typeface="Tahoma" pitchFamily="34" charset="0"/>
              </a:rPr>
              <a:t>response rate</a:t>
            </a:r>
            <a:r>
              <a:rPr lang="en-US" sz="2700" dirty="0">
                <a:latin typeface="Tahoma" pitchFamily="34" charset="0"/>
                <a:cs typeface="Tahoma" pitchFamily="34" charset="0"/>
              </a:rPr>
              <a:t>) yang </a:t>
            </a:r>
            <a:r>
              <a:rPr lang="en-US" sz="2700" dirty="0" err="1">
                <a:latin typeface="Tahoma" pitchFamily="34" charset="0"/>
                <a:cs typeface="Tahoma" pitchFamily="34" charset="0"/>
              </a:rPr>
              <a:t>baik</a:t>
            </a:r>
            <a:r>
              <a:rPr lang="en-US" sz="2700" dirty="0">
                <a:latin typeface="Tahoma" pitchFamily="34" charset="0"/>
                <a:cs typeface="Tahoma" pitchFamily="34" charset="0"/>
              </a:rPr>
              <a:t>, </a:t>
            </a:r>
            <a:r>
              <a:rPr lang="en-US" sz="2700" dirty="0" err="1">
                <a:latin typeface="Tahoma" pitchFamily="34" charset="0"/>
                <a:cs typeface="Tahoma" pitchFamily="34" charset="0"/>
              </a:rPr>
              <a:t>memungkinkan</a:t>
            </a:r>
            <a:r>
              <a:rPr lang="en-US" sz="2700" dirty="0">
                <a:latin typeface="Tahoma" pitchFamily="34" charset="0"/>
                <a:cs typeface="Tahoma" pitchFamily="34" charset="0"/>
              </a:rPr>
              <a:t> </a:t>
            </a:r>
            <a:r>
              <a:rPr lang="en-US" sz="2700" dirty="0" err="1">
                <a:latin typeface="Tahoma" pitchFamily="34" charset="0"/>
                <a:cs typeface="Tahoma" pitchFamily="34" charset="0"/>
              </a:rPr>
              <a:t>pencatatan</a:t>
            </a:r>
            <a:r>
              <a:rPr lang="en-US" sz="2700" dirty="0">
                <a:latin typeface="Tahoma" pitchFamily="34" charset="0"/>
                <a:cs typeface="Tahoma" pitchFamily="34" charset="0"/>
              </a:rPr>
              <a:t> </a:t>
            </a:r>
            <a:r>
              <a:rPr lang="en-US" sz="2700" dirty="0" err="1">
                <a:latin typeface="Tahoma" pitchFamily="34" charset="0"/>
                <a:cs typeface="Tahoma" pitchFamily="34" charset="0"/>
                <a:hlinkClick r:id="rId4" tooltip="Perilaku"/>
              </a:rPr>
              <a:t>perilaku</a:t>
            </a:r>
            <a:r>
              <a:rPr lang="en-US" sz="2700" dirty="0">
                <a:latin typeface="Tahoma" pitchFamily="34" charset="0"/>
                <a:cs typeface="Tahoma" pitchFamily="34" charset="0"/>
              </a:rPr>
              <a:t> non verbal, </a:t>
            </a:r>
            <a:r>
              <a:rPr lang="en-US" sz="2700" dirty="0" err="1">
                <a:latin typeface="Tahoma" pitchFamily="34" charset="0"/>
                <a:cs typeface="Tahoma" pitchFamily="34" charset="0"/>
              </a:rPr>
              <a:t>kendali</a:t>
            </a:r>
            <a:r>
              <a:rPr lang="en-US" sz="2700" dirty="0">
                <a:latin typeface="Tahoma" pitchFamily="34" charset="0"/>
                <a:cs typeface="Tahoma" pitchFamily="34" charset="0"/>
              </a:rPr>
              <a:t> </a:t>
            </a:r>
            <a:r>
              <a:rPr lang="en-US" sz="2700" dirty="0" err="1">
                <a:latin typeface="Tahoma" pitchFamily="34" charset="0"/>
                <a:cs typeface="Tahoma" pitchFamily="34" charset="0"/>
              </a:rPr>
              <a:t>atas</a:t>
            </a:r>
            <a:r>
              <a:rPr lang="en-US" sz="2700" dirty="0">
                <a:latin typeface="Tahoma" pitchFamily="34" charset="0"/>
                <a:cs typeface="Tahoma" pitchFamily="34" charset="0"/>
              </a:rPr>
              <a:t> </a:t>
            </a:r>
            <a:r>
              <a:rPr lang="en-US" sz="2700" dirty="0" err="1">
                <a:latin typeface="Tahoma" pitchFamily="34" charset="0"/>
                <a:cs typeface="Tahoma" pitchFamily="34" charset="0"/>
              </a:rPr>
              <a:t>lingkungan</a:t>
            </a:r>
            <a:r>
              <a:rPr lang="en-US" sz="2700" dirty="0">
                <a:latin typeface="Tahoma" pitchFamily="34" charset="0"/>
                <a:cs typeface="Tahoma" pitchFamily="34" charset="0"/>
              </a:rPr>
              <a:t> </a:t>
            </a:r>
            <a:r>
              <a:rPr lang="en-US" sz="2700" dirty="0" err="1">
                <a:latin typeface="Tahoma" pitchFamily="34" charset="0"/>
                <a:cs typeface="Tahoma" pitchFamily="34" charset="0"/>
              </a:rPr>
              <a:t>waktu</a:t>
            </a:r>
            <a:r>
              <a:rPr lang="en-US" sz="2700" dirty="0">
                <a:latin typeface="Tahoma" pitchFamily="34" charset="0"/>
                <a:cs typeface="Tahoma" pitchFamily="34" charset="0"/>
              </a:rPr>
              <a:t> </a:t>
            </a:r>
            <a:r>
              <a:rPr lang="en-US" sz="2700" dirty="0" err="1">
                <a:latin typeface="Tahoma" pitchFamily="34" charset="0"/>
                <a:cs typeface="Tahoma" pitchFamily="34" charset="0"/>
              </a:rPr>
              <a:t>menjawab</a:t>
            </a:r>
            <a:r>
              <a:rPr lang="en-US" sz="2700" dirty="0">
                <a:latin typeface="Tahoma" pitchFamily="34" charset="0"/>
                <a:cs typeface="Tahoma" pitchFamily="34" charset="0"/>
              </a:rPr>
              <a:t>, </a:t>
            </a:r>
            <a:r>
              <a:rPr lang="en-US" sz="2700" dirty="0" err="1">
                <a:latin typeface="Tahoma" pitchFamily="34" charset="0"/>
                <a:cs typeface="Tahoma" pitchFamily="34" charset="0"/>
              </a:rPr>
              <a:t>kemampuan</a:t>
            </a:r>
            <a:r>
              <a:rPr lang="en-US" sz="2700" dirty="0">
                <a:latin typeface="Tahoma" pitchFamily="34" charset="0"/>
                <a:cs typeface="Tahoma" pitchFamily="34" charset="0"/>
              </a:rPr>
              <a:t> </a:t>
            </a:r>
            <a:r>
              <a:rPr lang="en-US" sz="2700" dirty="0" err="1">
                <a:latin typeface="Tahoma" pitchFamily="34" charset="0"/>
                <a:cs typeface="Tahoma" pitchFamily="34" charset="0"/>
              </a:rPr>
              <a:t>untuk</a:t>
            </a:r>
            <a:r>
              <a:rPr lang="en-US" sz="2700" dirty="0">
                <a:latin typeface="Tahoma" pitchFamily="34" charset="0"/>
                <a:cs typeface="Tahoma" pitchFamily="34" charset="0"/>
              </a:rPr>
              <a:t> </a:t>
            </a:r>
            <a:r>
              <a:rPr lang="en-US" sz="2700" dirty="0" err="1">
                <a:latin typeface="Tahoma" pitchFamily="34" charset="0"/>
                <a:cs typeface="Tahoma" pitchFamily="34" charset="0"/>
              </a:rPr>
              <a:t>mengikuti</a:t>
            </a:r>
            <a:r>
              <a:rPr lang="en-US" sz="2700" dirty="0">
                <a:latin typeface="Tahoma" pitchFamily="34" charset="0"/>
                <a:cs typeface="Tahoma" pitchFamily="34" charset="0"/>
              </a:rPr>
              <a:t> </a:t>
            </a:r>
            <a:r>
              <a:rPr lang="en-US" sz="2700" dirty="0" err="1">
                <a:latin typeface="Tahoma" pitchFamily="34" charset="0"/>
                <a:cs typeface="Tahoma" pitchFamily="34" charset="0"/>
              </a:rPr>
              <a:t>urutan</a:t>
            </a:r>
            <a:r>
              <a:rPr lang="en-US" sz="2700" dirty="0">
                <a:latin typeface="Tahoma" pitchFamily="34" charset="0"/>
                <a:cs typeface="Tahoma" pitchFamily="34" charset="0"/>
              </a:rPr>
              <a:t> </a:t>
            </a:r>
            <a:r>
              <a:rPr lang="en-US" sz="2700" dirty="0" err="1">
                <a:latin typeface="Tahoma" pitchFamily="34" charset="0"/>
                <a:cs typeface="Tahoma" pitchFamily="34" charset="0"/>
              </a:rPr>
              <a:t>pertanyaan</a:t>
            </a:r>
            <a:r>
              <a:rPr lang="en-US" sz="2700" dirty="0">
                <a:latin typeface="Tahoma" pitchFamily="34" charset="0"/>
                <a:cs typeface="Tahoma" pitchFamily="34" charset="0"/>
              </a:rPr>
              <a:t>, </a:t>
            </a:r>
            <a:r>
              <a:rPr lang="en-US" sz="2700" dirty="0" err="1">
                <a:latin typeface="Tahoma" pitchFamily="34" charset="0"/>
                <a:cs typeface="Tahoma" pitchFamily="34" charset="0"/>
              </a:rPr>
              <a:t>responden</a:t>
            </a:r>
            <a:r>
              <a:rPr lang="en-US" sz="2700" dirty="0">
                <a:latin typeface="Tahoma" pitchFamily="34" charset="0"/>
                <a:cs typeface="Tahoma" pitchFamily="34" charset="0"/>
              </a:rPr>
              <a:t> </a:t>
            </a:r>
            <a:r>
              <a:rPr lang="en-US" sz="2700" dirty="0" err="1" smtClean="0">
                <a:latin typeface="Tahoma" pitchFamily="34" charset="0"/>
                <a:cs typeface="Tahoma" pitchFamily="34" charset="0"/>
              </a:rPr>
              <a:t>harus</a:t>
            </a:r>
            <a:r>
              <a:rPr lang="en-US" sz="2700" dirty="0" smtClean="0">
                <a:latin typeface="Tahoma" pitchFamily="34" charset="0"/>
                <a:cs typeface="Tahoma" pitchFamily="34" charset="0"/>
              </a:rPr>
              <a:t> </a:t>
            </a:r>
            <a:r>
              <a:rPr lang="en-US" sz="2700" dirty="0" err="1">
                <a:latin typeface="Tahoma" pitchFamily="34" charset="0"/>
                <a:cs typeface="Tahoma" pitchFamily="34" charset="0"/>
              </a:rPr>
              <a:t>menjawab</a:t>
            </a:r>
            <a:r>
              <a:rPr lang="en-US" sz="2700" dirty="0">
                <a:latin typeface="Tahoma" pitchFamily="34" charset="0"/>
                <a:cs typeface="Tahoma" pitchFamily="34" charset="0"/>
              </a:rPr>
              <a:t> </a:t>
            </a:r>
            <a:r>
              <a:rPr lang="en-US" sz="2700" dirty="0" err="1">
                <a:latin typeface="Tahoma" pitchFamily="34" charset="0"/>
                <a:cs typeface="Tahoma" pitchFamily="34" charset="0"/>
              </a:rPr>
              <a:t>sendiri</a:t>
            </a:r>
            <a:r>
              <a:rPr lang="en-US" sz="2700" dirty="0">
                <a:latin typeface="Tahoma" pitchFamily="34" charset="0"/>
                <a:cs typeface="Tahoma" pitchFamily="34" charset="0"/>
              </a:rPr>
              <a:t>, </a:t>
            </a:r>
            <a:r>
              <a:rPr lang="en-US" sz="2700" dirty="0" err="1">
                <a:latin typeface="Tahoma" pitchFamily="34" charset="0"/>
                <a:cs typeface="Tahoma" pitchFamily="34" charset="0"/>
              </a:rPr>
              <a:t>terjaminnya</a:t>
            </a:r>
            <a:r>
              <a:rPr lang="en-US" sz="2700" dirty="0">
                <a:latin typeface="Tahoma" pitchFamily="34" charset="0"/>
                <a:cs typeface="Tahoma" pitchFamily="34" charset="0"/>
              </a:rPr>
              <a:t> </a:t>
            </a:r>
            <a:r>
              <a:rPr lang="en-US" sz="2700" dirty="0" err="1">
                <a:latin typeface="Tahoma" pitchFamily="34" charset="0"/>
                <a:cs typeface="Tahoma" pitchFamily="34" charset="0"/>
              </a:rPr>
              <a:t>kelengkapan</a:t>
            </a:r>
            <a:r>
              <a:rPr lang="en-US" sz="2700" dirty="0">
                <a:latin typeface="Tahoma" pitchFamily="34" charset="0"/>
                <a:cs typeface="Tahoma" pitchFamily="34" charset="0"/>
              </a:rPr>
              <a:t> </a:t>
            </a:r>
            <a:r>
              <a:rPr lang="en-US" sz="2700" dirty="0" err="1">
                <a:latin typeface="Tahoma" pitchFamily="34" charset="0"/>
                <a:cs typeface="Tahoma" pitchFamily="34" charset="0"/>
              </a:rPr>
              <a:t>jawaban</a:t>
            </a:r>
            <a:r>
              <a:rPr lang="en-US" sz="2700" dirty="0">
                <a:latin typeface="Tahoma" pitchFamily="34" charset="0"/>
                <a:cs typeface="Tahoma" pitchFamily="34" charset="0"/>
              </a:rPr>
              <a:t>, </a:t>
            </a:r>
            <a:r>
              <a:rPr lang="en-US" sz="2700" dirty="0" err="1">
                <a:latin typeface="Tahoma" pitchFamily="34" charset="0"/>
                <a:cs typeface="Tahoma" pitchFamily="34" charset="0"/>
              </a:rPr>
              <a:t>adanya</a:t>
            </a:r>
            <a:r>
              <a:rPr lang="en-US" sz="2700" dirty="0">
                <a:latin typeface="Tahoma" pitchFamily="34" charset="0"/>
                <a:cs typeface="Tahoma" pitchFamily="34" charset="0"/>
              </a:rPr>
              <a:t> </a:t>
            </a:r>
            <a:r>
              <a:rPr lang="en-US" sz="2700" dirty="0" err="1">
                <a:latin typeface="Tahoma" pitchFamily="34" charset="0"/>
                <a:cs typeface="Tahoma" pitchFamily="34" charset="0"/>
              </a:rPr>
              <a:t>kendali</a:t>
            </a:r>
            <a:r>
              <a:rPr lang="en-US" sz="2700" dirty="0">
                <a:latin typeface="Tahoma" pitchFamily="34" charset="0"/>
                <a:cs typeface="Tahoma" pitchFamily="34" charset="0"/>
              </a:rPr>
              <a:t> </a:t>
            </a:r>
            <a:r>
              <a:rPr lang="en-US" sz="2700" dirty="0" err="1">
                <a:latin typeface="Tahoma" pitchFamily="34" charset="0"/>
                <a:cs typeface="Tahoma" pitchFamily="34" charset="0"/>
              </a:rPr>
              <a:t>atas</a:t>
            </a:r>
            <a:r>
              <a:rPr lang="en-US" sz="2700" dirty="0">
                <a:latin typeface="Tahoma" pitchFamily="34" charset="0"/>
                <a:cs typeface="Tahoma" pitchFamily="34" charset="0"/>
              </a:rPr>
              <a:t> </a:t>
            </a:r>
            <a:r>
              <a:rPr lang="en-US" sz="2700" dirty="0" err="1">
                <a:latin typeface="Tahoma" pitchFamily="34" charset="0"/>
                <a:cs typeface="Tahoma" pitchFamily="34" charset="0"/>
              </a:rPr>
              <a:t>waktu</a:t>
            </a:r>
            <a:r>
              <a:rPr lang="en-US" sz="2700" dirty="0">
                <a:latin typeface="Tahoma" pitchFamily="34" charset="0"/>
                <a:cs typeface="Tahoma" pitchFamily="34" charset="0"/>
              </a:rPr>
              <a:t> </a:t>
            </a:r>
            <a:r>
              <a:rPr lang="en-US" sz="2700" dirty="0" err="1">
                <a:latin typeface="Tahoma" pitchFamily="34" charset="0"/>
                <a:cs typeface="Tahoma" pitchFamily="34" charset="0"/>
              </a:rPr>
              <a:t>menjawab</a:t>
            </a:r>
            <a:r>
              <a:rPr lang="en-US" sz="2700" dirty="0">
                <a:latin typeface="Tahoma" pitchFamily="34" charset="0"/>
                <a:cs typeface="Tahoma" pitchFamily="34" charset="0"/>
              </a:rPr>
              <a:t> </a:t>
            </a:r>
            <a:r>
              <a:rPr lang="en-US" sz="2700" dirty="0" err="1">
                <a:latin typeface="Tahoma" pitchFamily="34" charset="0"/>
                <a:cs typeface="Tahoma" pitchFamily="34" charset="0"/>
              </a:rPr>
              <a:t>pertanyaan</a:t>
            </a:r>
            <a:r>
              <a:rPr lang="en-US" sz="2700" dirty="0">
                <a:latin typeface="Tahoma" pitchFamily="34" charset="0"/>
                <a:cs typeface="Tahoma" pitchFamily="34" charset="0"/>
              </a:rPr>
              <a:t>, </a:t>
            </a:r>
            <a:r>
              <a:rPr lang="en-US" sz="2700" dirty="0" err="1">
                <a:latin typeface="Tahoma" pitchFamily="34" charset="0"/>
                <a:cs typeface="Tahoma" pitchFamily="34" charset="0"/>
              </a:rPr>
              <a:t>serta</a:t>
            </a:r>
            <a:r>
              <a:rPr lang="en-US" sz="2700" dirty="0">
                <a:latin typeface="Tahoma" pitchFamily="34" charset="0"/>
                <a:cs typeface="Tahoma" pitchFamily="34" charset="0"/>
              </a:rPr>
              <a:t> </a:t>
            </a:r>
            <a:r>
              <a:rPr lang="en-US" sz="2700" dirty="0" err="1">
                <a:latin typeface="Tahoma" pitchFamily="34" charset="0"/>
                <a:cs typeface="Tahoma" pitchFamily="34" charset="0"/>
              </a:rPr>
              <a:t>dapat</a:t>
            </a:r>
            <a:r>
              <a:rPr lang="en-US" sz="2700" dirty="0">
                <a:latin typeface="Tahoma" pitchFamily="34" charset="0"/>
                <a:cs typeface="Tahoma" pitchFamily="34" charset="0"/>
              </a:rPr>
              <a:t> </a:t>
            </a:r>
            <a:r>
              <a:rPr lang="en-US" sz="2700" dirty="0" err="1">
                <a:latin typeface="Tahoma" pitchFamily="34" charset="0"/>
                <a:cs typeface="Tahoma" pitchFamily="34" charset="0"/>
              </a:rPr>
              <a:t>dilakukan</a:t>
            </a:r>
            <a:r>
              <a:rPr lang="en-US" sz="2700" dirty="0">
                <a:latin typeface="Tahoma" pitchFamily="34" charset="0"/>
                <a:cs typeface="Tahoma" pitchFamily="34" charset="0"/>
              </a:rPr>
              <a:t> </a:t>
            </a:r>
            <a:r>
              <a:rPr lang="en-US" sz="2700" dirty="0" err="1">
                <a:latin typeface="Tahoma" pitchFamily="34" charset="0"/>
                <a:cs typeface="Tahoma" pitchFamily="34" charset="0"/>
              </a:rPr>
              <a:t>dengan</a:t>
            </a:r>
            <a:r>
              <a:rPr lang="en-US" sz="2700" dirty="0">
                <a:latin typeface="Tahoma" pitchFamily="34" charset="0"/>
                <a:cs typeface="Tahoma" pitchFamily="34" charset="0"/>
              </a:rPr>
              <a:t> </a:t>
            </a:r>
            <a:r>
              <a:rPr lang="en-US" sz="2700" dirty="0" err="1">
                <a:latin typeface="Tahoma" pitchFamily="34" charset="0"/>
                <a:cs typeface="Tahoma" pitchFamily="34" charset="0"/>
              </a:rPr>
              <a:t>pertanyaan</a:t>
            </a:r>
            <a:r>
              <a:rPr lang="en-US" sz="2700" dirty="0">
                <a:latin typeface="Tahoma" pitchFamily="34" charset="0"/>
                <a:cs typeface="Tahoma" pitchFamily="34" charset="0"/>
              </a:rPr>
              <a:t> yang </a:t>
            </a:r>
            <a:r>
              <a:rPr lang="en-US" sz="2700" dirty="0" err="1">
                <a:latin typeface="Tahoma" pitchFamily="34" charset="0"/>
                <a:cs typeface="Tahoma" pitchFamily="34" charset="0"/>
              </a:rPr>
              <a:t>kompleks</a:t>
            </a:r>
            <a:r>
              <a:rPr lang="en-US" sz="2700" dirty="0">
                <a:latin typeface="Tahoma" pitchFamily="34" charset="0"/>
                <a:cs typeface="Tahoma" pitchFamily="34" charset="0"/>
              </a:rPr>
              <a:t>. </a:t>
            </a:r>
          </a:p>
          <a:p>
            <a:pPr lvl="1">
              <a:lnSpc>
                <a:spcPct val="105000"/>
              </a:lnSpc>
              <a:spcAft>
                <a:spcPts val="600"/>
              </a:spcAft>
            </a:pPr>
            <a:r>
              <a:rPr lang="en-US" sz="2700" dirty="0" err="1">
                <a:latin typeface="Tahoma" pitchFamily="34" charset="0"/>
                <a:cs typeface="Tahoma" pitchFamily="34" charset="0"/>
              </a:rPr>
              <a:t>Kelemahannnya</a:t>
            </a:r>
            <a:r>
              <a:rPr lang="en-US" sz="2700" dirty="0">
                <a:latin typeface="Tahoma" pitchFamily="34" charset="0"/>
                <a:cs typeface="Tahoma" pitchFamily="34" charset="0"/>
              </a:rPr>
              <a:t> </a:t>
            </a:r>
            <a:r>
              <a:rPr lang="en-US" sz="2700" dirty="0" err="1" smtClean="0">
                <a:latin typeface="Tahoma" pitchFamily="34" charset="0"/>
                <a:cs typeface="Tahoma" pitchFamily="34" charset="0"/>
              </a:rPr>
              <a:t>adalah</a:t>
            </a:r>
            <a:r>
              <a:rPr lang="en-US" sz="2700" dirty="0" smtClean="0">
                <a:latin typeface="Tahoma" pitchFamily="34" charset="0"/>
                <a:cs typeface="Tahoma" pitchFamily="34" charset="0"/>
              </a:rPr>
              <a:t>: </a:t>
            </a:r>
            <a:r>
              <a:rPr lang="en-US" sz="2700" dirty="0" err="1">
                <a:latin typeface="Tahoma" pitchFamily="34" charset="0"/>
                <a:cs typeface="Tahoma" pitchFamily="34" charset="0"/>
              </a:rPr>
              <a:t>memerlukan</a:t>
            </a:r>
            <a:r>
              <a:rPr lang="en-US" sz="2700" dirty="0">
                <a:latin typeface="Tahoma" pitchFamily="34" charset="0"/>
                <a:cs typeface="Tahoma" pitchFamily="34" charset="0"/>
              </a:rPr>
              <a:t> </a:t>
            </a:r>
            <a:r>
              <a:rPr lang="en-US" sz="2700" dirty="0" err="1">
                <a:latin typeface="Tahoma" pitchFamily="34" charset="0"/>
                <a:cs typeface="Tahoma" pitchFamily="34" charset="0"/>
              </a:rPr>
              <a:t>biaya</a:t>
            </a:r>
            <a:r>
              <a:rPr lang="en-US" sz="2700" dirty="0">
                <a:latin typeface="Tahoma" pitchFamily="34" charset="0"/>
                <a:cs typeface="Tahoma" pitchFamily="34" charset="0"/>
              </a:rPr>
              <a:t> yang </a:t>
            </a:r>
            <a:r>
              <a:rPr lang="en-US" sz="2700" dirty="0" err="1">
                <a:latin typeface="Tahoma" pitchFamily="34" charset="0"/>
                <a:cs typeface="Tahoma" pitchFamily="34" charset="0"/>
                <a:hlinkClick r:id="rId5" tooltip="Mahal (halaman belum tersedia)"/>
              </a:rPr>
              <a:t>mahal</a:t>
            </a:r>
            <a:r>
              <a:rPr lang="en-US" sz="2700" dirty="0">
                <a:latin typeface="Tahoma" pitchFamily="34" charset="0"/>
                <a:cs typeface="Tahoma" pitchFamily="34" charset="0"/>
              </a:rPr>
              <a:t>, </a:t>
            </a:r>
            <a:r>
              <a:rPr lang="en-US" sz="2700" dirty="0" err="1" smtClean="0">
                <a:latin typeface="Tahoma" pitchFamily="34" charset="0"/>
                <a:cs typeface="Tahoma" pitchFamily="34" charset="0"/>
              </a:rPr>
              <a:t>memerlukan</a:t>
            </a:r>
            <a:r>
              <a:rPr lang="en-US" sz="2700" dirty="0" smtClean="0">
                <a:latin typeface="Tahoma" pitchFamily="34" charset="0"/>
                <a:cs typeface="Tahoma" pitchFamily="34" charset="0"/>
              </a:rPr>
              <a:t> </a:t>
            </a:r>
            <a:r>
              <a:rPr lang="en-US" sz="2700" dirty="0" err="1" smtClean="0">
                <a:latin typeface="Tahoma" pitchFamily="34" charset="0"/>
                <a:cs typeface="Tahoma" pitchFamily="34" charset="0"/>
              </a:rPr>
              <a:t>banyak</a:t>
            </a:r>
            <a:r>
              <a:rPr lang="en-US" sz="2700" dirty="0" smtClean="0">
                <a:latin typeface="Tahoma" pitchFamily="34" charset="0"/>
                <a:cs typeface="Tahoma" pitchFamily="34" charset="0"/>
              </a:rPr>
              <a:t> </a:t>
            </a:r>
            <a:r>
              <a:rPr lang="en-US" sz="2700" dirty="0" err="1">
                <a:latin typeface="Tahoma" pitchFamily="34" charset="0"/>
                <a:cs typeface="Tahoma" pitchFamily="34" charset="0"/>
              </a:rPr>
              <a:t>waktu</a:t>
            </a:r>
            <a:r>
              <a:rPr lang="en-US" sz="2700" dirty="0">
                <a:latin typeface="Tahoma" pitchFamily="34" charset="0"/>
                <a:cs typeface="Tahoma" pitchFamily="34" charset="0"/>
              </a:rPr>
              <a:t> </a:t>
            </a:r>
            <a:r>
              <a:rPr lang="en-US" sz="2700" dirty="0" err="1" smtClean="0">
                <a:latin typeface="Tahoma" pitchFamily="34" charset="0"/>
                <a:cs typeface="Tahoma" pitchFamily="34" charset="0"/>
              </a:rPr>
              <a:t>untuk</a:t>
            </a:r>
            <a:r>
              <a:rPr lang="en-US" sz="2700" dirty="0" smtClean="0">
                <a:latin typeface="Tahoma" pitchFamily="34" charset="0"/>
                <a:cs typeface="Tahoma" pitchFamily="34" charset="0"/>
              </a:rPr>
              <a:t> </a:t>
            </a:r>
            <a:r>
              <a:rPr lang="en-US" sz="2700" dirty="0" err="1">
                <a:latin typeface="Tahoma" pitchFamily="34" charset="0"/>
                <a:cs typeface="Tahoma" pitchFamily="34" charset="0"/>
              </a:rPr>
              <a:t>ber</a:t>
            </a:r>
            <a:r>
              <a:rPr lang="en-US" sz="2700" dirty="0" err="1">
                <a:latin typeface="Tahoma" pitchFamily="34" charset="0"/>
                <a:cs typeface="Tahoma" pitchFamily="34" charset="0"/>
                <a:hlinkClick r:id="rId6" tooltip="Tanya (halaman belum tersedia)"/>
              </a:rPr>
              <a:t>tanya</a:t>
            </a:r>
            <a:r>
              <a:rPr lang="en-US" sz="2700" dirty="0">
                <a:latin typeface="Tahoma" pitchFamily="34" charset="0"/>
                <a:cs typeface="Tahoma" pitchFamily="34" charset="0"/>
              </a:rPr>
              <a:t> </a:t>
            </a:r>
            <a:r>
              <a:rPr lang="en-US" sz="2700" dirty="0" err="1">
                <a:latin typeface="Tahoma" pitchFamily="34" charset="0"/>
                <a:cs typeface="Tahoma" pitchFamily="34" charset="0"/>
              </a:rPr>
              <a:t>dan</a:t>
            </a:r>
            <a:r>
              <a:rPr lang="en-US" sz="2700" dirty="0">
                <a:latin typeface="Tahoma" pitchFamily="34" charset="0"/>
                <a:cs typeface="Tahoma" pitchFamily="34" charset="0"/>
              </a:rPr>
              <a:t> </a:t>
            </a:r>
            <a:r>
              <a:rPr lang="en-US" sz="2700" dirty="0" err="1">
                <a:latin typeface="Tahoma" pitchFamily="34" charset="0"/>
                <a:cs typeface="Tahoma" pitchFamily="34" charset="0"/>
              </a:rPr>
              <a:t>untuk</a:t>
            </a:r>
            <a:r>
              <a:rPr lang="en-US" sz="2700" dirty="0">
                <a:latin typeface="Tahoma" pitchFamily="34" charset="0"/>
                <a:cs typeface="Tahoma" pitchFamily="34" charset="0"/>
              </a:rPr>
              <a:t> </a:t>
            </a:r>
            <a:r>
              <a:rPr lang="en-US" sz="2700" dirty="0" err="1">
                <a:latin typeface="Tahoma" pitchFamily="34" charset="0"/>
                <a:cs typeface="Tahoma" pitchFamily="34" charset="0"/>
              </a:rPr>
              <a:t>berkunjung</a:t>
            </a:r>
            <a:r>
              <a:rPr lang="en-US" sz="2700" dirty="0">
                <a:latin typeface="Tahoma" pitchFamily="34" charset="0"/>
                <a:cs typeface="Tahoma" pitchFamily="34" charset="0"/>
              </a:rPr>
              <a:t> </a:t>
            </a:r>
            <a:r>
              <a:rPr lang="en-US" sz="2700" dirty="0" err="1">
                <a:latin typeface="Tahoma" pitchFamily="34" charset="0"/>
                <a:cs typeface="Tahoma" pitchFamily="34" charset="0"/>
              </a:rPr>
              <a:t>ke</a:t>
            </a:r>
            <a:r>
              <a:rPr lang="en-US" sz="2700" dirty="0">
                <a:latin typeface="Tahoma" pitchFamily="34" charset="0"/>
                <a:cs typeface="Tahoma" pitchFamily="34" charset="0"/>
              </a:rPr>
              <a:t> </a:t>
            </a:r>
            <a:r>
              <a:rPr lang="en-US" sz="2700" dirty="0" err="1">
                <a:latin typeface="Tahoma" pitchFamily="34" charset="0"/>
                <a:cs typeface="Tahoma" pitchFamily="34" charset="0"/>
              </a:rPr>
              <a:t>lokasi</a:t>
            </a:r>
            <a:r>
              <a:rPr lang="en-US" sz="2700" dirty="0">
                <a:latin typeface="Tahoma" pitchFamily="34" charset="0"/>
                <a:cs typeface="Tahoma" pitchFamily="34" charset="0"/>
              </a:rPr>
              <a:t>, bias </a:t>
            </a:r>
            <a:r>
              <a:rPr lang="en-US" sz="2700" dirty="0" err="1">
                <a:latin typeface="Tahoma" pitchFamily="34" charset="0"/>
                <a:cs typeface="Tahoma" pitchFamily="34" charset="0"/>
              </a:rPr>
              <a:t>pewawancara</a:t>
            </a:r>
            <a:r>
              <a:rPr lang="en-US" sz="2700" dirty="0">
                <a:latin typeface="Tahoma" pitchFamily="34" charset="0"/>
                <a:cs typeface="Tahoma" pitchFamily="34" charset="0"/>
              </a:rPr>
              <a:t>, </a:t>
            </a:r>
            <a:r>
              <a:rPr lang="en-US" sz="2700" dirty="0" err="1" smtClean="0">
                <a:latin typeface="Tahoma" pitchFamily="34" charset="0"/>
                <a:cs typeface="Tahoma" pitchFamily="34" charset="0"/>
              </a:rPr>
              <a:t>bersifat</a:t>
            </a:r>
            <a:r>
              <a:rPr lang="en-US" sz="2700" dirty="0" smtClean="0">
                <a:latin typeface="Tahoma" pitchFamily="34" charset="0"/>
                <a:cs typeface="Tahoma" pitchFamily="34" charset="0"/>
              </a:rPr>
              <a:t> </a:t>
            </a:r>
            <a:r>
              <a:rPr lang="en-US" sz="2700" dirty="0" err="1" smtClean="0">
                <a:latin typeface="Tahoma" pitchFamily="34" charset="0"/>
                <a:cs typeface="Tahoma" pitchFamily="34" charset="0"/>
              </a:rPr>
              <a:t>mengganggu</a:t>
            </a:r>
            <a:r>
              <a:rPr lang="en-US" sz="2700" dirty="0" smtClean="0">
                <a:latin typeface="Tahoma" pitchFamily="34" charset="0"/>
                <a:cs typeface="Tahoma" pitchFamily="34" charset="0"/>
              </a:rPr>
              <a:t> </a:t>
            </a:r>
            <a:r>
              <a:rPr lang="en-US" sz="2700" dirty="0" err="1">
                <a:latin typeface="Tahoma" pitchFamily="34" charset="0"/>
                <a:cs typeface="Tahoma" pitchFamily="34" charset="0"/>
              </a:rPr>
              <a:t>responden</a:t>
            </a:r>
            <a:r>
              <a:rPr lang="en-US" sz="2700" dirty="0">
                <a:latin typeface="Tahoma" pitchFamily="34" charset="0"/>
                <a:cs typeface="Tahoma" pitchFamily="34" charset="0"/>
              </a:rPr>
              <a:t>, </a:t>
            </a:r>
            <a:r>
              <a:rPr lang="en-US" sz="2700" dirty="0" err="1">
                <a:latin typeface="Tahoma" pitchFamily="34" charset="0"/>
                <a:cs typeface="Tahoma" pitchFamily="34" charset="0"/>
              </a:rPr>
              <a:t>kurang</a:t>
            </a:r>
            <a:r>
              <a:rPr lang="en-US" sz="2700" dirty="0">
                <a:latin typeface="Tahoma" pitchFamily="34" charset="0"/>
                <a:cs typeface="Tahoma" pitchFamily="34" charset="0"/>
              </a:rPr>
              <a:t> </a:t>
            </a:r>
            <a:r>
              <a:rPr lang="en-US" sz="2700" dirty="0" err="1">
                <a:latin typeface="Tahoma" pitchFamily="34" charset="0"/>
                <a:cs typeface="Tahoma" pitchFamily="34" charset="0"/>
              </a:rPr>
              <a:t>menjamin</a:t>
            </a:r>
            <a:r>
              <a:rPr lang="en-US" sz="2700" dirty="0">
                <a:latin typeface="Tahoma" pitchFamily="34" charset="0"/>
                <a:cs typeface="Tahoma" pitchFamily="34" charset="0"/>
              </a:rPr>
              <a:t> </a:t>
            </a:r>
            <a:r>
              <a:rPr lang="en-US" sz="2700" dirty="0" err="1">
                <a:latin typeface="Tahoma" pitchFamily="34" charset="0"/>
                <a:cs typeface="Tahoma" pitchFamily="34" charset="0"/>
              </a:rPr>
              <a:t>kerahasiaan</a:t>
            </a:r>
            <a:r>
              <a:rPr lang="en-US" sz="2700" dirty="0">
                <a:latin typeface="Tahoma" pitchFamily="34" charset="0"/>
                <a:cs typeface="Tahoma" pitchFamily="34" charset="0"/>
              </a:rPr>
              <a:t>, </a:t>
            </a:r>
            <a:r>
              <a:rPr lang="en-US" sz="2700" dirty="0" err="1" smtClean="0">
                <a:latin typeface="Tahoma" pitchFamily="34" charset="0"/>
                <a:cs typeface="Tahoma" pitchFamily="34" charset="0"/>
              </a:rPr>
              <a:t>dan</a:t>
            </a:r>
            <a:r>
              <a:rPr lang="en-US" sz="2700" dirty="0" smtClean="0">
                <a:latin typeface="Tahoma" pitchFamily="34" charset="0"/>
                <a:cs typeface="Tahoma" pitchFamily="34" charset="0"/>
              </a:rPr>
              <a:t> </a:t>
            </a:r>
            <a:r>
              <a:rPr lang="en-US" sz="2700" dirty="0" err="1">
                <a:latin typeface="Tahoma" pitchFamily="34" charset="0"/>
                <a:cs typeface="Tahoma" pitchFamily="34" charset="0"/>
              </a:rPr>
              <a:t>kurang</a:t>
            </a:r>
            <a:r>
              <a:rPr lang="en-US" sz="2700" dirty="0">
                <a:latin typeface="Tahoma" pitchFamily="34" charset="0"/>
                <a:cs typeface="Tahoma" pitchFamily="34" charset="0"/>
              </a:rPr>
              <a:t> </a:t>
            </a:r>
            <a:r>
              <a:rPr lang="en-US" sz="2700" dirty="0" err="1">
                <a:latin typeface="Tahoma" pitchFamily="34" charset="0"/>
                <a:cs typeface="Tahoma" pitchFamily="34" charset="0"/>
              </a:rPr>
              <a:t>bisa</a:t>
            </a:r>
            <a:r>
              <a:rPr lang="en-US" sz="2700" dirty="0">
                <a:latin typeface="Tahoma" pitchFamily="34" charset="0"/>
                <a:cs typeface="Tahoma" pitchFamily="34" charset="0"/>
              </a:rPr>
              <a:t> </a:t>
            </a:r>
            <a:r>
              <a:rPr lang="en-US" sz="2700" dirty="0" err="1">
                <a:latin typeface="Tahoma" pitchFamily="34" charset="0"/>
                <a:cs typeface="Tahoma" pitchFamily="34" charset="0"/>
              </a:rPr>
              <a:t>diandalkan</a:t>
            </a:r>
            <a:r>
              <a:rPr lang="en-US" sz="2700" dirty="0">
                <a:latin typeface="Tahoma" pitchFamily="34" charset="0"/>
                <a:cs typeface="Tahoma" pitchFamily="34" charset="0"/>
              </a:rPr>
              <a:t> </a:t>
            </a:r>
            <a:r>
              <a:rPr lang="en-US" sz="2700" dirty="0" err="1">
                <a:latin typeface="Tahoma" pitchFamily="34" charset="0"/>
                <a:cs typeface="Tahoma" pitchFamily="34" charset="0"/>
              </a:rPr>
              <a:t>untuk</a:t>
            </a:r>
            <a:r>
              <a:rPr lang="en-US" sz="2700" dirty="0">
                <a:latin typeface="Tahoma" pitchFamily="34" charset="0"/>
                <a:cs typeface="Tahoma" pitchFamily="34" charset="0"/>
              </a:rPr>
              <a:t> </a:t>
            </a:r>
            <a:r>
              <a:rPr lang="en-US" sz="2700" dirty="0" err="1">
                <a:latin typeface="Tahoma" pitchFamily="34" charset="0"/>
                <a:cs typeface="Tahoma" pitchFamily="34" charset="0"/>
              </a:rPr>
              <a:t>mencapai</a:t>
            </a:r>
            <a:r>
              <a:rPr lang="en-US" sz="2700" dirty="0">
                <a:latin typeface="Tahoma" pitchFamily="34" charset="0"/>
                <a:cs typeface="Tahoma" pitchFamily="34" charset="0"/>
              </a:rPr>
              <a:t> </a:t>
            </a:r>
            <a:r>
              <a:rPr lang="en-US" sz="2700" dirty="0" err="1">
                <a:latin typeface="Tahoma" pitchFamily="34" charset="0"/>
                <a:cs typeface="Tahoma" pitchFamily="34" charset="0"/>
              </a:rPr>
              <a:t>banyak</a:t>
            </a:r>
            <a:r>
              <a:rPr lang="en-US" sz="2700" dirty="0">
                <a:latin typeface="Tahoma" pitchFamily="34" charset="0"/>
                <a:cs typeface="Tahoma" pitchFamily="34" charset="0"/>
              </a:rPr>
              <a:t> </a:t>
            </a:r>
            <a:r>
              <a:rPr lang="en-US" sz="2700" dirty="0" err="1">
                <a:latin typeface="Tahoma" pitchFamily="34" charset="0"/>
                <a:cs typeface="Tahoma" pitchFamily="34" charset="0"/>
              </a:rPr>
              <a:t>responden</a:t>
            </a:r>
            <a:r>
              <a:rPr lang="en-US" sz="2700" dirty="0">
                <a:latin typeface="Tahoma" pitchFamily="34" charset="0"/>
                <a:cs typeface="Tahoma" pitchFamily="34" charset="0"/>
              </a:rPr>
              <a:t>. </a:t>
            </a:r>
          </a:p>
          <a:p>
            <a:pPr>
              <a:buNone/>
            </a:pPr>
            <a:endParaRPr lang="en-US" dirty="0"/>
          </a:p>
        </p:txBody>
      </p:sp>
    </p:spTree>
  </p:cSld>
  <p:clrMapOvr>
    <a:masterClrMapping/>
  </p:clrMapOvr>
  <p:transition>
    <p:split orient="ver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785818"/>
          </a:xfrm>
          <a:blipFill>
            <a:blip r:embed="rId2"/>
            <a:tile tx="0" ty="0" sx="100000" sy="100000" flip="none" algn="tl"/>
          </a:blipFill>
        </p:spPr>
        <p:txBody>
          <a:bodyPr/>
          <a:lstStyle/>
          <a:p>
            <a:r>
              <a:rPr lang="en-US" b="1" dirty="0" err="1" smtClean="0"/>
              <a:t>Survei</a:t>
            </a:r>
            <a:r>
              <a:rPr lang="en-US" b="1" dirty="0" smtClean="0"/>
              <a:t> </a:t>
            </a:r>
            <a:r>
              <a:rPr lang="en-US" b="1" dirty="0" err="1" smtClean="0"/>
              <a:t>dgn</a:t>
            </a:r>
            <a:r>
              <a:rPr lang="en-US" b="1" dirty="0" smtClean="0"/>
              <a:t> </a:t>
            </a:r>
            <a:r>
              <a:rPr lang="en-US" b="1" dirty="0" err="1" smtClean="0"/>
              <a:t>Wawancara</a:t>
            </a:r>
            <a:r>
              <a:rPr lang="en-US" b="1" dirty="0" smtClean="0"/>
              <a:t> </a:t>
            </a:r>
            <a:r>
              <a:rPr lang="en-US" b="1" dirty="0" err="1" smtClean="0"/>
              <a:t>Telepon</a:t>
            </a:r>
            <a:endParaRPr lang="en-US" b="1" dirty="0"/>
          </a:p>
        </p:txBody>
      </p:sp>
      <p:sp>
        <p:nvSpPr>
          <p:cNvPr id="3" name="Content Placeholder 2"/>
          <p:cNvSpPr>
            <a:spLocks noGrp="1"/>
          </p:cNvSpPr>
          <p:nvPr>
            <p:ph idx="1"/>
          </p:nvPr>
        </p:nvSpPr>
        <p:spPr>
          <a:xfrm>
            <a:off x="457200" y="1428736"/>
            <a:ext cx="8229600" cy="4697427"/>
          </a:xfrm>
        </p:spPr>
        <p:txBody>
          <a:bodyPr>
            <a:normAutofit fontScale="70000" lnSpcReduction="20000"/>
          </a:bodyPr>
          <a:lstStyle/>
          <a:p>
            <a:pPr lvl="0">
              <a:spcAft>
                <a:spcPts val="600"/>
              </a:spcAft>
            </a:pPr>
            <a:r>
              <a:rPr lang="en-US" dirty="0" err="1">
                <a:latin typeface="Berlin Sans FB" pitchFamily="34" charset="0"/>
              </a:rPr>
              <a:t>Wawancara</a:t>
            </a:r>
            <a:r>
              <a:rPr lang="en-US" dirty="0">
                <a:latin typeface="Berlin Sans FB" pitchFamily="34" charset="0"/>
              </a:rPr>
              <a:t> </a:t>
            </a:r>
            <a:r>
              <a:rPr lang="en-US" dirty="0" err="1">
                <a:latin typeface="Berlin Sans FB" pitchFamily="34" charset="0"/>
              </a:rPr>
              <a:t>telepon</a:t>
            </a:r>
            <a:r>
              <a:rPr lang="en-US" dirty="0">
                <a:latin typeface="Berlin Sans FB" pitchFamily="34" charset="0"/>
              </a:rPr>
              <a:t> (</a:t>
            </a:r>
            <a:r>
              <a:rPr lang="en-US" i="1" dirty="0">
                <a:latin typeface="Berlin Sans FB" pitchFamily="34" charset="0"/>
              </a:rPr>
              <a:t>telephone interview</a:t>
            </a:r>
            <a:r>
              <a:rPr lang="en-US" dirty="0">
                <a:latin typeface="Berlin Sans FB" pitchFamily="34" charset="0"/>
              </a:rPr>
              <a:t>) </a:t>
            </a:r>
            <a:r>
              <a:rPr lang="en-US" dirty="0" err="1">
                <a:latin typeface="Berlin Sans FB" pitchFamily="34" charset="0"/>
              </a:rPr>
              <a:t>merupakan</a:t>
            </a:r>
            <a:r>
              <a:rPr lang="en-US" dirty="0">
                <a:latin typeface="Berlin Sans FB" pitchFamily="34" charset="0"/>
              </a:rPr>
              <a:t> </a:t>
            </a:r>
            <a:r>
              <a:rPr lang="en-US" dirty="0" err="1">
                <a:latin typeface="Berlin Sans FB" pitchFamily="34" charset="0"/>
              </a:rPr>
              <a:t>cara</a:t>
            </a:r>
            <a:r>
              <a:rPr lang="en-US" dirty="0">
                <a:latin typeface="Berlin Sans FB" pitchFamily="34" charset="0"/>
              </a:rPr>
              <a:t> </a:t>
            </a:r>
            <a:r>
              <a:rPr lang="en-US" dirty="0" err="1">
                <a:latin typeface="Berlin Sans FB" pitchFamily="34" charset="0"/>
              </a:rPr>
              <a:t>memperoleh</a:t>
            </a:r>
            <a:r>
              <a:rPr lang="en-US" dirty="0">
                <a:latin typeface="Berlin Sans FB" pitchFamily="34" charset="0"/>
              </a:rPr>
              <a:t> </a:t>
            </a:r>
            <a:r>
              <a:rPr lang="en-US" dirty="0" err="1">
                <a:latin typeface="Berlin Sans FB" pitchFamily="34" charset="0"/>
              </a:rPr>
              <a:t>tanggapan</a:t>
            </a:r>
            <a:r>
              <a:rPr lang="en-US" dirty="0">
                <a:latin typeface="Berlin Sans FB" pitchFamily="34" charset="0"/>
              </a:rPr>
              <a:t> </a:t>
            </a:r>
            <a:r>
              <a:rPr lang="en-US" dirty="0" err="1">
                <a:latin typeface="Berlin Sans FB" pitchFamily="34" charset="0"/>
              </a:rPr>
              <a:t>responden</a:t>
            </a:r>
            <a:r>
              <a:rPr lang="en-US" dirty="0">
                <a:latin typeface="Berlin Sans FB" pitchFamily="34" charset="0"/>
              </a:rPr>
              <a:t> via </a:t>
            </a:r>
            <a:r>
              <a:rPr lang="en-US" dirty="0" err="1">
                <a:latin typeface="Berlin Sans FB" pitchFamily="34" charset="0"/>
              </a:rPr>
              <a:t>telepon</a:t>
            </a:r>
            <a:r>
              <a:rPr lang="en-US" dirty="0">
                <a:latin typeface="Berlin Sans FB" pitchFamily="34" charset="0"/>
              </a:rPr>
              <a:t>. </a:t>
            </a:r>
            <a:endParaRPr lang="en-US" sz="2800" dirty="0">
              <a:latin typeface="Berlin Sans FB" pitchFamily="34" charset="0"/>
            </a:endParaRPr>
          </a:p>
          <a:p>
            <a:pPr>
              <a:lnSpc>
                <a:spcPct val="105000"/>
              </a:lnSpc>
              <a:spcAft>
                <a:spcPts val="600"/>
              </a:spcAft>
            </a:pPr>
            <a:r>
              <a:rPr lang="en-US" dirty="0" err="1">
                <a:latin typeface="Berlin Sans FB" pitchFamily="34" charset="0"/>
              </a:rPr>
              <a:t>Kelebihan</a:t>
            </a:r>
            <a:r>
              <a:rPr lang="en-US" dirty="0">
                <a:latin typeface="Berlin Sans FB" pitchFamily="34" charset="0"/>
              </a:rPr>
              <a:t> </a:t>
            </a:r>
            <a:r>
              <a:rPr lang="en-US" dirty="0" err="1">
                <a:latin typeface="Berlin Sans FB" pitchFamily="34" charset="0"/>
              </a:rPr>
              <a:t>dari</a:t>
            </a:r>
            <a:r>
              <a:rPr lang="en-US" dirty="0">
                <a:latin typeface="Berlin Sans FB" pitchFamily="34" charset="0"/>
              </a:rPr>
              <a:t> </a:t>
            </a:r>
            <a:r>
              <a:rPr lang="en-US" i="1" dirty="0">
                <a:latin typeface="Berlin Sans FB" pitchFamily="34" charset="0"/>
              </a:rPr>
              <a:t>telephone interview</a:t>
            </a:r>
            <a:r>
              <a:rPr lang="en-US" dirty="0">
                <a:latin typeface="Berlin Sans FB" pitchFamily="34" charset="0"/>
              </a:rPr>
              <a:t> </a:t>
            </a:r>
            <a:r>
              <a:rPr lang="en-US" dirty="0" err="1" smtClean="0">
                <a:latin typeface="Berlin Sans FB" pitchFamily="34" charset="0"/>
              </a:rPr>
              <a:t>adalah</a:t>
            </a:r>
            <a:r>
              <a:rPr lang="en-US" dirty="0" smtClean="0">
                <a:latin typeface="Berlin Sans FB" pitchFamily="34" charset="0"/>
              </a:rPr>
              <a:t>: </a:t>
            </a:r>
            <a:r>
              <a:rPr lang="en-US" dirty="0" err="1">
                <a:latin typeface="Berlin Sans FB" pitchFamily="34" charset="0"/>
              </a:rPr>
              <a:t>tingkat</a:t>
            </a:r>
            <a:r>
              <a:rPr lang="en-US" dirty="0">
                <a:latin typeface="Berlin Sans FB" pitchFamily="34" charset="0"/>
              </a:rPr>
              <a:t> </a:t>
            </a:r>
            <a:r>
              <a:rPr lang="en-US" dirty="0" err="1">
                <a:latin typeface="Berlin Sans FB" pitchFamily="34" charset="0"/>
              </a:rPr>
              <a:t>respon</a:t>
            </a:r>
            <a:r>
              <a:rPr lang="en-US" dirty="0">
                <a:latin typeface="Berlin Sans FB" pitchFamily="34" charset="0"/>
              </a:rPr>
              <a:t> (</a:t>
            </a:r>
            <a:r>
              <a:rPr lang="en-US" i="1" dirty="0" err="1">
                <a:latin typeface="Berlin Sans FB" pitchFamily="34" charset="0"/>
              </a:rPr>
              <a:t>respon</a:t>
            </a:r>
            <a:r>
              <a:rPr lang="en-US" i="1" dirty="0">
                <a:latin typeface="Berlin Sans FB" pitchFamily="34" charset="0"/>
              </a:rPr>
              <a:t> rate</a:t>
            </a:r>
            <a:r>
              <a:rPr lang="en-US" dirty="0">
                <a:latin typeface="Berlin Sans FB" pitchFamily="34" charset="0"/>
              </a:rPr>
              <a:t>) </a:t>
            </a:r>
            <a:r>
              <a:rPr lang="en-US" dirty="0" err="1">
                <a:latin typeface="Berlin Sans FB" pitchFamily="34" charset="0"/>
              </a:rPr>
              <a:t>yg</a:t>
            </a:r>
            <a:r>
              <a:rPr lang="en-US" dirty="0">
                <a:latin typeface="Berlin Sans FB" pitchFamily="34" charset="0"/>
              </a:rPr>
              <a:t> </a:t>
            </a:r>
            <a:r>
              <a:rPr lang="en-US" dirty="0" err="1">
                <a:latin typeface="Berlin Sans FB" pitchFamily="34" charset="0"/>
              </a:rPr>
              <a:t>lebih</a:t>
            </a:r>
            <a:r>
              <a:rPr lang="en-US" dirty="0">
                <a:latin typeface="Berlin Sans FB" pitchFamily="34" charset="0"/>
              </a:rPr>
              <a:t> </a:t>
            </a:r>
            <a:r>
              <a:rPr lang="en-US" dirty="0" err="1">
                <a:latin typeface="Berlin Sans FB" pitchFamily="34" charset="0"/>
              </a:rPr>
              <a:t>tinggi</a:t>
            </a:r>
            <a:r>
              <a:rPr lang="en-US" dirty="0">
                <a:latin typeface="Berlin Sans FB" pitchFamily="34" charset="0"/>
              </a:rPr>
              <a:t> </a:t>
            </a:r>
            <a:r>
              <a:rPr lang="en-US" dirty="0" err="1">
                <a:latin typeface="Berlin Sans FB" pitchFamily="34" charset="0"/>
              </a:rPr>
              <a:t>dari</a:t>
            </a:r>
            <a:r>
              <a:rPr lang="en-US" dirty="0">
                <a:latin typeface="Berlin Sans FB" pitchFamily="34" charset="0"/>
              </a:rPr>
              <a:t> </a:t>
            </a:r>
            <a:r>
              <a:rPr lang="en-US" i="1" dirty="0">
                <a:latin typeface="Berlin Sans FB" pitchFamily="34" charset="0"/>
              </a:rPr>
              <a:t>mail</a:t>
            </a:r>
            <a:r>
              <a:rPr lang="en-US" dirty="0">
                <a:latin typeface="Berlin Sans FB" pitchFamily="34" charset="0"/>
              </a:rPr>
              <a:t> </a:t>
            </a:r>
            <a:r>
              <a:rPr lang="en-US" dirty="0" err="1">
                <a:latin typeface="Berlin Sans FB" pitchFamily="34" charset="0"/>
              </a:rPr>
              <a:t>atau</a:t>
            </a:r>
            <a:r>
              <a:rPr lang="en-US" dirty="0">
                <a:latin typeface="Berlin Sans FB" pitchFamily="34" charset="0"/>
              </a:rPr>
              <a:t> </a:t>
            </a:r>
            <a:r>
              <a:rPr lang="en-US" i="1" dirty="0">
                <a:latin typeface="Berlin Sans FB" pitchFamily="34" charset="0"/>
              </a:rPr>
              <a:t>self administered</a:t>
            </a:r>
            <a:r>
              <a:rPr lang="en-US" dirty="0">
                <a:latin typeface="Berlin Sans FB" pitchFamily="34" charset="0"/>
              </a:rPr>
              <a:t>. </a:t>
            </a:r>
            <a:r>
              <a:rPr lang="en-US" dirty="0" err="1">
                <a:latin typeface="Berlin Sans FB" pitchFamily="34" charset="0"/>
              </a:rPr>
              <a:t>memungkinkan</a:t>
            </a:r>
            <a:r>
              <a:rPr lang="en-US" dirty="0">
                <a:latin typeface="Berlin Sans FB" pitchFamily="34" charset="0"/>
              </a:rPr>
              <a:t> </a:t>
            </a:r>
            <a:r>
              <a:rPr lang="en-US" dirty="0" err="1">
                <a:latin typeface="Berlin Sans FB" pitchFamily="34" charset="0"/>
              </a:rPr>
              <a:t>untuk</a:t>
            </a:r>
            <a:r>
              <a:rPr lang="en-US" dirty="0">
                <a:latin typeface="Berlin Sans FB" pitchFamily="34" charset="0"/>
              </a:rPr>
              <a:t> </a:t>
            </a:r>
            <a:r>
              <a:rPr lang="en-US" dirty="0" err="1">
                <a:latin typeface="Berlin Sans FB" pitchFamily="34" charset="0"/>
              </a:rPr>
              <a:t>menjangkau</a:t>
            </a:r>
            <a:r>
              <a:rPr lang="en-US" dirty="0">
                <a:latin typeface="Berlin Sans FB" pitchFamily="34" charset="0"/>
              </a:rPr>
              <a:t> </a:t>
            </a:r>
            <a:r>
              <a:rPr lang="en-US" dirty="0" err="1">
                <a:latin typeface="Berlin Sans FB" pitchFamily="34" charset="0"/>
                <a:hlinkClick r:id="rId3" tooltip="Geografis"/>
              </a:rPr>
              <a:t>geografis</a:t>
            </a:r>
            <a:r>
              <a:rPr lang="en-US" dirty="0">
                <a:latin typeface="Berlin Sans FB" pitchFamily="34" charset="0"/>
              </a:rPr>
              <a:t> yang </a:t>
            </a:r>
            <a:r>
              <a:rPr lang="en-US" dirty="0" err="1" smtClean="0">
                <a:latin typeface="Berlin Sans FB" pitchFamily="34" charset="0"/>
              </a:rPr>
              <a:t>luas</a:t>
            </a:r>
            <a:r>
              <a:rPr lang="en-US" dirty="0" smtClean="0">
                <a:latin typeface="Berlin Sans FB" pitchFamily="34" charset="0"/>
              </a:rPr>
              <a:t>/</a:t>
            </a:r>
            <a:r>
              <a:rPr lang="en-US" dirty="0" err="1" smtClean="0">
                <a:latin typeface="Berlin Sans FB" pitchFamily="34" charset="0"/>
              </a:rPr>
              <a:t>jauh</a:t>
            </a:r>
            <a:r>
              <a:rPr lang="en-US" dirty="0">
                <a:latin typeface="Berlin Sans FB" pitchFamily="34" charset="0"/>
              </a:rPr>
              <a:t>, </a:t>
            </a:r>
            <a:r>
              <a:rPr lang="en-US" dirty="0" err="1">
                <a:latin typeface="Berlin Sans FB" pitchFamily="34" charset="0"/>
              </a:rPr>
              <a:t>waktu</a:t>
            </a:r>
            <a:r>
              <a:rPr lang="en-US" dirty="0">
                <a:latin typeface="Berlin Sans FB" pitchFamily="34" charset="0"/>
              </a:rPr>
              <a:t> </a:t>
            </a:r>
            <a:r>
              <a:rPr lang="en-US" dirty="0" err="1">
                <a:latin typeface="Berlin Sans FB" pitchFamily="34" charset="0"/>
              </a:rPr>
              <a:t>lebih</a:t>
            </a:r>
            <a:r>
              <a:rPr lang="en-US" dirty="0">
                <a:latin typeface="Berlin Sans FB" pitchFamily="34" charset="0"/>
              </a:rPr>
              <a:t> </a:t>
            </a:r>
            <a:r>
              <a:rPr lang="en-US" dirty="0" err="1">
                <a:latin typeface="Berlin Sans FB" pitchFamily="34" charset="0"/>
              </a:rPr>
              <a:t>singkat</a:t>
            </a:r>
            <a:r>
              <a:rPr lang="en-US" dirty="0">
                <a:latin typeface="Berlin Sans FB" pitchFamily="34" charset="0"/>
              </a:rPr>
              <a:t>, </a:t>
            </a:r>
            <a:r>
              <a:rPr lang="en-US" dirty="0" err="1">
                <a:latin typeface="Berlin Sans FB" pitchFamily="34" charset="0"/>
              </a:rPr>
              <a:t>dapat</a:t>
            </a:r>
            <a:r>
              <a:rPr lang="en-US" dirty="0">
                <a:latin typeface="Berlin Sans FB" pitchFamily="34" charset="0"/>
              </a:rPr>
              <a:t> </a:t>
            </a:r>
            <a:r>
              <a:rPr lang="en-US" dirty="0" err="1">
                <a:latin typeface="Berlin Sans FB" pitchFamily="34" charset="0"/>
              </a:rPr>
              <a:t>mengontrol</a:t>
            </a:r>
            <a:r>
              <a:rPr lang="en-US" dirty="0">
                <a:latin typeface="Berlin Sans FB" pitchFamily="34" charset="0"/>
              </a:rPr>
              <a:t> </a:t>
            </a:r>
            <a:r>
              <a:rPr lang="en-US" dirty="0" err="1">
                <a:latin typeface="Berlin Sans FB" pitchFamily="34" charset="0"/>
              </a:rPr>
              <a:t>tahapan</a:t>
            </a:r>
            <a:r>
              <a:rPr lang="en-US" dirty="0">
                <a:latin typeface="Berlin Sans FB" pitchFamily="34" charset="0"/>
              </a:rPr>
              <a:t> </a:t>
            </a:r>
            <a:r>
              <a:rPr lang="en-US" dirty="0" err="1">
                <a:latin typeface="Berlin Sans FB" pitchFamily="34" charset="0"/>
              </a:rPr>
              <a:t>pengisian</a:t>
            </a:r>
            <a:r>
              <a:rPr lang="en-US" dirty="0">
                <a:latin typeface="Berlin Sans FB" pitchFamily="34" charset="0"/>
              </a:rPr>
              <a:t> </a:t>
            </a:r>
            <a:r>
              <a:rPr lang="en-US" dirty="0" err="1">
                <a:latin typeface="Berlin Sans FB" pitchFamily="34" charset="0"/>
                <a:hlinkClick r:id="rId4" tooltip="Kuesioner (halaman belum tersedia)"/>
              </a:rPr>
              <a:t>kuesioner</a:t>
            </a:r>
            <a:r>
              <a:rPr lang="en-US" dirty="0">
                <a:latin typeface="Berlin Sans FB" pitchFamily="34" charset="0"/>
              </a:rPr>
              <a:t>, </a:t>
            </a:r>
            <a:r>
              <a:rPr lang="en-US" dirty="0" err="1">
                <a:latin typeface="Berlin Sans FB" pitchFamily="34" charset="0"/>
              </a:rPr>
              <a:t>dapat</a:t>
            </a:r>
            <a:r>
              <a:rPr lang="en-US" dirty="0">
                <a:latin typeface="Berlin Sans FB" pitchFamily="34" charset="0"/>
              </a:rPr>
              <a:t> </a:t>
            </a:r>
            <a:r>
              <a:rPr lang="en-US" dirty="0" err="1">
                <a:latin typeface="Berlin Sans FB" pitchFamily="34" charset="0"/>
              </a:rPr>
              <a:t>melakukan</a:t>
            </a:r>
            <a:r>
              <a:rPr lang="en-US" dirty="0">
                <a:latin typeface="Berlin Sans FB" pitchFamily="34" charset="0"/>
              </a:rPr>
              <a:t> </a:t>
            </a:r>
            <a:r>
              <a:rPr lang="en-US" dirty="0" err="1">
                <a:latin typeface="Berlin Sans FB" pitchFamily="34" charset="0"/>
              </a:rPr>
              <a:t>pertanyaan</a:t>
            </a:r>
            <a:r>
              <a:rPr lang="en-US" dirty="0">
                <a:latin typeface="Berlin Sans FB" pitchFamily="34" charset="0"/>
              </a:rPr>
              <a:t> </a:t>
            </a:r>
            <a:r>
              <a:rPr lang="en-US" dirty="0" err="1">
                <a:latin typeface="Berlin Sans FB" pitchFamily="34" charset="0"/>
              </a:rPr>
              <a:t>lanjutan</a:t>
            </a:r>
            <a:r>
              <a:rPr lang="en-US" dirty="0">
                <a:latin typeface="Berlin Sans FB" pitchFamily="34" charset="0"/>
              </a:rPr>
              <a:t> </a:t>
            </a:r>
            <a:r>
              <a:rPr lang="en-US" i="1" dirty="0">
                <a:latin typeface="Berlin Sans FB" pitchFamily="34" charset="0"/>
                <a:hlinkClick r:id="rId5" tooltip="Probing (halaman belum tersedia)"/>
              </a:rPr>
              <a:t>probing</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memungkinkan</a:t>
            </a:r>
            <a:r>
              <a:rPr lang="en-US" dirty="0">
                <a:latin typeface="Berlin Sans FB" pitchFamily="34" charset="0"/>
              </a:rPr>
              <a:t> </a:t>
            </a:r>
            <a:r>
              <a:rPr lang="en-US" dirty="0" err="1">
                <a:latin typeface="Berlin Sans FB" pitchFamily="34" charset="0"/>
              </a:rPr>
              <a:t>untuk</a:t>
            </a:r>
            <a:r>
              <a:rPr lang="en-US" dirty="0">
                <a:latin typeface="Berlin Sans FB" pitchFamily="34" charset="0"/>
              </a:rPr>
              <a:t> </a:t>
            </a:r>
            <a:r>
              <a:rPr lang="en-US" dirty="0" err="1">
                <a:latin typeface="Berlin Sans FB" pitchFamily="34" charset="0"/>
              </a:rPr>
              <a:t>mengajukan</a:t>
            </a:r>
            <a:r>
              <a:rPr lang="en-US" dirty="0">
                <a:latin typeface="Berlin Sans FB" pitchFamily="34" charset="0"/>
              </a:rPr>
              <a:t> </a:t>
            </a:r>
            <a:r>
              <a:rPr lang="en-US" dirty="0" err="1">
                <a:latin typeface="Berlin Sans FB" pitchFamily="34" charset="0"/>
              </a:rPr>
              <a:t>pertanyaan</a:t>
            </a:r>
            <a:r>
              <a:rPr lang="en-US" dirty="0">
                <a:latin typeface="Berlin Sans FB" pitchFamily="34" charset="0"/>
              </a:rPr>
              <a:t> yang </a:t>
            </a:r>
            <a:r>
              <a:rPr lang="en-US" dirty="0" err="1">
                <a:latin typeface="Berlin Sans FB" pitchFamily="34" charset="0"/>
              </a:rPr>
              <a:t>lebih</a:t>
            </a:r>
            <a:r>
              <a:rPr lang="en-US" dirty="0">
                <a:latin typeface="Berlin Sans FB" pitchFamily="34" charset="0"/>
              </a:rPr>
              <a:t> </a:t>
            </a:r>
            <a:r>
              <a:rPr lang="en-US" dirty="0" err="1">
                <a:latin typeface="Berlin Sans FB" pitchFamily="34" charset="0"/>
              </a:rPr>
              <a:t>kompleks</a:t>
            </a:r>
            <a:r>
              <a:rPr lang="en-US" dirty="0">
                <a:latin typeface="Berlin Sans FB" pitchFamily="34" charset="0"/>
              </a:rPr>
              <a:t>. </a:t>
            </a:r>
          </a:p>
          <a:p>
            <a:pPr>
              <a:lnSpc>
                <a:spcPct val="105000"/>
              </a:lnSpc>
              <a:spcAft>
                <a:spcPts val="600"/>
              </a:spcAft>
            </a:pPr>
            <a:r>
              <a:rPr lang="en-US" dirty="0" err="1">
                <a:latin typeface="Berlin Sans FB" pitchFamily="34" charset="0"/>
              </a:rPr>
              <a:t>Kekurangannya</a:t>
            </a:r>
            <a:r>
              <a:rPr lang="en-US" dirty="0">
                <a:latin typeface="Berlin Sans FB" pitchFamily="34" charset="0"/>
              </a:rPr>
              <a:t> </a:t>
            </a:r>
            <a:r>
              <a:rPr lang="en-US" dirty="0" err="1" smtClean="0">
                <a:latin typeface="Berlin Sans FB" pitchFamily="34" charset="0"/>
              </a:rPr>
              <a:t>adalah</a:t>
            </a:r>
            <a:r>
              <a:rPr lang="en-US" dirty="0" smtClean="0">
                <a:latin typeface="Berlin Sans FB" pitchFamily="34" charset="0"/>
              </a:rPr>
              <a:t>: </a:t>
            </a:r>
            <a:r>
              <a:rPr lang="en-US" dirty="0" err="1">
                <a:latin typeface="Berlin Sans FB" pitchFamily="34" charset="0"/>
              </a:rPr>
              <a:t>membutuhkan</a:t>
            </a:r>
            <a:r>
              <a:rPr lang="en-US" dirty="0">
                <a:latin typeface="Berlin Sans FB" pitchFamily="34" charset="0"/>
              </a:rPr>
              <a:t> </a:t>
            </a:r>
            <a:r>
              <a:rPr lang="en-US" dirty="0" err="1">
                <a:latin typeface="Berlin Sans FB" pitchFamily="34" charset="0"/>
              </a:rPr>
              <a:t>biaya</a:t>
            </a:r>
            <a:r>
              <a:rPr lang="en-US" dirty="0">
                <a:latin typeface="Berlin Sans FB" pitchFamily="34" charset="0"/>
              </a:rPr>
              <a:t> </a:t>
            </a:r>
            <a:r>
              <a:rPr lang="en-US" dirty="0" err="1">
                <a:latin typeface="Berlin Sans FB" pitchFamily="34" charset="0"/>
              </a:rPr>
              <a:t>tinggi</a:t>
            </a:r>
            <a:r>
              <a:rPr lang="en-US" dirty="0">
                <a:latin typeface="Berlin Sans FB" pitchFamily="34" charset="0"/>
              </a:rPr>
              <a:t>, </a:t>
            </a:r>
            <a:r>
              <a:rPr lang="en-US" dirty="0" err="1">
                <a:latin typeface="Berlin Sans FB" pitchFamily="34" charset="0"/>
              </a:rPr>
              <a:t>panjang</a:t>
            </a:r>
            <a:r>
              <a:rPr lang="en-US" dirty="0">
                <a:latin typeface="Berlin Sans FB" pitchFamily="34" charset="0"/>
              </a:rPr>
              <a:t> </a:t>
            </a:r>
            <a:r>
              <a:rPr lang="en-US" dirty="0" err="1">
                <a:latin typeface="Berlin Sans FB" pitchFamily="34" charset="0"/>
              </a:rPr>
              <a:t>wawancara</a:t>
            </a:r>
            <a:r>
              <a:rPr lang="en-US" dirty="0">
                <a:latin typeface="Berlin Sans FB" pitchFamily="34" charset="0"/>
              </a:rPr>
              <a:t> </a:t>
            </a:r>
            <a:r>
              <a:rPr lang="en-US" dirty="0" err="1">
                <a:latin typeface="Berlin Sans FB" pitchFamily="34" charset="0"/>
              </a:rPr>
              <a:t>terbatas</a:t>
            </a:r>
            <a:r>
              <a:rPr lang="en-US" dirty="0">
                <a:latin typeface="Berlin Sans FB" pitchFamily="34" charset="0"/>
              </a:rPr>
              <a:t>, </a:t>
            </a:r>
            <a:r>
              <a:rPr lang="en-US" dirty="0" err="1">
                <a:latin typeface="Berlin Sans FB" pitchFamily="34" charset="0"/>
              </a:rPr>
              <a:t>terbatas</a:t>
            </a:r>
            <a:r>
              <a:rPr lang="en-US" dirty="0">
                <a:latin typeface="Berlin Sans FB" pitchFamily="34" charset="0"/>
              </a:rPr>
              <a:t> </a:t>
            </a:r>
            <a:r>
              <a:rPr lang="en-US" dirty="0" err="1">
                <a:latin typeface="Berlin Sans FB" pitchFamily="34" charset="0"/>
              </a:rPr>
              <a:t>hanya</a:t>
            </a:r>
            <a:r>
              <a:rPr lang="en-US" dirty="0">
                <a:latin typeface="Berlin Sans FB" pitchFamily="34" charset="0"/>
              </a:rPr>
              <a:t> </a:t>
            </a:r>
            <a:r>
              <a:rPr lang="en-US" dirty="0" err="1">
                <a:latin typeface="Berlin Sans FB" pitchFamily="34" charset="0"/>
              </a:rPr>
              <a:t>untuk</a:t>
            </a:r>
            <a:r>
              <a:rPr lang="en-US" dirty="0">
                <a:latin typeface="Berlin Sans FB" pitchFamily="34" charset="0"/>
              </a:rPr>
              <a:t> </a:t>
            </a:r>
            <a:r>
              <a:rPr lang="en-US" dirty="0" err="1">
                <a:latin typeface="Berlin Sans FB" pitchFamily="34" charset="0"/>
              </a:rPr>
              <a:t>responden</a:t>
            </a:r>
            <a:r>
              <a:rPr lang="en-US" dirty="0">
                <a:latin typeface="Berlin Sans FB" pitchFamily="34" charset="0"/>
              </a:rPr>
              <a:t> yang </a:t>
            </a:r>
            <a:r>
              <a:rPr lang="en-US" dirty="0" err="1">
                <a:latin typeface="Berlin Sans FB" pitchFamily="34" charset="0"/>
              </a:rPr>
              <a:t>memiliki</a:t>
            </a:r>
            <a:r>
              <a:rPr lang="en-US" dirty="0">
                <a:latin typeface="Berlin Sans FB" pitchFamily="34" charset="0"/>
              </a:rPr>
              <a:t> </a:t>
            </a:r>
            <a:r>
              <a:rPr lang="en-US" dirty="0" err="1">
                <a:latin typeface="Berlin Sans FB" pitchFamily="34" charset="0"/>
                <a:hlinkClick r:id="rId6" tooltip="Telepon"/>
              </a:rPr>
              <a:t>telepon</a:t>
            </a:r>
            <a:r>
              <a:rPr lang="en-US" dirty="0">
                <a:latin typeface="Berlin Sans FB" pitchFamily="34" charset="0"/>
              </a:rPr>
              <a:t>, </a:t>
            </a:r>
            <a:r>
              <a:rPr lang="en-US" dirty="0" err="1">
                <a:latin typeface="Berlin Sans FB" pitchFamily="34" charset="0"/>
              </a:rPr>
              <a:t>mengurangi</a:t>
            </a:r>
            <a:r>
              <a:rPr lang="en-US" dirty="0">
                <a:latin typeface="Berlin Sans FB" pitchFamily="34" charset="0"/>
              </a:rPr>
              <a:t> </a:t>
            </a:r>
            <a:r>
              <a:rPr lang="en-US" dirty="0" err="1">
                <a:latin typeface="Berlin Sans FB" pitchFamily="34" charset="0"/>
                <a:hlinkClick r:id="rId7" tooltip="Anonimitas"/>
              </a:rPr>
              <a:t>anonimitas</a:t>
            </a:r>
            <a:r>
              <a:rPr lang="en-US" dirty="0">
                <a:latin typeface="Berlin Sans FB" pitchFamily="34" charset="0"/>
              </a:rPr>
              <a:t>, </a:t>
            </a:r>
            <a:r>
              <a:rPr lang="en-US" dirty="0" err="1">
                <a:latin typeface="Berlin Sans FB" pitchFamily="34" charset="0"/>
              </a:rPr>
              <a:t>memungkinkan</a:t>
            </a:r>
            <a:r>
              <a:rPr lang="en-US" dirty="0">
                <a:latin typeface="Berlin Sans FB" pitchFamily="34" charset="0"/>
              </a:rPr>
              <a:t> bias </a:t>
            </a:r>
            <a:r>
              <a:rPr lang="en-US" dirty="0" err="1">
                <a:latin typeface="Berlin Sans FB" pitchFamily="34" charset="0"/>
              </a:rPr>
              <a:t>pewawancara</a:t>
            </a:r>
            <a:r>
              <a:rPr lang="en-US" dirty="0">
                <a:latin typeface="Berlin Sans FB" pitchFamily="34" charset="0"/>
              </a:rPr>
              <a:t>, </a:t>
            </a:r>
            <a:r>
              <a:rPr lang="en-US" dirty="0" err="1">
                <a:latin typeface="Berlin Sans FB" pitchFamily="34" charset="0"/>
              </a:rPr>
              <a:t>sulit</a:t>
            </a:r>
            <a:r>
              <a:rPr lang="en-US" dirty="0">
                <a:latin typeface="Berlin Sans FB" pitchFamily="34" charset="0"/>
              </a:rPr>
              <a:t> </a:t>
            </a:r>
            <a:r>
              <a:rPr lang="en-US" dirty="0" err="1">
                <a:latin typeface="Berlin Sans FB" pitchFamily="34" charset="0"/>
              </a:rPr>
              <a:t>untuk</a:t>
            </a:r>
            <a:r>
              <a:rPr lang="en-US" dirty="0">
                <a:latin typeface="Berlin Sans FB" pitchFamily="34" charset="0"/>
              </a:rPr>
              <a:t> </a:t>
            </a:r>
            <a:r>
              <a:rPr lang="en-US" dirty="0" err="1">
                <a:latin typeface="Berlin Sans FB" pitchFamily="34" charset="0"/>
                <a:hlinkClick r:id="rId8" tooltip="Pertanyaan terbuka (halaman belum tersedia)"/>
              </a:rPr>
              <a:t>pertanyaan</a:t>
            </a:r>
            <a:r>
              <a:rPr lang="en-US" dirty="0">
                <a:latin typeface="Berlin Sans FB" pitchFamily="34" charset="0"/>
                <a:hlinkClick r:id="rId8" tooltip="Pertanyaan terbuka (halaman belum tersedia)"/>
              </a:rPr>
              <a:t> </a:t>
            </a:r>
            <a:r>
              <a:rPr lang="en-US" dirty="0" err="1">
                <a:latin typeface="Berlin Sans FB" pitchFamily="34" charset="0"/>
                <a:hlinkClick r:id="rId8" tooltip="Pertanyaan terbuka (halaman belum tersedia)"/>
              </a:rPr>
              <a:t>terbuka</a:t>
            </a:r>
            <a:r>
              <a:rPr lang="en-US" dirty="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hanya</a:t>
            </a:r>
            <a:r>
              <a:rPr lang="en-US" dirty="0" smtClean="0">
                <a:latin typeface="Berlin Sans FB" pitchFamily="34" charset="0"/>
              </a:rPr>
              <a:t> </a:t>
            </a:r>
            <a:r>
              <a:rPr lang="en-US" dirty="0" err="1">
                <a:latin typeface="Berlin Sans FB" pitchFamily="34" charset="0"/>
              </a:rPr>
              <a:t>dapat</a:t>
            </a:r>
            <a:r>
              <a:rPr lang="en-US" dirty="0">
                <a:latin typeface="Berlin Sans FB" pitchFamily="34" charset="0"/>
              </a:rPr>
              <a:t> </a:t>
            </a:r>
            <a:r>
              <a:rPr lang="en-US" dirty="0" err="1" smtClean="0">
                <a:latin typeface="Berlin Sans FB" pitchFamily="34" charset="0"/>
              </a:rPr>
              <a:t>memperkirakan</a:t>
            </a:r>
            <a:r>
              <a:rPr lang="en-US" dirty="0" smtClean="0">
                <a:latin typeface="Berlin Sans FB" pitchFamily="34" charset="0"/>
              </a:rPr>
              <a:t> </a:t>
            </a:r>
            <a:r>
              <a:rPr lang="en-US" dirty="0" err="1">
                <a:latin typeface="Berlin Sans FB" pitchFamily="34" charset="0"/>
              </a:rPr>
              <a:t>hal-hal</a:t>
            </a:r>
            <a:r>
              <a:rPr lang="en-US" dirty="0">
                <a:latin typeface="Berlin Sans FB" pitchFamily="34" charset="0"/>
              </a:rPr>
              <a:t> </a:t>
            </a:r>
            <a:r>
              <a:rPr lang="en-US" dirty="0" err="1">
                <a:latin typeface="Berlin Sans FB" pitchFamily="34" charset="0"/>
              </a:rPr>
              <a:t>tertentu</a:t>
            </a:r>
            <a:r>
              <a:rPr lang="en-US" dirty="0">
                <a:latin typeface="Berlin Sans FB" pitchFamily="34" charset="0"/>
              </a:rPr>
              <a:t> </a:t>
            </a:r>
            <a:r>
              <a:rPr lang="en-US" dirty="0" err="1">
                <a:latin typeface="Berlin Sans FB" pitchFamily="34" charset="0"/>
              </a:rPr>
              <a:t>dari</a:t>
            </a:r>
            <a:r>
              <a:rPr lang="en-US" dirty="0">
                <a:latin typeface="Berlin Sans FB" pitchFamily="34" charset="0"/>
              </a:rPr>
              <a:t> </a:t>
            </a:r>
            <a:r>
              <a:rPr lang="en-US" dirty="0" err="1">
                <a:latin typeface="Berlin Sans FB" pitchFamily="34" charset="0"/>
              </a:rPr>
              <a:t>latar</a:t>
            </a:r>
            <a:r>
              <a:rPr lang="en-US" dirty="0">
                <a:latin typeface="Berlin Sans FB" pitchFamily="34" charset="0"/>
              </a:rPr>
              <a:t> </a:t>
            </a:r>
            <a:r>
              <a:rPr lang="en-US" dirty="0" err="1">
                <a:latin typeface="Berlin Sans FB" pitchFamily="34" charset="0"/>
              </a:rPr>
              <a:t>belakang</a:t>
            </a:r>
            <a:r>
              <a:rPr lang="en-US" dirty="0">
                <a:latin typeface="Berlin Sans FB" pitchFamily="34" charset="0"/>
              </a:rPr>
              <a:t> </a:t>
            </a:r>
            <a:r>
              <a:rPr lang="en-US" dirty="0" err="1">
                <a:latin typeface="Berlin Sans FB" pitchFamily="34" charset="0"/>
              </a:rPr>
              <a:t>suara</a:t>
            </a:r>
            <a:r>
              <a:rPr lang="en-US" dirty="0">
                <a:latin typeface="Berlin Sans FB" pitchFamily="34" charset="0"/>
              </a:rPr>
              <a:t> </a:t>
            </a:r>
            <a:r>
              <a:rPr lang="en-US" dirty="0" err="1">
                <a:latin typeface="Berlin Sans FB" pitchFamily="34" charset="0"/>
              </a:rPr>
              <a:t>atau</a:t>
            </a:r>
            <a:r>
              <a:rPr lang="en-US" dirty="0">
                <a:latin typeface="Berlin Sans FB" pitchFamily="34" charset="0"/>
              </a:rPr>
              <a:t> </a:t>
            </a:r>
            <a:r>
              <a:rPr lang="en-US" dirty="0" err="1">
                <a:latin typeface="Berlin Sans FB" pitchFamily="34" charset="0"/>
                <a:hlinkClick r:id="rId9" tooltip="Intonasi (halaman belum tersedia)"/>
              </a:rPr>
              <a:t>intonasi</a:t>
            </a:r>
            <a:r>
              <a:rPr lang="en-US" dirty="0">
                <a:latin typeface="Berlin Sans FB" pitchFamily="34" charset="0"/>
              </a:rPr>
              <a:t> </a:t>
            </a:r>
            <a:r>
              <a:rPr lang="en-US" dirty="0" err="1" smtClean="0">
                <a:latin typeface="Berlin Sans FB" pitchFamily="34" charset="0"/>
                <a:hlinkClick r:id="rId10" tooltip="Suara"/>
              </a:rPr>
              <a:t>suara</a:t>
            </a:r>
            <a:r>
              <a:rPr lang="en-US" dirty="0" smtClean="0">
                <a:latin typeface="Berlin Sans FB" pitchFamily="34" charset="0"/>
              </a:rPr>
              <a:t> </a:t>
            </a:r>
            <a:r>
              <a:rPr lang="en-US" dirty="0" err="1" smtClean="0">
                <a:latin typeface="Berlin Sans FB" pitchFamily="34" charset="0"/>
              </a:rPr>
              <a:t>responden</a:t>
            </a:r>
            <a:r>
              <a:rPr lang="en-US" dirty="0" smtClean="0">
                <a:latin typeface="Berlin Sans FB" pitchFamily="34" charset="0"/>
              </a:rPr>
              <a:t>. </a:t>
            </a:r>
            <a:endParaRPr lang="en-US" dirty="0">
              <a:latin typeface="Berlin Sans FB" pitchFamily="34" charset="0"/>
            </a:endParaRPr>
          </a:p>
          <a:p>
            <a:pPr>
              <a:buNone/>
            </a:pPr>
            <a:endParaRPr lang="en-US" dirty="0"/>
          </a:p>
        </p:txBody>
      </p:sp>
    </p:spTree>
  </p:cSld>
  <p:clrMapOvr>
    <a:masterClrMapping/>
  </p:clrMapOvr>
  <p:transition>
    <p:wheel spokes="3"/>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857256"/>
          </a:xfrm>
          <a:blipFill>
            <a:blip r:embed="rId2"/>
            <a:tile tx="0" ty="0" sx="100000" sy="100000" flip="none" algn="tl"/>
          </a:blipFill>
        </p:spPr>
        <p:txBody>
          <a:bodyPr>
            <a:normAutofit/>
          </a:bodyPr>
          <a:lstStyle/>
          <a:p>
            <a:r>
              <a:rPr lang="en-US" b="1" dirty="0" err="1"/>
              <a:t>Penelitian</a:t>
            </a:r>
            <a:r>
              <a:rPr lang="en-US" b="1" dirty="0"/>
              <a:t> Ex post </a:t>
            </a:r>
            <a:r>
              <a:rPr lang="en-US" b="1" dirty="0" smtClean="0"/>
              <a:t>facto</a:t>
            </a:r>
            <a:endParaRPr lang="en-US" dirty="0"/>
          </a:p>
        </p:txBody>
      </p:sp>
      <p:sp>
        <p:nvSpPr>
          <p:cNvPr id="3" name="Content Placeholder 2"/>
          <p:cNvSpPr>
            <a:spLocks noGrp="1"/>
          </p:cNvSpPr>
          <p:nvPr>
            <p:ph idx="1"/>
          </p:nvPr>
        </p:nvSpPr>
        <p:spPr>
          <a:xfrm>
            <a:off x="457200" y="1500174"/>
            <a:ext cx="8229600" cy="4625989"/>
          </a:xfrm>
        </p:spPr>
        <p:txBody>
          <a:bodyPr>
            <a:normAutofit fontScale="85000" lnSpcReduction="20000"/>
          </a:bodyPr>
          <a:lstStyle/>
          <a:p>
            <a:pPr>
              <a:spcAft>
                <a:spcPts val="600"/>
              </a:spcAft>
            </a:pPr>
            <a:r>
              <a:rPr lang="en-US" dirty="0" err="1"/>
              <a:t>Penelitian</a:t>
            </a:r>
            <a:r>
              <a:rPr lang="en-US" dirty="0"/>
              <a:t> ex post facto </a:t>
            </a:r>
            <a:r>
              <a:rPr lang="en-US" dirty="0" err="1"/>
              <a:t>merupakan</a:t>
            </a:r>
            <a:r>
              <a:rPr lang="en-US" dirty="0"/>
              <a:t> </a:t>
            </a:r>
            <a:r>
              <a:rPr lang="en-US" dirty="0" err="1"/>
              <a:t>penelitian</a:t>
            </a:r>
            <a:r>
              <a:rPr lang="en-US" dirty="0"/>
              <a:t> yang </a:t>
            </a:r>
            <a:r>
              <a:rPr lang="en-US" dirty="0" err="1"/>
              <a:t>bertujuan</a:t>
            </a:r>
            <a:r>
              <a:rPr lang="en-US" dirty="0"/>
              <a:t> </a:t>
            </a:r>
            <a:r>
              <a:rPr lang="en-US" dirty="0" err="1"/>
              <a:t>menemukan</a:t>
            </a:r>
            <a:r>
              <a:rPr lang="en-US" dirty="0"/>
              <a:t> </a:t>
            </a:r>
            <a:r>
              <a:rPr lang="en-US" dirty="0" err="1"/>
              <a:t>penyebab</a:t>
            </a:r>
            <a:r>
              <a:rPr lang="en-US" dirty="0"/>
              <a:t> yang </a:t>
            </a:r>
            <a:r>
              <a:rPr lang="en-US" dirty="0" err="1"/>
              <a:t>memungkinkan</a:t>
            </a:r>
            <a:r>
              <a:rPr lang="en-US" dirty="0"/>
              <a:t> </a:t>
            </a:r>
            <a:r>
              <a:rPr lang="en-US" dirty="0" err="1"/>
              <a:t>perubahan</a:t>
            </a:r>
            <a:r>
              <a:rPr lang="en-US" dirty="0"/>
              <a:t> </a:t>
            </a:r>
            <a:r>
              <a:rPr lang="en-US" dirty="0" err="1"/>
              <a:t>perilaku</a:t>
            </a:r>
            <a:r>
              <a:rPr lang="en-US" dirty="0"/>
              <a:t>, </a:t>
            </a:r>
            <a:r>
              <a:rPr lang="en-US" dirty="0" err="1"/>
              <a:t>gejala</a:t>
            </a:r>
            <a:r>
              <a:rPr lang="en-US" dirty="0"/>
              <a:t> </a:t>
            </a:r>
            <a:r>
              <a:rPr lang="en-US" dirty="0" err="1"/>
              <a:t>atau</a:t>
            </a:r>
            <a:r>
              <a:rPr lang="en-US" dirty="0"/>
              <a:t> </a:t>
            </a:r>
            <a:r>
              <a:rPr lang="en-US" dirty="0" err="1"/>
              <a:t>fenomena</a:t>
            </a:r>
            <a:r>
              <a:rPr lang="en-US" dirty="0"/>
              <a:t> </a:t>
            </a:r>
            <a:r>
              <a:rPr lang="en-US" dirty="0" err="1"/>
              <a:t>pada</a:t>
            </a:r>
            <a:r>
              <a:rPr lang="en-US" dirty="0"/>
              <a:t> </a:t>
            </a:r>
            <a:r>
              <a:rPr lang="en-US" dirty="0" err="1"/>
              <a:t>suatu</a:t>
            </a:r>
            <a:r>
              <a:rPr lang="en-US" dirty="0"/>
              <a:t> </a:t>
            </a:r>
            <a:r>
              <a:rPr lang="en-US" dirty="0" err="1"/>
              <a:t>peristiwa</a:t>
            </a:r>
            <a:r>
              <a:rPr lang="en-US" dirty="0"/>
              <a:t> </a:t>
            </a:r>
            <a:r>
              <a:rPr lang="en-US" dirty="0" err="1"/>
              <a:t>yg</a:t>
            </a:r>
            <a:r>
              <a:rPr lang="en-US" dirty="0"/>
              <a:t> </a:t>
            </a:r>
            <a:r>
              <a:rPr lang="en-US" dirty="0" err="1"/>
              <a:t>diteliti</a:t>
            </a:r>
            <a:r>
              <a:rPr lang="en-US" dirty="0"/>
              <a:t>, yang </a:t>
            </a:r>
            <a:r>
              <a:rPr lang="en-US" dirty="0" err="1"/>
              <a:t>secara</a:t>
            </a:r>
            <a:r>
              <a:rPr lang="en-US" dirty="0"/>
              <a:t> </a:t>
            </a:r>
            <a:r>
              <a:rPr lang="en-US" dirty="0" err="1"/>
              <a:t>keseluruhan</a:t>
            </a:r>
            <a:r>
              <a:rPr lang="en-US" dirty="0"/>
              <a:t> </a:t>
            </a:r>
            <a:r>
              <a:rPr lang="en-US" dirty="0" err="1"/>
              <a:t>sudah</a:t>
            </a:r>
            <a:r>
              <a:rPr lang="en-US" dirty="0"/>
              <a:t> </a:t>
            </a:r>
            <a:r>
              <a:rPr lang="en-US" dirty="0" err="1"/>
              <a:t>terjadi</a:t>
            </a:r>
            <a:r>
              <a:rPr lang="en-US" dirty="0"/>
              <a:t>.</a:t>
            </a:r>
          </a:p>
          <a:p>
            <a:pPr>
              <a:spcAft>
                <a:spcPts val="600"/>
              </a:spcAft>
            </a:pPr>
            <a:r>
              <a:rPr lang="en-US" dirty="0" err="1"/>
              <a:t>Penelitian</a:t>
            </a:r>
            <a:r>
              <a:rPr lang="en-US" dirty="0"/>
              <a:t> ex post facto </a:t>
            </a:r>
            <a:r>
              <a:rPr lang="en-US" dirty="0" err="1"/>
              <a:t>secara</a:t>
            </a:r>
            <a:r>
              <a:rPr lang="en-US" dirty="0"/>
              <a:t> </a:t>
            </a:r>
            <a:r>
              <a:rPr lang="en-US" dirty="0" err="1"/>
              <a:t>metodis</a:t>
            </a:r>
            <a:r>
              <a:rPr lang="en-US" dirty="0"/>
              <a:t> </a:t>
            </a:r>
            <a:r>
              <a:rPr lang="en-US" dirty="0" err="1"/>
              <a:t>tidak</a:t>
            </a:r>
            <a:r>
              <a:rPr lang="en-US" dirty="0"/>
              <a:t> </a:t>
            </a:r>
            <a:r>
              <a:rPr lang="en-US" dirty="0" err="1"/>
              <a:t>berbeda</a:t>
            </a:r>
            <a:r>
              <a:rPr lang="en-US" dirty="0"/>
              <a:t> </a:t>
            </a:r>
            <a:r>
              <a:rPr lang="en-US" dirty="0" err="1"/>
              <a:t>dengan</a:t>
            </a:r>
            <a:r>
              <a:rPr lang="en-US" dirty="0"/>
              <a:t> </a:t>
            </a:r>
            <a:r>
              <a:rPr lang="en-US" dirty="0" err="1"/>
              <a:t>penelitian</a:t>
            </a:r>
            <a:r>
              <a:rPr lang="en-US" dirty="0"/>
              <a:t> </a:t>
            </a:r>
            <a:r>
              <a:rPr lang="en-US" dirty="0" err="1"/>
              <a:t>eksperimen</a:t>
            </a:r>
            <a:r>
              <a:rPr lang="en-US" dirty="0"/>
              <a:t> </a:t>
            </a:r>
            <a:r>
              <a:rPr lang="en-US" dirty="0" err="1" smtClean="0"/>
              <a:t>yaitu</a:t>
            </a:r>
            <a:r>
              <a:rPr lang="en-US" dirty="0" smtClean="0"/>
              <a:t> </a:t>
            </a:r>
            <a:r>
              <a:rPr lang="en-US" dirty="0" err="1" smtClean="0"/>
              <a:t>untuk</a:t>
            </a:r>
            <a:r>
              <a:rPr lang="en-US" dirty="0" smtClean="0"/>
              <a:t> </a:t>
            </a:r>
            <a:r>
              <a:rPr lang="en-US" dirty="0" err="1" smtClean="0"/>
              <a:t>menguji</a:t>
            </a:r>
            <a:r>
              <a:rPr lang="en-US" dirty="0" smtClean="0"/>
              <a:t> </a:t>
            </a:r>
            <a:r>
              <a:rPr lang="en-US" dirty="0" err="1" smtClean="0"/>
              <a:t>hipotesis</a:t>
            </a:r>
            <a:r>
              <a:rPr lang="en-US" dirty="0" smtClean="0"/>
              <a:t>, </a:t>
            </a:r>
            <a:r>
              <a:rPr lang="en-US" dirty="0" err="1"/>
              <a:t>tetapi</a:t>
            </a:r>
            <a:r>
              <a:rPr lang="en-US" dirty="0"/>
              <a:t> </a:t>
            </a:r>
            <a:r>
              <a:rPr lang="en-US" dirty="0" err="1"/>
              <a:t>tidak</a:t>
            </a:r>
            <a:r>
              <a:rPr lang="en-US" dirty="0"/>
              <a:t> </a:t>
            </a:r>
            <a:r>
              <a:rPr lang="en-US" dirty="0" err="1"/>
              <a:t>memberikan</a:t>
            </a:r>
            <a:r>
              <a:rPr lang="en-US" dirty="0"/>
              <a:t> </a:t>
            </a:r>
            <a:r>
              <a:rPr lang="en-US" dirty="0" err="1"/>
              <a:t>perlakuan-perlakuan</a:t>
            </a:r>
            <a:r>
              <a:rPr lang="en-US" dirty="0"/>
              <a:t> </a:t>
            </a:r>
            <a:r>
              <a:rPr lang="en-US" dirty="0" err="1"/>
              <a:t>tertentu</a:t>
            </a:r>
            <a:r>
              <a:rPr lang="en-US" dirty="0"/>
              <a:t> </a:t>
            </a:r>
            <a:r>
              <a:rPr lang="en-US" dirty="0" err="1"/>
              <a:t>karena</a:t>
            </a:r>
            <a:r>
              <a:rPr lang="en-US" dirty="0"/>
              <a:t> </a:t>
            </a:r>
            <a:r>
              <a:rPr lang="en-US" dirty="0" err="1"/>
              <a:t>sesuatu</a:t>
            </a:r>
            <a:r>
              <a:rPr lang="en-US" dirty="0"/>
              <a:t> </a:t>
            </a:r>
            <a:r>
              <a:rPr lang="en-US" dirty="0" err="1"/>
              <a:t>gejala</a:t>
            </a:r>
            <a:r>
              <a:rPr lang="en-US" dirty="0"/>
              <a:t>/</a:t>
            </a:r>
            <a:r>
              <a:rPr lang="en-US" dirty="0" err="1"/>
              <a:t>peristiwa</a:t>
            </a:r>
            <a:r>
              <a:rPr lang="en-US" dirty="0"/>
              <a:t> </a:t>
            </a:r>
            <a:r>
              <a:rPr lang="en-US" dirty="0" err="1" smtClean="0"/>
              <a:t>yg</a:t>
            </a:r>
            <a:r>
              <a:rPr lang="en-US" dirty="0" smtClean="0"/>
              <a:t> </a:t>
            </a:r>
            <a:r>
              <a:rPr lang="en-US" dirty="0" err="1" smtClean="0"/>
              <a:t>terjadi</a:t>
            </a:r>
            <a:r>
              <a:rPr lang="en-US" dirty="0" smtClean="0"/>
              <a:t> </a:t>
            </a:r>
            <a:r>
              <a:rPr lang="en-US" dirty="0" err="1" smtClean="0"/>
              <a:t>tsb</a:t>
            </a:r>
            <a:r>
              <a:rPr lang="en-US" dirty="0" smtClean="0"/>
              <a:t> </a:t>
            </a:r>
            <a:r>
              <a:rPr lang="en-US" dirty="0" err="1"/>
              <a:t>sudah</a:t>
            </a:r>
            <a:r>
              <a:rPr lang="en-US" dirty="0"/>
              <a:t> </a:t>
            </a:r>
            <a:r>
              <a:rPr lang="en-US" dirty="0" err="1"/>
              <a:t>terjadi</a:t>
            </a:r>
            <a:r>
              <a:rPr lang="en-US" dirty="0"/>
              <a:t> </a:t>
            </a:r>
            <a:r>
              <a:rPr lang="en-US" dirty="0" err="1"/>
              <a:t>dan</a:t>
            </a:r>
            <a:r>
              <a:rPr lang="en-US" dirty="0"/>
              <a:t> </a:t>
            </a:r>
            <a:r>
              <a:rPr lang="en-US" dirty="0" err="1" smtClean="0"/>
              <a:t>hanya</a:t>
            </a:r>
            <a:r>
              <a:rPr lang="en-US" dirty="0" smtClean="0"/>
              <a:t> </a:t>
            </a:r>
            <a:r>
              <a:rPr lang="en-US" dirty="0" err="1" smtClean="0"/>
              <a:t>ingin</a:t>
            </a:r>
            <a:r>
              <a:rPr lang="en-US" dirty="0" smtClean="0"/>
              <a:t> </a:t>
            </a:r>
            <a:r>
              <a:rPr lang="en-US" dirty="0" err="1"/>
              <a:t>menelusuri</a:t>
            </a:r>
            <a:r>
              <a:rPr lang="en-US" dirty="0"/>
              <a:t> </a:t>
            </a:r>
            <a:r>
              <a:rPr lang="en-US" dirty="0" err="1"/>
              <a:t>faktor-faktor</a:t>
            </a:r>
            <a:r>
              <a:rPr lang="en-US" dirty="0"/>
              <a:t> </a:t>
            </a:r>
            <a:r>
              <a:rPr lang="en-US" dirty="0" err="1"/>
              <a:t>penyebabnya</a:t>
            </a:r>
            <a:r>
              <a:rPr lang="en-US" dirty="0"/>
              <a:t> </a:t>
            </a:r>
            <a:r>
              <a:rPr lang="en-US" dirty="0" err="1"/>
              <a:t>atau</a:t>
            </a:r>
            <a:r>
              <a:rPr lang="en-US" dirty="0"/>
              <a:t> </a:t>
            </a:r>
            <a:r>
              <a:rPr lang="en-US" dirty="0" err="1"/>
              <a:t>hal-hal</a:t>
            </a:r>
            <a:r>
              <a:rPr lang="en-US" dirty="0"/>
              <a:t> yang </a:t>
            </a:r>
            <a:r>
              <a:rPr lang="en-US" dirty="0" err="1" smtClean="0"/>
              <a:t>mem-pengaruhinya</a:t>
            </a:r>
            <a:r>
              <a:rPr lang="en-US" dirty="0"/>
              <a:t>.</a:t>
            </a:r>
          </a:p>
          <a:p>
            <a:pPr>
              <a:buNone/>
            </a:pPr>
            <a:endParaRPr lang="en-US" dirty="0"/>
          </a:p>
        </p:txBody>
      </p:sp>
    </p:spTree>
  </p:cSld>
  <p:clrMapOvr>
    <a:masterClrMapping/>
  </p:clrMapOvr>
  <p:transition>
    <p:pull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917596"/>
          </a:xfrm>
          <a:blipFill>
            <a:blip r:embed="rId2"/>
            <a:tile tx="0" ty="0" sx="100000" sy="100000" flip="none" algn="tl"/>
          </a:blipFill>
        </p:spPr>
        <p:txBody>
          <a:bodyPr/>
          <a:lstStyle/>
          <a:p>
            <a:r>
              <a:rPr lang="en-US" dirty="0" err="1" smtClean="0">
                <a:solidFill>
                  <a:schemeClr val="bg1"/>
                </a:solidFill>
              </a:rPr>
              <a:t>Lanjutan</a:t>
            </a:r>
            <a:r>
              <a:rPr lang="en-US" dirty="0" smtClean="0">
                <a:solidFill>
                  <a:schemeClr val="bg1"/>
                </a:solidFill>
              </a:rPr>
              <a:t> </a:t>
            </a:r>
            <a:r>
              <a:rPr lang="en-US" dirty="0" err="1" smtClean="0">
                <a:solidFill>
                  <a:schemeClr val="bg1"/>
                </a:solidFill>
              </a:rPr>
              <a:t>Penelitian</a:t>
            </a:r>
            <a:r>
              <a:rPr lang="en-US" dirty="0" smtClean="0">
                <a:solidFill>
                  <a:schemeClr val="bg1"/>
                </a:solidFill>
              </a:rPr>
              <a:t> Ex post facto</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a:spcAft>
                <a:spcPts val="600"/>
              </a:spcAft>
            </a:pPr>
            <a:r>
              <a:rPr lang="en-US" dirty="0" err="1"/>
              <a:t>Kerlinger</a:t>
            </a:r>
            <a:r>
              <a:rPr lang="en-US" dirty="0"/>
              <a:t> (1993) </a:t>
            </a:r>
            <a:r>
              <a:rPr lang="en-US" dirty="0" err="1"/>
              <a:t>mendefinisikan</a:t>
            </a:r>
            <a:r>
              <a:rPr lang="en-US" dirty="0"/>
              <a:t> </a:t>
            </a:r>
            <a:r>
              <a:rPr lang="en-US" dirty="0" err="1"/>
              <a:t>penelitian</a:t>
            </a:r>
            <a:r>
              <a:rPr lang="en-US" dirty="0"/>
              <a:t> ex post facto </a:t>
            </a:r>
            <a:r>
              <a:rPr lang="en-US" dirty="0" err="1"/>
              <a:t>adalah</a:t>
            </a:r>
            <a:r>
              <a:rPr lang="en-US" dirty="0"/>
              <a:t> </a:t>
            </a:r>
            <a:r>
              <a:rPr lang="en-US" dirty="0" err="1"/>
              <a:t>penemuan</a:t>
            </a:r>
            <a:r>
              <a:rPr lang="en-US" dirty="0"/>
              <a:t> </a:t>
            </a:r>
            <a:r>
              <a:rPr lang="en-US" dirty="0" err="1"/>
              <a:t>empiris</a:t>
            </a:r>
            <a:r>
              <a:rPr lang="en-US" dirty="0"/>
              <a:t> yang </a:t>
            </a:r>
            <a:r>
              <a:rPr lang="en-US" dirty="0" err="1"/>
              <a:t>dilakukan</a:t>
            </a:r>
            <a:r>
              <a:rPr lang="en-US" dirty="0"/>
              <a:t> </a:t>
            </a:r>
            <a:r>
              <a:rPr lang="en-US" dirty="0" err="1"/>
              <a:t>secara</a:t>
            </a:r>
            <a:r>
              <a:rPr lang="en-US" dirty="0"/>
              <a:t> </a:t>
            </a:r>
            <a:r>
              <a:rPr lang="en-US" dirty="0" err="1"/>
              <a:t>sistematis</a:t>
            </a:r>
            <a:r>
              <a:rPr lang="en-US" dirty="0"/>
              <a:t>, </a:t>
            </a:r>
            <a:r>
              <a:rPr lang="en-US" dirty="0" err="1"/>
              <a:t>peneliti</a:t>
            </a:r>
            <a:r>
              <a:rPr lang="en-US" dirty="0"/>
              <a:t> </a:t>
            </a:r>
            <a:r>
              <a:rPr lang="en-US" dirty="0" err="1"/>
              <a:t>tidak</a:t>
            </a:r>
            <a:r>
              <a:rPr lang="en-US" dirty="0"/>
              <a:t> </a:t>
            </a:r>
            <a:r>
              <a:rPr lang="en-US" dirty="0" err="1"/>
              <a:t>melakukan</a:t>
            </a:r>
            <a:r>
              <a:rPr lang="en-US" dirty="0"/>
              <a:t> </a:t>
            </a:r>
            <a:r>
              <a:rPr lang="en-US" dirty="0" err="1"/>
              <a:t>kontrol</a:t>
            </a:r>
            <a:r>
              <a:rPr lang="en-US" dirty="0"/>
              <a:t> </a:t>
            </a:r>
            <a:r>
              <a:rPr lang="en-US" dirty="0" err="1"/>
              <a:t>terhadap</a:t>
            </a:r>
            <a:r>
              <a:rPr lang="en-US" dirty="0"/>
              <a:t> </a:t>
            </a:r>
            <a:r>
              <a:rPr lang="en-US" dirty="0" err="1" smtClean="0"/>
              <a:t>variabel-variabel</a:t>
            </a:r>
            <a:r>
              <a:rPr lang="en-US" dirty="0" smtClean="0"/>
              <a:t> </a:t>
            </a:r>
            <a:r>
              <a:rPr lang="en-US" dirty="0" err="1"/>
              <a:t>bebas</a:t>
            </a:r>
            <a:r>
              <a:rPr lang="en-US" dirty="0"/>
              <a:t>  </a:t>
            </a:r>
            <a:r>
              <a:rPr lang="en-US" dirty="0" err="1"/>
              <a:t>karena</a:t>
            </a:r>
            <a:r>
              <a:rPr lang="en-US" dirty="0"/>
              <a:t> </a:t>
            </a:r>
            <a:r>
              <a:rPr lang="en-US" dirty="0" err="1"/>
              <a:t>peristiwanya</a:t>
            </a:r>
            <a:r>
              <a:rPr lang="en-US" dirty="0"/>
              <a:t> </a:t>
            </a:r>
            <a:r>
              <a:rPr lang="en-US" dirty="0" err="1"/>
              <a:t>sudah</a:t>
            </a:r>
            <a:r>
              <a:rPr lang="en-US" dirty="0"/>
              <a:t> </a:t>
            </a:r>
            <a:r>
              <a:rPr lang="en-US" dirty="0" err="1"/>
              <a:t>terjadi</a:t>
            </a:r>
            <a:r>
              <a:rPr lang="en-US" dirty="0"/>
              <a:t>. </a:t>
            </a:r>
          </a:p>
          <a:p>
            <a:pPr>
              <a:spcAft>
                <a:spcPts val="600"/>
              </a:spcAft>
            </a:pPr>
            <a:r>
              <a:rPr lang="en-US" dirty="0" err="1"/>
              <a:t>Sebagai</a:t>
            </a:r>
            <a:r>
              <a:rPr lang="en-US" dirty="0"/>
              <a:t> </a:t>
            </a:r>
            <a:r>
              <a:rPr lang="en-US" dirty="0" err="1"/>
              <a:t>contoh</a:t>
            </a:r>
            <a:r>
              <a:rPr lang="en-US" dirty="0"/>
              <a:t>: </a:t>
            </a:r>
            <a:r>
              <a:rPr lang="en-US" dirty="0" err="1"/>
              <a:t>Seorang</a:t>
            </a:r>
            <a:r>
              <a:rPr lang="en-US" dirty="0"/>
              <a:t> </a:t>
            </a:r>
            <a:r>
              <a:rPr lang="en-US" dirty="0" err="1"/>
              <a:t>peneliti</a:t>
            </a:r>
            <a:r>
              <a:rPr lang="en-US" dirty="0"/>
              <a:t> </a:t>
            </a:r>
            <a:r>
              <a:rPr lang="en-US" dirty="0" err="1"/>
              <a:t>ingin</a:t>
            </a:r>
            <a:r>
              <a:rPr lang="en-US" dirty="0"/>
              <a:t> </a:t>
            </a:r>
            <a:r>
              <a:rPr lang="en-US" dirty="0" err="1"/>
              <a:t>mengetahui</a:t>
            </a:r>
            <a:r>
              <a:rPr lang="en-US" dirty="0"/>
              <a:t> </a:t>
            </a:r>
            <a:r>
              <a:rPr lang="en-US" dirty="0" err="1"/>
              <a:t>pengaruh</a:t>
            </a:r>
            <a:r>
              <a:rPr lang="en-US" dirty="0"/>
              <a:t> </a:t>
            </a:r>
            <a:r>
              <a:rPr lang="en-US" dirty="0" err="1"/>
              <a:t>merokok</a:t>
            </a:r>
            <a:r>
              <a:rPr lang="en-US" dirty="0"/>
              <a:t> </a:t>
            </a:r>
            <a:r>
              <a:rPr lang="en-US" dirty="0" err="1"/>
              <a:t>terhadap</a:t>
            </a:r>
            <a:r>
              <a:rPr lang="en-US" dirty="0"/>
              <a:t> </a:t>
            </a:r>
            <a:r>
              <a:rPr lang="en-US" dirty="0" err="1"/>
              <a:t>kemampuan</a:t>
            </a:r>
            <a:r>
              <a:rPr lang="en-US" dirty="0"/>
              <a:t> </a:t>
            </a:r>
            <a:r>
              <a:rPr lang="en-US" dirty="0" err="1"/>
              <a:t>menyerap</a:t>
            </a:r>
            <a:r>
              <a:rPr lang="en-US" dirty="0"/>
              <a:t> </a:t>
            </a:r>
            <a:r>
              <a:rPr lang="en-US" dirty="0" err="1"/>
              <a:t>oksigen</a:t>
            </a:r>
            <a:r>
              <a:rPr lang="en-US" dirty="0"/>
              <a:t> </a:t>
            </a:r>
            <a:r>
              <a:rPr lang="en-US" dirty="0" err="1"/>
              <a:t>dalam</a:t>
            </a:r>
            <a:r>
              <a:rPr lang="en-US" dirty="0"/>
              <a:t> </a:t>
            </a:r>
            <a:r>
              <a:rPr lang="en-US" dirty="0" err="1"/>
              <a:t>darah</a:t>
            </a:r>
            <a:r>
              <a:rPr lang="en-US" dirty="0"/>
              <a:t>. </a:t>
            </a:r>
            <a:r>
              <a:rPr lang="en-US" dirty="0" err="1"/>
              <a:t>Peneliti</a:t>
            </a:r>
            <a:r>
              <a:rPr lang="en-US" dirty="0"/>
              <a:t> </a:t>
            </a:r>
            <a:r>
              <a:rPr lang="en-US" dirty="0" err="1"/>
              <a:t>tidak</a:t>
            </a:r>
            <a:r>
              <a:rPr lang="en-US" dirty="0"/>
              <a:t> </a:t>
            </a:r>
            <a:r>
              <a:rPr lang="en-US" dirty="0" err="1"/>
              <a:t>mungkin</a:t>
            </a:r>
            <a:r>
              <a:rPr lang="en-US" dirty="0"/>
              <a:t> </a:t>
            </a:r>
            <a:r>
              <a:rPr lang="en-US" dirty="0" err="1"/>
              <a:t>melakukan</a:t>
            </a:r>
            <a:r>
              <a:rPr lang="en-US" dirty="0"/>
              <a:t> </a:t>
            </a:r>
            <a:r>
              <a:rPr lang="en-US" dirty="0" err="1"/>
              <a:t>eksperimen</a:t>
            </a:r>
            <a:r>
              <a:rPr lang="en-US" dirty="0"/>
              <a:t> </a:t>
            </a:r>
            <a:r>
              <a:rPr lang="en-US" dirty="0" err="1"/>
              <a:t>dengan</a:t>
            </a:r>
            <a:r>
              <a:rPr lang="en-US" dirty="0"/>
              <a:t> </a:t>
            </a:r>
            <a:r>
              <a:rPr lang="en-US" dirty="0" err="1"/>
              <a:t>menyuruh</a:t>
            </a:r>
            <a:r>
              <a:rPr lang="en-US" dirty="0"/>
              <a:t> </a:t>
            </a:r>
            <a:r>
              <a:rPr lang="en-US" dirty="0" err="1"/>
              <a:t>orang</a:t>
            </a:r>
            <a:r>
              <a:rPr lang="en-US" dirty="0"/>
              <a:t> </a:t>
            </a:r>
            <a:r>
              <a:rPr lang="en-US" dirty="0" err="1"/>
              <a:t>menghisap</a:t>
            </a:r>
            <a:r>
              <a:rPr lang="en-US" dirty="0"/>
              <a:t> </a:t>
            </a:r>
            <a:r>
              <a:rPr lang="en-US" dirty="0" err="1"/>
              <a:t>beberapa</a:t>
            </a:r>
            <a:r>
              <a:rPr lang="en-US" dirty="0"/>
              <a:t> </a:t>
            </a:r>
            <a:r>
              <a:rPr lang="en-US" dirty="0" err="1"/>
              <a:t>batang</a:t>
            </a:r>
            <a:r>
              <a:rPr lang="en-US" dirty="0"/>
              <a:t> </a:t>
            </a:r>
            <a:r>
              <a:rPr lang="en-US" dirty="0" err="1"/>
              <a:t>rokok</a:t>
            </a:r>
            <a:r>
              <a:rPr lang="en-US" dirty="0"/>
              <a:t> </a:t>
            </a:r>
            <a:r>
              <a:rPr lang="en-US" dirty="0" err="1"/>
              <a:t>dalam</a:t>
            </a:r>
            <a:r>
              <a:rPr lang="en-US" dirty="0"/>
              <a:t> </a:t>
            </a:r>
            <a:r>
              <a:rPr lang="en-US" dirty="0" err="1"/>
              <a:t>sehari</a:t>
            </a:r>
            <a:r>
              <a:rPr lang="en-US" dirty="0"/>
              <a:t> </a:t>
            </a:r>
            <a:r>
              <a:rPr lang="en-US" dirty="0" err="1"/>
              <a:t>untuk</a:t>
            </a:r>
            <a:r>
              <a:rPr lang="en-US" dirty="0"/>
              <a:t> </a:t>
            </a:r>
            <a:r>
              <a:rPr lang="en-US" dirty="0" err="1"/>
              <a:t>diketahui</a:t>
            </a:r>
            <a:r>
              <a:rPr lang="en-US" dirty="0"/>
              <a:t> </a:t>
            </a:r>
            <a:r>
              <a:rPr lang="en-US" dirty="0" err="1"/>
              <a:t>pengaruhnya</a:t>
            </a:r>
            <a:r>
              <a:rPr lang="en-US" dirty="0"/>
              <a:t> </a:t>
            </a:r>
            <a:r>
              <a:rPr lang="en-US" dirty="0" err="1"/>
              <a:t>terhadap</a:t>
            </a:r>
            <a:r>
              <a:rPr lang="en-US" dirty="0"/>
              <a:t> </a:t>
            </a:r>
            <a:r>
              <a:rPr lang="en-US" dirty="0" err="1"/>
              <a:t>kemampuan</a:t>
            </a:r>
            <a:r>
              <a:rPr lang="en-US" dirty="0"/>
              <a:t> </a:t>
            </a:r>
            <a:r>
              <a:rPr lang="en-US" dirty="0" err="1" smtClean="0"/>
              <a:t>darahnya</a:t>
            </a:r>
            <a:r>
              <a:rPr lang="en-US" dirty="0" smtClean="0"/>
              <a:t> </a:t>
            </a:r>
            <a:r>
              <a:rPr lang="en-US" dirty="0" err="1"/>
              <a:t>dalam</a:t>
            </a:r>
            <a:r>
              <a:rPr lang="en-US" dirty="0"/>
              <a:t> </a:t>
            </a:r>
            <a:r>
              <a:rPr lang="en-US" dirty="0" err="1"/>
              <a:t>mengikat</a:t>
            </a:r>
            <a:r>
              <a:rPr lang="en-US" dirty="0"/>
              <a:t> </a:t>
            </a:r>
            <a:r>
              <a:rPr lang="en-US" dirty="0" err="1"/>
              <a:t>oksigen</a:t>
            </a:r>
            <a:r>
              <a:rPr lang="en-US" dirty="0"/>
              <a:t>. </a:t>
            </a:r>
          </a:p>
          <a:p>
            <a:pPr>
              <a:buNone/>
            </a:pPr>
            <a:endParaRPr lang="en-US" dirty="0"/>
          </a:p>
        </p:txBody>
      </p:sp>
    </p:spTree>
  </p:cSld>
  <p:clrMapOvr>
    <a:masterClrMapping/>
  </p:clrMapOvr>
  <p:transition>
    <p:diamon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blipFill>
            <a:blip r:embed="rId2"/>
            <a:tile tx="0" ty="0" sx="100000" sy="100000" flip="none" algn="tl"/>
          </a:blipFill>
        </p:spPr>
        <p:txBody>
          <a:bodyPr>
            <a:normAutofit fontScale="90000"/>
          </a:bodyPr>
          <a:lstStyle/>
          <a:p>
            <a:r>
              <a:rPr lang="en-US" dirty="0" err="1">
                <a:solidFill>
                  <a:srgbClr val="002060"/>
                </a:solidFill>
              </a:rPr>
              <a:t>Karakteristik</a:t>
            </a:r>
            <a:r>
              <a:rPr lang="en-US" dirty="0">
                <a:solidFill>
                  <a:srgbClr val="002060"/>
                </a:solidFill>
              </a:rPr>
              <a:t> </a:t>
            </a:r>
            <a:r>
              <a:rPr lang="en-US" dirty="0" err="1">
                <a:solidFill>
                  <a:srgbClr val="002060"/>
                </a:solidFill>
              </a:rPr>
              <a:t>Penelitian</a:t>
            </a:r>
            <a:r>
              <a:rPr lang="en-US" dirty="0">
                <a:solidFill>
                  <a:srgbClr val="002060"/>
                </a:solidFill>
              </a:rPr>
              <a:t> Ex Post Facto</a:t>
            </a:r>
            <a:r>
              <a:rPr lang="en-US" dirty="0" smtClean="0">
                <a:solidFill>
                  <a:srgbClr val="002060"/>
                </a:solidFill>
              </a:rPr>
              <a:t>:</a:t>
            </a:r>
            <a:endParaRPr lang="en-US" dirty="0">
              <a:solidFill>
                <a:srgbClr val="002060"/>
              </a:solidFill>
            </a:endParaRPr>
          </a:p>
        </p:txBody>
      </p:sp>
      <p:sp>
        <p:nvSpPr>
          <p:cNvPr id="3" name="Content Placeholder 2"/>
          <p:cNvSpPr>
            <a:spLocks noGrp="1"/>
          </p:cNvSpPr>
          <p:nvPr>
            <p:ph idx="1"/>
          </p:nvPr>
        </p:nvSpPr>
        <p:spPr>
          <a:xfrm>
            <a:off x="457200" y="1285860"/>
            <a:ext cx="8229600" cy="4840303"/>
          </a:xfrm>
        </p:spPr>
        <p:txBody>
          <a:bodyPr>
            <a:normAutofit fontScale="85000" lnSpcReduction="20000"/>
          </a:bodyPr>
          <a:lstStyle/>
          <a:p>
            <a:pPr lvl="0"/>
            <a:r>
              <a:rPr lang="fi-FI" dirty="0"/>
              <a:t>Data dikumpulkan setelah semua peristiwa terjadi.</a:t>
            </a:r>
            <a:endParaRPr lang="en-US" dirty="0"/>
          </a:p>
          <a:p>
            <a:pPr lvl="0"/>
            <a:r>
              <a:rPr lang="fi-FI" dirty="0"/>
              <a:t>Variabel terikat ditentukan terlebih dahulu, kemudian merunut ke belakang </a:t>
            </a:r>
            <a:r>
              <a:rPr lang="fi-FI" dirty="0" smtClean="0"/>
              <a:t>(me-regres) untuk </a:t>
            </a:r>
            <a:r>
              <a:rPr lang="fi-FI" dirty="0"/>
              <a:t>menemukan sebab, sifat hubungan, dan maknanya.</a:t>
            </a:r>
            <a:endParaRPr lang="en-US" dirty="0"/>
          </a:p>
          <a:p>
            <a:pPr>
              <a:buNone/>
            </a:pPr>
            <a:r>
              <a:rPr lang="en-US" dirty="0"/>
              <a:t> </a:t>
            </a:r>
          </a:p>
          <a:p>
            <a:r>
              <a:rPr lang="en-US" sz="3400" dirty="0" err="1"/>
              <a:t>Kelebihan</a:t>
            </a:r>
            <a:r>
              <a:rPr lang="en-US" sz="3400" dirty="0"/>
              <a:t> </a:t>
            </a:r>
            <a:r>
              <a:rPr lang="en-US" sz="3400" dirty="0" err="1"/>
              <a:t>Penelitian</a:t>
            </a:r>
            <a:r>
              <a:rPr lang="en-US" sz="3400" dirty="0"/>
              <a:t> Ex Post Facto</a:t>
            </a:r>
          </a:p>
          <a:p>
            <a:pPr marL="914400" lvl="1" indent="-514350">
              <a:buFont typeface="+mj-lt"/>
              <a:buAutoNum type="arabicPeriod"/>
            </a:pPr>
            <a:r>
              <a:rPr lang="en-US" dirty="0" err="1"/>
              <a:t>Sesuai</a:t>
            </a:r>
            <a:r>
              <a:rPr lang="en-US" dirty="0"/>
              <a:t> </a:t>
            </a:r>
            <a:r>
              <a:rPr lang="en-US" dirty="0" err="1"/>
              <a:t>untuk</a:t>
            </a:r>
            <a:r>
              <a:rPr lang="en-US" dirty="0"/>
              <a:t> </a:t>
            </a:r>
            <a:r>
              <a:rPr lang="en-US" dirty="0" err="1"/>
              <a:t>keadaan</a:t>
            </a:r>
            <a:r>
              <a:rPr lang="en-US" dirty="0"/>
              <a:t>/</a:t>
            </a:r>
            <a:r>
              <a:rPr lang="en-US" dirty="0" err="1"/>
              <a:t>kondisi</a:t>
            </a:r>
            <a:r>
              <a:rPr lang="en-US" dirty="0"/>
              <a:t> yang </a:t>
            </a:r>
            <a:r>
              <a:rPr lang="en-US" dirty="0" err="1"/>
              <a:t>alami</a:t>
            </a:r>
            <a:r>
              <a:rPr lang="en-US" dirty="0"/>
              <a:t>, </a:t>
            </a:r>
            <a:r>
              <a:rPr lang="en-US" dirty="0" err="1"/>
              <a:t>yg</a:t>
            </a:r>
            <a:r>
              <a:rPr lang="en-US" dirty="0"/>
              <a:t> </a:t>
            </a:r>
            <a:r>
              <a:rPr lang="en-US" dirty="0" err="1"/>
              <a:t>tidak</a:t>
            </a:r>
            <a:r>
              <a:rPr lang="en-US" dirty="0"/>
              <a:t> </a:t>
            </a:r>
            <a:r>
              <a:rPr lang="en-US" dirty="0" err="1"/>
              <a:t>dapat</a:t>
            </a:r>
            <a:r>
              <a:rPr lang="en-US" dirty="0"/>
              <a:t> </a:t>
            </a:r>
            <a:r>
              <a:rPr lang="en-US" dirty="0" err="1"/>
              <a:t>dicapai</a:t>
            </a:r>
            <a:r>
              <a:rPr lang="en-US" dirty="0"/>
              <a:t> </a:t>
            </a:r>
            <a:r>
              <a:rPr lang="en-US" dirty="0" err="1"/>
              <a:t>oleh</a:t>
            </a:r>
            <a:r>
              <a:rPr lang="en-US" dirty="0"/>
              <a:t> </a:t>
            </a:r>
            <a:r>
              <a:rPr lang="en-US" dirty="0" err="1"/>
              <a:t>penelitian</a:t>
            </a:r>
            <a:r>
              <a:rPr lang="en-US" dirty="0"/>
              <a:t> </a:t>
            </a:r>
            <a:r>
              <a:rPr lang="en-US" dirty="0" err="1" smtClean="0"/>
              <a:t>eksperimen</a:t>
            </a:r>
            <a:r>
              <a:rPr lang="en-US" dirty="0" smtClean="0"/>
              <a:t>.</a:t>
            </a:r>
            <a:endParaRPr lang="en-US" dirty="0"/>
          </a:p>
          <a:p>
            <a:pPr marL="914400" lvl="1" indent="-514350">
              <a:buFont typeface="+mj-lt"/>
              <a:buAutoNum type="arabicPeriod"/>
            </a:pPr>
            <a:r>
              <a:rPr lang="en-US" dirty="0" err="1"/>
              <a:t>Informasi</a:t>
            </a:r>
            <a:r>
              <a:rPr lang="en-US" dirty="0"/>
              <a:t> </a:t>
            </a:r>
            <a:r>
              <a:rPr lang="en-US" dirty="0" err="1"/>
              <a:t>tentang</a:t>
            </a:r>
            <a:r>
              <a:rPr lang="en-US" dirty="0"/>
              <a:t> </a:t>
            </a:r>
            <a:r>
              <a:rPr lang="en-US" dirty="0" err="1"/>
              <a:t>sifat</a:t>
            </a:r>
            <a:r>
              <a:rPr lang="en-US" dirty="0"/>
              <a:t> </a:t>
            </a:r>
            <a:r>
              <a:rPr lang="en-US" dirty="0" err="1" smtClean="0"/>
              <a:t>fenomena</a:t>
            </a:r>
            <a:r>
              <a:rPr lang="en-US" dirty="0" smtClean="0"/>
              <a:t> </a:t>
            </a:r>
            <a:r>
              <a:rPr lang="en-US" dirty="0" err="1"/>
              <a:t>terjadi</a:t>
            </a:r>
            <a:r>
              <a:rPr lang="en-US" dirty="0"/>
              <a:t> </a:t>
            </a:r>
            <a:r>
              <a:rPr lang="en-US" dirty="0" err="1"/>
              <a:t>dalam</a:t>
            </a:r>
            <a:r>
              <a:rPr lang="en-US" dirty="0"/>
              <a:t> </a:t>
            </a:r>
            <a:r>
              <a:rPr lang="en-US" dirty="0" err="1"/>
              <a:t>kondisi</a:t>
            </a:r>
            <a:r>
              <a:rPr lang="en-US" dirty="0"/>
              <a:t> yang </a:t>
            </a:r>
            <a:r>
              <a:rPr lang="en-US" dirty="0" err="1"/>
              <a:t>alami</a:t>
            </a:r>
            <a:r>
              <a:rPr lang="en-US" dirty="0"/>
              <a:t>, </a:t>
            </a:r>
            <a:r>
              <a:rPr lang="en-US" dirty="0" err="1"/>
              <a:t>dan</a:t>
            </a:r>
            <a:r>
              <a:rPr lang="en-US" dirty="0"/>
              <a:t> </a:t>
            </a:r>
            <a:r>
              <a:rPr lang="en-US" dirty="0" err="1"/>
              <a:t>dalam</a:t>
            </a:r>
            <a:r>
              <a:rPr lang="en-US" dirty="0"/>
              <a:t> </a:t>
            </a:r>
            <a:r>
              <a:rPr lang="en-US" dirty="0" err="1"/>
              <a:t>sekuensi</a:t>
            </a:r>
            <a:r>
              <a:rPr lang="en-US" dirty="0"/>
              <a:t> </a:t>
            </a:r>
            <a:r>
              <a:rPr lang="en-US" dirty="0" err="1"/>
              <a:t>serta</a:t>
            </a:r>
            <a:r>
              <a:rPr lang="en-US" dirty="0"/>
              <a:t> </a:t>
            </a:r>
            <a:r>
              <a:rPr lang="en-US" dirty="0" err="1"/>
              <a:t>pola</a:t>
            </a:r>
            <a:r>
              <a:rPr lang="en-US" dirty="0"/>
              <a:t> </a:t>
            </a:r>
            <a:r>
              <a:rPr lang="en-US" dirty="0" err="1"/>
              <a:t>seperti</a:t>
            </a:r>
            <a:r>
              <a:rPr lang="en-US" dirty="0"/>
              <a:t> </a:t>
            </a:r>
            <a:r>
              <a:rPr lang="en-US" dirty="0" err="1"/>
              <a:t>apa</a:t>
            </a:r>
            <a:r>
              <a:rPr lang="en-US" dirty="0"/>
              <a:t> </a:t>
            </a:r>
            <a:r>
              <a:rPr lang="en-US" dirty="0" err="1"/>
              <a:t>fenomena</a:t>
            </a:r>
            <a:r>
              <a:rPr lang="en-US" dirty="0"/>
              <a:t> </a:t>
            </a:r>
            <a:r>
              <a:rPr lang="en-US" dirty="0" err="1"/>
              <a:t>tsb</a:t>
            </a:r>
            <a:r>
              <a:rPr lang="en-US" dirty="0"/>
              <a:t> </a:t>
            </a:r>
            <a:r>
              <a:rPr lang="en-US" dirty="0" err="1"/>
              <a:t>terjadi</a:t>
            </a:r>
            <a:r>
              <a:rPr lang="en-US" dirty="0"/>
              <a:t>, </a:t>
            </a:r>
          </a:p>
          <a:p>
            <a:pPr marL="914400" lvl="1" indent="-514350">
              <a:buFont typeface="+mj-lt"/>
              <a:buAutoNum type="arabicPeriod"/>
            </a:pPr>
            <a:r>
              <a:rPr lang="en-US" dirty="0" err="1"/>
              <a:t>Kemajuan</a:t>
            </a:r>
            <a:r>
              <a:rPr lang="en-US" dirty="0"/>
              <a:t> </a:t>
            </a:r>
            <a:r>
              <a:rPr lang="en-US" dirty="0" err="1"/>
              <a:t>dalam</a:t>
            </a:r>
            <a:r>
              <a:rPr lang="en-US" dirty="0"/>
              <a:t> </a:t>
            </a:r>
            <a:r>
              <a:rPr lang="en-US" dirty="0" err="1"/>
              <a:t>teknik</a:t>
            </a:r>
            <a:r>
              <a:rPr lang="en-US" dirty="0"/>
              <a:t> </a:t>
            </a:r>
            <a:r>
              <a:rPr lang="en-US" dirty="0" err="1"/>
              <a:t>statistik</a:t>
            </a:r>
            <a:r>
              <a:rPr lang="en-US" dirty="0"/>
              <a:t> </a:t>
            </a:r>
            <a:r>
              <a:rPr lang="en-US" dirty="0" err="1"/>
              <a:t>membuat</a:t>
            </a:r>
            <a:r>
              <a:rPr lang="en-US" dirty="0"/>
              <a:t> </a:t>
            </a:r>
            <a:r>
              <a:rPr lang="en-US" dirty="0" err="1"/>
              <a:t>desain</a:t>
            </a:r>
            <a:r>
              <a:rPr lang="en-US" dirty="0"/>
              <a:t> ex post facto </a:t>
            </a:r>
            <a:r>
              <a:rPr lang="en-US" dirty="0" err="1"/>
              <a:t>tetap</a:t>
            </a:r>
            <a:r>
              <a:rPr lang="en-US" dirty="0"/>
              <a:t> </a:t>
            </a:r>
            <a:r>
              <a:rPr lang="en-US" dirty="0" err="1" smtClean="0"/>
              <a:t>dapat</a:t>
            </a:r>
            <a:r>
              <a:rPr lang="en-US" dirty="0" smtClean="0"/>
              <a:t> </a:t>
            </a:r>
            <a:r>
              <a:rPr lang="en-US" dirty="0" err="1" smtClean="0"/>
              <a:t>bertahan</a:t>
            </a:r>
            <a:r>
              <a:rPr lang="en-US" dirty="0"/>
              <a:t>.</a:t>
            </a:r>
          </a:p>
          <a:p>
            <a:endParaRPr lang="en-US" dirty="0"/>
          </a:p>
        </p:txBody>
      </p:sp>
    </p:spTree>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blipFill>
            <a:blip r:embed="rId2"/>
            <a:tile tx="0" ty="0" sx="100000" sy="100000" flip="none" algn="tl"/>
          </a:blipFill>
        </p:spPr>
        <p:txBody>
          <a:bodyPr>
            <a:normAutofit/>
          </a:bodyPr>
          <a:lstStyle/>
          <a:p>
            <a:r>
              <a:rPr lang="en-US" dirty="0" err="1"/>
              <a:t>Kelemahan</a:t>
            </a:r>
            <a:r>
              <a:rPr lang="en-US" dirty="0"/>
              <a:t> </a:t>
            </a:r>
            <a:r>
              <a:rPr lang="en-US" dirty="0" err="1"/>
              <a:t>Penelitian</a:t>
            </a:r>
            <a:r>
              <a:rPr lang="en-US" dirty="0"/>
              <a:t> Ex Post </a:t>
            </a:r>
            <a:r>
              <a:rPr lang="en-US" dirty="0" smtClean="0"/>
              <a:t>Facto</a:t>
            </a:r>
            <a:endParaRPr lang="en-US" dirty="0"/>
          </a:p>
        </p:txBody>
      </p:sp>
      <p:sp>
        <p:nvSpPr>
          <p:cNvPr id="3" name="Content Placeholder 2"/>
          <p:cNvSpPr>
            <a:spLocks noGrp="1"/>
          </p:cNvSpPr>
          <p:nvPr>
            <p:ph idx="1"/>
          </p:nvPr>
        </p:nvSpPr>
        <p:spPr>
          <a:xfrm>
            <a:off x="457200" y="1142984"/>
            <a:ext cx="8229600" cy="4983179"/>
          </a:xfrm>
        </p:spPr>
        <p:txBody>
          <a:bodyPr>
            <a:noAutofit/>
          </a:bodyPr>
          <a:lstStyle/>
          <a:p>
            <a:pPr lvl="0">
              <a:lnSpc>
                <a:spcPct val="85000"/>
              </a:lnSpc>
              <a:spcAft>
                <a:spcPts val="600"/>
              </a:spcAft>
            </a:pPr>
            <a:r>
              <a:rPr lang="en-US" sz="2400" dirty="0" err="1">
                <a:latin typeface="Berlin Sans FB" pitchFamily="34" charset="0"/>
              </a:rPr>
              <a:t>Kurang</a:t>
            </a:r>
            <a:r>
              <a:rPr lang="en-US" sz="2400" dirty="0">
                <a:latin typeface="Berlin Sans FB" pitchFamily="34" charset="0"/>
              </a:rPr>
              <a:t> </a:t>
            </a:r>
            <a:r>
              <a:rPr lang="en-US" sz="2400" dirty="0" err="1">
                <a:latin typeface="Berlin Sans FB" pitchFamily="34" charset="0"/>
              </a:rPr>
              <a:t>kontrol</a:t>
            </a:r>
            <a:r>
              <a:rPr lang="en-US" sz="2400" dirty="0">
                <a:latin typeface="Berlin Sans FB" pitchFamily="34" charset="0"/>
              </a:rPr>
              <a:t> </a:t>
            </a:r>
            <a:r>
              <a:rPr lang="en-US" sz="2400" dirty="0" err="1">
                <a:latin typeface="Berlin Sans FB" pitchFamily="34" charset="0"/>
              </a:rPr>
              <a:t>terhadap</a:t>
            </a:r>
            <a:r>
              <a:rPr lang="en-US" sz="2400" dirty="0">
                <a:latin typeface="Berlin Sans FB" pitchFamily="34" charset="0"/>
              </a:rPr>
              <a:t> </a:t>
            </a:r>
            <a:r>
              <a:rPr lang="en-US" sz="2400" dirty="0" err="1">
                <a:latin typeface="Berlin Sans FB" pitchFamily="34" charset="0"/>
              </a:rPr>
              <a:t>variabel</a:t>
            </a:r>
            <a:r>
              <a:rPr lang="en-US" sz="2400" dirty="0">
                <a:latin typeface="Berlin Sans FB" pitchFamily="34" charset="0"/>
              </a:rPr>
              <a:t> </a:t>
            </a:r>
            <a:r>
              <a:rPr lang="en-US" sz="2400" dirty="0" err="1">
                <a:latin typeface="Berlin Sans FB" pitchFamily="34" charset="0"/>
              </a:rPr>
              <a:t>bebas</a:t>
            </a:r>
            <a:endParaRPr lang="en-US" sz="2400" dirty="0">
              <a:latin typeface="Berlin Sans FB" pitchFamily="34" charset="0"/>
            </a:endParaRPr>
          </a:p>
          <a:p>
            <a:pPr lvl="0">
              <a:lnSpc>
                <a:spcPct val="85000"/>
              </a:lnSpc>
              <a:spcAft>
                <a:spcPts val="600"/>
              </a:spcAft>
            </a:pPr>
            <a:r>
              <a:rPr lang="en-US" sz="2400" dirty="0" err="1">
                <a:latin typeface="Berlin Sans FB" pitchFamily="34" charset="0"/>
              </a:rPr>
              <a:t>Sulit</a:t>
            </a:r>
            <a:r>
              <a:rPr lang="en-US" sz="2400" dirty="0">
                <a:latin typeface="Berlin Sans FB" pitchFamily="34" charset="0"/>
              </a:rPr>
              <a:t> </a:t>
            </a:r>
            <a:r>
              <a:rPr lang="en-US" sz="2400" dirty="0" err="1">
                <a:latin typeface="Berlin Sans FB" pitchFamily="34" charset="0"/>
              </a:rPr>
              <a:t>memastikan</a:t>
            </a:r>
            <a:r>
              <a:rPr lang="en-US" sz="2400" dirty="0">
                <a:latin typeface="Berlin Sans FB" pitchFamily="34" charset="0"/>
              </a:rPr>
              <a:t> </a:t>
            </a:r>
            <a:r>
              <a:rPr lang="en-US" sz="2400" dirty="0" err="1">
                <a:latin typeface="Berlin Sans FB" pitchFamily="34" charset="0"/>
              </a:rPr>
              <a:t>apakah</a:t>
            </a:r>
            <a:r>
              <a:rPr lang="en-US" sz="2400" dirty="0">
                <a:latin typeface="Berlin Sans FB" pitchFamily="34" charset="0"/>
              </a:rPr>
              <a:t> </a:t>
            </a:r>
            <a:r>
              <a:rPr lang="en-US" sz="2400" dirty="0" err="1">
                <a:latin typeface="Berlin Sans FB" pitchFamily="34" charset="0"/>
              </a:rPr>
              <a:t>semua</a:t>
            </a:r>
            <a:r>
              <a:rPr lang="en-US" sz="2400" dirty="0">
                <a:latin typeface="Berlin Sans FB" pitchFamily="34" charset="0"/>
              </a:rPr>
              <a:t> </a:t>
            </a:r>
            <a:r>
              <a:rPr lang="en-US" sz="2400" dirty="0" err="1">
                <a:latin typeface="Berlin Sans FB" pitchFamily="34" charset="0"/>
              </a:rPr>
              <a:t>faktor</a:t>
            </a:r>
            <a:r>
              <a:rPr lang="en-US" sz="2400" dirty="0">
                <a:latin typeface="Berlin Sans FB" pitchFamily="34" charset="0"/>
              </a:rPr>
              <a:t> </a:t>
            </a:r>
            <a:r>
              <a:rPr lang="en-US" sz="2400" dirty="0" err="1">
                <a:latin typeface="Berlin Sans FB" pitchFamily="34" charset="0"/>
              </a:rPr>
              <a:t>penyebab</a:t>
            </a:r>
            <a:r>
              <a:rPr lang="en-US" sz="2400" dirty="0">
                <a:latin typeface="Berlin Sans FB" pitchFamily="34" charset="0"/>
              </a:rPr>
              <a:t> </a:t>
            </a:r>
            <a:r>
              <a:rPr lang="en-US" sz="2400" dirty="0" err="1">
                <a:latin typeface="Berlin Sans FB" pitchFamily="34" charset="0"/>
              </a:rPr>
              <a:t>telah</a:t>
            </a:r>
            <a:r>
              <a:rPr lang="en-US" sz="2400" dirty="0">
                <a:latin typeface="Berlin Sans FB" pitchFamily="34" charset="0"/>
              </a:rPr>
              <a:t> </a:t>
            </a:r>
            <a:r>
              <a:rPr lang="en-US" sz="2400" dirty="0" err="1">
                <a:latin typeface="Berlin Sans FB" pitchFamily="34" charset="0"/>
              </a:rPr>
              <a:t>dimasukkan</a:t>
            </a:r>
            <a:r>
              <a:rPr lang="en-US" sz="2400" dirty="0">
                <a:latin typeface="Berlin Sans FB" pitchFamily="34" charset="0"/>
              </a:rPr>
              <a:t> </a:t>
            </a:r>
            <a:r>
              <a:rPr lang="en-US" sz="2400" dirty="0" err="1">
                <a:latin typeface="Berlin Sans FB" pitchFamily="34" charset="0"/>
              </a:rPr>
              <a:t>dan</a:t>
            </a:r>
            <a:r>
              <a:rPr lang="en-US" sz="2400" dirty="0">
                <a:latin typeface="Berlin Sans FB" pitchFamily="34" charset="0"/>
              </a:rPr>
              <a:t> </a:t>
            </a:r>
            <a:r>
              <a:rPr lang="en-US" sz="2400" dirty="0" err="1">
                <a:latin typeface="Berlin Sans FB" pitchFamily="34" charset="0"/>
              </a:rPr>
              <a:t>diidentifikasi</a:t>
            </a:r>
            <a:endParaRPr lang="en-US" sz="2400" dirty="0">
              <a:latin typeface="Berlin Sans FB" pitchFamily="34" charset="0"/>
            </a:endParaRPr>
          </a:p>
          <a:p>
            <a:pPr lvl="0">
              <a:lnSpc>
                <a:spcPct val="85000"/>
              </a:lnSpc>
              <a:spcAft>
                <a:spcPts val="600"/>
              </a:spcAft>
            </a:pPr>
            <a:r>
              <a:rPr lang="en-US" sz="2400" dirty="0" err="1">
                <a:latin typeface="Berlin Sans FB" pitchFamily="34" charset="0"/>
              </a:rPr>
              <a:t>Dalam</a:t>
            </a:r>
            <a:r>
              <a:rPr lang="en-US" sz="2400" dirty="0">
                <a:latin typeface="Berlin Sans FB" pitchFamily="34" charset="0"/>
              </a:rPr>
              <a:t> </a:t>
            </a:r>
            <a:r>
              <a:rPr lang="en-US" sz="2400" dirty="0" err="1">
                <a:latin typeface="Berlin Sans FB" pitchFamily="34" charset="0"/>
              </a:rPr>
              <a:t>fenomena</a:t>
            </a:r>
            <a:r>
              <a:rPr lang="en-US" sz="2400" dirty="0">
                <a:latin typeface="Berlin Sans FB" pitchFamily="34" charset="0"/>
              </a:rPr>
              <a:t> </a:t>
            </a:r>
            <a:r>
              <a:rPr lang="en-US" sz="2400" dirty="0" err="1">
                <a:latin typeface="Berlin Sans FB" pitchFamily="34" charset="0"/>
              </a:rPr>
              <a:t>sosial</a:t>
            </a:r>
            <a:r>
              <a:rPr lang="en-US" sz="2400" dirty="0">
                <a:latin typeface="Berlin Sans FB" pitchFamily="34" charset="0"/>
              </a:rPr>
              <a:t> </a:t>
            </a:r>
            <a:r>
              <a:rPr lang="en-US" sz="2400" dirty="0" err="1">
                <a:latin typeface="Berlin Sans FB" pitchFamily="34" charset="0"/>
              </a:rPr>
              <a:t>dan</a:t>
            </a:r>
            <a:r>
              <a:rPr lang="en-US" sz="2400" dirty="0">
                <a:latin typeface="Berlin Sans FB" pitchFamily="34" charset="0"/>
              </a:rPr>
              <a:t> </a:t>
            </a:r>
            <a:r>
              <a:rPr lang="en-US" sz="2400" dirty="0" err="1">
                <a:latin typeface="Berlin Sans FB" pitchFamily="34" charset="0"/>
              </a:rPr>
              <a:t>pendidikan</a:t>
            </a:r>
            <a:r>
              <a:rPr lang="en-US" sz="2400" dirty="0">
                <a:latin typeface="Berlin Sans FB" pitchFamily="34" charset="0"/>
              </a:rPr>
              <a:t>, </a:t>
            </a:r>
            <a:r>
              <a:rPr lang="en-US" sz="2400" dirty="0" err="1">
                <a:latin typeface="Berlin Sans FB" pitchFamily="34" charset="0"/>
              </a:rPr>
              <a:t>tidak</a:t>
            </a:r>
            <a:r>
              <a:rPr lang="en-US" sz="2400" dirty="0">
                <a:latin typeface="Berlin Sans FB" pitchFamily="34" charset="0"/>
              </a:rPr>
              <a:t> </a:t>
            </a:r>
            <a:r>
              <a:rPr lang="en-US" sz="2400" dirty="0" err="1">
                <a:latin typeface="Berlin Sans FB" pitchFamily="34" charset="0"/>
              </a:rPr>
              <a:t>ada</a:t>
            </a:r>
            <a:r>
              <a:rPr lang="en-US" sz="2400" dirty="0">
                <a:latin typeface="Berlin Sans FB" pitchFamily="34" charset="0"/>
              </a:rPr>
              <a:t> </a:t>
            </a:r>
            <a:r>
              <a:rPr lang="en-US" sz="2400" dirty="0" err="1">
                <a:latin typeface="Berlin Sans FB" pitchFamily="34" charset="0"/>
              </a:rPr>
              <a:t>faktor</a:t>
            </a:r>
            <a:r>
              <a:rPr lang="en-US" sz="2400" dirty="0">
                <a:latin typeface="Berlin Sans FB" pitchFamily="34" charset="0"/>
              </a:rPr>
              <a:t> </a:t>
            </a:r>
            <a:r>
              <a:rPr lang="en-US" sz="2400" dirty="0" err="1">
                <a:latin typeface="Berlin Sans FB" pitchFamily="34" charset="0"/>
              </a:rPr>
              <a:t>tunggal</a:t>
            </a:r>
            <a:r>
              <a:rPr lang="en-US" sz="2400" dirty="0">
                <a:latin typeface="Berlin Sans FB" pitchFamily="34" charset="0"/>
              </a:rPr>
              <a:t> yang </a:t>
            </a:r>
            <a:r>
              <a:rPr lang="en-US" sz="2400" dirty="0" err="1">
                <a:latin typeface="Berlin Sans FB" pitchFamily="34" charset="0"/>
              </a:rPr>
              <a:t>menjadi</a:t>
            </a:r>
            <a:r>
              <a:rPr lang="en-US" sz="2400" dirty="0">
                <a:latin typeface="Berlin Sans FB" pitchFamily="34" charset="0"/>
              </a:rPr>
              <a:t> </a:t>
            </a:r>
            <a:r>
              <a:rPr lang="en-US" sz="2400" dirty="0" err="1">
                <a:latin typeface="Berlin Sans FB" pitchFamily="34" charset="0"/>
              </a:rPr>
              <a:t>sebab</a:t>
            </a:r>
            <a:r>
              <a:rPr lang="en-US" sz="2400" dirty="0">
                <a:latin typeface="Berlin Sans FB" pitchFamily="34" charset="0"/>
              </a:rPr>
              <a:t> </a:t>
            </a:r>
            <a:r>
              <a:rPr lang="en-US" sz="2400" dirty="0" err="1" smtClean="0">
                <a:latin typeface="Berlin Sans FB" pitchFamily="34" charset="0"/>
              </a:rPr>
              <a:t>dari</a:t>
            </a:r>
            <a:r>
              <a:rPr lang="en-US" sz="2400" dirty="0" smtClean="0">
                <a:latin typeface="Berlin Sans FB" pitchFamily="34" charset="0"/>
              </a:rPr>
              <a:t> </a:t>
            </a:r>
            <a:r>
              <a:rPr lang="en-US" sz="2400" dirty="0" err="1" smtClean="0">
                <a:latin typeface="Berlin Sans FB" pitchFamily="34" charset="0"/>
              </a:rPr>
              <a:t>suatu</a:t>
            </a:r>
            <a:r>
              <a:rPr lang="en-US" sz="2400" dirty="0" smtClean="0">
                <a:latin typeface="Berlin Sans FB" pitchFamily="34" charset="0"/>
              </a:rPr>
              <a:t> </a:t>
            </a:r>
            <a:r>
              <a:rPr lang="en-US" sz="2400" dirty="0" err="1">
                <a:latin typeface="Berlin Sans FB" pitchFamily="34" charset="0"/>
              </a:rPr>
              <a:t>akibat</a:t>
            </a:r>
            <a:r>
              <a:rPr lang="en-US" sz="2400" dirty="0">
                <a:latin typeface="Berlin Sans FB" pitchFamily="34" charset="0"/>
              </a:rPr>
              <a:t>, </a:t>
            </a:r>
            <a:r>
              <a:rPr lang="en-US" sz="2400" dirty="0" err="1">
                <a:latin typeface="Berlin Sans FB" pitchFamily="34" charset="0"/>
              </a:rPr>
              <a:t>tetapi</a:t>
            </a:r>
            <a:r>
              <a:rPr lang="en-US" sz="2400" dirty="0">
                <a:latin typeface="Berlin Sans FB" pitchFamily="34" charset="0"/>
              </a:rPr>
              <a:t> </a:t>
            </a:r>
            <a:r>
              <a:rPr lang="en-US" sz="2400" dirty="0" err="1">
                <a:latin typeface="Berlin Sans FB" pitchFamily="34" charset="0"/>
              </a:rPr>
              <a:t>beberapa</a:t>
            </a:r>
            <a:r>
              <a:rPr lang="en-US" sz="2400" dirty="0">
                <a:latin typeface="Berlin Sans FB" pitchFamily="34" charset="0"/>
              </a:rPr>
              <a:t> </a:t>
            </a:r>
            <a:r>
              <a:rPr lang="en-US" sz="2400" dirty="0" err="1">
                <a:latin typeface="Berlin Sans FB" pitchFamily="34" charset="0"/>
              </a:rPr>
              <a:t>kombinasi</a:t>
            </a:r>
            <a:r>
              <a:rPr lang="en-US" sz="2400" dirty="0">
                <a:latin typeface="Berlin Sans FB" pitchFamily="34" charset="0"/>
              </a:rPr>
              <a:t> </a:t>
            </a:r>
            <a:r>
              <a:rPr lang="en-US" sz="2400" dirty="0" err="1">
                <a:latin typeface="Berlin Sans FB" pitchFamily="34" charset="0"/>
              </a:rPr>
              <a:t>dan</a:t>
            </a:r>
            <a:r>
              <a:rPr lang="en-US" sz="2400" dirty="0">
                <a:latin typeface="Berlin Sans FB" pitchFamily="34" charset="0"/>
              </a:rPr>
              <a:t> </a:t>
            </a:r>
            <a:r>
              <a:rPr lang="en-US" sz="2400" dirty="0" err="1">
                <a:latin typeface="Berlin Sans FB" pitchFamily="34" charset="0"/>
              </a:rPr>
              <a:t>interaksi</a:t>
            </a:r>
            <a:r>
              <a:rPr lang="en-US" sz="2400" dirty="0">
                <a:latin typeface="Berlin Sans FB" pitchFamily="34" charset="0"/>
              </a:rPr>
              <a:t> </a:t>
            </a:r>
            <a:r>
              <a:rPr lang="en-US" sz="2400" dirty="0" err="1">
                <a:latin typeface="Berlin Sans FB" pitchFamily="34" charset="0"/>
              </a:rPr>
              <a:t>faktor-faktor</a:t>
            </a:r>
            <a:r>
              <a:rPr lang="en-US" sz="2400" dirty="0">
                <a:latin typeface="Berlin Sans FB" pitchFamily="34" charset="0"/>
              </a:rPr>
              <a:t> </a:t>
            </a:r>
            <a:r>
              <a:rPr lang="en-US" sz="2400" dirty="0" err="1">
                <a:latin typeface="Berlin Sans FB" pitchFamily="34" charset="0"/>
              </a:rPr>
              <a:t>berjalan</a:t>
            </a:r>
            <a:r>
              <a:rPr lang="en-US" sz="2400" dirty="0">
                <a:latin typeface="Berlin Sans FB" pitchFamily="34" charset="0"/>
              </a:rPr>
              <a:t> </a:t>
            </a:r>
            <a:r>
              <a:rPr lang="en-US" sz="2400" dirty="0" err="1">
                <a:latin typeface="Berlin Sans FB" pitchFamily="34" charset="0"/>
              </a:rPr>
              <a:t>bersama</a:t>
            </a:r>
            <a:r>
              <a:rPr lang="en-US" sz="2400" dirty="0">
                <a:latin typeface="Berlin Sans FB" pitchFamily="34" charset="0"/>
              </a:rPr>
              <a:t> </a:t>
            </a:r>
            <a:r>
              <a:rPr lang="en-US" sz="2400" dirty="0" err="1">
                <a:latin typeface="Berlin Sans FB" pitchFamily="34" charset="0"/>
              </a:rPr>
              <a:t>di</a:t>
            </a:r>
            <a:r>
              <a:rPr lang="en-US" sz="2400" dirty="0">
                <a:latin typeface="Berlin Sans FB" pitchFamily="34" charset="0"/>
              </a:rPr>
              <a:t> </a:t>
            </a:r>
            <a:r>
              <a:rPr lang="en-US" sz="2400" dirty="0" err="1">
                <a:latin typeface="Berlin Sans FB" pitchFamily="34" charset="0"/>
              </a:rPr>
              <a:t>bawah</a:t>
            </a:r>
            <a:r>
              <a:rPr lang="en-US" sz="2400" dirty="0">
                <a:latin typeface="Berlin Sans FB" pitchFamily="34" charset="0"/>
              </a:rPr>
              <a:t> </a:t>
            </a:r>
            <a:r>
              <a:rPr lang="en-US" sz="2400" dirty="0" err="1">
                <a:latin typeface="Berlin Sans FB" pitchFamily="34" charset="0"/>
              </a:rPr>
              <a:t>kondisi</a:t>
            </a:r>
            <a:r>
              <a:rPr lang="en-US" sz="2400" dirty="0">
                <a:latin typeface="Berlin Sans FB" pitchFamily="34" charset="0"/>
              </a:rPr>
              <a:t> </a:t>
            </a:r>
            <a:r>
              <a:rPr lang="en-US" sz="2400" dirty="0" err="1">
                <a:latin typeface="Berlin Sans FB" pitchFamily="34" charset="0"/>
              </a:rPr>
              <a:t>tertentu</a:t>
            </a:r>
            <a:r>
              <a:rPr lang="en-US" sz="2400" dirty="0">
                <a:latin typeface="Berlin Sans FB" pitchFamily="34" charset="0"/>
              </a:rPr>
              <a:t> </a:t>
            </a:r>
            <a:r>
              <a:rPr lang="en-US" sz="2400" dirty="0" err="1">
                <a:latin typeface="Berlin Sans FB" pitchFamily="34" charset="0"/>
              </a:rPr>
              <a:t>yg</a:t>
            </a:r>
            <a:r>
              <a:rPr lang="en-US" sz="2400" dirty="0">
                <a:latin typeface="Berlin Sans FB" pitchFamily="34" charset="0"/>
              </a:rPr>
              <a:t> </a:t>
            </a:r>
            <a:r>
              <a:rPr lang="en-US" sz="2400" dirty="0" err="1">
                <a:latin typeface="Berlin Sans FB" pitchFamily="34" charset="0"/>
              </a:rPr>
              <a:t>menghasilkan</a:t>
            </a:r>
            <a:r>
              <a:rPr lang="en-US" sz="2400" dirty="0">
                <a:latin typeface="Berlin Sans FB" pitchFamily="34" charset="0"/>
              </a:rPr>
              <a:t> </a:t>
            </a:r>
            <a:r>
              <a:rPr lang="en-US" sz="2400" dirty="0" err="1">
                <a:latin typeface="Berlin Sans FB" pitchFamily="34" charset="0"/>
              </a:rPr>
              <a:t>akibat</a:t>
            </a:r>
            <a:r>
              <a:rPr lang="en-US" sz="2400" dirty="0">
                <a:latin typeface="Berlin Sans FB" pitchFamily="34" charset="0"/>
              </a:rPr>
              <a:t> </a:t>
            </a:r>
            <a:r>
              <a:rPr lang="en-US" sz="2400" dirty="0" err="1">
                <a:latin typeface="Berlin Sans FB" pitchFamily="34" charset="0"/>
              </a:rPr>
              <a:t>tertentu</a:t>
            </a:r>
            <a:r>
              <a:rPr lang="en-US" sz="2400" dirty="0">
                <a:latin typeface="Berlin Sans FB" pitchFamily="34" charset="0"/>
              </a:rPr>
              <a:t>.</a:t>
            </a:r>
          </a:p>
          <a:p>
            <a:pPr lvl="0">
              <a:lnSpc>
                <a:spcPct val="85000"/>
              </a:lnSpc>
              <a:spcAft>
                <a:spcPts val="600"/>
              </a:spcAft>
            </a:pPr>
            <a:r>
              <a:rPr lang="en-US" sz="2400" dirty="0" err="1" smtClean="0">
                <a:latin typeface="Berlin Sans FB" pitchFamily="34" charset="0"/>
              </a:rPr>
              <a:t>Kenyataan</a:t>
            </a:r>
            <a:r>
              <a:rPr lang="en-US" sz="2400" dirty="0" smtClean="0">
                <a:latin typeface="Berlin Sans FB" pitchFamily="34" charset="0"/>
              </a:rPr>
              <a:t> </a:t>
            </a:r>
            <a:r>
              <a:rPr lang="en-US" sz="2400" dirty="0">
                <a:latin typeface="Berlin Sans FB" pitchFamily="34" charset="0"/>
              </a:rPr>
              <a:t>yang </a:t>
            </a:r>
            <a:r>
              <a:rPr lang="en-US" sz="2400" dirty="0" err="1">
                <a:latin typeface="Berlin Sans FB" pitchFamily="34" charset="0"/>
              </a:rPr>
              <a:t>menunjukkan</a:t>
            </a:r>
            <a:r>
              <a:rPr lang="en-US" sz="2400" dirty="0">
                <a:latin typeface="Berlin Sans FB" pitchFamily="34" charset="0"/>
              </a:rPr>
              <a:t> </a:t>
            </a:r>
            <a:r>
              <a:rPr lang="en-US" sz="2400" dirty="0" err="1">
                <a:latin typeface="Berlin Sans FB" pitchFamily="34" charset="0"/>
              </a:rPr>
              <a:t>bahwa</a:t>
            </a:r>
            <a:r>
              <a:rPr lang="en-US" sz="2400" dirty="0">
                <a:latin typeface="Berlin Sans FB" pitchFamily="34" charset="0"/>
              </a:rPr>
              <a:t> </a:t>
            </a:r>
            <a:r>
              <a:rPr lang="en-US" sz="2400" dirty="0" err="1">
                <a:latin typeface="Berlin Sans FB" pitchFamily="34" charset="0"/>
              </a:rPr>
              <a:t>dua</a:t>
            </a:r>
            <a:r>
              <a:rPr lang="en-US" sz="2400" dirty="0">
                <a:latin typeface="Berlin Sans FB" pitchFamily="34" charset="0"/>
              </a:rPr>
              <a:t> </a:t>
            </a:r>
            <a:r>
              <a:rPr lang="en-US" sz="2400" dirty="0" err="1">
                <a:latin typeface="Berlin Sans FB" pitchFamily="34" charset="0"/>
              </a:rPr>
              <a:t>atau</a:t>
            </a:r>
            <a:r>
              <a:rPr lang="en-US" sz="2400" dirty="0">
                <a:latin typeface="Berlin Sans FB" pitchFamily="34" charset="0"/>
              </a:rPr>
              <a:t> </a:t>
            </a:r>
            <a:r>
              <a:rPr lang="en-US" sz="2400" dirty="0" err="1">
                <a:latin typeface="Berlin Sans FB" pitchFamily="34" charset="0"/>
              </a:rPr>
              <a:t>lebih</a:t>
            </a:r>
            <a:r>
              <a:rPr lang="en-US" sz="2400" dirty="0">
                <a:latin typeface="Berlin Sans FB" pitchFamily="34" charset="0"/>
              </a:rPr>
              <a:t> </a:t>
            </a:r>
            <a:r>
              <a:rPr lang="en-US" sz="2400" dirty="0" err="1">
                <a:latin typeface="Berlin Sans FB" pitchFamily="34" charset="0"/>
              </a:rPr>
              <a:t>faktor</a:t>
            </a:r>
            <a:r>
              <a:rPr lang="en-US" sz="2400" dirty="0">
                <a:latin typeface="Berlin Sans FB" pitchFamily="34" charset="0"/>
              </a:rPr>
              <a:t> </a:t>
            </a:r>
            <a:r>
              <a:rPr lang="en-US" sz="2400" dirty="0" err="1">
                <a:latin typeface="Berlin Sans FB" pitchFamily="34" charset="0"/>
              </a:rPr>
              <a:t>berhubungan</a:t>
            </a:r>
            <a:r>
              <a:rPr lang="en-US" sz="2400" dirty="0">
                <a:latin typeface="Berlin Sans FB" pitchFamily="34" charset="0"/>
              </a:rPr>
              <a:t> </a:t>
            </a:r>
            <a:r>
              <a:rPr lang="en-US" sz="2400" dirty="0" err="1">
                <a:latin typeface="Berlin Sans FB" pitchFamily="34" charset="0"/>
              </a:rPr>
              <a:t>tidak</a:t>
            </a:r>
            <a:r>
              <a:rPr lang="en-US" sz="2400" dirty="0">
                <a:latin typeface="Berlin Sans FB" pitchFamily="34" charset="0"/>
              </a:rPr>
              <a:t> </a:t>
            </a:r>
            <a:r>
              <a:rPr lang="en-US" sz="2400" dirty="0" err="1">
                <a:latin typeface="Berlin Sans FB" pitchFamily="34" charset="0"/>
              </a:rPr>
              <a:t>mesti</a:t>
            </a:r>
            <a:r>
              <a:rPr lang="en-US" sz="2400" dirty="0">
                <a:latin typeface="Berlin Sans FB" pitchFamily="34" charset="0"/>
              </a:rPr>
              <a:t> </a:t>
            </a:r>
            <a:r>
              <a:rPr lang="en-US" sz="2400" dirty="0" err="1">
                <a:latin typeface="Berlin Sans FB" pitchFamily="34" charset="0"/>
              </a:rPr>
              <a:t>menyatakan</a:t>
            </a:r>
            <a:r>
              <a:rPr lang="en-US" sz="2400" dirty="0">
                <a:latin typeface="Berlin Sans FB" pitchFamily="34" charset="0"/>
              </a:rPr>
              <a:t> </a:t>
            </a:r>
            <a:r>
              <a:rPr lang="en-US" sz="2400" dirty="0" err="1">
                <a:latin typeface="Berlin Sans FB" pitchFamily="34" charset="0"/>
              </a:rPr>
              <a:t>hubungan</a:t>
            </a:r>
            <a:r>
              <a:rPr lang="en-US" sz="2400" dirty="0">
                <a:latin typeface="Berlin Sans FB" pitchFamily="34" charset="0"/>
              </a:rPr>
              <a:t> </a:t>
            </a:r>
            <a:r>
              <a:rPr lang="en-US" sz="2400" dirty="0" err="1">
                <a:latin typeface="Berlin Sans FB" pitchFamily="34" charset="0"/>
              </a:rPr>
              <a:t>sebab</a:t>
            </a:r>
            <a:r>
              <a:rPr lang="en-US" sz="2400" dirty="0">
                <a:latin typeface="Berlin Sans FB" pitchFamily="34" charset="0"/>
              </a:rPr>
              <a:t> </a:t>
            </a:r>
            <a:r>
              <a:rPr lang="en-US" sz="2400" dirty="0" err="1">
                <a:latin typeface="Berlin Sans FB" pitchFamily="34" charset="0"/>
              </a:rPr>
              <a:t>akibat</a:t>
            </a:r>
            <a:r>
              <a:rPr lang="en-US" sz="2400" dirty="0">
                <a:latin typeface="Berlin Sans FB" pitchFamily="34" charset="0"/>
              </a:rPr>
              <a:t>. </a:t>
            </a:r>
            <a:r>
              <a:rPr lang="en-US" sz="2400" dirty="0" err="1">
                <a:latin typeface="Berlin Sans FB" pitchFamily="34" charset="0"/>
              </a:rPr>
              <a:t>Semua</a:t>
            </a:r>
            <a:r>
              <a:rPr lang="en-US" sz="2400" dirty="0">
                <a:latin typeface="Berlin Sans FB" pitchFamily="34" charset="0"/>
              </a:rPr>
              <a:t> </a:t>
            </a:r>
            <a:r>
              <a:rPr lang="en-US" sz="2400" dirty="0" err="1">
                <a:latin typeface="Berlin Sans FB" pitchFamily="34" charset="0"/>
              </a:rPr>
              <a:t>faktor</a:t>
            </a:r>
            <a:r>
              <a:rPr lang="en-US" sz="2400" dirty="0">
                <a:latin typeface="Berlin Sans FB" pitchFamily="34" charset="0"/>
              </a:rPr>
              <a:t> </a:t>
            </a:r>
            <a:r>
              <a:rPr lang="en-US" sz="2400" dirty="0" err="1">
                <a:latin typeface="Berlin Sans FB" pitchFamily="34" charset="0"/>
              </a:rPr>
              <a:t>bisa</a:t>
            </a:r>
            <a:r>
              <a:rPr lang="en-US" sz="2400" dirty="0">
                <a:latin typeface="Berlin Sans FB" pitchFamily="34" charset="0"/>
              </a:rPr>
              <a:t> </a:t>
            </a:r>
            <a:r>
              <a:rPr lang="en-US" sz="2400" dirty="0" err="1">
                <a:latin typeface="Berlin Sans FB" pitchFamily="34" charset="0"/>
              </a:rPr>
              <a:t>jadi</a:t>
            </a:r>
            <a:r>
              <a:rPr lang="en-US" sz="2400" dirty="0">
                <a:latin typeface="Berlin Sans FB" pitchFamily="34" charset="0"/>
              </a:rPr>
              <a:t> </a:t>
            </a:r>
            <a:r>
              <a:rPr lang="en-US" sz="2400" dirty="0" err="1">
                <a:latin typeface="Berlin Sans FB" pitchFamily="34" charset="0"/>
              </a:rPr>
              <a:t>berhubungan</a:t>
            </a:r>
            <a:r>
              <a:rPr lang="en-US" sz="2400" dirty="0">
                <a:latin typeface="Berlin Sans FB" pitchFamily="34" charset="0"/>
              </a:rPr>
              <a:t> </a:t>
            </a:r>
            <a:r>
              <a:rPr lang="en-US" sz="2400" dirty="0" err="1">
                <a:latin typeface="Berlin Sans FB" pitchFamily="34" charset="0"/>
              </a:rPr>
              <a:t>dengan</a:t>
            </a:r>
            <a:r>
              <a:rPr lang="en-US" sz="2400" dirty="0">
                <a:latin typeface="Berlin Sans FB" pitchFamily="34" charset="0"/>
              </a:rPr>
              <a:t> </a:t>
            </a:r>
            <a:r>
              <a:rPr lang="en-US" sz="2400" dirty="0" err="1">
                <a:latin typeface="Berlin Sans FB" pitchFamily="34" charset="0"/>
              </a:rPr>
              <a:t>suatu</a:t>
            </a:r>
            <a:r>
              <a:rPr lang="en-US" sz="2400" dirty="0">
                <a:latin typeface="Berlin Sans FB" pitchFamily="34" charset="0"/>
              </a:rPr>
              <a:t> </a:t>
            </a:r>
            <a:r>
              <a:rPr lang="en-US" sz="2400" dirty="0" err="1">
                <a:latin typeface="Berlin Sans FB" pitchFamily="34" charset="0"/>
              </a:rPr>
              <a:t>faktor</a:t>
            </a:r>
            <a:r>
              <a:rPr lang="en-US" sz="2400" dirty="0">
                <a:latin typeface="Berlin Sans FB" pitchFamily="34" charset="0"/>
              </a:rPr>
              <a:t> </a:t>
            </a:r>
            <a:r>
              <a:rPr lang="en-US" sz="2400" dirty="0" err="1">
                <a:latin typeface="Berlin Sans FB" pitchFamily="34" charset="0"/>
              </a:rPr>
              <a:t>tambahan</a:t>
            </a:r>
            <a:r>
              <a:rPr lang="en-US" sz="2400" dirty="0">
                <a:latin typeface="Berlin Sans FB" pitchFamily="34" charset="0"/>
              </a:rPr>
              <a:t> yang </a:t>
            </a:r>
            <a:r>
              <a:rPr lang="en-US" sz="2400" dirty="0" err="1">
                <a:latin typeface="Berlin Sans FB" pitchFamily="34" charset="0"/>
              </a:rPr>
              <a:t>tidak</a:t>
            </a:r>
            <a:r>
              <a:rPr lang="en-US" sz="2400" dirty="0">
                <a:latin typeface="Berlin Sans FB" pitchFamily="34" charset="0"/>
              </a:rPr>
              <a:t> </a:t>
            </a:r>
            <a:r>
              <a:rPr lang="en-US" sz="2400" dirty="0" err="1">
                <a:latin typeface="Berlin Sans FB" pitchFamily="34" charset="0"/>
              </a:rPr>
              <a:t>dikenal</a:t>
            </a:r>
            <a:r>
              <a:rPr lang="en-US" sz="2400" dirty="0">
                <a:latin typeface="Berlin Sans FB" pitchFamily="34" charset="0"/>
              </a:rPr>
              <a:t> </a:t>
            </a:r>
            <a:r>
              <a:rPr lang="en-US" sz="2400" dirty="0" err="1">
                <a:latin typeface="Berlin Sans FB" pitchFamily="34" charset="0"/>
              </a:rPr>
              <a:t>atau</a:t>
            </a:r>
            <a:r>
              <a:rPr lang="en-US" sz="2400" dirty="0">
                <a:latin typeface="Berlin Sans FB" pitchFamily="34" charset="0"/>
              </a:rPr>
              <a:t> </a:t>
            </a:r>
            <a:r>
              <a:rPr lang="en-US" sz="2400" dirty="0" err="1">
                <a:latin typeface="Berlin Sans FB" pitchFamily="34" charset="0"/>
              </a:rPr>
              <a:t>tidak</a:t>
            </a:r>
            <a:r>
              <a:rPr lang="en-US" sz="2400" dirty="0">
                <a:latin typeface="Berlin Sans FB" pitchFamily="34" charset="0"/>
              </a:rPr>
              <a:t> </a:t>
            </a:r>
            <a:r>
              <a:rPr lang="en-US" sz="2400" dirty="0" err="1">
                <a:latin typeface="Berlin Sans FB" pitchFamily="34" charset="0"/>
              </a:rPr>
              <a:t>diamati</a:t>
            </a:r>
            <a:r>
              <a:rPr lang="en-US" sz="2400" dirty="0">
                <a:latin typeface="Berlin Sans FB" pitchFamily="34" charset="0"/>
              </a:rPr>
              <a:t>.</a:t>
            </a:r>
          </a:p>
          <a:p>
            <a:pPr>
              <a:lnSpc>
                <a:spcPct val="85000"/>
              </a:lnSpc>
              <a:buNone/>
            </a:pPr>
            <a:endParaRPr lang="en-US" sz="1900" dirty="0"/>
          </a:p>
        </p:txBody>
      </p:sp>
    </p:spTree>
  </p:cSld>
  <p:clrMapOvr>
    <a:masterClrMapping/>
  </p:clrMapOvr>
  <p:transition>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667512"/>
          </a:xfrm>
          <a:blipFill>
            <a:blip r:embed="rId2"/>
            <a:tile tx="0" ty="0" sx="100000" sy="100000" flip="none" algn="tl"/>
          </a:blipFill>
        </p:spPr>
        <p:txBody>
          <a:bodyPr>
            <a:normAutofit fontScale="90000"/>
          </a:bodyPr>
          <a:lstStyle/>
          <a:p>
            <a:r>
              <a:rPr lang="en-US" b="1" dirty="0" err="1" smtClean="0">
                <a:solidFill>
                  <a:srgbClr val="FF0000"/>
                </a:solidFill>
              </a:rPr>
              <a:t>Penelitian</a:t>
            </a:r>
            <a:r>
              <a:rPr lang="en-US" b="1" dirty="0" smtClean="0">
                <a:solidFill>
                  <a:srgbClr val="FF0000"/>
                </a:solidFill>
              </a:rPr>
              <a:t> </a:t>
            </a:r>
            <a:r>
              <a:rPr lang="en-US" b="1" dirty="0" err="1" smtClean="0">
                <a:solidFill>
                  <a:srgbClr val="FF0000"/>
                </a:solidFill>
              </a:rPr>
              <a:t>Eksperimen</a:t>
            </a:r>
            <a:endParaRPr lang="en-US" b="1" dirty="0">
              <a:solidFill>
                <a:srgbClr val="FF0000"/>
              </a:solidFill>
            </a:endParaRPr>
          </a:p>
        </p:txBody>
      </p:sp>
      <p:sp>
        <p:nvSpPr>
          <p:cNvPr id="3" name="Content Placeholder 2"/>
          <p:cNvSpPr>
            <a:spLocks noGrp="1"/>
          </p:cNvSpPr>
          <p:nvPr>
            <p:ph idx="1"/>
          </p:nvPr>
        </p:nvSpPr>
        <p:spPr>
          <a:xfrm>
            <a:off x="457200" y="1428736"/>
            <a:ext cx="8229600" cy="4895864"/>
          </a:xfrm>
        </p:spPr>
        <p:txBody>
          <a:bodyPr>
            <a:normAutofit/>
          </a:bodyPr>
          <a:lstStyle/>
          <a:p>
            <a:pPr lvl="0">
              <a:spcAft>
                <a:spcPts val="600"/>
              </a:spcAft>
            </a:pPr>
            <a:r>
              <a:rPr lang="en-US" sz="2800" dirty="0" err="1" smtClean="0">
                <a:latin typeface="Berlin Sans FB" pitchFamily="34" charset="0"/>
              </a:rPr>
              <a:t>Metode</a:t>
            </a:r>
            <a:r>
              <a:rPr lang="en-US" sz="2800" dirty="0" smtClean="0">
                <a:latin typeface="Berlin Sans FB" pitchFamily="34" charset="0"/>
              </a:rPr>
              <a:t> </a:t>
            </a:r>
            <a:r>
              <a:rPr lang="en-US" sz="2800" dirty="0" err="1" smtClean="0">
                <a:latin typeface="Berlin Sans FB" pitchFamily="34" charset="0"/>
              </a:rPr>
              <a:t>penelitian</a:t>
            </a:r>
            <a:r>
              <a:rPr lang="en-US" sz="2800" dirty="0" smtClean="0">
                <a:latin typeface="Berlin Sans FB" pitchFamily="34" charset="0"/>
              </a:rPr>
              <a:t> </a:t>
            </a:r>
            <a:r>
              <a:rPr lang="en-US" sz="2800" dirty="0" err="1" smtClean="0">
                <a:latin typeface="Berlin Sans FB" pitchFamily="34" charset="0"/>
              </a:rPr>
              <a:t>eksperimen</a:t>
            </a:r>
            <a:r>
              <a:rPr lang="en-US" sz="2800" dirty="0" smtClean="0">
                <a:latin typeface="Berlin Sans FB" pitchFamily="34" charset="0"/>
              </a:rPr>
              <a:t> </a:t>
            </a:r>
            <a:r>
              <a:rPr lang="en-US" sz="2800" dirty="0" err="1" smtClean="0">
                <a:latin typeface="Berlin Sans FB" pitchFamily="34" charset="0"/>
              </a:rPr>
              <a:t>pada</a:t>
            </a:r>
            <a:r>
              <a:rPr lang="en-US" sz="2800" dirty="0" smtClean="0">
                <a:latin typeface="Berlin Sans FB" pitchFamily="34" charset="0"/>
              </a:rPr>
              <a:t> </a:t>
            </a:r>
            <a:r>
              <a:rPr lang="en-US" sz="2800" dirty="0" err="1" smtClean="0">
                <a:latin typeface="Berlin Sans FB" pitchFamily="34" charset="0"/>
              </a:rPr>
              <a:t>awalnya</a:t>
            </a:r>
            <a:r>
              <a:rPr lang="en-US" sz="2800" dirty="0" smtClean="0">
                <a:latin typeface="Berlin Sans FB" pitchFamily="34" charset="0"/>
              </a:rPr>
              <a:t> </a:t>
            </a:r>
            <a:r>
              <a:rPr lang="en-US" sz="2800" dirty="0" err="1" smtClean="0">
                <a:latin typeface="Berlin Sans FB" pitchFamily="34" charset="0"/>
              </a:rPr>
              <a:t>digunakan</a:t>
            </a:r>
            <a:r>
              <a:rPr lang="en-US" sz="2800" dirty="0" smtClean="0">
                <a:latin typeface="Berlin Sans FB" pitchFamily="34" charset="0"/>
              </a:rPr>
              <a:t> </a:t>
            </a:r>
            <a:r>
              <a:rPr lang="en-US" sz="2800" dirty="0" err="1" smtClean="0">
                <a:latin typeface="Berlin Sans FB" pitchFamily="34" charset="0"/>
              </a:rPr>
              <a:t>dalam</a:t>
            </a:r>
            <a:r>
              <a:rPr lang="en-US" sz="2800" dirty="0" smtClean="0">
                <a:latin typeface="Berlin Sans FB" pitchFamily="34" charset="0"/>
              </a:rPr>
              <a:t> </a:t>
            </a:r>
            <a:r>
              <a:rPr lang="en-US" sz="2800" dirty="0" err="1" smtClean="0">
                <a:latin typeface="Berlin Sans FB" pitchFamily="34" charset="0"/>
              </a:rPr>
              <a:t>penelitian</a:t>
            </a:r>
            <a:r>
              <a:rPr lang="en-US" sz="2800" dirty="0" smtClean="0">
                <a:latin typeface="Berlin Sans FB" pitchFamily="34" charset="0"/>
              </a:rPr>
              <a:t> yang </a:t>
            </a:r>
            <a:r>
              <a:rPr lang="en-US" sz="2800" dirty="0" err="1" smtClean="0">
                <a:latin typeface="Berlin Sans FB" pitchFamily="34" charset="0"/>
              </a:rPr>
              <a:t>bersifat</a:t>
            </a:r>
            <a:r>
              <a:rPr lang="en-US" sz="2800" dirty="0" smtClean="0">
                <a:latin typeface="Berlin Sans FB" pitchFamily="34" charset="0"/>
              </a:rPr>
              <a:t> </a:t>
            </a:r>
            <a:r>
              <a:rPr lang="en-US" sz="2800" dirty="0" err="1" smtClean="0">
                <a:latin typeface="Berlin Sans FB" pitchFamily="34" charset="0"/>
              </a:rPr>
              <a:t>laboratoris</a:t>
            </a:r>
            <a:r>
              <a:rPr lang="en-US" sz="2800" dirty="0" smtClean="0">
                <a:latin typeface="Berlin Sans FB" pitchFamily="34" charset="0"/>
              </a:rPr>
              <a:t>. </a:t>
            </a:r>
          </a:p>
          <a:p>
            <a:pPr lvl="0">
              <a:spcAft>
                <a:spcPts val="600"/>
              </a:spcAft>
            </a:pPr>
            <a:r>
              <a:rPr lang="en-US" sz="2800" dirty="0" err="1" smtClean="0">
                <a:latin typeface="Berlin Sans FB" pitchFamily="34" charset="0"/>
              </a:rPr>
              <a:t>Penelitian</a:t>
            </a:r>
            <a:r>
              <a:rPr lang="en-US" sz="2800" dirty="0" smtClean="0">
                <a:latin typeface="Berlin Sans FB" pitchFamily="34" charset="0"/>
              </a:rPr>
              <a:t> </a:t>
            </a:r>
            <a:r>
              <a:rPr lang="en-US" sz="2800" dirty="0" err="1" smtClean="0">
                <a:latin typeface="Berlin Sans FB" pitchFamily="34" charset="0"/>
              </a:rPr>
              <a:t>eksperimen</a:t>
            </a:r>
            <a:r>
              <a:rPr lang="en-US" sz="2800" dirty="0" smtClean="0">
                <a:latin typeface="Berlin Sans FB" pitchFamily="34" charset="0"/>
              </a:rPr>
              <a:t> yang </a:t>
            </a:r>
            <a:r>
              <a:rPr lang="en-US" sz="2800" dirty="0" err="1" smtClean="0">
                <a:latin typeface="Berlin Sans FB" pitchFamily="34" charset="0"/>
              </a:rPr>
              <a:t>mendasarkan</a:t>
            </a:r>
            <a:r>
              <a:rPr lang="en-US" sz="2800" dirty="0" smtClean="0">
                <a:latin typeface="Berlin Sans FB" pitchFamily="34" charset="0"/>
              </a:rPr>
              <a:t> </a:t>
            </a:r>
            <a:r>
              <a:rPr lang="en-US" sz="2800" dirty="0" err="1" smtClean="0">
                <a:latin typeface="Berlin Sans FB" pitchFamily="34" charset="0"/>
              </a:rPr>
              <a:t>pada</a:t>
            </a:r>
            <a:r>
              <a:rPr lang="en-US" sz="2800" dirty="0" smtClean="0">
                <a:latin typeface="Berlin Sans FB" pitchFamily="34" charset="0"/>
              </a:rPr>
              <a:t> </a:t>
            </a:r>
            <a:r>
              <a:rPr lang="en-US" sz="2800" dirty="0" err="1" smtClean="0">
                <a:latin typeface="Berlin Sans FB" pitchFamily="34" charset="0"/>
              </a:rPr>
              <a:t>paradigma</a:t>
            </a:r>
            <a:r>
              <a:rPr lang="en-US" sz="2800" dirty="0" smtClean="0">
                <a:latin typeface="Berlin Sans FB" pitchFamily="34" charset="0"/>
              </a:rPr>
              <a:t> </a:t>
            </a:r>
            <a:r>
              <a:rPr lang="en-US" sz="2800" dirty="0" err="1" smtClean="0">
                <a:latin typeface="Berlin Sans FB" pitchFamily="34" charset="0"/>
              </a:rPr>
              <a:t>positivistik</a:t>
            </a:r>
            <a:r>
              <a:rPr lang="en-US" sz="2800" dirty="0" smtClean="0">
                <a:latin typeface="Berlin Sans FB" pitchFamily="34" charset="0"/>
              </a:rPr>
              <a:t> </a:t>
            </a:r>
            <a:r>
              <a:rPr lang="en-US" sz="2800" dirty="0" err="1" smtClean="0">
                <a:latin typeface="Berlin Sans FB" pitchFamily="34" charset="0"/>
              </a:rPr>
              <a:t>mula-mula</a:t>
            </a:r>
            <a:r>
              <a:rPr lang="en-US" sz="2800" dirty="0" smtClean="0">
                <a:latin typeface="Berlin Sans FB" pitchFamily="34" charset="0"/>
              </a:rPr>
              <a:t> </a:t>
            </a:r>
            <a:r>
              <a:rPr lang="en-US" sz="2800" dirty="0" err="1" smtClean="0">
                <a:latin typeface="Berlin Sans FB" pitchFamily="34" charset="0"/>
              </a:rPr>
              <a:t>banyak</a:t>
            </a:r>
            <a:r>
              <a:rPr lang="en-US" sz="2800" dirty="0" smtClean="0">
                <a:latin typeface="Berlin Sans FB" pitchFamily="34" charset="0"/>
              </a:rPr>
              <a:t> </a:t>
            </a:r>
            <a:r>
              <a:rPr lang="en-US" sz="2800" dirty="0" err="1" smtClean="0">
                <a:latin typeface="Berlin Sans FB" pitchFamily="34" charset="0"/>
              </a:rPr>
              <a:t>diterapkan</a:t>
            </a:r>
            <a:r>
              <a:rPr lang="en-US" sz="2800" dirty="0" smtClean="0">
                <a:latin typeface="Berlin Sans FB" pitchFamily="34" charset="0"/>
              </a:rPr>
              <a:t> </a:t>
            </a:r>
            <a:r>
              <a:rPr lang="en-US" sz="2800" dirty="0" err="1" smtClean="0">
                <a:latin typeface="Berlin Sans FB" pitchFamily="34" charset="0"/>
              </a:rPr>
              <a:t>pada</a:t>
            </a:r>
            <a:r>
              <a:rPr lang="en-US" sz="2800" dirty="0" smtClean="0">
                <a:latin typeface="Berlin Sans FB" pitchFamily="34" charset="0"/>
              </a:rPr>
              <a:t> </a:t>
            </a:r>
            <a:r>
              <a:rPr lang="en-US" sz="2800" dirty="0" err="1" smtClean="0">
                <a:latin typeface="Berlin Sans FB" pitchFamily="34" charset="0"/>
              </a:rPr>
              <a:t>penelitian</a:t>
            </a:r>
            <a:r>
              <a:rPr lang="en-US" sz="2800" dirty="0" smtClean="0">
                <a:latin typeface="Berlin Sans FB" pitchFamily="34" charset="0"/>
              </a:rPr>
              <a:t> </a:t>
            </a:r>
            <a:r>
              <a:rPr lang="en-US" sz="2800" dirty="0" err="1" smtClean="0">
                <a:latin typeface="Berlin Sans FB" pitchFamily="34" charset="0"/>
              </a:rPr>
              <a:t>ilmu-ilmu</a:t>
            </a:r>
            <a:r>
              <a:rPr lang="en-US" sz="2800" dirty="0" smtClean="0">
                <a:latin typeface="Berlin Sans FB" pitchFamily="34" charset="0"/>
              </a:rPr>
              <a:t> </a:t>
            </a:r>
            <a:r>
              <a:rPr lang="en-US" sz="2800" dirty="0" err="1" smtClean="0">
                <a:latin typeface="Berlin Sans FB" pitchFamily="34" charset="0"/>
              </a:rPr>
              <a:t>keras</a:t>
            </a:r>
            <a:r>
              <a:rPr lang="en-US" sz="2800" dirty="0" smtClean="0">
                <a:latin typeface="Berlin Sans FB" pitchFamily="34" charset="0"/>
              </a:rPr>
              <a:t> (</a:t>
            </a:r>
            <a:r>
              <a:rPr lang="en-US" sz="2800" i="1" dirty="0" smtClean="0">
                <a:latin typeface="Berlin Sans FB" pitchFamily="34" charset="0"/>
              </a:rPr>
              <a:t>hard-science</a:t>
            </a:r>
            <a:r>
              <a:rPr lang="en-US" sz="2800" dirty="0" smtClean="0">
                <a:latin typeface="Berlin Sans FB" pitchFamily="34" charset="0"/>
              </a:rPr>
              <a:t>), </a:t>
            </a:r>
            <a:r>
              <a:rPr lang="en-US" sz="2800" dirty="0" err="1" smtClean="0">
                <a:latin typeface="Berlin Sans FB" pitchFamily="34" charset="0"/>
              </a:rPr>
              <a:t>seperti</a:t>
            </a:r>
            <a:r>
              <a:rPr lang="en-US" sz="2800" dirty="0" smtClean="0">
                <a:latin typeface="Berlin Sans FB" pitchFamily="34" charset="0"/>
              </a:rPr>
              <a:t> </a:t>
            </a:r>
            <a:r>
              <a:rPr lang="en-US" sz="2800" dirty="0" err="1" smtClean="0">
                <a:latin typeface="Berlin Sans FB" pitchFamily="34" charset="0"/>
              </a:rPr>
              <a:t>biologi</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Fisika</a:t>
            </a:r>
            <a:r>
              <a:rPr lang="en-US" sz="2800" dirty="0" smtClean="0">
                <a:latin typeface="Berlin Sans FB" pitchFamily="34" charset="0"/>
              </a:rPr>
              <a:t>, yang </a:t>
            </a:r>
            <a:r>
              <a:rPr lang="en-US" sz="2800" dirty="0" err="1" smtClean="0">
                <a:latin typeface="Berlin Sans FB" pitchFamily="34" charset="0"/>
              </a:rPr>
              <a:t>kemudian</a:t>
            </a:r>
            <a:r>
              <a:rPr lang="en-US" sz="2800" dirty="0" smtClean="0">
                <a:latin typeface="Berlin Sans FB" pitchFamily="34" charset="0"/>
              </a:rPr>
              <a:t> </a:t>
            </a:r>
            <a:r>
              <a:rPr lang="en-US" sz="2800" dirty="0" err="1" smtClean="0">
                <a:latin typeface="Berlin Sans FB" pitchFamily="34" charset="0"/>
              </a:rPr>
              <a:t>diadopsi</a:t>
            </a:r>
            <a:r>
              <a:rPr lang="en-US" sz="2800" dirty="0" smtClean="0">
                <a:latin typeface="Berlin Sans FB" pitchFamily="34" charset="0"/>
              </a:rPr>
              <a:t> </a:t>
            </a:r>
            <a:r>
              <a:rPr lang="en-US" sz="2800" dirty="0" err="1" smtClean="0">
                <a:latin typeface="Berlin Sans FB" pitchFamily="34" charset="0"/>
              </a:rPr>
              <a:t>untuk</a:t>
            </a:r>
            <a:r>
              <a:rPr lang="en-US" sz="2800" dirty="0" smtClean="0">
                <a:latin typeface="Berlin Sans FB" pitchFamily="34" charset="0"/>
              </a:rPr>
              <a:t> </a:t>
            </a:r>
            <a:r>
              <a:rPr lang="en-US" sz="2800" dirty="0" err="1" smtClean="0">
                <a:latin typeface="Berlin Sans FB" pitchFamily="34" charset="0"/>
              </a:rPr>
              <a:t>diterapkan</a:t>
            </a:r>
            <a:r>
              <a:rPr lang="en-US" sz="2800" dirty="0" smtClean="0">
                <a:latin typeface="Berlin Sans FB" pitchFamily="34" charset="0"/>
              </a:rPr>
              <a:t> </a:t>
            </a:r>
            <a:r>
              <a:rPr lang="en-US" sz="2800" dirty="0" err="1" smtClean="0">
                <a:latin typeface="Berlin Sans FB" pitchFamily="34" charset="0"/>
              </a:rPr>
              <a:t>pada</a:t>
            </a:r>
            <a:r>
              <a:rPr lang="en-US" sz="2800" dirty="0" smtClean="0">
                <a:latin typeface="Berlin Sans FB" pitchFamily="34" charset="0"/>
              </a:rPr>
              <a:t> </a:t>
            </a:r>
            <a:r>
              <a:rPr lang="en-US" sz="2800" dirty="0" err="1" smtClean="0">
                <a:latin typeface="Berlin Sans FB" pitchFamily="34" charset="0"/>
              </a:rPr>
              <a:t>bidang-bidang</a:t>
            </a:r>
            <a:r>
              <a:rPr lang="en-US" sz="2800" dirty="0" smtClean="0">
                <a:latin typeface="Berlin Sans FB" pitchFamily="34" charset="0"/>
              </a:rPr>
              <a:t> </a:t>
            </a:r>
            <a:r>
              <a:rPr lang="en-US" sz="2800" dirty="0" err="1" smtClean="0">
                <a:latin typeface="Berlin Sans FB" pitchFamily="34" charset="0"/>
              </a:rPr>
              <a:t>sosial</a:t>
            </a:r>
            <a:r>
              <a:rPr lang="en-US" sz="2800" dirty="0" smtClean="0">
                <a:latin typeface="Berlin Sans FB" pitchFamily="34" charset="0"/>
              </a:rPr>
              <a:t> </a:t>
            </a:r>
            <a:r>
              <a:rPr lang="en-US" sz="2800" dirty="0" err="1" smtClean="0">
                <a:latin typeface="Berlin Sans FB" pitchFamily="34" charset="0"/>
              </a:rPr>
              <a:t>dan</a:t>
            </a:r>
            <a:r>
              <a:rPr lang="en-US" sz="2800" dirty="0" smtClean="0">
                <a:latin typeface="Berlin Sans FB" pitchFamily="34" charset="0"/>
              </a:rPr>
              <a:t> </a:t>
            </a:r>
            <a:r>
              <a:rPr lang="en-US" sz="2800" dirty="0" err="1" smtClean="0">
                <a:latin typeface="Berlin Sans FB" pitchFamily="34" charset="0"/>
              </a:rPr>
              <a:t>pendidikan</a:t>
            </a:r>
            <a:r>
              <a:rPr lang="en-US" sz="2800" dirty="0" smtClean="0">
                <a:latin typeface="Berlin Sans FB" pitchFamily="34" charset="0"/>
              </a:rPr>
              <a:t>.</a:t>
            </a:r>
          </a:p>
          <a:p>
            <a:pPr>
              <a:buNone/>
            </a:pPr>
            <a:endParaRPr lang="en-US" dirty="0"/>
          </a:p>
        </p:txBody>
      </p:sp>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685800"/>
          </a:xfrm>
          <a:solidFill>
            <a:schemeClr val="accent1">
              <a:lumMod val="40000"/>
              <a:lumOff val="60000"/>
            </a:schemeClr>
          </a:solidFill>
        </p:spPr>
        <p:txBody>
          <a:bodyPr>
            <a:noAutofit/>
          </a:bodyPr>
          <a:lstStyle/>
          <a:p>
            <a:r>
              <a:rPr lang="en-US" sz="6000" dirty="0" err="1" smtClean="0">
                <a:solidFill>
                  <a:srgbClr val="FF0000"/>
                </a:solidFill>
                <a:latin typeface="Brush Script MT" pitchFamily="66" charset="0"/>
              </a:rPr>
              <a:t>Lanjutan</a:t>
            </a:r>
            <a:r>
              <a:rPr lang="en-US" sz="6000" dirty="0" smtClean="0">
                <a:solidFill>
                  <a:srgbClr val="FF0000"/>
                </a:solidFill>
                <a:latin typeface="Brush Script MT" pitchFamily="66" charset="0"/>
              </a:rPr>
              <a:t> </a:t>
            </a:r>
            <a:r>
              <a:rPr lang="en-US" sz="6000" dirty="0" err="1" smtClean="0">
                <a:solidFill>
                  <a:srgbClr val="FF0000"/>
                </a:solidFill>
                <a:latin typeface="Brush Script MT" pitchFamily="66" charset="0"/>
              </a:rPr>
              <a:t>Eksperimen</a:t>
            </a:r>
            <a:r>
              <a:rPr lang="en-US" sz="6000" dirty="0" smtClean="0">
                <a:solidFill>
                  <a:srgbClr val="FF0000"/>
                </a:solidFill>
                <a:latin typeface="Brush Script MT" pitchFamily="66" charset="0"/>
              </a:rPr>
              <a:t> ….</a:t>
            </a:r>
            <a:endParaRPr lang="en-US" sz="6000" dirty="0">
              <a:solidFill>
                <a:srgbClr val="FF0000"/>
              </a:solidFill>
              <a:latin typeface="Brush Script MT" pitchFamily="66" charset="0"/>
            </a:endParaRP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pPr lvl="0"/>
            <a:r>
              <a:rPr lang="en-US" sz="2800" dirty="0" err="1" smtClean="0">
                <a:latin typeface="Berlin Sans FB" pitchFamily="34" charset="0"/>
              </a:rPr>
              <a:t>Penelitian</a:t>
            </a:r>
            <a:r>
              <a:rPr lang="en-US" sz="2800" dirty="0" smtClean="0">
                <a:latin typeface="Berlin Sans FB" pitchFamily="34" charset="0"/>
              </a:rPr>
              <a:t> </a:t>
            </a:r>
            <a:r>
              <a:rPr lang="en-US" sz="2800" dirty="0" err="1" smtClean="0">
                <a:latin typeface="Berlin Sans FB" pitchFamily="34" charset="0"/>
              </a:rPr>
              <a:t>eksperimen</a:t>
            </a:r>
            <a:r>
              <a:rPr lang="en-US" sz="2800" dirty="0" smtClean="0">
                <a:latin typeface="Berlin Sans FB" pitchFamily="34" charset="0"/>
              </a:rPr>
              <a:t> </a:t>
            </a:r>
            <a:r>
              <a:rPr lang="en-US" sz="2800" dirty="0" err="1" smtClean="0">
                <a:latin typeface="Berlin Sans FB" pitchFamily="34" charset="0"/>
              </a:rPr>
              <a:t>merupakan</a:t>
            </a:r>
            <a:r>
              <a:rPr lang="en-US" sz="2800" dirty="0" smtClean="0">
                <a:latin typeface="Berlin Sans FB" pitchFamily="34" charset="0"/>
              </a:rPr>
              <a:t> </a:t>
            </a:r>
            <a:r>
              <a:rPr lang="en-US" sz="2800" dirty="0" err="1" smtClean="0">
                <a:latin typeface="Berlin Sans FB" pitchFamily="34" charset="0"/>
              </a:rPr>
              <a:t>penelitian</a:t>
            </a:r>
            <a:r>
              <a:rPr lang="en-US" sz="2800" dirty="0" smtClean="0">
                <a:latin typeface="Berlin Sans FB" pitchFamily="34" charset="0"/>
              </a:rPr>
              <a:t> yang </a:t>
            </a:r>
            <a:r>
              <a:rPr lang="en-US" sz="2800" dirty="0" err="1" smtClean="0">
                <a:latin typeface="Berlin Sans FB" pitchFamily="34" charset="0"/>
              </a:rPr>
              <a:t>dilakukan</a:t>
            </a:r>
            <a:r>
              <a:rPr lang="en-US" sz="2800" dirty="0" smtClean="0">
                <a:latin typeface="Berlin Sans FB" pitchFamily="34" charset="0"/>
              </a:rPr>
              <a:t> </a:t>
            </a:r>
            <a:r>
              <a:rPr lang="en-US" sz="2800" dirty="0" err="1" smtClean="0">
                <a:latin typeface="Berlin Sans FB" pitchFamily="34" charset="0"/>
              </a:rPr>
              <a:t>secara</a:t>
            </a:r>
            <a:r>
              <a:rPr lang="en-US" sz="2800" dirty="0" smtClean="0">
                <a:latin typeface="Berlin Sans FB" pitchFamily="34" charset="0"/>
              </a:rPr>
              <a:t> </a:t>
            </a:r>
            <a:r>
              <a:rPr lang="en-US" sz="2800" dirty="0" err="1" smtClean="0">
                <a:latin typeface="Berlin Sans FB" pitchFamily="34" charset="0"/>
              </a:rPr>
              <a:t>sengaja</a:t>
            </a:r>
            <a:r>
              <a:rPr lang="en-US" sz="2800" dirty="0" smtClean="0">
                <a:latin typeface="Berlin Sans FB" pitchFamily="34" charset="0"/>
              </a:rPr>
              <a:t> </a:t>
            </a:r>
            <a:r>
              <a:rPr lang="en-US" sz="2800" dirty="0" err="1" smtClean="0">
                <a:latin typeface="Berlin Sans FB" pitchFamily="34" charset="0"/>
              </a:rPr>
              <a:t>oleh</a:t>
            </a:r>
            <a:r>
              <a:rPr lang="en-US" sz="2800" dirty="0" smtClean="0">
                <a:latin typeface="Berlin Sans FB" pitchFamily="34" charset="0"/>
              </a:rPr>
              <a:t> </a:t>
            </a:r>
            <a:r>
              <a:rPr lang="en-US" sz="2800" dirty="0" err="1" smtClean="0">
                <a:latin typeface="Berlin Sans FB" pitchFamily="34" charset="0"/>
              </a:rPr>
              <a:t>peneliti</a:t>
            </a:r>
            <a:r>
              <a:rPr lang="en-US" sz="2800" dirty="0" smtClean="0">
                <a:latin typeface="Berlin Sans FB" pitchFamily="34" charset="0"/>
              </a:rPr>
              <a:t> </a:t>
            </a:r>
            <a:r>
              <a:rPr lang="en-US" sz="2800" dirty="0" err="1" smtClean="0">
                <a:latin typeface="Berlin Sans FB" pitchFamily="34" charset="0"/>
              </a:rPr>
              <a:t>dengan</a:t>
            </a:r>
            <a:r>
              <a:rPr lang="en-US" sz="2800" dirty="0" smtClean="0">
                <a:latin typeface="Berlin Sans FB" pitchFamily="34" charset="0"/>
              </a:rPr>
              <a:t> </a:t>
            </a:r>
            <a:r>
              <a:rPr lang="en-US" sz="2800" dirty="0" err="1" smtClean="0">
                <a:latin typeface="Berlin Sans FB" pitchFamily="34" charset="0"/>
              </a:rPr>
              <a:t>cara</a:t>
            </a:r>
            <a:r>
              <a:rPr lang="en-US" sz="2800" dirty="0" smtClean="0">
                <a:latin typeface="Berlin Sans FB" pitchFamily="34" charset="0"/>
              </a:rPr>
              <a:t> </a:t>
            </a:r>
            <a:r>
              <a:rPr lang="en-US" sz="2800" dirty="0" err="1" smtClean="0">
                <a:latin typeface="Berlin Sans FB" pitchFamily="34" charset="0"/>
              </a:rPr>
              <a:t>memberikan</a:t>
            </a:r>
            <a:r>
              <a:rPr lang="en-US" sz="2800" dirty="0" smtClean="0">
                <a:latin typeface="Berlin Sans FB" pitchFamily="34" charset="0"/>
              </a:rPr>
              <a:t> treatment/</a:t>
            </a:r>
            <a:r>
              <a:rPr lang="en-US" sz="2800" dirty="0" err="1" smtClean="0">
                <a:latin typeface="Berlin Sans FB" pitchFamily="34" charset="0"/>
              </a:rPr>
              <a:t>perlakuan</a:t>
            </a:r>
            <a:r>
              <a:rPr lang="en-US" sz="2800" dirty="0" smtClean="0">
                <a:latin typeface="Berlin Sans FB" pitchFamily="34" charset="0"/>
              </a:rPr>
              <a:t> </a:t>
            </a:r>
            <a:r>
              <a:rPr lang="en-US" sz="2800" dirty="0" err="1" smtClean="0">
                <a:latin typeface="Berlin Sans FB" pitchFamily="34" charset="0"/>
              </a:rPr>
              <a:t>tertentu</a:t>
            </a:r>
            <a:r>
              <a:rPr lang="en-US" sz="2800" dirty="0" smtClean="0">
                <a:latin typeface="Berlin Sans FB" pitchFamily="34" charset="0"/>
              </a:rPr>
              <a:t> </a:t>
            </a:r>
            <a:r>
              <a:rPr lang="en-US" sz="2800" dirty="0" err="1" smtClean="0">
                <a:latin typeface="Berlin Sans FB" pitchFamily="34" charset="0"/>
              </a:rPr>
              <a:t>terhadap</a:t>
            </a:r>
            <a:r>
              <a:rPr lang="en-US" sz="2800" dirty="0" smtClean="0">
                <a:latin typeface="Berlin Sans FB" pitchFamily="34" charset="0"/>
              </a:rPr>
              <a:t> </a:t>
            </a:r>
            <a:r>
              <a:rPr lang="en-US" sz="2800" dirty="0" err="1" smtClean="0">
                <a:latin typeface="Berlin Sans FB" pitchFamily="34" charset="0"/>
              </a:rPr>
              <a:t>subjek</a:t>
            </a:r>
            <a:r>
              <a:rPr lang="en-US" sz="2800" dirty="0" smtClean="0">
                <a:latin typeface="Berlin Sans FB" pitchFamily="34" charset="0"/>
              </a:rPr>
              <a:t> </a:t>
            </a:r>
            <a:r>
              <a:rPr lang="en-US" sz="2800" dirty="0" err="1" smtClean="0">
                <a:latin typeface="Berlin Sans FB" pitchFamily="34" charset="0"/>
              </a:rPr>
              <a:t>penelitian</a:t>
            </a:r>
            <a:r>
              <a:rPr lang="en-US" sz="2800" dirty="0" smtClean="0">
                <a:latin typeface="Berlin Sans FB" pitchFamily="34" charset="0"/>
              </a:rPr>
              <a:t> </a:t>
            </a:r>
            <a:r>
              <a:rPr lang="en-US" sz="2800" dirty="0" err="1" smtClean="0">
                <a:latin typeface="Berlin Sans FB" pitchFamily="34" charset="0"/>
              </a:rPr>
              <a:t>untuk</a:t>
            </a:r>
            <a:r>
              <a:rPr lang="en-US" sz="2800" dirty="0" smtClean="0">
                <a:latin typeface="Berlin Sans FB" pitchFamily="34" charset="0"/>
              </a:rPr>
              <a:t> </a:t>
            </a:r>
            <a:r>
              <a:rPr lang="en-US" sz="2800" dirty="0" err="1" smtClean="0">
                <a:latin typeface="Berlin Sans FB" pitchFamily="34" charset="0"/>
              </a:rPr>
              <a:t>melihat</a:t>
            </a:r>
            <a:r>
              <a:rPr lang="en-US" sz="2800" dirty="0" smtClean="0">
                <a:latin typeface="Berlin Sans FB" pitchFamily="34" charset="0"/>
              </a:rPr>
              <a:t>/</a:t>
            </a:r>
            <a:r>
              <a:rPr lang="en-US" sz="2800" dirty="0" err="1" smtClean="0">
                <a:latin typeface="Berlin Sans FB" pitchFamily="34" charset="0"/>
              </a:rPr>
              <a:t>mengetahui</a:t>
            </a:r>
            <a:r>
              <a:rPr lang="en-US" sz="2800" dirty="0" smtClean="0">
                <a:latin typeface="Berlin Sans FB" pitchFamily="34" charset="0"/>
              </a:rPr>
              <a:t> </a:t>
            </a:r>
            <a:r>
              <a:rPr lang="en-US" sz="2800" dirty="0" err="1" smtClean="0">
                <a:latin typeface="Berlin Sans FB" pitchFamily="34" charset="0"/>
              </a:rPr>
              <a:t>dampaknya</a:t>
            </a:r>
            <a:r>
              <a:rPr lang="en-US" sz="2800" dirty="0" smtClean="0">
                <a:latin typeface="Berlin Sans FB" pitchFamily="34" charset="0"/>
              </a:rPr>
              <a:t> </a:t>
            </a:r>
            <a:r>
              <a:rPr lang="en-US" sz="2800" dirty="0" err="1" smtClean="0">
                <a:latin typeface="Berlin Sans FB" pitchFamily="34" charset="0"/>
              </a:rPr>
              <a:t>terhadap</a:t>
            </a:r>
            <a:r>
              <a:rPr lang="en-US" sz="2800" dirty="0" smtClean="0">
                <a:latin typeface="Berlin Sans FB" pitchFamily="34" charset="0"/>
              </a:rPr>
              <a:t> </a:t>
            </a:r>
            <a:r>
              <a:rPr lang="en-US" sz="2800" dirty="0" err="1" smtClean="0">
                <a:latin typeface="Berlin Sans FB" pitchFamily="34" charset="0"/>
              </a:rPr>
              <a:t>subyek</a:t>
            </a:r>
            <a:r>
              <a:rPr lang="en-US" sz="2800" dirty="0" smtClean="0">
                <a:latin typeface="Berlin Sans FB" pitchFamily="34" charset="0"/>
              </a:rPr>
              <a:t> yang </a:t>
            </a:r>
            <a:r>
              <a:rPr lang="en-US" sz="2800" dirty="0" err="1" smtClean="0">
                <a:latin typeface="Berlin Sans FB" pitchFamily="34" charset="0"/>
              </a:rPr>
              <a:t>diteliti</a:t>
            </a:r>
            <a:r>
              <a:rPr lang="en-US" sz="2800" dirty="0" smtClean="0">
                <a:latin typeface="Berlin Sans FB" pitchFamily="34" charset="0"/>
              </a:rPr>
              <a:t>. </a:t>
            </a:r>
            <a:endParaRPr lang="en-US" sz="2400" dirty="0" smtClean="0">
              <a:latin typeface="Berlin Sans FB" pitchFamily="34" charset="0"/>
            </a:endParaRPr>
          </a:p>
          <a:p>
            <a:pPr lvl="0"/>
            <a:r>
              <a:rPr lang="en-US" sz="2800" dirty="0" err="1" smtClean="0">
                <a:latin typeface="Berlin Sans FB" pitchFamily="34" charset="0"/>
              </a:rPr>
              <a:t>Penelitian</a:t>
            </a:r>
            <a:r>
              <a:rPr lang="en-US" sz="2800" dirty="0" smtClean="0">
                <a:latin typeface="Berlin Sans FB" pitchFamily="34" charset="0"/>
              </a:rPr>
              <a:t> </a:t>
            </a:r>
            <a:r>
              <a:rPr lang="en-US" sz="2800" dirty="0" err="1" smtClean="0">
                <a:latin typeface="Berlin Sans FB" pitchFamily="34" charset="0"/>
              </a:rPr>
              <a:t>eksperimen</a:t>
            </a:r>
            <a:r>
              <a:rPr lang="en-US" sz="2800" dirty="0" smtClean="0">
                <a:latin typeface="Berlin Sans FB" pitchFamily="34" charset="0"/>
              </a:rPr>
              <a:t> </a:t>
            </a:r>
            <a:r>
              <a:rPr lang="en-US" sz="2800" dirty="0" err="1" smtClean="0">
                <a:latin typeface="Berlin Sans FB" pitchFamily="34" charset="0"/>
              </a:rPr>
              <a:t>merupakan</a:t>
            </a:r>
            <a:r>
              <a:rPr lang="en-US" sz="2800" dirty="0" smtClean="0">
                <a:latin typeface="Berlin Sans FB" pitchFamily="34" charset="0"/>
              </a:rPr>
              <a:t> </a:t>
            </a:r>
            <a:r>
              <a:rPr lang="en-US" sz="2800" dirty="0" err="1" smtClean="0">
                <a:latin typeface="Berlin Sans FB" pitchFamily="34" charset="0"/>
              </a:rPr>
              <a:t>penelitian</a:t>
            </a:r>
            <a:r>
              <a:rPr lang="en-US" sz="2800" dirty="0" smtClean="0">
                <a:latin typeface="Berlin Sans FB" pitchFamily="34" charset="0"/>
              </a:rPr>
              <a:t> </a:t>
            </a:r>
            <a:r>
              <a:rPr lang="en-US" sz="2800" dirty="0" err="1" smtClean="0">
                <a:latin typeface="Berlin Sans FB" pitchFamily="34" charset="0"/>
              </a:rPr>
              <a:t>kausal</a:t>
            </a:r>
            <a:r>
              <a:rPr lang="en-US" sz="2800" dirty="0" smtClean="0">
                <a:latin typeface="Berlin Sans FB" pitchFamily="34" charset="0"/>
              </a:rPr>
              <a:t> (</a:t>
            </a:r>
            <a:r>
              <a:rPr lang="en-US" sz="2800" dirty="0" err="1" smtClean="0">
                <a:latin typeface="Berlin Sans FB" pitchFamily="34" charset="0"/>
              </a:rPr>
              <a:t>sebab</a:t>
            </a:r>
            <a:r>
              <a:rPr lang="en-US" sz="2800" dirty="0" smtClean="0">
                <a:latin typeface="Berlin Sans FB" pitchFamily="34" charset="0"/>
              </a:rPr>
              <a:t> </a:t>
            </a:r>
            <a:r>
              <a:rPr lang="en-US" sz="2800" dirty="0" err="1" smtClean="0">
                <a:latin typeface="Berlin Sans FB" pitchFamily="34" charset="0"/>
              </a:rPr>
              <a:t>akibat</a:t>
            </a:r>
            <a:r>
              <a:rPr lang="en-US" sz="2800" dirty="0" smtClean="0">
                <a:latin typeface="Berlin Sans FB" pitchFamily="34" charset="0"/>
              </a:rPr>
              <a:t>) yang </a:t>
            </a:r>
            <a:r>
              <a:rPr lang="en-US" sz="2800" dirty="0" err="1" smtClean="0">
                <a:latin typeface="Berlin Sans FB" pitchFamily="34" charset="0"/>
              </a:rPr>
              <a:t>pembuktiannya</a:t>
            </a:r>
            <a:r>
              <a:rPr lang="en-US" sz="2800" dirty="0" smtClean="0">
                <a:latin typeface="Berlin Sans FB" pitchFamily="34" charset="0"/>
              </a:rPr>
              <a:t> </a:t>
            </a:r>
            <a:r>
              <a:rPr lang="en-US" sz="2800" dirty="0" err="1" smtClean="0">
                <a:latin typeface="Berlin Sans FB" pitchFamily="34" charset="0"/>
              </a:rPr>
              <a:t>diperoleh</a:t>
            </a:r>
            <a:r>
              <a:rPr lang="en-US" sz="2800" dirty="0" smtClean="0">
                <a:latin typeface="Berlin Sans FB" pitchFamily="34" charset="0"/>
              </a:rPr>
              <a:t> </a:t>
            </a:r>
            <a:r>
              <a:rPr lang="en-US" sz="2800" dirty="0" err="1" smtClean="0">
                <a:latin typeface="Berlin Sans FB" pitchFamily="34" charset="0"/>
              </a:rPr>
              <a:t>melalui</a:t>
            </a:r>
            <a:r>
              <a:rPr lang="en-US" sz="2800" dirty="0" smtClean="0">
                <a:latin typeface="Berlin Sans FB" pitchFamily="34" charset="0"/>
              </a:rPr>
              <a:t> </a:t>
            </a:r>
            <a:r>
              <a:rPr lang="en-US" sz="2800" dirty="0" err="1" smtClean="0">
                <a:latin typeface="Berlin Sans FB" pitchFamily="34" charset="0"/>
              </a:rPr>
              <a:t>komparasi</a:t>
            </a:r>
            <a:r>
              <a:rPr lang="en-US" sz="2800" dirty="0" smtClean="0">
                <a:latin typeface="Berlin Sans FB" pitchFamily="34" charset="0"/>
              </a:rPr>
              <a:t>/</a:t>
            </a:r>
            <a:r>
              <a:rPr lang="en-US" sz="2800" dirty="0" err="1" smtClean="0">
                <a:latin typeface="Berlin Sans FB" pitchFamily="34" charset="0"/>
              </a:rPr>
              <a:t>perbandingan</a:t>
            </a:r>
            <a:r>
              <a:rPr lang="en-US" sz="2800" dirty="0" smtClean="0">
                <a:latin typeface="Berlin Sans FB" pitchFamily="34" charset="0"/>
              </a:rPr>
              <a:t> </a:t>
            </a:r>
            <a:r>
              <a:rPr lang="en-US" sz="2800" dirty="0" err="1" smtClean="0">
                <a:latin typeface="Berlin Sans FB" pitchFamily="34" charset="0"/>
              </a:rPr>
              <a:t>antara</a:t>
            </a:r>
            <a:r>
              <a:rPr lang="en-US" sz="2800" dirty="0" smtClean="0">
                <a:latin typeface="Berlin Sans FB" pitchFamily="34" charset="0"/>
              </a:rPr>
              <a:t> :</a:t>
            </a:r>
            <a:endParaRPr lang="en-US" sz="2400" dirty="0" smtClean="0">
              <a:latin typeface="Berlin Sans FB" pitchFamily="34" charset="0"/>
            </a:endParaRPr>
          </a:p>
          <a:p>
            <a:pPr lvl="1"/>
            <a:r>
              <a:rPr lang="en-US" dirty="0" err="1" smtClean="0">
                <a:latin typeface="Berlin Sans FB" pitchFamily="34" charset="0"/>
              </a:rPr>
              <a:t>Kelompok</a:t>
            </a:r>
            <a:r>
              <a:rPr lang="en-US" dirty="0" smtClean="0">
                <a:latin typeface="Berlin Sans FB" pitchFamily="34" charset="0"/>
              </a:rPr>
              <a:t> </a:t>
            </a:r>
            <a:r>
              <a:rPr lang="en-US" dirty="0" err="1" smtClean="0">
                <a:latin typeface="Berlin Sans FB" pitchFamily="34" charset="0"/>
              </a:rPr>
              <a:t>eksperimen</a:t>
            </a:r>
            <a:r>
              <a:rPr lang="en-US" dirty="0" smtClean="0">
                <a:latin typeface="Berlin Sans FB" pitchFamily="34" charset="0"/>
              </a:rPr>
              <a:t> (yang </a:t>
            </a:r>
            <a:r>
              <a:rPr lang="en-US" dirty="0" err="1" smtClean="0">
                <a:latin typeface="Berlin Sans FB" pitchFamily="34" charset="0"/>
              </a:rPr>
              <a:t>diberi</a:t>
            </a:r>
            <a:r>
              <a:rPr lang="en-US" dirty="0" smtClean="0">
                <a:latin typeface="Berlin Sans FB" pitchFamily="34" charset="0"/>
              </a:rPr>
              <a:t> </a:t>
            </a:r>
            <a:r>
              <a:rPr lang="en-US" dirty="0" err="1" smtClean="0">
                <a:latin typeface="Berlin Sans FB" pitchFamily="34" charset="0"/>
              </a:rPr>
              <a:t>perlakuan</a:t>
            </a:r>
            <a:r>
              <a:rPr lang="en-US" dirty="0" smtClean="0">
                <a:latin typeface="Berlin Sans FB" pitchFamily="34" charset="0"/>
              </a:rPr>
              <a:t>) </a:t>
            </a:r>
            <a:r>
              <a:rPr lang="en-US" dirty="0" err="1" smtClean="0">
                <a:latin typeface="Berlin Sans FB" pitchFamily="34" charset="0"/>
              </a:rPr>
              <a:t>dengan</a:t>
            </a:r>
            <a:r>
              <a:rPr lang="en-US" dirty="0" smtClean="0">
                <a:latin typeface="Berlin Sans FB" pitchFamily="34" charset="0"/>
              </a:rPr>
              <a:t> </a:t>
            </a:r>
            <a:r>
              <a:rPr lang="en-US" dirty="0" err="1" smtClean="0">
                <a:latin typeface="Berlin Sans FB" pitchFamily="34" charset="0"/>
              </a:rPr>
              <a:t>kelompok</a:t>
            </a:r>
            <a:r>
              <a:rPr lang="en-US" dirty="0" smtClean="0">
                <a:latin typeface="Berlin Sans FB" pitchFamily="34" charset="0"/>
              </a:rPr>
              <a:t> </a:t>
            </a:r>
            <a:r>
              <a:rPr lang="en-US" dirty="0" err="1" smtClean="0">
                <a:latin typeface="Berlin Sans FB" pitchFamily="34" charset="0"/>
              </a:rPr>
              <a:t>kontrol</a:t>
            </a:r>
            <a:r>
              <a:rPr lang="en-US" dirty="0" smtClean="0">
                <a:latin typeface="Berlin Sans FB" pitchFamily="34" charset="0"/>
              </a:rPr>
              <a:t> (yang </a:t>
            </a:r>
            <a:r>
              <a:rPr lang="en-US" dirty="0" err="1" smtClean="0">
                <a:latin typeface="Berlin Sans FB" pitchFamily="34" charset="0"/>
              </a:rPr>
              <a:t>tidak</a:t>
            </a:r>
            <a:r>
              <a:rPr lang="en-US" dirty="0" smtClean="0">
                <a:latin typeface="Berlin Sans FB" pitchFamily="34" charset="0"/>
              </a:rPr>
              <a:t> </a:t>
            </a:r>
            <a:r>
              <a:rPr lang="en-US" dirty="0" err="1" smtClean="0">
                <a:latin typeface="Berlin Sans FB" pitchFamily="34" charset="0"/>
              </a:rPr>
              <a:t>diberikan</a:t>
            </a:r>
            <a:r>
              <a:rPr lang="en-US" dirty="0" smtClean="0">
                <a:latin typeface="Berlin Sans FB" pitchFamily="34" charset="0"/>
              </a:rPr>
              <a:t> </a:t>
            </a:r>
            <a:r>
              <a:rPr lang="en-US" dirty="0" err="1" smtClean="0">
                <a:latin typeface="Berlin Sans FB" pitchFamily="34" charset="0"/>
              </a:rPr>
              <a:t>perlakuan</a:t>
            </a:r>
            <a:r>
              <a:rPr lang="en-US" dirty="0" smtClean="0">
                <a:latin typeface="Berlin Sans FB" pitchFamily="34" charset="0"/>
              </a:rPr>
              <a:t>); </a:t>
            </a:r>
            <a:r>
              <a:rPr lang="en-US" dirty="0" err="1" smtClean="0">
                <a:latin typeface="Berlin Sans FB" pitchFamily="34" charset="0"/>
              </a:rPr>
              <a:t>atau</a:t>
            </a:r>
            <a:r>
              <a:rPr lang="en-US" dirty="0" smtClean="0">
                <a:latin typeface="Berlin Sans FB" pitchFamily="34" charset="0"/>
              </a:rPr>
              <a:t> </a:t>
            </a:r>
          </a:p>
          <a:p>
            <a:pPr lvl="1"/>
            <a:r>
              <a:rPr lang="en-US" dirty="0" err="1" smtClean="0">
                <a:latin typeface="Berlin Sans FB" pitchFamily="34" charset="0"/>
              </a:rPr>
              <a:t>Kondisi</a:t>
            </a:r>
            <a:r>
              <a:rPr lang="en-US" dirty="0" smtClean="0">
                <a:latin typeface="Berlin Sans FB" pitchFamily="34" charset="0"/>
              </a:rPr>
              <a:t> </a:t>
            </a:r>
            <a:r>
              <a:rPr lang="en-US" dirty="0" err="1" smtClean="0">
                <a:latin typeface="Berlin Sans FB" pitchFamily="34" charset="0"/>
              </a:rPr>
              <a:t>subjek</a:t>
            </a:r>
            <a:r>
              <a:rPr lang="en-US" dirty="0" smtClean="0">
                <a:latin typeface="Berlin Sans FB" pitchFamily="34" charset="0"/>
              </a:rPr>
              <a:t> </a:t>
            </a:r>
            <a:r>
              <a:rPr lang="en-US" dirty="0" err="1" smtClean="0">
                <a:latin typeface="Berlin Sans FB" pitchFamily="34" charset="0"/>
              </a:rPr>
              <a:t>sebelum</a:t>
            </a:r>
            <a:r>
              <a:rPr lang="en-US" dirty="0" smtClean="0">
                <a:latin typeface="Berlin Sans FB" pitchFamily="34" charset="0"/>
              </a:rPr>
              <a:t> </a:t>
            </a:r>
            <a:r>
              <a:rPr lang="en-US" dirty="0" err="1" smtClean="0">
                <a:latin typeface="Berlin Sans FB" pitchFamily="34" charset="0"/>
              </a:rPr>
              <a:t>diberikan</a:t>
            </a:r>
            <a:r>
              <a:rPr lang="en-US" dirty="0" smtClean="0">
                <a:latin typeface="Berlin Sans FB" pitchFamily="34" charset="0"/>
              </a:rPr>
              <a:t> </a:t>
            </a:r>
            <a:r>
              <a:rPr lang="en-US" dirty="0" err="1" smtClean="0">
                <a:latin typeface="Berlin Sans FB" pitchFamily="34" charset="0"/>
              </a:rPr>
              <a:t>perlakuan</a:t>
            </a:r>
            <a:r>
              <a:rPr lang="en-US" dirty="0" smtClean="0">
                <a:latin typeface="Berlin Sans FB" pitchFamily="34" charset="0"/>
              </a:rPr>
              <a:t> </a:t>
            </a:r>
            <a:r>
              <a:rPr lang="en-US" dirty="0" err="1" smtClean="0">
                <a:latin typeface="Berlin Sans FB" pitchFamily="34" charset="0"/>
              </a:rPr>
              <a:t>dengan</a:t>
            </a:r>
            <a:r>
              <a:rPr lang="en-US" dirty="0" smtClean="0">
                <a:latin typeface="Berlin Sans FB" pitchFamily="34" charset="0"/>
              </a:rPr>
              <a:t> </a:t>
            </a:r>
            <a:r>
              <a:rPr lang="en-US" dirty="0" err="1" smtClean="0">
                <a:latin typeface="Berlin Sans FB" pitchFamily="34" charset="0"/>
              </a:rPr>
              <a:t>sesudah</a:t>
            </a:r>
            <a:r>
              <a:rPr lang="en-US" dirty="0" smtClean="0">
                <a:latin typeface="Berlin Sans FB" pitchFamily="34" charset="0"/>
              </a:rPr>
              <a:t> </a:t>
            </a:r>
            <a:r>
              <a:rPr lang="en-US" dirty="0" err="1" smtClean="0">
                <a:latin typeface="Berlin Sans FB" pitchFamily="34" charset="0"/>
              </a:rPr>
              <a:t>diberi</a:t>
            </a:r>
            <a:r>
              <a:rPr lang="en-US" dirty="0" smtClean="0">
                <a:latin typeface="Berlin Sans FB" pitchFamily="34" charset="0"/>
              </a:rPr>
              <a:t> </a:t>
            </a:r>
            <a:r>
              <a:rPr lang="en-US" dirty="0" err="1" smtClean="0">
                <a:latin typeface="Berlin Sans FB" pitchFamily="34" charset="0"/>
              </a:rPr>
              <a:t>perlakuan</a:t>
            </a:r>
            <a:r>
              <a:rPr lang="en-US" dirty="0" smtClean="0">
                <a:latin typeface="Berlin Sans FB" pitchFamily="34" charset="0"/>
              </a:rPr>
              <a:t>.</a:t>
            </a:r>
          </a:p>
          <a:p>
            <a:pPr>
              <a:buNone/>
            </a:pPr>
            <a:endParaRPr lang="en-US" dirty="0"/>
          </a:p>
        </p:txBody>
      </p:sp>
    </p:spTree>
  </p:cSld>
  <p:clrMapOvr>
    <a:masterClrMapping/>
  </p:clrMapOvr>
  <p:transition>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67512"/>
          </a:xfrm>
          <a:blipFill>
            <a:blip r:embed="rId2"/>
            <a:tile tx="0" ty="0" sx="100000" sy="100000" flip="none" algn="tl"/>
          </a:blipFill>
        </p:spPr>
        <p:txBody>
          <a:bodyPr>
            <a:normAutofit fontScale="90000"/>
          </a:bodyPr>
          <a:lstStyle/>
          <a:p>
            <a:r>
              <a:rPr lang="en-US" b="1" dirty="0" err="1" smtClean="0">
                <a:solidFill>
                  <a:srgbClr val="002060"/>
                </a:solidFill>
              </a:rPr>
              <a:t>Keterbatasan</a:t>
            </a:r>
            <a:r>
              <a:rPr lang="en-US" b="1" dirty="0" smtClean="0">
                <a:solidFill>
                  <a:srgbClr val="002060"/>
                </a:solidFill>
              </a:rPr>
              <a:t> </a:t>
            </a:r>
            <a:r>
              <a:rPr lang="en-US" b="1" dirty="0" err="1" smtClean="0">
                <a:solidFill>
                  <a:srgbClr val="002060"/>
                </a:solidFill>
              </a:rPr>
              <a:t>Penel</a:t>
            </a:r>
            <a:r>
              <a:rPr lang="en-US" b="1" dirty="0" smtClean="0">
                <a:solidFill>
                  <a:srgbClr val="002060"/>
                </a:solidFill>
              </a:rPr>
              <a:t>. </a:t>
            </a:r>
            <a:r>
              <a:rPr lang="en-US" b="1" dirty="0" err="1" smtClean="0">
                <a:solidFill>
                  <a:srgbClr val="002060"/>
                </a:solidFill>
              </a:rPr>
              <a:t>Eksperimen</a:t>
            </a:r>
            <a:endParaRPr lang="en-US" b="1" dirty="0">
              <a:solidFill>
                <a:srgbClr val="002060"/>
              </a:solidFill>
            </a:endParaRPr>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pPr lvl="0">
              <a:spcAft>
                <a:spcPts val="600"/>
              </a:spcAft>
            </a:pPr>
            <a:r>
              <a:rPr lang="en-US" dirty="0" err="1" smtClean="0">
                <a:latin typeface="Berlin Sans FB" pitchFamily="34" charset="0"/>
              </a:rPr>
              <a:t>Penggunaan</a:t>
            </a:r>
            <a:r>
              <a:rPr lang="en-US" dirty="0" smtClean="0">
                <a:latin typeface="Berlin Sans FB" pitchFamily="34" charset="0"/>
              </a:rPr>
              <a:t> </a:t>
            </a:r>
            <a:r>
              <a:rPr lang="en-US" dirty="0" err="1" smtClean="0">
                <a:latin typeface="Berlin Sans FB" pitchFamily="34" charset="0"/>
              </a:rPr>
              <a:t>metode</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a:t>
            </a:r>
            <a:r>
              <a:rPr lang="en-US" dirty="0" err="1" smtClean="0">
                <a:latin typeface="Berlin Sans FB" pitchFamily="34" charset="0"/>
              </a:rPr>
              <a:t>eksperimen</a:t>
            </a:r>
            <a:r>
              <a:rPr lang="en-US" dirty="0" smtClean="0">
                <a:latin typeface="Berlin Sans FB" pitchFamily="34" charset="0"/>
              </a:rPr>
              <a:t> </a:t>
            </a:r>
            <a:r>
              <a:rPr lang="en-US" dirty="0" err="1" smtClean="0">
                <a:latin typeface="Berlin Sans FB" pitchFamily="34" charset="0"/>
              </a:rPr>
              <a:t>pada</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a:t>
            </a:r>
            <a:r>
              <a:rPr lang="en-US" dirty="0" err="1" smtClean="0">
                <a:latin typeface="Berlin Sans FB" pitchFamily="34" charset="0"/>
              </a:rPr>
              <a:t>sosial</a:t>
            </a:r>
            <a:r>
              <a:rPr lang="en-US" dirty="0" smtClean="0">
                <a:latin typeface="Berlin Sans FB" pitchFamily="34" charset="0"/>
              </a:rPr>
              <a:t> </a:t>
            </a:r>
            <a:r>
              <a:rPr lang="en-US" dirty="0" err="1" smtClean="0">
                <a:latin typeface="Berlin Sans FB" pitchFamily="34" charset="0"/>
              </a:rPr>
              <a:t>dan</a:t>
            </a:r>
            <a:r>
              <a:rPr lang="en-US" dirty="0" smtClean="0">
                <a:latin typeface="Berlin Sans FB" pitchFamily="34" charset="0"/>
              </a:rPr>
              <a:t> </a:t>
            </a:r>
            <a:r>
              <a:rPr lang="en-US" dirty="0" err="1" smtClean="0">
                <a:latin typeface="Berlin Sans FB" pitchFamily="34" charset="0"/>
              </a:rPr>
              <a:t>pendidikan</a:t>
            </a:r>
            <a:r>
              <a:rPr lang="en-US" dirty="0" smtClean="0">
                <a:latin typeface="Berlin Sans FB" pitchFamily="34" charset="0"/>
              </a:rPr>
              <a:t> </a:t>
            </a:r>
            <a:r>
              <a:rPr lang="en-US" dirty="0" err="1" smtClean="0">
                <a:latin typeface="Berlin Sans FB" pitchFamily="34" charset="0"/>
              </a:rPr>
              <a:t>akan</a:t>
            </a:r>
            <a:r>
              <a:rPr lang="en-US" dirty="0" smtClean="0">
                <a:latin typeface="Berlin Sans FB" pitchFamily="34" charset="0"/>
              </a:rPr>
              <a:t> </a:t>
            </a:r>
            <a:r>
              <a:rPr lang="en-US" dirty="0" err="1" smtClean="0">
                <a:latin typeface="Berlin Sans FB" pitchFamily="34" charset="0"/>
              </a:rPr>
              <a:t>dihadapkan</a:t>
            </a:r>
            <a:r>
              <a:rPr lang="en-US" dirty="0" smtClean="0">
                <a:latin typeface="Berlin Sans FB" pitchFamily="34" charset="0"/>
              </a:rPr>
              <a:t> </a:t>
            </a:r>
            <a:r>
              <a:rPr lang="en-US" dirty="0" err="1" smtClean="0">
                <a:latin typeface="Berlin Sans FB" pitchFamily="34" charset="0"/>
              </a:rPr>
              <a:t>pada</a:t>
            </a:r>
            <a:r>
              <a:rPr lang="en-US" dirty="0" smtClean="0">
                <a:latin typeface="Berlin Sans FB" pitchFamily="34" charset="0"/>
              </a:rPr>
              <a:t> </a:t>
            </a:r>
            <a:r>
              <a:rPr lang="en-US" dirty="0" err="1" smtClean="0">
                <a:latin typeface="Berlin Sans FB" pitchFamily="34" charset="0"/>
              </a:rPr>
              <a:t>permasalahan</a:t>
            </a:r>
            <a:r>
              <a:rPr lang="en-US" dirty="0" smtClean="0">
                <a:latin typeface="Berlin Sans FB" pitchFamily="34" charset="0"/>
              </a:rPr>
              <a:t> yang </a:t>
            </a:r>
            <a:r>
              <a:rPr lang="en-US" dirty="0" err="1" smtClean="0">
                <a:latin typeface="Berlin Sans FB" pitchFamily="34" charset="0"/>
              </a:rPr>
              <a:t>sangat</a:t>
            </a:r>
            <a:r>
              <a:rPr lang="en-US" dirty="0" smtClean="0">
                <a:latin typeface="Berlin Sans FB" pitchFamily="34" charset="0"/>
              </a:rPr>
              <a:t> </a:t>
            </a:r>
            <a:r>
              <a:rPr lang="en-US" dirty="0" err="1" smtClean="0">
                <a:latin typeface="Berlin Sans FB" pitchFamily="34" charset="0"/>
              </a:rPr>
              <a:t>rumit</a:t>
            </a:r>
            <a:r>
              <a:rPr lang="en-US" dirty="0" smtClean="0">
                <a:latin typeface="Berlin Sans FB" pitchFamily="34" charset="0"/>
              </a:rPr>
              <a:t> </a:t>
            </a:r>
            <a:r>
              <a:rPr lang="en-US" dirty="0" err="1" smtClean="0">
                <a:latin typeface="Berlin Sans FB" pitchFamily="34" charset="0"/>
              </a:rPr>
              <a:t>mengingat</a:t>
            </a:r>
            <a:r>
              <a:rPr lang="en-US" dirty="0" smtClean="0">
                <a:latin typeface="Berlin Sans FB" pitchFamily="34" charset="0"/>
              </a:rPr>
              <a:t> </a:t>
            </a:r>
            <a:r>
              <a:rPr lang="en-US" dirty="0" err="1" smtClean="0">
                <a:latin typeface="Berlin Sans FB" pitchFamily="34" charset="0"/>
              </a:rPr>
              <a:t>obyek</a:t>
            </a:r>
            <a:r>
              <a:rPr lang="en-US" dirty="0" smtClean="0">
                <a:latin typeface="Berlin Sans FB" pitchFamily="34" charset="0"/>
              </a:rPr>
              <a:t> yang </a:t>
            </a:r>
            <a:r>
              <a:rPr lang="en-US" dirty="0" err="1" smtClean="0">
                <a:latin typeface="Berlin Sans FB" pitchFamily="34" charset="0"/>
              </a:rPr>
              <a:t>diteliti</a:t>
            </a:r>
            <a:r>
              <a:rPr lang="en-US" dirty="0" smtClean="0">
                <a:latin typeface="Berlin Sans FB" pitchFamily="34" charset="0"/>
              </a:rPr>
              <a:t> </a:t>
            </a:r>
            <a:r>
              <a:rPr lang="en-US" dirty="0" err="1" smtClean="0">
                <a:latin typeface="Berlin Sans FB" pitchFamily="34" charset="0"/>
              </a:rPr>
              <a:t>menyangkut</a:t>
            </a:r>
            <a:r>
              <a:rPr lang="en-US" dirty="0" smtClean="0">
                <a:latin typeface="Berlin Sans FB" pitchFamily="34" charset="0"/>
              </a:rPr>
              <a:t> </a:t>
            </a:r>
            <a:r>
              <a:rPr lang="en-US" dirty="0" err="1" smtClean="0">
                <a:latin typeface="Berlin Sans FB" pitchFamily="34" charset="0"/>
              </a:rPr>
              <a:t>interaksi</a:t>
            </a:r>
            <a:r>
              <a:rPr lang="en-US" dirty="0" smtClean="0">
                <a:latin typeface="Berlin Sans FB" pitchFamily="34" charset="0"/>
              </a:rPr>
              <a:t> </a:t>
            </a:r>
            <a:r>
              <a:rPr lang="en-US" dirty="0" err="1" smtClean="0">
                <a:latin typeface="Berlin Sans FB" pitchFamily="34" charset="0"/>
              </a:rPr>
              <a:t>manusia</a:t>
            </a:r>
            <a:r>
              <a:rPr lang="en-US" dirty="0" smtClean="0">
                <a:latin typeface="Berlin Sans FB" pitchFamily="34" charset="0"/>
              </a:rPr>
              <a:t> </a:t>
            </a:r>
            <a:r>
              <a:rPr lang="en-US" dirty="0" err="1" smtClean="0">
                <a:latin typeface="Berlin Sans FB" pitchFamily="34" charset="0"/>
              </a:rPr>
              <a:t>dengan</a:t>
            </a:r>
            <a:r>
              <a:rPr lang="en-US" dirty="0" smtClean="0">
                <a:latin typeface="Berlin Sans FB" pitchFamily="34" charset="0"/>
              </a:rPr>
              <a:t> </a:t>
            </a:r>
            <a:r>
              <a:rPr lang="en-US" dirty="0" err="1" smtClean="0">
                <a:latin typeface="Berlin Sans FB" pitchFamily="34" charset="0"/>
              </a:rPr>
              <a:t>lingkungan</a:t>
            </a:r>
            <a:r>
              <a:rPr lang="en-US" dirty="0" smtClean="0">
                <a:latin typeface="Berlin Sans FB" pitchFamily="34" charset="0"/>
              </a:rPr>
              <a:t>, </a:t>
            </a:r>
            <a:r>
              <a:rPr lang="en-US" dirty="0" err="1" smtClean="0">
                <a:latin typeface="Berlin Sans FB" pitchFamily="34" charset="0"/>
              </a:rPr>
              <a:t>atau</a:t>
            </a:r>
            <a:r>
              <a:rPr lang="en-US" dirty="0" smtClean="0">
                <a:latin typeface="Berlin Sans FB" pitchFamily="34" charset="0"/>
              </a:rPr>
              <a:t> </a:t>
            </a:r>
            <a:r>
              <a:rPr lang="en-US" dirty="0" err="1" smtClean="0">
                <a:latin typeface="Berlin Sans FB" pitchFamily="34" charset="0"/>
              </a:rPr>
              <a:t>interaksi</a:t>
            </a:r>
            <a:r>
              <a:rPr lang="en-US" dirty="0" smtClean="0">
                <a:latin typeface="Berlin Sans FB" pitchFamily="34" charset="0"/>
              </a:rPr>
              <a:t> </a:t>
            </a:r>
            <a:r>
              <a:rPr lang="en-US" dirty="0" err="1" smtClean="0">
                <a:latin typeface="Berlin Sans FB" pitchFamily="34" charset="0"/>
              </a:rPr>
              <a:t>antar</a:t>
            </a:r>
            <a:r>
              <a:rPr lang="en-US" dirty="0" smtClean="0">
                <a:latin typeface="Berlin Sans FB" pitchFamily="34" charset="0"/>
              </a:rPr>
              <a:t> </a:t>
            </a:r>
            <a:r>
              <a:rPr lang="en-US" dirty="0" err="1" smtClean="0">
                <a:latin typeface="Berlin Sans FB" pitchFamily="34" charset="0"/>
              </a:rPr>
              <a:t>manusia</a:t>
            </a:r>
            <a:r>
              <a:rPr lang="en-US" dirty="0" smtClean="0">
                <a:latin typeface="Berlin Sans FB" pitchFamily="34" charset="0"/>
              </a:rPr>
              <a:t> </a:t>
            </a:r>
            <a:r>
              <a:rPr lang="en-US" dirty="0" err="1" smtClean="0">
                <a:latin typeface="Berlin Sans FB" pitchFamily="34" charset="0"/>
              </a:rPr>
              <a:t>itu</a:t>
            </a:r>
            <a:r>
              <a:rPr lang="en-US" dirty="0" smtClean="0">
                <a:latin typeface="Berlin Sans FB" pitchFamily="34" charset="0"/>
              </a:rPr>
              <a:t> </a:t>
            </a:r>
            <a:r>
              <a:rPr lang="en-US" dirty="0" err="1" smtClean="0">
                <a:latin typeface="Berlin Sans FB" pitchFamily="34" charset="0"/>
              </a:rPr>
              <a:t>sendiri</a:t>
            </a:r>
            <a:r>
              <a:rPr lang="en-US" dirty="0" smtClean="0">
                <a:latin typeface="Berlin Sans FB" pitchFamily="34" charset="0"/>
              </a:rPr>
              <a:t>. </a:t>
            </a:r>
          </a:p>
          <a:p>
            <a:pPr lvl="0">
              <a:spcAft>
                <a:spcPts val="600"/>
              </a:spcAft>
            </a:pPr>
            <a:r>
              <a:rPr lang="en-US" dirty="0" err="1" smtClean="0">
                <a:latin typeface="Berlin Sans FB" pitchFamily="34" charset="0"/>
              </a:rPr>
              <a:t>Selain</a:t>
            </a:r>
            <a:r>
              <a:rPr lang="en-US" dirty="0" smtClean="0">
                <a:latin typeface="Berlin Sans FB" pitchFamily="34" charset="0"/>
              </a:rPr>
              <a:t> </a:t>
            </a:r>
            <a:r>
              <a:rPr lang="en-US" dirty="0" err="1" smtClean="0">
                <a:latin typeface="Berlin Sans FB" pitchFamily="34" charset="0"/>
              </a:rPr>
              <a:t>itu</a:t>
            </a:r>
            <a:r>
              <a:rPr lang="en-US" dirty="0" smtClean="0">
                <a:latin typeface="Berlin Sans FB" pitchFamily="34" charset="0"/>
              </a:rPr>
              <a:t>, </a:t>
            </a:r>
            <a:r>
              <a:rPr lang="en-US" dirty="0" err="1" smtClean="0">
                <a:latin typeface="Berlin Sans FB" pitchFamily="34" charset="0"/>
              </a:rPr>
              <a:t>tidak</a:t>
            </a:r>
            <a:r>
              <a:rPr lang="en-US" dirty="0" smtClean="0">
                <a:latin typeface="Berlin Sans FB" pitchFamily="34" charset="0"/>
              </a:rPr>
              <a:t> </a:t>
            </a:r>
            <a:r>
              <a:rPr lang="en-US" dirty="0" err="1" smtClean="0">
                <a:latin typeface="Berlin Sans FB" pitchFamily="34" charset="0"/>
              </a:rPr>
              <a:t>mudah</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mencari</a:t>
            </a:r>
            <a:r>
              <a:rPr lang="en-US" dirty="0" smtClean="0">
                <a:latin typeface="Berlin Sans FB" pitchFamily="34" charset="0"/>
              </a:rPr>
              <a:t> </a:t>
            </a:r>
            <a:r>
              <a:rPr lang="en-US" dirty="0" err="1" smtClean="0">
                <a:latin typeface="Berlin Sans FB" pitchFamily="34" charset="0"/>
              </a:rPr>
              <a:t>orang</a:t>
            </a:r>
            <a:r>
              <a:rPr lang="en-US" dirty="0" smtClean="0">
                <a:latin typeface="Berlin Sans FB" pitchFamily="34" charset="0"/>
              </a:rPr>
              <a:t> yang </a:t>
            </a:r>
            <a:r>
              <a:rPr lang="en-US" dirty="0" err="1" smtClean="0">
                <a:latin typeface="Berlin Sans FB" pitchFamily="34" charset="0"/>
              </a:rPr>
              <a:t>bersedia</a:t>
            </a:r>
            <a:r>
              <a:rPr lang="en-US" dirty="0" smtClean="0">
                <a:latin typeface="Berlin Sans FB" pitchFamily="34" charset="0"/>
              </a:rPr>
              <a:t> </a:t>
            </a:r>
            <a:r>
              <a:rPr lang="en-US" dirty="0" err="1" smtClean="0">
                <a:latin typeface="Berlin Sans FB" pitchFamily="34" charset="0"/>
              </a:rPr>
              <a:t>dengan</a:t>
            </a:r>
            <a:r>
              <a:rPr lang="en-US" dirty="0" smtClean="0">
                <a:latin typeface="Berlin Sans FB" pitchFamily="34" charset="0"/>
              </a:rPr>
              <a:t> </a:t>
            </a:r>
            <a:r>
              <a:rPr lang="en-US" dirty="0" err="1" smtClean="0">
                <a:latin typeface="Berlin Sans FB" pitchFamily="34" charset="0"/>
              </a:rPr>
              <a:t>sukarela</a:t>
            </a:r>
            <a:r>
              <a:rPr lang="en-US" dirty="0" smtClean="0">
                <a:latin typeface="Berlin Sans FB" pitchFamily="34" charset="0"/>
              </a:rPr>
              <a:t> </a:t>
            </a:r>
            <a:r>
              <a:rPr lang="en-US" dirty="0" err="1" smtClean="0">
                <a:latin typeface="Berlin Sans FB" pitchFamily="34" charset="0"/>
              </a:rPr>
              <a:t>menjadi</a:t>
            </a:r>
            <a:r>
              <a:rPr lang="en-US" dirty="0" smtClean="0">
                <a:latin typeface="Berlin Sans FB" pitchFamily="34" charset="0"/>
              </a:rPr>
              <a:t> </a:t>
            </a:r>
            <a:r>
              <a:rPr lang="en-US" dirty="0" err="1" smtClean="0">
                <a:latin typeface="Berlin Sans FB" pitchFamily="34" charset="0"/>
              </a:rPr>
              <a:t>subyek</a:t>
            </a:r>
            <a:r>
              <a:rPr lang="en-US" dirty="0" smtClean="0">
                <a:latin typeface="Berlin Sans FB" pitchFamily="34" charset="0"/>
              </a:rPr>
              <a:t> </a:t>
            </a:r>
            <a:r>
              <a:rPr lang="en-US" dirty="0" err="1" smtClean="0">
                <a:latin typeface="Berlin Sans FB" pitchFamily="34" charset="0"/>
              </a:rPr>
              <a:t>dari</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a:t>
            </a:r>
            <a:r>
              <a:rPr lang="en-US" dirty="0" err="1" smtClean="0">
                <a:latin typeface="Berlin Sans FB" pitchFamily="34" charset="0"/>
              </a:rPr>
              <a:t>eksperimen</a:t>
            </a:r>
            <a:r>
              <a:rPr lang="en-US" dirty="0" smtClean="0">
                <a:latin typeface="Berlin Sans FB" pitchFamily="34" charset="0"/>
              </a:rPr>
              <a:t> ("</a:t>
            </a:r>
            <a:r>
              <a:rPr lang="en-US" dirty="0" err="1" smtClean="0">
                <a:latin typeface="Berlin Sans FB" pitchFamily="34" charset="0"/>
              </a:rPr>
              <a:t>kelinci</a:t>
            </a:r>
            <a:r>
              <a:rPr lang="en-US" dirty="0" smtClean="0">
                <a:latin typeface="Berlin Sans FB" pitchFamily="34" charset="0"/>
              </a:rPr>
              <a:t> </a:t>
            </a:r>
            <a:r>
              <a:rPr lang="en-US" dirty="0" err="1" smtClean="0">
                <a:latin typeface="Berlin Sans FB" pitchFamily="34" charset="0"/>
              </a:rPr>
              <a:t>percobaan</a:t>
            </a:r>
            <a:r>
              <a:rPr lang="en-US" dirty="0" smtClean="0">
                <a:latin typeface="Berlin Sans FB" pitchFamily="34" charset="0"/>
              </a:rPr>
              <a:t>").</a:t>
            </a:r>
          </a:p>
          <a:p>
            <a:pPr lvl="0">
              <a:spcAft>
                <a:spcPts val="600"/>
              </a:spcAft>
            </a:pPr>
            <a:r>
              <a:rPr lang="en-US" dirty="0" smtClean="0">
                <a:latin typeface="Berlin Sans FB" pitchFamily="34" charset="0"/>
              </a:rPr>
              <a:t>Guru </a:t>
            </a:r>
            <a:r>
              <a:rPr lang="en-US" dirty="0" err="1" smtClean="0">
                <a:latin typeface="Berlin Sans FB" pitchFamily="34" charset="0"/>
              </a:rPr>
              <a:t>sebagai</a:t>
            </a:r>
            <a:r>
              <a:rPr lang="en-US" dirty="0" smtClean="0">
                <a:latin typeface="Berlin Sans FB" pitchFamily="34" charset="0"/>
              </a:rPr>
              <a:t> </a:t>
            </a:r>
            <a:r>
              <a:rPr lang="en-US" dirty="0" err="1" smtClean="0">
                <a:latin typeface="Berlin Sans FB" pitchFamily="34" charset="0"/>
              </a:rPr>
              <a:t>peneliti</a:t>
            </a:r>
            <a:r>
              <a:rPr lang="en-US" dirty="0" smtClean="0">
                <a:latin typeface="Berlin Sans FB" pitchFamily="34" charset="0"/>
              </a:rPr>
              <a:t> </a:t>
            </a:r>
            <a:r>
              <a:rPr lang="en-US" dirty="0" err="1" smtClean="0">
                <a:latin typeface="Berlin Sans FB" pitchFamily="34" charset="0"/>
              </a:rPr>
              <a:t>akan</a:t>
            </a:r>
            <a:r>
              <a:rPr lang="en-US" dirty="0" smtClean="0">
                <a:latin typeface="Berlin Sans FB" pitchFamily="34" charset="0"/>
              </a:rPr>
              <a:t> </a:t>
            </a:r>
            <a:r>
              <a:rPr lang="en-US" dirty="0" err="1" smtClean="0">
                <a:latin typeface="Berlin Sans FB" pitchFamily="34" charset="0"/>
              </a:rPr>
              <a:t>dihadapkan</a:t>
            </a:r>
            <a:r>
              <a:rPr lang="en-US" dirty="0" smtClean="0">
                <a:latin typeface="Berlin Sans FB" pitchFamily="34" charset="0"/>
              </a:rPr>
              <a:t> </a:t>
            </a:r>
            <a:r>
              <a:rPr lang="en-US" dirty="0" err="1" smtClean="0">
                <a:latin typeface="Berlin Sans FB" pitchFamily="34" charset="0"/>
              </a:rPr>
              <a:t>pada</a:t>
            </a:r>
            <a:r>
              <a:rPr lang="en-US" dirty="0" smtClean="0">
                <a:latin typeface="Berlin Sans FB" pitchFamily="34" charset="0"/>
              </a:rPr>
              <a:t> </a:t>
            </a:r>
            <a:r>
              <a:rPr lang="en-US" dirty="0" err="1" smtClean="0">
                <a:latin typeface="Berlin Sans FB" pitchFamily="34" charset="0"/>
              </a:rPr>
              <a:t>persoalan</a:t>
            </a:r>
            <a:r>
              <a:rPr lang="en-US" dirty="0" smtClean="0">
                <a:latin typeface="Berlin Sans FB" pitchFamily="34" charset="0"/>
              </a:rPr>
              <a:t> </a:t>
            </a:r>
            <a:r>
              <a:rPr lang="en-US" dirty="0" err="1" smtClean="0">
                <a:latin typeface="Berlin Sans FB" pitchFamily="34" charset="0"/>
              </a:rPr>
              <a:t>apakah</a:t>
            </a:r>
            <a:r>
              <a:rPr lang="en-US" dirty="0" smtClean="0">
                <a:latin typeface="Berlin Sans FB" pitchFamily="34" charset="0"/>
              </a:rPr>
              <a:t> </a:t>
            </a:r>
            <a:r>
              <a:rPr lang="en-US" dirty="0" err="1" smtClean="0">
                <a:latin typeface="Berlin Sans FB" pitchFamily="34" charset="0"/>
              </a:rPr>
              <a:t>dia</a:t>
            </a:r>
            <a:r>
              <a:rPr lang="en-US" dirty="0" smtClean="0">
                <a:latin typeface="Berlin Sans FB" pitchFamily="34" charset="0"/>
              </a:rPr>
              <a:t> </a:t>
            </a:r>
            <a:r>
              <a:rPr lang="en-US" dirty="0" err="1" smtClean="0">
                <a:latin typeface="Berlin Sans FB" pitchFamily="34" charset="0"/>
              </a:rPr>
              <a:t>bisa</a:t>
            </a:r>
            <a:r>
              <a:rPr lang="en-US" dirty="0" smtClean="0">
                <a:latin typeface="Berlin Sans FB" pitchFamily="34" charset="0"/>
              </a:rPr>
              <a:t> </a:t>
            </a:r>
            <a:r>
              <a:rPr lang="en-US" dirty="0" err="1" smtClean="0">
                <a:latin typeface="Berlin Sans FB" pitchFamily="34" charset="0"/>
              </a:rPr>
              <a:t>bersikap</a:t>
            </a:r>
            <a:r>
              <a:rPr lang="en-US" dirty="0" smtClean="0">
                <a:latin typeface="Berlin Sans FB" pitchFamily="34" charset="0"/>
              </a:rPr>
              <a:t> </a:t>
            </a:r>
            <a:r>
              <a:rPr lang="en-US" dirty="0" err="1" smtClean="0">
                <a:latin typeface="Berlin Sans FB" pitchFamily="34" charset="0"/>
              </a:rPr>
              <a:t>obyektif</a:t>
            </a:r>
            <a:r>
              <a:rPr lang="en-US" dirty="0" smtClean="0">
                <a:latin typeface="Berlin Sans FB" pitchFamily="34" charset="0"/>
              </a:rPr>
              <a:t>, </a:t>
            </a:r>
            <a:r>
              <a:rPr lang="en-US" dirty="0" err="1" smtClean="0">
                <a:latin typeface="Berlin Sans FB" pitchFamily="34" charset="0"/>
              </a:rPr>
              <a:t>mengingat</a:t>
            </a:r>
            <a:r>
              <a:rPr lang="en-US" dirty="0" smtClean="0">
                <a:latin typeface="Berlin Sans FB" pitchFamily="34" charset="0"/>
              </a:rPr>
              <a:t> </a:t>
            </a:r>
            <a:r>
              <a:rPr lang="en-US" dirty="0" err="1" smtClean="0">
                <a:latin typeface="Berlin Sans FB" pitchFamily="34" charset="0"/>
              </a:rPr>
              <a:t>sebagai</a:t>
            </a:r>
            <a:r>
              <a:rPr lang="en-US" dirty="0" smtClean="0">
                <a:latin typeface="Berlin Sans FB" pitchFamily="34" charset="0"/>
              </a:rPr>
              <a:t> </a:t>
            </a:r>
            <a:r>
              <a:rPr lang="en-US" dirty="0" err="1" smtClean="0">
                <a:latin typeface="Berlin Sans FB" pitchFamily="34" charset="0"/>
              </a:rPr>
              <a:t>peneliti</a:t>
            </a:r>
            <a:r>
              <a:rPr lang="en-US" dirty="0" smtClean="0">
                <a:latin typeface="Berlin Sans FB" pitchFamily="34" charset="0"/>
              </a:rPr>
              <a:t> </a:t>
            </a:r>
            <a:r>
              <a:rPr lang="en-US" dirty="0" err="1" smtClean="0">
                <a:latin typeface="Berlin Sans FB" pitchFamily="34" charset="0"/>
              </a:rPr>
              <a:t>dia</a:t>
            </a:r>
            <a:r>
              <a:rPr lang="en-US" dirty="0" smtClean="0">
                <a:latin typeface="Berlin Sans FB" pitchFamily="34" charset="0"/>
              </a:rPr>
              <a:t> </a:t>
            </a:r>
            <a:r>
              <a:rPr lang="en-US" dirty="0" err="1" smtClean="0">
                <a:latin typeface="Berlin Sans FB" pitchFamily="34" charset="0"/>
              </a:rPr>
              <a:t>juga</a:t>
            </a:r>
            <a:r>
              <a:rPr lang="en-US" dirty="0" smtClean="0">
                <a:latin typeface="Berlin Sans FB" pitchFamily="34" charset="0"/>
              </a:rPr>
              <a:t> </a:t>
            </a:r>
            <a:r>
              <a:rPr lang="en-US" dirty="0" err="1" smtClean="0">
                <a:latin typeface="Berlin Sans FB" pitchFamily="34" charset="0"/>
              </a:rPr>
              <a:t>sebagai</a:t>
            </a:r>
            <a:r>
              <a:rPr lang="en-US" dirty="0" smtClean="0">
                <a:latin typeface="Berlin Sans FB" pitchFamily="34" charset="0"/>
              </a:rPr>
              <a:t> </a:t>
            </a:r>
            <a:r>
              <a:rPr lang="en-US" dirty="0" err="1" smtClean="0">
                <a:latin typeface="Berlin Sans FB" pitchFamily="34" charset="0"/>
              </a:rPr>
              <a:t>manusia</a:t>
            </a:r>
            <a:r>
              <a:rPr lang="en-US" dirty="0" smtClean="0">
                <a:latin typeface="Berlin Sans FB" pitchFamily="34" charset="0"/>
              </a:rPr>
              <a:t> yang </a:t>
            </a:r>
            <a:r>
              <a:rPr lang="en-US" dirty="0" err="1" smtClean="0">
                <a:latin typeface="Berlin Sans FB" pitchFamily="34" charset="0"/>
              </a:rPr>
              <a:t>berinteraksi</a:t>
            </a:r>
            <a:r>
              <a:rPr lang="en-US" dirty="0" smtClean="0">
                <a:latin typeface="Berlin Sans FB" pitchFamily="34" charset="0"/>
              </a:rPr>
              <a:t> </a:t>
            </a:r>
            <a:r>
              <a:rPr lang="en-US" dirty="0" err="1" smtClean="0">
                <a:latin typeface="Berlin Sans FB" pitchFamily="34" charset="0"/>
              </a:rPr>
              <a:t>dengan</a:t>
            </a:r>
            <a:r>
              <a:rPr lang="en-US" dirty="0" smtClean="0">
                <a:latin typeface="Berlin Sans FB" pitchFamily="34" charset="0"/>
              </a:rPr>
              <a:t> </a:t>
            </a:r>
            <a:r>
              <a:rPr lang="en-US" dirty="0" err="1" smtClean="0">
                <a:latin typeface="Berlin Sans FB" pitchFamily="34" charset="0"/>
              </a:rPr>
              <a:t>subyek</a:t>
            </a:r>
            <a:r>
              <a:rPr lang="en-US" dirty="0" smtClean="0">
                <a:latin typeface="Berlin Sans FB" pitchFamily="34" charset="0"/>
              </a:rPr>
              <a:t> yang </a:t>
            </a:r>
            <a:r>
              <a:rPr lang="en-US" dirty="0" err="1" smtClean="0">
                <a:latin typeface="Berlin Sans FB" pitchFamily="34" charset="0"/>
              </a:rPr>
              <a:t>diteliti</a:t>
            </a:r>
            <a:r>
              <a:rPr lang="en-US" dirty="0" smtClean="0">
                <a:latin typeface="Berlin Sans FB" pitchFamily="34" charset="0"/>
              </a:rPr>
              <a:t>, </a:t>
            </a:r>
            <a:r>
              <a:rPr lang="en-US" dirty="0" err="1" smtClean="0">
                <a:latin typeface="Berlin Sans FB" pitchFamily="34" charset="0"/>
              </a:rPr>
              <a:t>yaitu</a:t>
            </a:r>
            <a:r>
              <a:rPr lang="en-US" dirty="0" smtClean="0">
                <a:latin typeface="Berlin Sans FB" pitchFamily="34" charset="0"/>
              </a:rPr>
              <a:t> </a:t>
            </a:r>
            <a:r>
              <a:rPr lang="en-US" dirty="0" err="1" smtClean="0">
                <a:latin typeface="Berlin Sans FB" pitchFamily="34" charset="0"/>
              </a:rPr>
              <a:t>siswanya</a:t>
            </a:r>
            <a:r>
              <a:rPr lang="en-US" dirty="0" smtClean="0">
                <a:latin typeface="Berlin Sans FB" pitchFamily="34" charset="0"/>
              </a:rPr>
              <a:t> </a:t>
            </a:r>
            <a:r>
              <a:rPr lang="en-US" dirty="0" err="1" smtClean="0">
                <a:latin typeface="Berlin Sans FB" pitchFamily="34" charset="0"/>
              </a:rPr>
              <a:t>sendiri</a:t>
            </a:r>
            <a:r>
              <a:rPr lang="en-US" dirty="0" smtClean="0">
                <a:latin typeface="Berlin Sans FB" pitchFamily="34" charset="0"/>
              </a:rPr>
              <a:t>.</a:t>
            </a:r>
          </a:p>
          <a:p>
            <a:pPr>
              <a:buNone/>
            </a:pPr>
            <a:endParaRPr lang="en-US" dirty="0"/>
          </a:p>
        </p:txBody>
      </p:sp>
    </p:spTree>
  </p:cSld>
  <p:clrMapOvr>
    <a:masterClrMapping/>
  </p:clrMapOvr>
  <p:transition>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a:blipFill>
            <a:blip r:embed="rId2"/>
            <a:tile tx="0" ty="0" sx="100000" sy="100000" flip="none" algn="tl"/>
          </a:blipFill>
        </p:spPr>
        <p:txBody>
          <a:bodyPr>
            <a:normAutofit fontScale="90000"/>
          </a:bodyPr>
          <a:lstStyle/>
          <a:p>
            <a:r>
              <a:rPr lang="en-US" b="1" dirty="0" err="1"/>
              <a:t>Jenis</a:t>
            </a:r>
            <a:r>
              <a:rPr lang="en-US" b="1" dirty="0"/>
              <a:t> </a:t>
            </a:r>
            <a:r>
              <a:rPr lang="en-US" b="1" dirty="0" err="1"/>
              <a:t>Penelitian</a:t>
            </a:r>
            <a:r>
              <a:rPr lang="en-US" b="1" dirty="0"/>
              <a:t> </a:t>
            </a:r>
            <a:r>
              <a:rPr lang="en-US" b="1" dirty="0" err="1"/>
              <a:t>menurut</a:t>
            </a:r>
            <a:r>
              <a:rPr lang="en-US" b="1" dirty="0"/>
              <a:t> </a:t>
            </a:r>
            <a:r>
              <a:rPr lang="en-US" b="1" dirty="0" err="1"/>
              <a:t>Tujuannya</a:t>
            </a:r>
            <a:r>
              <a:rPr lang="en-US" b="1" dirty="0" smtClean="0"/>
              <a:t>:</a:t>
            </a:r>
            <a:endParaRPr lang="en-US" dirty="0"/>
          </a:p>
        </p:txBody>
      </p:sp>
      <p:sp>
        <p:nvSpPr>
          <p:cNvPr id="3" name="Content Placeholder 2"/>
          <p:cNvSpPr>
            <a:spLocks noGrp="1"/>
          </p:cNvSpPr>
          <p:nvPr>
            <p:ph idx="1"/>
          </p:nvPr>
        </p:nvSpPr>
        <p:spPr>
          <a:xfrm>
            <a:off x="457200" y="1600201"/>
            <a:ext cx="8229600" cy="3971940"/>
          </a:xfrm>
        </p:spPr>
        <p:txBody>
          <a:bodyPr/>
          <a:lstStyle/>
          <a:p>
            <a:r>
              <a:rPr lang="en-US" dirty="0" err="1">
                <a:latin typeface="Berlin Sans FB" pitchFamily="34" charset="0"/>
              </a:rPr>
              <a:t>Menurut</a:t>
            </a:r>
            <a:r>
              <a:rPr lang="en-US" dirty="0">
                <a:latin typeface="Berlin Sans FB" pitchFamily="34" charset="0"/>
              </a:rPr>
              <a:t> </a:t>
            </a:r>
            <a:r>
              <a:rPr lang="en-US" dirty="0" err="1">
                <a:latin typeface="Berlin Sans FB" pitchFamily="34" charset="0"/>
              </a:rPr>
              <a:t>tujuannya</a:t>
            </a:r>
            <a:r>
              <a:rPr lang="en-US" dirty="0">
                <a:latin typeface="Berlin Sans FB" pitchFamily="34" charset="0"/>
              </a:rPr>
              <a:t>, </a:t>
            </a:r>
            <a:r>
              <a:rPr lang="en-US" dirty="0" err="1">
                <a:latin typeface="Berlin Sans FB" pitchFamily="34" charset="0"/>
              </a:rPr>
              <a:t>penelitian</a:t>
            </a:r>
            <a:r>
              <a:rPr lang="en-US" dirty="0">
                <a:latin typeface="Berlin Sans FB" pitchFamily="34" charset="0"/>
              </a:rPr>
              <a:t> </a:t>
            </a:r>
            <a:r>
              <a:rPr lang="en-US" dirty="0" err="1">
                <a:latin typeface="Berlin Sans FB" pitchFamily="34" charset="0"/>
              </a:rPr>
              <a:t>dapat</a:t>
            </a:r>
            <a:r>
              <a:rPr lang="en-US" dirty="0">
                <a:latin typeface="Berlin Sans FB" pitchFamily="34" charset="0"/>
              </a:rPr>
              <a:t> </a:t>
            </a:r>
            <a:r>
              <a:rPr lang="en-US" dirty="0" err="1">
                <a:latin typeface="Berlin Sans FB" pitchFamily="34" charset="0"/>
              </a:rPr>
              <a:t>dibedakan</a:t>
            </a:r>
            <a:r>
              <a:rPr lang="en-US" dirty="0">
                <a:latin typeface="Berlin Sans FB" pitchFamily="34" charset="0"/>
              </a:rPr>
              <a:t> </a:t>
            </a:r>
            <a:r>
              <a:rPr lang="en-US" dirty="0" err="1">
                <a:latin typeface="Berlin Sans FB" pitchFamily="34" charset="0"/>
              </a:rPr>
              <a:t>menjadi</a:t>
            </a:r>
            <a:r>
              <a:rPr lang="en-US" dirty="0">
                <a:latin typeface="Berlin Sans FB" pitchFamily="34" charset="0"/>
              </a:rPr>
              <a:t> </a:t>
            </a:r>
            <a:r>
              <a:rPr lang="en-US" dirty="0" err="1">
                <a:latin typeface="Berlin Sans FB" pitchFamily="34" charset="0"/>
              </a:rPr>
              <a:t>tiga</a:t>
            </a:r>
            <a:r>
              <a:rPr lang="en-US" dirty="0">
                <a:latin typeface="Berlin Sans FB" pitchFamily="34" charset="0"/>
              </a:rPr>
              <a:t>, </a:t>
            </a:r>
            <a:r>
              <a:rPr lang="en-US" dirty="0" err="1">
                <a:latin typeface="Berlin Sans FB" pitchFamily="34" charset="0"/>
              </a:rPr>
              <a:t>yaitu</a:t>
            </a:r>
            <a:r>
              <a:rPr lang="en-US" dirty="0">
                <a:latin typeface="Berlin Sans FB" pitchFamily="34" charset="0"/>
              </a:rPr>
              <a:t>:</a:t>
            </a:r>
          </a:p>
          <a:p>
            <a:pPr marL="914400" lvl="1" indent="-514350">
              <a:buFont typeface="+mj-lt"/>
              <a:buAutoNum type="arabicPeriod"/>
            </a:pPr>
            <a:r>
              <a:rPr lang="en-US" dirty="0" err="1">
                <a:latin typeface="Berlin Sans FB" pitchFamily="34" charset="0"/>
              </a:rPr>
              <a:t>Penelitian</a:t>
            </a:r>
            <a:r>
              <a:rPr lang="en-US" dirty="0">
                <a:latin typeface="Berlin Sans FB" pitchFamily="34" charset="0"/>
              </a:rPr>
              <a:t> </a:t>
            </a:r>
            <a:r>
              <a:rPr lang="en-US" dirty="0" err="1">
                <a:latin typeface="Berlin Sans FB" pitchFamily="34" charset="0"/>
              </a:rPr>
              <a:t>eksploratif</a:t>
            </a:r>
            <a:endParaRPr lang="en-US" dirty="0">
              <a:latin typeface="Berlin Sans FB" pitchFamily="34" charset="0"/>
            </a:endParaRPr>
          </a:p>
          <a:p>
            <a:pPr marL="914400" lvl="1" indent="-514350">
              <a:buFont typeface="+mj-lt"/>
              <a:buAutoNum type="arabicPeriod"/>
            </a:pPr>
            <a:r>
              <a:rPr lang="en-US" dirty="0" err="1">
                <a:latin typeface="Berlin Sans FB" pitchFamily="34" charset="0"/>
              </a:rPr>
              <a:t>Penelitian</a:t>
            </a:r>
            <a:r>
              <a:rPr lang="en-US" dirty="0">
                <a:latin typeface="Berlin Sans FB" pitchFamily="34" charset="0"/>
              </a:rPr>
              <a:t> </a:t>
            </a:r>
            <a:r>
              <a:rPr lang="en-US" dirty="0" err="1">
                <a:latin typeface="Berlin Sans FB" pitchFamily="34" charset="0"/>
              </a:rPr>
              <a:t>deskriptif</a:t>
            </a:r>
            <a:r>
              <a:rPr lang="en-US" dirty="0">
                <a:latin typeface="Berlin Sans FB" pitchFamily="34" charset="0"/>
              </a:rPr>
              <a:t>, </a:t>
            </a:r>
            <a:r>
              <a:rPr lang="en-US" dirty="0" err="1">
                <a:latin typeface="Berlin Sans FB" pitchFamily="34" charset="0"/>
              </a:rPr>
              <a:t>dan</a:t>
            </a:r>
            <a:endParaRPr lang="en-US" dirty="0">
              <a:latin typeface="Berlin Sans FB" pitchFamily="34" charset="0"/>
            </a:endParaRPr>
          </a:p>
          <a:p>
            <a:pPr marL="914400" lvl="1" indent="-514350">
              <a:buFont typeface="+mj-lt"/>
              <a:buAutoNum type="arabicPeriod"/>
            </a:pPr>
            <a:r>
              <a:rPr lang="en-US" dirty="0" err="1">
                <a:latin typeface="Berlin Sans FB" pitchFamily="34" charset="0"/>
              </a:rPr>
              <a:t>Penelitian</a:t>
            </a:r>
            <a:r>
              <a:rPr lang="en-US" dirty="0">
                <a:latin typeface="Berlin Sans FB" pitchFamily="34" charset="0"/>
              </a:rPr>
              <a:t> </a:t>
            </a:r>
            <a:r>
              <a:rPr lang="en-US" dirty="0" err="1">
                <a:latin typeface="Berlin Sans FB" pitchFamily="34" charset="0"/>
              </a:rPr>
              <a:t>eksplanatif</a:t>
            </a:r>
            <a:r>
              <a:rPr lang="en-US" dirty="0">
                <a:latin typeface="Berlin Sans FB" pitchFamily="34" charset="0"/>
              </a:rPr>
              <a:t>.</a:t>
            </a:r>
          </a:p>
          <a:p>
            <a:pPr>
              <a:buNone/>
            </a:pPr>
            <a:endParaRPr lang="en-US" dirty="0"/>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743712"/>
          </a:xfrm>
          <a:solidFill>
            <a:schemeClr val="accent3">
              <a:lumMod val="20000"/>
              <a:lumOff val="80000"/>
            </a:schemeClr>
          </a:solidFill>
        </p:spPr>
        <p:txBody>
          <a:bodyPr>
            <a:noAutofit/>
          </a:bodyPr>
          <a:lstStyle/>
          <a:p>
            <a:r>
              <a:rPr lang="en-US" sz="5400" dirty="0" err="1" smtClean="0">
                <a:solidFill>
                  <a:srgbClr val="FF0000"/>
                </a:solidFill>
                <a:latin typeface="Brush Script MT" pitchFamily="66" charset="0"/>
              </a:rPr>
              <a:t>Validitas</a:t>
            </a:r>
            <a:r>
              <a:rPr lang="en-US" sz="5400" dirty="0" smtClean="0">
                <a:solidFill>
                  <a:srgbClr val="FF0000"/>
                </a:solidFill>
                <a:latin typeface="Brush Script MT" pitchFamily="66" charset="0"/>
              </a:rPr>
              <a:t> </a:t>
            </a:r>
            <a:r>
              <a:rPr lang="en-US" sz="5400" dirty="0" err="1" smtClean="0">
                <a:solidFill>
                  <a:srgbClr val="FF0000"/>
                </a:solidFill>
                <a:latin typeface="Brush Script MT" pitchFamily="66" charset="0"/>
              </a:rPr>
              <a:t>Penelitian</a:t>
            </a:r>
            <a:r>
              <a:rPr lang="en-US" sz="5400" dirty="0" smtClean="0">
                <a:solidFill>
                  <a:srgbClr val="FF0000"/>
                </a:solidFill>
                <a:latin typeface="Brush Script MT" pitchFamily="66" charset="0"/>
              </a:rPr>
              <a:t> </a:t>
            </a:r>
            <a:r>
              <a:rPr lang="en-US" sz="5400" dirty="0" err="1" smtClean="0">
                <a:solidFill>
                  <a:srgbClr val="FF0000"/>
                </a:solidFill>
                <a:latin typeface="Brush Script MT" pitchFamily="66" charset="0"/>
              </a:rPr>
              <a:t>Eksperimen</a:t>
            </a:r>
            <a:endParaRPr lang="en-US" sz="5400" dirty="0">
              <a:solidFill>
                <a:srgbClr val="FF0000"/>
              </a:solidFill>
              <a:latin typeface="Brush Script MT" pitchFamily="66" charset="0"/>
            </a:endParaRPr>
          </a:p>
        </p:txBody>
      </p:sp>
      <p:sp>
        <p:nvSpPr>
          <p:cNvPr id="3" name="Content Placeholder 2"/>
          <p:cNvSpPr>
            <a:spLocks noGrp="1"/>
          </p:cNvSpPr>
          <p:nvPr>
            <p:ph idx="1"/>
          </p:nvPr>
        </p:nvSpPr>
        <p:spPr>
          <a:xfrm>
            <a:off x="457200" y="1500174"/>
            <a:ext cx="8229600" cy="4824426"/>
          </a:xfrm>
        </p:spPr>
        <p:txBody>
          <a:bodyPr>
            <a:normAutofit/>
          </a:bodyPr>
          <a:lstStyle/>
          <a:p>
            <a:pPr lvl="0">
              <a:lnSpc>
                <a:spcPct val="90000"/>
              </a:lnSpc>
              <a:spcAft>
                <a:spcPts val="600"/>
              </a:spcAft>
            </a:pPr>
            <a:r>
              <a:rPr lang="en-US" dirty="0" err="1" smtClean="0">
                <a:latin typeface="Berlin Sans FB" pitchFamily="34" charset="0"/>
              </a:rPr>
              <a:t>Penelitian</a:t>
            </a:r>
            <a:r>
              <a:rPr lang="en-US" dirty="0" smtClean="0">
                <a:latin typeface="Berlin Sans FB" pitchFamily="34" charset="0"/>
              </a:rPr>
              <a:t> </a:t>
            </a:r>
            <a:r>
              <a:rPr lang="en-US" dirty="0" err="1" smtClean="0">
                <a:latin typeface="Berlin Sans FB" pitchFamily="34" charset="0"/>
              </a:rPr>
              <a:t>eksperimen</a:t>
            </a:r>
            <a:r>
              <a:rPr lang="en-US" dirty="0" smtClean="0">
                <a:latin typeface="Berlin Sans FB" pitchFamily="34" charset="0"/>
              </a:rPr>
              <a:t> </a:t>
            </a:r>
            <a:r>
              <a:rPr lang="en-US" dirty="0" err="1" smtClean="0">
                <a:latin typeface="Berlin Sans FB" pitchFamily="34" charset="0"/>
              </a:rPr>
              <a:t>merupakan</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yang paling </a:t>
            </a:r>
            <a:r>
              <a:rPr lang="en-US" dirty="0" err="1" smtClean="0">
                <a:latin typeface="Berlin Sans FB" pitchFamily="34" charset="0"/>
              </a:rPr>
              <a:t>dapat</a:t>
            </a:r>
            <a:r>
              <a:rPr lang="en-US" dirty="0" smtClean="0">
                <a:latin typeface="Berlin Sans FB" pitchFamily="34" charset="0"/>
              </a:rPr>
              <a:t> </a:t>
            </a:r>
            <a:r>
              <a:rPr lang="en-US" dirty="0" err="1" smtClean="0">
                <a:latin typeface="Berlin Sans FB" pitchFamily="34" charset="0"/>
              </a:rPr>
              <a:t>diandalkan</a:t>
            </a:r>
            <a:r>
              <a:rPr lang="en-US" dirty="0" smtClean="0">
                <a:latin typeface="Berlin Sans FB" pitchFamily="34" charset="0"/>
              </a:rPr>
              <a:t> </a:t>
            </a:r>
            <a:r>
              <a:rPr lang="en-US" dirty="0" err="1" smtClean="0">
                <a:latin typeface="Berlin Sans FB" pitchFamily="34" charset="0"/>
              </a:rPr>
              <a:t>keilmiahan-nya</a:t>
            </a:r>
            <a:r>
              <a:rPr lang="en-US" dirty="0" smtClean="0">
                <a:latin typeface="Berlin Sans FB" pitchFamily="34" charset="0"/>
              </a:rPr>
              <a:t> (paling valid), </a:t>
            </a:r>
            <a:r>
              <a:rPr lang="en-US" dirty="0" err="1" smtClean="0">
                <a:latin typeface="Berlin Sans FB" pitchFamily="34" charset="0"/>
              </a:rPr>
              <a:t>karena</a:t>
            </a:r>
            <a:r>
              <a:rPr lang="en-US" dirty="0" smtClean="0">
                <a:latin typeface="Berlin Sans FB" pitchFamily="34" charset="0"/>
              </a:rPr>
              <a:t> </a:t>
            </a:r>
            <a:r>
              <a:rPr lang="en-US" dirty="0" err="1" smtClean="0">
                <a:latin typeface="Berlin Sans FB" pitchFamily="34" charset="0"/>
              </a:rPr>
              <a:t>dilakukan</a:t>
            </a:r>
            <a:r>
              <a:rPr lang="en-US" dirty="0" smtClean="0">
                <a:latin typeface="Berlin Sans FB" pitchFamily="34" charset="0"/>
              </a:rPr>
              <a:t> </a:t>
            </a:r>
            <a:r>
              <a:rPr lang="en-US" dirty="0" err="1" smtClean="0">
                <a:latin typeface="Berlin Sans FB" pitchFamily="34" charset="0"/>
              </a:rPr>
              <a:t>dengan</a:t>
            </a:r>
            <a:r>
              <a:rPr lang="en-US" dirty="0" smtClean="0">
                <a:latin typeface="Berlin Sans FB" pitchFamily="34" charset="0"/>
              </a:rPr>
              <a:t> </a:t>
            </a:r>
            <a:r>
              <a:rPr lang="en-US" dirty="0" err="1" smtClean="0">
                <a:latin typeface="Berlin Sans FB" pitchFamily="34" charset="0"/>
              </a:rPr>
              <a:t>pengontrolan</a:t>
            </a:r>
            <a:r>
              <a:rPr lang="en-US" dirty="0" smtClean="0">
                <a:latin typeface="Berlin Sans FB" pitchFamily="34" charset="0"/>
              </a:rPr>
              <a:t> </a:t>
            </a:r>
            <a:r>
              <a:rPr lang="en-US" dirty="0" err="1" smtClean="0">
                <a:latin typeface="Berlin Sans FB" pitchFamily="34" charset="0"/>
              </a:rPr>
              <a:t>secara</a:t>
            </a:r>
            <a:r>
              <a:rPr lang="en-US" dirty="0" smtClean="0">
                <a:latin typeface="Berlin Sans FB" pitchFamily="34" charset="0"/>
              </a:rPr>
              <a:t> </a:t>
            </a:r>
            <a:r>
              <a:rPr lang="en-US" dirty="0" err="1" smtClean="0">
                <a:latin typeface="Berlin Sans FB" pitchFamily="34" charset="0"/>
              </a:rPr>
              <a:t>ketat</a:t>
            </a:r>
            <a:r>
              <a:rPr lang="en-US" dirty="0" smtClean="0">
                <a:latin typeface="Berlin Sans FB" pitchFamily="34" charset="0"/>
              </a:rPr>
              <a:t> </a:t>
            </a:r>
            <a:r>
              <a:rPr lang="en-US" dirty="0" err="1" smtClean="0">
                <a:latin typeface="Berlin Sans FB" pitchFamily="34" charset="0"/>
              </a:rPr>
              <a:t>terhadap</a:t>
            </a:r>
            <a:r>
              <a:rPr lang="en-US" dirty="0" smtClean="0">
                <a:latin typeface="Berlin Sans FB" pitchFamily="34" charset="0"/>
              </a:rPr>
              <a:t> </a:t>
            </a:r>
            <a:r>
              <a:rPr lang="en-US" dirty="0" err="1" smtClean="0">
                <a:latin typeface="Berlin Sans FB" pitchFamily="34" charset="0"/>
              </a:rPr>
              <a:t>variabel-variabel</a:t>
            </a:r>
            <a:r>
              <a:rPr lang="en-US" dirty="0" smtClean="0">
                <a:latin typeface="Berlin Sans FB" pitchFamily="34" charset="0"/>
              </a:rPr>
              <a:t> </a:t>
            </a:r>
            <a:r>
              <a:rPr lang="en-US" dirty="0" err="1" smtClean="0">
                <a:latin typeface="Berlin Sans FB" pitchFamily="34" charset="0"/>
              </a:rPr>
              <a:t>pengganggu</a:t>
            </a:r>
            <a:r>
              <a:rPr lang="en-US" dirty="0" smtClean="0">
                <a:latin typeface="Berlin Sans FB" pitchFamily="34" charset="0"/>
              </a:rPr>
              <a:t> </a:t>
            </a:r>
            <a:r>
              <a:rPr lang="en-US" dirty="0" err="1" smtClean="0">
                <a:latin typeface="Berlin Sans FB" pitchFamily="34" charset="0"/>
              </a:rPr>
              <a:t>di</a:t>
            </a:r>
            <a:r>
              <a:rPr lang="en-US" dirty="0" smtClean="0">
                <a:latin typeface="Berlin Sans FB" pitchFamily="34" charset="0"/>
              </a:rPr>
              <a:t> </a:t>
            </a:r>
            <a:r>
              <a:rPr lang="en-US" dirty="0" err="1" smtClean="0">
                <a:latin typeface="Berlin Sans FB" pitchFamily="34" charset="0"/>
              </a:rPr>
              <a:t>luar</a:t>
            </a:r>
            <a:r>
              <a:rPr lang="en-US" dirty="0" smtClean="0">
                <a:latin typeface="Berlin Sans FB" pitchFamily="34" charset="0"/>
              </a:rPr>
              <a:t> yang </a:t>
            </a:r>
            <a:r>
              <a:rPr lang="en-US" dirty="0" err="1" smtClean="0">
                <a:latin typeface="Berlin Sans FB" pitchFamily="34" charset="0"/>
              </a:rPr>
              <a:t>dieksperimenkan</a:t>
            </a:r>
            <a:r>
              <a:rPr lang="en-US" dirty="0" smtClean="0">
                <a:latin typeface="Berlin Sans FB" pitchFamily="34" charset="0"/>
              </a:rPr>
              <a:t> (Borg &amp; Gall, 1983). </a:t>
            </a:r>
          </a:p>
          <a:p>
            <a:pPr lvl="0">
              <a:lnSpc>
                <a:spcPct val="90000"/>
              </a:lnSpc>
              <a:spcAft>
                <a:spcPts val="600"/>
              </a:spcAft>
            </a:pPr>
            <a:r>
              <a:rPr lang="en-US" dirty="0" err="1" smtClean="0">
                <a:latin typeface="Berlin Sans FB" pitchFamily="34" charset="0"/>
              </a:rPr>
              <a:t>Metode</a:t>
            </a:r>
            <a:r>
              <a:rPr lang="en-US" dirty="0" smtClean="0">
                <a:latin typeface="Berlin Sans FB" pitchFamily="34" charset="0"/>
              </a:rPr>
              <a:t> </a:t>
            </a:r>
            <a:r>
              <a:rPr lang="en-US" dirty="0" err="1" smtClean="0">
                <a:latin typeface="Berlin Sans FB" pitchFamily="34" charset="0"/>
              </a:rPr>
              <a:t>eksperimen</a:t>
            </a:r>
            <a:r>
              <a:rPr lang="en-US" dirty="0" smtClean="0">
                <a:latin typeface="Berlin Sans FB" pitchFamily="34" charset="0"/>
              </a:rPr>
              <a:t> </a:t>
            </a:r>
            <a:r>
              <a:rPr lang="en-US" dirty="0" err="1" smtClean="0">
                <a:latin typeface="Berlin Sans FB" pitchFamily="34" charset="0"/>
              </a:rPr>
              <a:t>merupakan</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yang </a:t>
            </a:r>
            <a:r>
              <a:rPr lang="en-US" dirty="0" err="1" smtClean="0">
                <a:latin typeface="Berlin Sans FB" pitchFamily="34" charset="0"/>
              </a:rPr>
              <a:t>digunakan</a:t>
            </a:r>
            <a:r>
              <a:rPr lang="en-US" dirty="0" smtClean="0">
                <a:latin typeface="Berlin Sans FB" pitchFamily="34" charset="0"/>
              </a:rPr>
              <a:t> </a:t>
            </a:r>
            <a:r>
              <a:rPr lang="en-US" dirty="0" err="1" smtClean="0">
                <a:latin typeface="Berlin Sans FB" pitchFamily="34" charset="0"/>
              </a:rPr>
              <a:t>untuk</a:t>
            </a:r>
            <a:r>
              <a:rPr lang="en-US" dirty="0" smtClean="0">
                <a:latin typeface="Berlin Sans FB" pitchFamily="34" charset="0"/>
              </a:rPr>
              <a:t> </a:t>
            </a:r>
            <a:r>
              <a:rPr lang="en-US" dirty="0" err="1" smtClean="0">
                <a:latin typeface="Berlin Sans FB" pitchFamily="34" charset="0"/>
              </a:rPr>
              <a:t>mencari</a:t>
            </a:r>
            <a:r>
              <a:rPr lang="en-US" dirty="0" smtClean="0">
                <a:latin typeface="Berlin Sans FB" pitchFamily="34" charset="0"/>
              </a:rPr>
              <a:t> </a:t>
            </a:r>
            <a:r>
              <a:rPr lang="en-US" dirty="0" err="1" smtClean="0">
                <a:latin typeface="Berlin Sans FB" pitchFamily="34" charset="0"/>
              </a:rPr>
              <a:t>pengaruh</a:t>
            </a:r>
            <a:r>
              <a:rPr lang="en-US" dirty="0" smtClean="0">
                <a:latin typeface="Berlin Sans FB" pitchFamily="34" charset="0"/>
              </a:rPr>
              <a:t> </a:t>
            </a:r>
            <a:r>
              <a:rPr lang="en-US" dirty="0" err="1" smtClean="0">
                <a:latin typeface="Berlin Sans FB" pitchFamily="34" charset="0"/>
              </a:rPr>
              <a:t>perlakuan</a:t>
            </a:r>
            <a:r>
              <a:rPr lang="en-US" dirty="0" smtClean="0">
                <a:latin typeface="Berlin Sans FB" pitchFamily="34" charset="0"/>
              </a:rPr>
              <a:t> </a:t>
            </a:r>
            <a:r>
              <a:rPr lang="en-US" dirty="0" err="1" smtClean="0">
                <a:latin typeface="Berlin Sans FB" pitchFamily="34" charset="0"/>
              </a:rPr>
              <a:t>tertentu</a:t>
            </a:r>
            <a:r>
              <a:rPr lang="en-US" dirty="0" smtClean="0">
                <a:latin typeface="Berlin Sans FB" pitchFamily="34" charset="0"/>
              </a:rPr>
              <a:t> </a:t>
            </a:r>
            <a:r>
              <a:rPr lang="en-US" dirty="0" err="1" smtClean="0">
                <a:latin typeface="Berlin Sans FB" pitchFamily="34" charset="0"/>
              </a:rPr>
              <a:t>terhadap</a:t>
            </a:r>
            <a:r>
              <a:rPr lang="en-US" dirty="0" smtClean="0">
                <a:latin typeface="Berlin Sans FB" pitchFamily="34" charset="0"/>
              </a:rPr>
              <a:t> </a:t>
            </a:r>
            <a:r>
              <a:rPr lang="en-US" dirty="0" err="1" smtClean="0">
                <a:latin typeface="Berlin Sans FB" pitchFamily="34" charset="0"/>
              </a:rPr>
              <a:t>dampaknya</a:t>
            </a:r>
            <a:r>
              <a:rPr lang="en-US" dirty="0" smtClean="0">
                <a:latin typeface="Berlin Sans FB" pitchFamily="34" charset="0"/>
              </a:rPr>
              <a:t> </a:t>
            </a:r>
            <a:r>
              <a:rPr lang="en-US" dirty="0" err="1" smtClean="0">
                <a:latin typeface="Berlin Sans FB" pitchFamily="34" charset="0"/>
              </a:rPr>
              <a:t>dalam</a:t>
            </a:r>
            <a:r>
              <a:rPr lang="en-US" dirty="0" smtClean="0">
                <a:latin typeface="Berlin Sans FB" pitchFamily="34" charset="0"/>
              </a:rPr>
              <a:t> </a:t>
            </a:r>
            <a:r>
              <a:rPr lang="en-US" dirty="0" err="1" smtClean="0">
                <a:latin typeface="Berlin Sans FB" pitchFamily="34" charset="0"/>
              </a:rPr>
              <a:t>kondisi</a:t>
            </a:r>
            <a:r>
              <a:rPr lang="en-US" dirty="0" smtClean="0">
                <a:latin typeface="Berlin Sans FB" pitchFamily="34" charset="0"/>
              </a:rPr>
              <a:t> yang </a:t>
            </a:r>
            <a:r>
              <a:rPr lang="en-US" dirty="0" err="1" smtClean="0">
                <a:latin typeface="Berlin Sans FB" pitchFamily="34" charset="0"/>
              </a:rPr>
              <a:t>terkendalikan</a:t>
            </a:r>
            <a:r>
              <a:rPr lang="en-US" dirty="0" smtClean="0">
                <a:latin typeface="Berlin Sans FB" pitchFamily="34" charset="0"/>
              </a:rPr>
              <a:t>. </a:t>
            </a:r>
          </a:p>
          <a:p>
            <a:pPr>
              <a:buNone/>
            </a:pPr>
            <a:endParaRPr lang="en-US" dirty="0"/>
          </a:p>
        </p:txBody>
      </p:sp>
    </p:spTree>
  </p:cSld>
  <p:clrMapOvr>
    <a:masterClrMapping/>
  </p:clrMapOvr>
  <p:transition>
    <p:pull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19912"/>
          </a:xfrm>
          <a:blipFill>
            <a:blip r:embed="rId2"/>
            <a:tile tx="0" ty="0" sx="100000" sy="100000" flip="none" algn="tl"/>
          </a:blipFill>
        </p:spPr>
        <p:txBody>
          <a:bodyPr>
            <a:noAutofit/>
          </a:bodyPr>
          <a:lstStyle/>
          <a:p>
            <a:r>
              <a:rPr lang="en-US" sz="5400" dirty="0" err="1" smtClean="0">
                <a:solidFill>
                  <a:srgbClr val="FF0000"/>
                </a:solidFill>
                <a:latin typeface="Brush Script MT" pitchFamily="66" charset="0"/>
              </a:rPr>
              <a:t>Karakteristik</a:t>
            </a:r>
            <a:r>
              <a:rPr lang="en-US" sz="5400" dirty="0" smtClean="0">
                <a:solidFill>
                  <a:srgbClr val="FF0000"/>
                </a:solidFill>
                <a:latin typeface="Brush Script MT" pitchFamily="66" charset="0"/>
              </a:rPr>
              <a:t> </a:t>
            </a:r>
            <a:r>
              <a:rPr lang="en-US" sz="5400" dirty="0" err="1" smtClean="0">
                <a:solidFill>
                  <a:srgbClr val="FF0000"/>
                </a:solidFill>
                <a:latin typeface="Brush Script MT" pitchFamily="66" charset="0"/>
              </a:rPr>
              <a:t>Penel</a:t>
            </a:r>
            <a:r>
              <a:rPr lang="en-US" sz="5400" dirty="0" smtClean="0">
                <a:solidFill>
                  <a:srgbClr val="FF0000"/>
                </a:solidFill>
                <a:latin typeface="Brush Script MT" pitchFamily="66" charset="0"/>
              </a:rPr>
              <a:t>. </a:t>
            </a:r>
            <a:r>
              <a:rPr lang="en-US" sz="5400" dirty="0" err="1" smtClean="0">
                <a:solidFill>
                  <a:srgbClr val="FF0000"/>
                </a:solidFill>
                <a:latin typeface="Brush Script MT" pitchFamily="66" charset="0"/>
              </a:rPr>
              <a:t>Eksperimen</a:t>
            </a:r>
            <a:endParaRPr lang="en-US" sz="5400" dirty="0">
              <a:solidFill>
                <a:srgbClr val="FF0000"/>
              </a:solidFill>
              <a:latin typeface="Brush Script MT" pitchFamily="66" charset="0"/>
            </a:endParaRPr>
          </a:p>
        </p:txBody>
      </p:sp>
      <p:sp>
        <p:nvSpPr>
          <p:cNvPr id="3" name="Content Placeholder 2"/>
          <p:cNvSpPr>
            <a:spLocks noGrp="1"/>
          </p:cNvSpPr>
          <p:nvPr>
            <p:ph idx="1"/>
          </p:nvPr>
        </p:nvSpPr>
        <p:spPr>
          <a:xfrm>
            <a:off x="457200" y="1447800"/>
            <a:ext cx="8229600" cy="4876800"/>
          </a:xfrm>
        </p:spPr>
        <p:txBody>
          <a:bodyPr>
            <a:normAutofit fontScale="70000" lnSpcReduction="20000"/>
          </a:bodyPr>
          <a:lstStyle/>
          <a:p>
            <a:pPr lvl="0">
              <a:spcAft>
                <a:spcPts val="600"/>
              </a:spcAft>
              <a:buNone/>
            </a:pPr>
            <a:r>
              <a:rPr lang="en-US" dirty="0" smtClean="0">
                <a:latin typeface="Berlin Sans FB" pitchFamily="34" charset="0"/>
              </a:rPr>
              <a:t>1.    </a:t>
            </a:r>
            <a:r>
              <a:rPr lang="en-US" dirty="0" err="1" smtClean="0">
                <a:latin typeface="Berlin Sans FB" pitchFamily="34" charset="0"/>
              </a:rPr>
              <a:t>Ciri</a:t>
            </a:r>
            <a:r>
              <a:rPr lang="en-US" dirty="0" smtClean="0">
                <a:latin typeface="Berlin Sans FB" pitchFamily="34" charset="0"/>
              </a:rPr>
              <a:t> </a:t>
            </a:r>
            <a:r>
              <a:rPr lang="en-US" dirty="0" err="1" smtClean="0">
                <a:latin typeface="Berlin Sans FB" pitchFamily="34" charset="0"/>
              </a:rPr>
              <a:t>khas</a:t>
            </a:r>
            <a:r>
              <a:rPr lang="en-US" dirty="0" smtClean="0">
                <a:latin typeface="Berlin Sans FB" pitchFamily="34" charset="0"/>
              </a:rPr>
              <a:t> </a:t>
            </a:r>
            <a:r>
              <a:rPr lang="en-US" dirty="0" err="1" smtClean="0">
                <a:latin typeface="Berlin Sans FB" pitchFamily="34" charset="0"/>
              </a:rPr>
              <a:t>yg</a:t>
            </a:r>
            <a:r>
              <a:rPr lang="en-US" dirty="0" smtClean="0">
                <a:latin typeface="Berlin Sans FB" pitchFamily="34" charset="0"/>
              </a:rPr>
              <a:t> </a:t>
            </a:r>
            <a:r>
              <a:rPr lang="en-US" dirty="0" err="1" smtClean="0">
                <a:latin typeface="Berlin Sans FB" pitchFamily="34" charset="0"/>
              </a:rPr>
              <a:t>membedakan</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a:t>
            </a:r>
            <a:r>
              <a:rPr lang="en-US" dirty="0" err="1" smtClean="0">
                <a:latin typeface="Berlin Sans FB" pitchFamily="34" charset="0"/>
              </a:rPr>
              <a:t>eksperimen</a:t>
            </a:r>
            <a:r>
              <a:rPr lang="en-US" dirty="0" smtClean="0">
                <a:latin typeface="Berlin Sans FB" pitchFamily="34" charset="0"/>
              </a:rPr>
              <a:t> dg </a:t>
            </a:r>
            <a:r>
              <a:rPr lang="en-US" dirty="0" err="1" smtClean="0">
                <a:latin typeface="Berlin Sans FB" pitchFamily="34" charset="0"/>
              </a:rPr>
              <a:t>penelitian</a:t>
            </a:r>
            <a:r>
              <a:rPr lang="en-US" dirty="0" smtClean="0">
                <a:latin typeface="Berlin Sans FB" pitchFamily="34" charset="0"/>
              </a:rPr>
              <a:t>  </a:t>
            </a:r>
          </a:p>
          <a:p>
            <a:pPr lvl="0">
              <a:spcAft>
                <a:spcPts val="600"/>
              </a:spcAft>
              <a:buNone/>
            </a:pPr>
            <a:r>
              <a:rPr lang="en-US" dirty="0" smtClean="0">
                <a:latin typeface="Berlin Sans FB" pitchFamily="34" charset="0"/>
              </a:rPr>
              <a:t>      </a:t>
            </a:r>
            <a:r>
              <a:rPr lang="en-US" dirty="0" err="1" smtClean="0">
                <a:latin typeface="Berlin Sans FB" pitchFamily="34" charset="0"/>
              </a:rPr>
              <a:t>jenis</a:t>
            </a:r>
            <a:r>
              <a:rPr lang="en-US" dirty="0" smtClean="0">
                <a:latin typeface="Berlin Sans FB" pitchFamily="34" charset="0"/>
              </a:rPr>
              <a:t> lain, </a:t>
            </a:r>
            <a:r>
              <a:rPr lang="en-US" dirty="0" err="1" smtClean="0">
                <a:latin typeface="Berlin Sans FB" pitchFamily="34" charset="0"/>
              </a:rPr>
              <a:t>adalah</a:t>
            </a:r>
            <a:r>
              <a:rPr lang="en-US" dirty="0" smtClean="0">
                <a:latin typeface="Berlin Sans FB" pitchFamily="34" charset="0"/>
              </a:rPr>
              <a:t>:</a:t>
            </a:r>
          </a:p>
          <a:p>
            <a:pPr marL="514350" lvl="0" indent="-514350">
              <a:spcAft>
                <a:spcPts val="600"/>
              </a:spcAft>
              <a:buAutoNum type="alphaLcPeriod"/>
            </a:pPr>
            <a:r>
              <a:rPr lang="en-US" dirty="0" err="1" smtClean="0">
                <a:latin typeface="Berlin Sans FB" pitchFamily="34" charset="0"/>
              </a:rPr>
              <a:t>Satu</a:t>
            </a:r>
            <a:r>
              <a:rPr lang="en-US" dirty="0" smtClean="0">
                <a:latin typeface="Berlin Sans FB" pitchFamily="34" charset="0"/>
              </a:rPr>
              <a:t> </a:t>
            </a:r>
            <a:r>
              <a:rPr lang="en-US" dirty="0" err="1" smtClean="0">
                <a:latin typeface="Berlin Sans FB" pitchFamily="34" charset="0"/>
              </a:rPr>
              <a:t>atau</a:t>
            </a:r>
            <a:r>
              <a:rPr lang="en-US" dirty="0" smtClean="0">
                <a:latin typeface="Berlin Sans FB" pitchFamily="34" charset="0"/>
              </a:rPr>
              <a:t> </a:t>
            </a:r>
            <a:r>
              <a:rPr lang="en-US" dirty="0" err="1" smtClean="0">
                <a:latin typeface="Berlin Sans FB" pitchFamily="34" charset="0"/>
              </a:rPr>
              <a:t>lebih</a:t>
            </a:r>
            <a:r>
              <a:rPr lang="en-US" dirty="0" smtClean="0">
                <a:latin typeface="Berlin Sans FB" pitchFamily="34" charset="0"/>
              </a:rPr>
              <a:t> </a:t>
            </a:r>
            <a:r>
              <a:rPr lang="en-US" dirty="0" err="1" smtClean="0">
                <a:latin typeface="Berlin Sans FB" pitchFamily="34" charset="0"/>
              </a:rPr>
              <a:t>variabel</a:t>
            </a:r>
            <a:r>
              <a:rPr lang="en-US" dirty="0" smtClean="0">
                <a:latin typeface="Berlin Sans FB" pitchFamily="34" charset="0"/>
              </a:rPr>
              <a:t> </a:t>
            </a:r>
            <a:r>
              <a:rPr lang="en-US" dirty="0" err="1" smtClean="0">
                <a:latin typeface="Berlin Sans FB" pitchFamily="34" charset="0"/>
              </a:rPr>
              <a:t>bebas</a:t>
            </a:r>
            <a:r>
              <a:rPr lang="en-US" dirty="0" smtClean="0">
                <a:latin typeface="Berlin Sans FB" pitchFamily="34" charset="0"/>
              </a:rPr>
              <a:t> </a:t>
            </a:r>
            <a:r>
              <a:rPr lang="en-US" dirty="0" err="1" smtClean="0">
                <a:latin typeface="Berlin Sans FB" pitchFamily="34" charset="0"/>
              </a:rPr>
              <a:t>dimanipulasi</a:t>
            </a:r>
            <a:r>
              <a:rPr lang="en-US" dirty="0" smtClean="0">
                <a:latin typeface="Berlin Sans FB" pitchFamily="34" charset="0"/>
              </a:rPr>
              <a:t> (</a:t>
            </a:r>
            <a:r>
              <a:rPr lang="en-US" dirty="0" err="1" smtClean="0">
                <a:latin typeface="Berlin Sans FB" pitchFamily="34" charset="0"/>
              </a:rPr>
              <a:t>kondisinya</a:t>
            </a:r>
            <a:r>
              <a:rPr lang="en-US" dirty="0" smtClean="0">
                <a:latin typeface="Berlin Sans FB" pitchFamily="34" charset="0"/>
              </a:rPr>
              <a:t> </a:t>
            </a:r>
            <a:r>
              <a:rPr lang="en-US" dirty="0" err="1" smtClean="0">
                <a:latin typeface="Berlin Sans FB" pitchFamily="34" charset="0"/>
              </a:rPr>
              <a:t>dibuat</a:t>
            </a:r>
            <a:r>
              <a:rPr lang="en-US" dirty="0" smtClean="0">
                <a:latin typeface="Berlin Sans FB" pitchFamily="34" charset="0"/>
              </a:rPr>
              <a:t> </a:t>
            </a:r>
            <a:r>
              <a:rPr lang="en-US" dirty="0" err="1" smtClean="0">
                <a:latin typeface="Berlin Sans FB" pitchFamily="34" charset="0"/>
              </a:rPr>
              <a:t>berbeda</a:t>
            </a:r>
            <a:r>
              <a:rPr lang="en-US" dirty="0" smtClean="0">
                <a:latin typeface="Berlin Sans FB" pitchFamily="34" charset="0"/>
              </a:rPr>
              <a:t>), </a:t>
            </a:r>
            <a:r>
              <a:rPr lang="en-US" dirty="0" err="1" smtClean="0">
                <a:latin typeface="Berlin Sans FB" pitchFamily="34" charset="0"/>
              </a:rPr>
              <a:t>misal</a:t>
            </a:r>
            <a:r>
              <a:rPr lang="en-US" dirty="0" smtClean="0">
                <a:latin typeface="Berlin Sans FB" pitchFamily="34" charset="0"/>
              </a:rPr>
              <a:t>: treatment </a:t>
            </a:r>
            <a:r>
              <a:rPr lang="en-US" dirty="0" err="1" smtClean="0">
                <a:latin typeface="Berlin Sans FB" pitchFamily="34" charset="0"/>
              </a:rPr>
              <a:t>dan</a:t>
            </a:r>
            <a:r>
              <a:rPr lang="en-US" dirty="0" smtClean="0">
                <a:latin typeface="Berlin Sans FB" pitchFamily="34" charset="0"/>
              </a:rPr>
              <a:t> non-treatment</a:t>
            </a:r>
          </a:p>
          <a:p>
            <a:pPr marL="514350" lvl="0" indent="-514350">
              <a:spcAft>
                <a:spcPts val="600"/>
              </a:spcAft>
              <a:buAutoNum type="alphaLcPeriod"/>
            </a:pPr>
            <a:r>
              <a:rPr lang="en-US" dirty="0" err="1" smtClean="0">
                <a:latin typeface="Berlin Sans FB" pitchFamily="34" charset="0"/>
              </a:rPr>
              <a:t>Semua</a:t>
            </a:r>
            <a:r>
              <a:rPr lang="en-US" dirty="0" smtClean="0">
                <a:latin typeface="Berlin Sans FB" pitchFamily="34" charset="0"/>
              </a:rPr>
              <a:t> </a:t>
            </a:r>
            <a:r>
              <a:rPr lang="en-US" dirty="0" err="1" smtClean="0">
                <a:latin typeface="Berlin Sans FB" pitchFamily="34" charset="0"/>
              </a:rPr>
              <a:t>variabel</a:t>
            </a:r>
            <a:r>
              <a:rPr lang="en-US" dirty="0" smtClean="0">
                <a:latin typeface="Berlin Sans FB" pitchFamily="34" charset="0"/>
              </a:rPr>
              <a:t> </a:t>
            </a:r>
            <a:r>
              <a:rPr lang="en-US" dirty="0" err="1" smtClean="0">
                <a:latin typeface="Berlin Sans FB" pitchFamily="34" charset="0"/>
              </a:rPr>
              <a:t>lainnya</a:t>
            </a:r>
            <a:r>
              <a:rPr lang="en-US" dirty="0" smtClean="0">
                <a:latin typeface="Berlin Sans FB" pitchFamily="34" charset="0"/>
              </a:rPr>
              <a:t>, </a:t>
            </a:r>
            <a:r>
              <a:rPr lang="en-US" dirty="0" err="1" smtClean="0">
                <a:latin typeface="Berlin Sans FB" pitchFamily="34" charset="0"/>
              </a:rPr>
              <a:t>kecuali</a:t>
            </a:r>
            <a:r>
              <a:rPr lang="en-US" dirty="0" smtClean="0">
                <a:latin typeface="Berlin Sans FB" pitchFamily="34" charset="0"/>
              </a:rPr>
              <a:t> </a:t>
            </a:r>
            <a:r>
              <a:rPr lang="en-US" dirty="0" err="1" smtClean="0">
                <a:latin typeface="Berlin Sans FB" pitchFamily="34" charset="0"/>
              </a:rPr>
              <a:t>variabel</a:t>
            </a:r>
            <a:r>
              <a:rPr lang="en-US" dirty="0" smtClean="0">
                <a:latin typeface="Berlin Sans FB" pitchFamily="34" charset="0"/>
              </a:rPr>
              <a:t> </a:t>
            </a:r>
            <a:r>
              <a:rPr lang="en-US" dirty="0" err="1" smtClean="0">
                <a:latin typeface="Berlin Sans FB" pitchFamily="34" charset="0"/>
              </a:rPr>
              <a:t>perlakuan</a:t>
            </a:r>
            <a:r>
              <a:rPr lang="en-US" dirty="0" smtClean="0">
                <a:latin typeface="Berlin Sans FB" pitchFamily="34" charset="0"/>
              </a:rPr>
              <a:t> (</a:t>
            </a:r>
            <a:r>
              <a:rPr lang="en-US" dirty="0" err="1" smtClean="0">
                <a:latin typeface="Berlin Sans FB" pitchFamily="34" charset="0"/>
              </a:rPr>
              <a:t>variabel</a:t>
            </a:r>
            <a:r>
              <a:rPr lang="en-US" dirty="0" smtClean="0">
                <a:latin typeface="Berlin Sans FB" pitchFamily="34" charset="0"/>
              </a:rPr>
              <a:t> </a:t>
            </a:r>
            <a:r>
              <a:rPr lang="en-US" dirty="0" err="1" smtClean="0">
                <a:latin typeface="Berlin Sans FB" pitchFamily="34" charset="0"/>
              </a:rPr>
              <a:t>bebas</a:t>
            </a:r>
            <a:r>
              <a:rPr lang="en-US" dirty="0" smtClean="0">
                <a:latin typeface="Berlin Sans FB" pitchFamily="34" charset="0"/>
              </a:rPr>
              <a:t>), </a:t>
            </a:r>
            <a:r>
              <a:rPr lang="en-US" dirty="0" err="1" smtClean="0">
                <a:latin typeface="Berlin Sans FB" pitchFamily="34" charset="0"/>
              </a:rPr>
              <a:t>dikendalikan</a:t>
            </a:r>
            <a:r>
              <a:rPr lang="en-US" dirty="0" smtClean="0">
                <a:latin typeface="Berlin Sans FB" pitchFamily="34" charset="0"/>
              </a:rPr>
              <a:t> (</a:t>
            </a:r>
            <a:r>
              <a:rPr lang="en-US" dirty="0" err="1" smtClean="0">
                <a:latin typeface="Berlin Sans FB" pitchFamily="34" charset="0"/>
              </a:rPr>
              <a:t>kondisinya</a:t>
            </a:r>
            <a:r>
              <a:rPr lang="en-US" dirty="0" smtClean="0">
                <a:latin typeface="Berlin Sans FB" pitchFamily="34" charset="0"/>
              </a:rPr>
              <a:t> </a:t>
            </a:r>
            <a:r>
              <a:rPr lang="en-US" dirty="0" err="1" smtClean="0">
                <a:latin typeface="Berlin Sans FB" pitchFamily="34" charset="0"/>
              </a:rPr>
              <a:t>dipertahankan</a:t>
            </a:r>
            <a:r>
              <a:rPr lang="en-US" dirty="0" smtClean="0">
                <a:latin typeface="Berlin Sans FB" pitchFamily="34" charset="0"/>
              </a:rPr>
              <a:t> </a:t>
            </a:r>
            <a:r>
              <a:rPr lang="en-US" dirty="0" err="1" smtClean="0">
                <a:latin typeface="Berlin Sans FB" pitchFamily="34" charset="0"/>
              </a:rPr>
              <a:t>tetap</a:t>
            </a:r>
            <a:r>
              <a:rPr lang="en-US" dirty="0" smtClean="0">
                <a:latin typeface="Berlin Sans FB" pitchFamily="34" charset="0"/>
              </a:rPr>
              <a:t>).</a:t>
            </a:r>
          </a:p>
          <a:p>
            <a:pPr marL="514350" lvl="0" indent="-514350">
              <a:spcAft>
                <a:spcPts val="600"/>
              </a:spcAft>
              <a:buAutoNum type="alphaLcPeriod"/>
            </a:pPr>
            <a:r>
              <a:rPr lang="en-US" dirty="0" err="1" smtClean="0">
                <a:latin typeface="Berlin Sans FB" pitchFamily="34" charset="0"/>
              </a:rPr>
              <a:t>Pengaruh</a:t>
            </a:r>
            <a:r>
              <a:rPr lang="en-US" dirty="0" smtClean="0">
                <a:latin typeface="Berlin Sans FB" pitchFamily="34" charset="0"/>
              </a:rPr>
              <a:t> </a:t>
            </a:r>
            <a:r>
              <a:rPr lang="en-US" dirty="0" err="1" smtClean="0">
                <a:latin typeface="Berlin Sans FB" pitchFamily="34" charset="0"/>
              </a:rPr>
              <a:t>manipulasi</a:t>
            </a:r>
            <a:r>
              <a:rPr lang="en-US" dirty="0" smtClean="0">
                <a:latin typeface="Berlin Sans FB" pitchFamily="34" charset="0"/>
              </a:rPr>
              <a:t> </a:t>
            </a:r>
            <a:r>
              <a:rPr lang="en-US" dirty="0" err="1" smtClean="0">
                <a:latin typeface="Berlin Sans FB" pitchFamily="34" charset="0"/>
              </a:rPr>
              <a:t>variabel</a:t>
            </a:r>
            <a:r>
              <a:rPr lang="en-US" dirty="0" smtClean="0">
                <a:latin typeface="Berlin Sans FB" pitchFamily="34" charset="0"/>
              </a:rPr>
              <a:t> </a:t>
            </a:r>
            <a:r>
              <a:rPr lang="en-US" dirty="0" err="1" smtClean="0">
                <a:latin typeface="Berlin Sans FB" pitchFamily="34" charset="0"/>
              </a:rPr>
              <a:t>bebas</a:t>
            </a:r>
            <a:r>
              <a:rPr lang="en-US" dirty="0" smtClean="0">
                <a:latin typeface="Berlin Sans FB" pitchFamily="34" charset="0"/>
              </a:rPr>
              <a:t> (</a:t>
            </a:r>
            <a:r>
              <a:rPr lang="en-US" dirty="0" err="1" smtClean="0">
                <a:latin typeface="Berlin Sans FB" pitchFamily="34" charset="0"/>
              </a:rPr>
              <a:t>pemberian</a:t>
            </a:r>
            <a:r>
              <a:rPr lang="en-US" dirty="0" smtClean="0">
                <a:latin typeface="Berlin Sans FB" pitchFamily="34" charset="0"/>
              </a:rPr>
              <a:t> </a:t>
            </a:r>
            <a:r>
              <a:rPr lang="en-US" dirty="0" err="1" smtClean="0">
                <a:latin typeface="Berlin Sans FB" pitchFamily="34" charset="0"/>
              </a:rPr>
              <a:t>perlakuan</a:t>
            </a:r>
            <a:r>
              <a:rPr lang="en-US" dirty="0" smtClean="0">
                <a:latin typeface="Berlin Sans FB" pitchFamily="34" charset="0"/>
              </a:rPr>
              <a:t>) </a:t>
            </a:r>
            <a:r>
              <a:rPr lang="en-US" dirty="0" err="1" smtClean="0">
                <a:latin typeface="Berlin Sans FB" pitchFamily="34" charset="0"/>
              </a:rPr>
              <a:t>terhadap</a:t>
            </a:r>
            <a:r>
              <a:rPr lang="en-US" dirty="0" smtClean="0">
                <a:latin typeface="Berlin Sans FB" pitchFamily="34" charset="0"/>
              </a:rPr>
              <a:t> </a:t>
            </a:r>
            <a:r>
              <a:rPr lang="en-US" dirty="0" err="1" smtClean="0">
                <a:latin typeface="Berlin Sans FB" pitchFamily="34" charset="0"/>
              </a:rPr>
              <a:t>variabel</a:t>
            </a:r>
            <a:r>
              <a:rPr lang="en-US" dirty="0" smtClean="0">
                <a:latin typeface="Berlin Sans FB" pitchFamily="34" charset="0"/>
              </a:rPr>
              <a:t> </a:t>
            </a:r>
            <a:r>
              <a:rPr lang="en-US" dirty="0" err="1" smtClean="0">
                <a:latin typeface="Berlin Sans FB" pitchFamily="34" charset="0"/>
              </a:rPr>
              <a:t>terikat</a:t>
            </a:r>
            <a:r>
              <a:rPr lang="en-US" dirty="0" smtClean="0">
                <a:latin typeface="Berlin Sans FB" pitchFamily="34" charset="0"/>
              </a:rPr>
              <a:t> </a:t>
            </a:r>
            <a:r>
              <a:rPr lang="en-US" dirty="0" err="1" smtClean="0">
                <a:latin typeface="Berlin Sans FB" pitchFamily="34" charset="0"/>
              </a:rPr>
              <a:t>diamati</a:t>
            </a:r>
            <a:r>
              <a:rPr lang="en-US" dirty="0" smtClean="0">
                <a:latin typeface="Berlin Sans FB" pitchFamily="34" charset="0"/>
              </a:rPr>
              <a:t>, </a:t>
            </a:r>
            <a:r>
              <a:rPr lang="en-US" dirty="0" err="1" smtClean="0">
                <a:latin typeface="Berlin Sans FB" pitchFamily="34" charset="0"/>
              </a:rPr>
              <a:t>dengan</a:t>
            </a:r>
            <a:r>
              <a:rPr lang="en-US" dirty="0" smtClean="0">
                <a:latin typeface="Berlin Sans FB" pitchFamily="34" charset="0"/>
              </a:rPr>
              <a:t> </a:t>
            </a:r>
            <a:r>
              <a:rPr lang="en-US" dirty="0" err="1" smtClean="0">
                <a:latin typeface="Berlin Sans FB" pitchFamily="34" charset="0"/>
              </a:rPr>
              <a:t>asumsi</a:t>
            </a:r>
            <a:r>
              <a:rPr lang="en-US" dirty="0" smtClean="0">
                <a:latin typeface="Berlin Sans FB" pitchFamily="34" charset="0"/>
              </a:rPr>
              <a:t> </a:t>
            </a:r>
            <a:r>
              <a:rPr lang="en-US" dirty="0" err="1" smtClean="0">
                <a:latin typeface="Berlin Sans FB" pitchFamily="34" charset="0"/>
              </a:rPr>
              <a:t>karena</a:t>
            </a:r>
            <a:r>
              <a:rPr lang="en-US" dirty="0" smtClean="0">
                <a:latin typeface="Berlin Sans FB" pitchFamily="34" charset="0"/>
              </a:rPr>
              <a:t> </a:t>
            </a:r>
            <a:r>
              <a:rPr lang="en-US" dirty="0" err="1" smtClean="0">
                <a:latin typeface="Berlin Sans FB" pitchFamily="34" charset="0"/>
              </a:rPr>
              <a:t>diberi</a:t>
            </a:r>
            <a:r>
              <a:rPr lang="en-US" dirty="0" smtClean="0">
                <a:latin typeface="Berlin Sans FB" pitchFamily="34" charset="0"/>
              </a:rPr>
              <a:t> </a:t>
            </a:r>
            <a:r>
              <a:rPr lang="en-US" dirty="0" err="1" smtClean="0">
                <a:latin typeface="Berlin Sans FB" pitchFamily="34" charset="0"/>
              </a:rPr>
              <a:t>perlakuan</a:t>
            </a:r>
            <a:r>
              <a:rPr lang="en-US" dirty="0" smtClean="0">
                <a:latin typeface="Berlin Sans FB" pitchFamily="34" charset="0"/>
              </a:rPr>
              <a:t> yang </a:t>
            </a:r>
            <a:r>
              <a:rPr lang="en-US" dirty="0" err="1" smtClean="0">
                <a:latin typeface="Berlin Sans FB" pitchFamily="34" charset="0"/>
              </a:rPr>
              <a:t>berbeda</a:t>
            </a:r>
            <a:r>
              <a:rPr lang="en-US" dirty="0" smtClean="0">
                <a:latin typeface="Berlin Sans FB" pitchFamily="34" charset="0"/>
              </a:rPr>
              <a:t> </a:t>
            </a:r>
            <a:r>
              <a:rPr lang="en-US" dirty="0" err="1" smtClean="0">
                <a:latin typeface="Berlin Sans FB" pitchFamily="34" charset="0"/>
              </a:rPr>
              <a:t>maka</a:t>
            </a:r>
            <a:r>
              <a:rPr lang="en-US" dirty="0" smtClean="0">
                <a:latin typeface="Berlin Sans FB" pitchFamily="34" charset="0"/>
              </a:rPr>
              <a:t> </a:t>
            </a:r>
            <a:r>
              <a:rPr lang="en-US" dirty="0" err="1" smtClean="0">
                <a:latin typeface="Berlin Sans FB" pitchFamily="34" charset="0"/>
              </a:rPr>
              <a:t>akan</a:t>
            </a:r>
            <a:r>
              <a:rPr lang="en-US" dirty="0" smtClean="0">
                <a:latin typeface="Berlin Sans FB" pitchFamily="34" charset="0"/>
              </a:rPr>
              <a:t> </a:t>
            </a:r>
            <a:r>
              <a:rPr lang="en-US" dirty="0" err="1" smtClean="0">
                <a:latin typeface="Berlin Sans FB" pitchFamily="34" charset="0"/>
              </a:rPr>
              <a:t>berdampak</a:t>
            </a:r>
            <a:r>
              <a:rPr lang="en-US" dirty="0" smtClean="0">
                <a:latin typeface="Berlin Sans FB" pitchFamily="34" charset="0"/>
              </a:rPr>
              <a:t> yang </a:t>
            </a:r>
            <a:r>
              <a:rPr lang="en-US" dirty="0" err="1" smtClean="0">
                <a:latin typeface="Berlin Sans FB" pitchFamily="34" charset="0"/>
              </a:rPr>
              <a:t>berbeda</a:t>
            </a:r>
            <a:r>
              <a:rPr lang="en-US" dirty="0" smtClean="0">
                <a:latin typeface="Berlin Sans FB" pitchFamily="34" charset="0"/>
              </a:rPr>
              <a:t> pula.</a:t>
            </a:r>
          </a:p>
          <a:p>
            <a:pPr marL="514350" lvl="0" indent="-514350">
              <a:spcAft>
                <a:spcPts val="600"/>
              </a:spcAft>
              <a:buAutoNum type="alphaLcPeriod"/>
            </a:pPr>
            <a:r>
              <a:rPr lang="en-US" dirty="0" err="1" smtClean="0">
                <a:latin typeface="Berlin Sans FB" pitchFamily="34" charset="0"/>
              </a:rPr>
              <a:t>Adanya</a:t>
            </a:r>
            <a:r>
              <a:rPr lang="en-US" dirty="0" smtClean="0">
                <a:latin typeface="Berlin Sans FB" pitchFamily="34" charset="0"/>
              </a:rPr>
              <a:t> </a:t>
            </a:r>
            <a:r>
              <a:rPr lang="en-US" dirty="0" err="1" smtClean="0">
                <a:latin typeface="Berlin Sans FB" pitchFamily="34" charset="0"/>
              </a:rPr>
              <a:t>komparasi</a:t>
            </a:r>
            <a:r>
              <a:rPr lang="en-US" dirty="0" smtClean="0">
                <a:latin typeface="Berlin Sans FB" pitchFamily="34" charset="0"/>
              </a:rPr>
              <a:t>, </a:t>
            </a:r>
            <a:r>
              <a:rPr lang="en-US" dirty="0" err="1" smtClean="0">
                <a:latin typeface="Berlin Sans FB" pitchFamily="34" charset="0"/>
              </a:rPr>
              <a:t>sehingga</a:t>
            </a:r>
            <a:r>
              <a:rPr lang="en-US" dirty="0" smtClean="0">
                <a:latin typeface="Berlin Sans FB" pitchFamily="34" charset="0"/>
              </a:rPr>
              <a:t> </a:t>
            </a:r>
            <a:r>
              <a:rPr lang="en-US" dirty="0" err="1" smtClean="0">
                <a:latin typeface="Berlin Sans FB" pitchFamily="34" charset="0"/>
              </a:rPr>
              <a:t>perlu</a:t>
            </a:r>
            <a:r>
              <a:rPr lang="en-US" dirty="0" smtClean="0">
                <a:latin typeface="Berlin Sans FB" pitchFamily="34" charset="0"/>
              </a:rPr>
              <a:t> </a:t>
            </a:r>
            <a:r>
              <a:rPr lang="en-US" dirty="0" err="1" smtClean="0">
                <a:latin typeface="Berlin Sans FB" pitchFamily="34" charset="0"/>
              </a:rPr>
              <a:t>penyamaan</a:t>
            </a:r>
            <a:r>
              <a:rPr lang="en-US" dirty="0" smtClean="0">
                <a:latin typeface="Berlin Sans FB" pitchFamily="34" charset="0"/>
              </a:rPr>
              <a:t> </a:t>
            </a:r>
            <a:r>
              <a:rPr lang="en-US" dirty="0" err="1" smtClean="0">
                <a:latin typeface="Berlin Sans FB" pitchFamily="34" charset="0"/>
              </a:rPr>
              <a:t>antara</a:t>
            </a:r>
            <a:r>
              <a:rPr lang="en-US" dirty="0" smtClean="0">
                <a:latin typeface="Berlin Sans FB" pitchFamily="34" charset="0"/>
              </a:rPr>
              <a:t> </a:t>
            </a:r>
            <a:r>
              <a:rPr lang="en-US" dirty="0" err="1" smtClean="0">
                <a:latin typeface="Berlin Sans FB" pitchFamily="34" charset="0"/>
              </a:rPr>
              <a:t>kelompok</a:t>
            </a:r>
            <a:r>
              <a:rPr lang="en-US" dirty="0" smtClean="0">
                <a:latin typeface="Berlin Sans FB" pitchFamily="34" charset="0"/>
              </a:rPr>
              <a:t> yang </a:t>
            </a:r>
            <a:r>
              <a:rPr lang="en-US" dirty="0" err="1" smtClean="0">
                <a:latin typeface="Berlin Sans FB" pitchFamily="34" charset="0"/>
              </a:rPr>
              <a:t>akan</a:t>
            </a:r>
            <a:r>
              <a:rPr lang="en-US" dirty="0" smtClean="0">
                <a:latin typeface="Berlin Sans FB" pitchFamily="34" charset="0"/>
              </a:rPr>
              <a:t> </a:t>
            </a:r>
            <a:r>
              <a:rPr lang="en-US" dirty="0" err="1" smtClean="0">
                <a:latin typeface="Berlin Sans FB" pitchFamily="34" charset="0"/>
              </a:rPr>
              <a:t>dikenai</a:t>
            </a:r>
            <a:r>
              <a:rPr lang="en-US" dirty="0" smtClean="0">
                <a:latin typeface="Berlin Sans FB" pitchFamily="34" charset="0"/>
              </a:rPr>
              <a:t> </a:t>
            </a:r>
            <a:r>
              <a:rPr lang="en-US" dirty="0" err="1" smtClean="0">
                <a:latin typeface="Berlin Sans FB" pitchFamily="34" charset="0"/>
              </a:rPr>
              <a:t>perlakuan</a:t>
            </a:r>
            <a:r>
              <a:rPr lang="en-US" dirty="0" smtClean="0">
                <a:latin typeface="Berlin Sans FB" pitchFamily="34" charset="0"/>
              </a:rPr>
              <a:t> </a:t>
            </a:r>
            <a:r>
              <a:rPr lang="en-US" dirty="0" err="1" smtClean="0">
                <a:latin typeface="Berlin Sans FB" pitchFamily="34" charset="0"/>
              </a:rPr>
              <a:t>dengan</a:t>
            </a:r>
            <a:r>
              <a:rPr lang="en-US" dirty="0" smtClean="0">
                <a:latin typeface="Berlin Sans FB" pitchFamily="34" charset="0"/>
              </a:rPr>
              <a:t> </a:t>
            </a:r>
            <a:r>
              <a:rPr lang="en-US" dirty="0" err="1" smtClean="0">
                <a:latin typeface="Berlin Sans FB" pitchFamily="34" charset="0"/>
              </a:rPr>
              <a:t>kelompok</a:t>
            </a:r>
            <a:r>
              <a:rPr lang="en-US" dirty="0" smtClean="0">
                <a:latin typeface="Berlin Sans FB" pitchFamily="34" charset="0"/>
              </a:rPr>
              <a:t> yang </a:t>
            </a:r>
            <a:r>
              <a:rPr lang="en-US" dirty="0" err="1" smtClean="0">
                <a:latin typeface="Berlin Sans FB" pitchFamily="34" charset="0"/>
              </a:rPr>
              <a:t>tidak</a:t>
            </a:r>
            <a:r>
              <a:rPr lang="en-US" dirty="0" smtClean="0">
                <a:latin typeface="Berlin Sans FB" pitchFamily="34" charset="0"/>
              </a:rPr>
              <a:t> </a:t>
            </a:r>
            <a:r>
              <a:rPr lang="en-US" dirty="0" err="1" smtClean="0">
                <a:latin typeface="Berlin Sans FB" pitchFamily="34" charset="0"/>
              </a:rPr>
              <a:t>dikenai</a:t>
            </a:r>
            <a:r>
              <a:rPr lang="en-US" dirty="0" smtClean="0">
                <a:latin typeface="Berlin Sans FB" pitchFamily="34" charset="0"/>
              </a:rPr>
              <a:t> </a:t>
            </a:r>
            <a:r>
              <a:rPr lang="en-US" dirty="0" err="1" smtClean="0">
                <a:latin typeface="Berlin Sans FB" pitchFamily="34" charset="0"/>
              </a:rPr>
              <a:t>perlakuan</a:t>
            </a:r>
            <a:r>
              <a:rPr lang="en-US" dirty="0" smtClean="0">
                <a:latin typeface="Berlin Sans FB" pitchFamily="34" charset="0"/>
              </a:rPr>
              <a:t> (</a:t>
            </a:r>
            <a:r>
              <a:rPr lang="en-US" dirty="0" err="1" smtClean="0">
                <a:latin typeface="Berlin Sans FB" pitchFamily="34" charset="0"/>
              </a:rPr>
              <a:t>dua</a:t>
            </a:r>
            <a:r>
              <a:rPr lang="en-US" dirty="0" smtClean="0">
                <a:latin typeface="Berlin Sans FB" pitchFamily="34" charset="0"/>
              </a:rPr>
              <a:t> </a:t>
            </a:r>
            <a:r>
              <a:rPr lang="en-US" dirty="0" err="1" smtClean="0">
                <a:latin typeface="Berlin Sans FB" pitchFamily="34" charset="0"/>
              </a:rPr>
              <a:t>kelompok</a:t>
            </a:r>
            <a:r>
              <a:rPr lang="en-US" dirty="0" smtClean="0">
                <a:latin typeface="Berlin Sans FB" pitchFamily="34" charset="0"/>
              </a:rPr>
              <a:t> yang </a:t>
            </a:r>
            <a:r>
              <a:rPr lang="en-US" dirty="0" err="1" smtClean="0">
                <a:latin typeface="Berlin Sans FB" pitchFamily="34" charset="0"/>
              </a:rPr>
              <a:t>akan</a:t>
            </a:r>
            <a:r>
              <a:rPr lang="en-US" dirty="0" smtClean="0">
                <a:latin typeface="Berlin Sans FB" pitchFamily="34" charset="0"/>
              </a:rPr>
              <a:t> </a:t>
            </a:r>
            <a:r>
              <a:rPr lang="en-US" dirty="0" err="1" smtClean="0">
                <a:latin typeface="Berlin Sans FB" pitchFamily="34" charset="0"/>
              </a:rPr>
              <a:t>dibandingkan</a:t>
            </a:r>
            <a:r>
              <a:rPr lang="en-US" dirty="0" smtClean="0">
                <a:latin typeface="Berlin Sans FB" pitchFamily="34" charset="0"/>
              </a:rPr>
              <a:t> </a:t>
            </a:r>
            <a:r>
              <a:rPr lang="en-US" dirty="0" err="1" smtClean="0">
                <a:latin typeface="Berlin Sans FB" pitchFamily="34" charset="0"/>
              </a:rPr>
              <a:t>tersebut</a:t>
            </a:r>
            <a:r>
              <a:rPr lang="en-US" dirty="0" smtClean="0">
                <a:latin typeface="Berlin Sans FB" pitchFamily="34" charset="0"/>
              </a:rPr>
              <a:t> </a:t>
            </a:r>
            <a:r>
              <a:rPr lang="en-US" dirty="0" err="1" smtClean="0">
                <a:latin typeface="Berlin Sans FB" pitchFamily="34" charset="0"/>
              </a:rPr>
              <a:t>harus</a:t>
            </a:r>
            <a:r>
              <a:rPr lang="en-US" dirty="0" smtClean="0">
                <a:latin typeface="Berlin Sans FB" pitchFamily="34" charset="0"/>
              </a:rPr>
              <a:t> </a:t>
            </a:r>
            <a:r>
              <a:rPr lang="en-US" dirty="0" err="1" smtClean="0">
                <a:latin typeface="Berlin Sans FB" pitchFamily="34" charset="0"/>
              </a:rPr>
              <a:t>komparabel</a:t>
            </a:r>
            <a:r>
              <a:rPr lang="en-US" dirty="0" smtClean="0">
                <a:latin typeface="Berlin Sans FB" pitchFamily="34" charset="0"/>
              </a:rPr>
              <a:t>).</a:t>
            </a:r>
          </a:p>
          <a:p>
            <a:pPr>
              <a:spcAft>
                <a:spcPts val="600"/>
              </a:spcAft>
              <a:buNone/>
            </a:pPr>
            <a:endParaRPr lang="en-US" dirty="0">
              <a:latin typeface="Berlin Sans FB" pitchFamily="34" charset="0"/>
            </a:endParaRPr>
          </a:p>
        </p:txBody>
      </p:sp>
    </p:spTree>
  </p:cSld>
  <p:clrMapOvr>
    <a:masterClrMapping/>
  </p:clrMapOvr>
  <p:transition>
    <p:zoom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1312"/>
          </a:xfrm>
          <a:blipFill>
            <a:blip r:embed="rId2"/>
            <a:tile tx="0" ty="0" sx="100000" sy="100000" flip="none" algn="tl"/>
          </a:blipFill>
        </p:spPr>
        <p:txBody>
          <a:bodyPr>
            <a:normAutofit fontScale="90000"/>
          </a:bodyPr>
          <a:lstStyle/>
          <a:p>
            <a:r>
              <a:rPr lang="en-US" b="1" dirty="0" err="1" smtClean="0">
                <a:solidFill>
                  <a:srgbClr val="FF0000"/>
                </a:solidFill>
              </a:rPr>
              <a:t>Ruang</a:t>
            </a:r>
            <a:r>
              <a:rPr lang="en-US" b="1" dirty="0" smtClean="0">
                <a:solidFill>
                  <a:srgbClr val="FF0000"/>
                </a:solidFill>
              </a:rPr>
              <a:t> </a:t>
            </a:r>
            <a:r>
              <a:rPr lang="en-US" b="1" dirty="0" err="1" smtClean="0">
                <a:solidFill>
                  <a:srgbClr val="FF0000"/>
                </a:solidFill>
              </a:rPr>
              <a:t>Lingkup</a:t>
            </a:r>
            <a:r>
              <a:rPr lang="en-US" b="1" dirty="0" smtClean="0">
                <a:solidFill>
                  <a:srgbClr val="FF0000"/>
                </a:solidFill>
              </a:rPr>
              <a:t> </a:t>
            </a:r>
            <a:r>
              <a:rPr lang="en-US" b="1" dirty="0" err="1" smtClean="0">
                <a:solidFill>
                  <a:srgbClr val="FF0000"/>
                </a:solidFill>
              </a:rPr>
              <a:t>Penel</a:t>
            </a:r>
            <a:r>
              <a:rPr lang="en-US" b="1" dirty="0" smtClean="0">
                <a:solidFill>
                  <a:srgbClr val="FF0000"/>
                </a:solidFill>
              </a:rPr>
              <a:t>. </a:t>
            </a:r>
            <a:r>
              <a:rPr lang="en-US" b="1" dirty="0" err="1" smtClean="0">
                <a:solidFill>
                  <a:srgbClr val="FF0000"/>
                </a:solidFill>
              </a:rPr>
              <a:t>Eksperimen</a:t>
            </a:r>
            <a:endParaRPr lang="en-US" b="1" dirty="0">
              <a:solidFill>
                <a:srgbClr val="FF0000"/>
              </a:solidFill>
            </a:endParaRPr>
          </a:p>
        </p:txBody>
      </p:sp>
      <p:sp>
        <p:nvSpPr>
          <p:cNvPr id="3" name="Content Placeholder 2"/>
          <p:cNvSpPr>
            <a:spLocks noGrp="1"/>
          </p:cNvSpPr>
          <p:nvPr>
            <p:ph idx="1"/>
          </p:nvPr>
        </p:nvSpPr>
        <p:spPr>
          <a:xfrm>
            <a:off x="457200" y="1143000"/>
            <a:ext cx="8229600" cy="5181600"/>
          </a:xfrm>
        </p:spPr>
        <p:txBody>
          <a:bodyPr>
            <a:normAutofit fontScale="85000" lnSpcReduction="10000"/>
          </a:bodyPr>
          <a:lstStyle/>
          <a:p>
            <a:pPr lvl="0">
              <a:spcAft>
                <a:spcPts val="400"/>
              </a:spcAft>
            </a:pPr>
            <a:r>
              <a:rPr lang="en-US" sz="2500" dirty="0" err="1" smtClean="0">
                <a:latin typeface="Berlin Sans FB" pitchFamily="34" charset="0"/>
              </a:rPr>
              <a:t>Eksperimen</a:t>
            </a:r>
            <a:r>
              <a:rPr lang="en-US" sz="2500" dirty="0" smtClean="0">
                <a:latin typeface="Berlin Sans FB" pitchFamily="34" charset="0"/>
              </a:rPr>
              <a:t> </a:t>
            </a:r>
            <a:r>
              <a:rPr lang="en-US" sz="2500" dirty="0" err="1" smtClean="0">
                <a:latin typeface="Berlin Sans FB" pitchFamily="34" charset="0"/>
              </a:rPr>
              <a:t>dalam</a:t>
            </a:r>
            <a:r>
              <a:rPr lang="en-US" sz="2500" dirty="0" smtClean="0">
                <a:latin typeface="Berlin Sans FB" pitchFamily="34" charset="0"/>
              </a:rPr>
              <a:t> </a:t>
            </a:r>
            <a:r>
              <a:rPr lang="en-US" sz="2500" dirty="0" err="1" smtClean="0">
                <a:latin typeface="Berlin Sans FB" pitchFamily="34" charset="0"/>
              </a:rPr>
              <a:t>bidang</a:t>
            </a:r>
            <a:r>
              <a:rPr lang="en-US" sz="2500" dirty="0" smtClean="0">
                <a:latin typeface="Berlin Sans FB" pitchFamily="34" charset="0"/>
              </a:rPr>
              <a:t> </a:t>
            </a:r>
            <a:r>
              <a:rPr lang="en-US" sz="2500" dirty="0" err="1" smtClean="0">
                <a:latin typeface="Berlin Sans FB" pitchFamily="34" charset="0"/>
              </a:rPr>
              <a:t>pendidikan</a:t>
            </a:r>
            <a:r>
              <a:rPr lang="en-US" sz="2500" dirty="0" smtClean="0">
                <a:latin typeface="Berlin Sans FB" pitchFamily="34" charset="0"/>
              </a:rPr>
              <a:t> </a:t>
            </a:r>
            <a:r>
              <a:rPr lang="en-US" sz="2500" dirty="0" err="1" smtClean="0">
                <a:latin typeface="Berlin Sans FB" pitchFamily="34" charset="0"/>
              </a:rPr>
              <a:t>yg</a:t>
            </a:r>
            <a:r>
              <a:rPr lang="en-US" sz="2500" dirty="0" smtClean="0">
                <a:latin typeface="Berlin Sans FB" pitchFamily="34" charset="0"/>
              </a:rPr>
              <a:t> </a:t>
            </a:r>
            <a:r>
              <a:rPr lang="en-US" sz="2500" dirty="0" err="1" smtClean="0">
                <a:latin typeface="Berlin Sans FB" pitchFamily="34" charset="0"/>
              </a:rPr>
              <a:t>dilakukan</a:t>
            </a:r>
            <a:r>
              <a:rPr lang="en-US" sz="2500" dirty="0" smtClean="0">
                <a:latin typeface="Berlin Sans FB" pitchFamily="34" charset="0"/>
              </a:rPr>
              <a:t> </a:t>
            </a:r>
            <a:r>
              <a:rPr lang="en-US" sz="2500" dirty="0" err="1" smtClean="0">
                <a:latin typeface="Berlin Sans FB" pitchFamily="34" charset="0"/>
              </a:rPr>
              <a:t>dalam</a:t>
            </a:r>
            <a:r>
              <a:rPr lang="en-US" sz="2500" dirty="0" smtClean="0">
                <a:latin typeface="Berlin Sans FB" pitchFamily="34" charset="0"/>
              </a:rPr>
              <a:t> </a:t>
            </a:r>
            <a:r>
              <a:rPr lang="en-US" sz="2500" dirty="0" err="1" smtClean="0">
                <a:latin typeface="Berlin Sans FB" pitchFamily="34" charset="0"/>
              </a:rPr>
              <a:t>rangka</a:t>
            </a:r>
            <a:r>
              <a:rPr lang="en-US" sz="2500" dirty="0" smtClean="0">
                <a:latin typeface="Berlin Sans FB" pitchFamily="34" charset="0"/>
              </a:rPr>
              <a:t> </a:t>
            </a:r>
            <a:r>
              <a:rPr lang="en-US" sz="2500" dirty="0" err="1" smtClean="0">
                <a:latin typeface="Berlin Sans FB" pitchFamily="34" charset="0"/>
              </a:rPr>
              <a:t>melakukan</a:t>
            </a:r>
            <a:r>
              <a:rPr lang="en-US" sz="2500" dirty="0" smtClean="0">
                <a:latin typeface="Berlin Sans FB" pitchFamily="34" charset="0"/>
              </a:rPr>
              <a:t> </a:t>
            </a:r>
            <a:r>
              <a:rPr lang="en-US" sz="2500" dirty="0" err="1" smtClean="0">
                <a:latin typeface="Berlin Sans FB" pitchFamily="34" charset="0"/>
              </a:rPr>
              <a:t>inovasi</a:t>
            </a:r>
            <a:r>
              <a:rPr lang="en-US" sz="2500" dirty="0" smtClean="0">
                <a:latin typeface="Berlin Sans FB" pitchFamily="34" charset="0"/>
              </a:rPr>
              <a:t> </a:t>
            </a:r>
            <a:r>
              <a:rPr lang="en-US" sz="2500" dirty="0" err="1" smtClean="0">
                <a:latin typeface="Berlin Sans FB" pitchFamily="34" charset="0"/>
              </a:rPr>
              <a:t>untuk</a:t>
            </a:r>
            <a:r>
              <a:rPr lang="en-US" sz="2500" dirty="0" smtClean="0">
                <a:latin typeface="Berlin Sans FB" pitchFamily="34" charset="0"/>
              </a:rPr>
              <a:t> </a:t>
            </a:r>
            <a:r>
              <a:rPr lang="en-US" sz="2500" dirty="0" err="1" smtClean="0">
                <a:latin typeface="Berlin Sans FB" pitchFamily="34" charset="0"/>
              </a:rPr>
              <a:t>meningkatkan</a:t>
            </a:r>
            <a:r>
              <a:rPr lang="en-US" sz="2500" dirty="0" smtClean="0">
                <a:latin typeface="Berlin Sans FB" pitchFamily="34" charset="0"/>
              </a:rPr>
              <a:t> </a:t>
            </a:r>
            <a:r>
              <a:rPr lang="en-US" sz="2500" dirty="0" err="1" smtClean="0">
                <a:latin typeface="Berlin Sans FB" pitchFamily="34" charset="0"/>
              </a:rPr>
              <a:t>kualitas</a:t>
            </a:r>
            <a:r>
              <a:rPr lang="en-US" sz="2500" dirty="0" smtClean="0">
                <a:latin typeface="Berlin Sans FB" pitchFamily="34" charset="0"/>
              </a:rPr>
              <a:t> </a:t>
            </a:r>
            <a:r>
              <a:rPr lang="en-US" sz="2500" dirty="0" err="1" smtClean="0">
                <a:latin typeface="Berlin Sans FB" pitchFamily="34" charset="0"/>
              </a:rPr>
              <a:t>pembelajaran</a:t>
            </a:r>
            <a:r>
              <a:rPr lang="en-US" sz="2500" dirty="0" smtClean="0">
                <a:latin typeface="Berlin Sans FB" pitchFamily="34" charset="0"/>
              </a:rPr>
              <a:t>, </a:t>
            </a:r>
            <a:r>
              <a:rPr lang="en-US" sz="2500" dirty="0" err="1" smtClean="0">
                <a:latin typeface="Berlin Sans FB" pitchFamily="34" charset="0"/>
              </a:rPr>
              <a:t>adalah</a:t>
            </a:r>
            <a:r>
              <a:rPr lang="en-US" sz="2500" dirty="0" smtClean="0">
                <a:latin typeface="Berlin Sans FB" pitchFamily="34" charset="0"/>
              </a:rPr>
              <a:t> </a:t>
            </a:r>
            <a:r>
              <a:rPr lang="en-US" sz="2500" dirty="0" err="1" smtClean="0">
                <a:latin typeface="Berlin Sans FB" pitchFamily="34" charset="0"/>
              </a:rPr>
              <a:t>dgn</a:t>
            </a:r>
            <a:r>
              <a:rPr lang="en-US" sz="2500" dirty="0" smtClean="0">
                <a:latin typeface="Berlin Sans FB" pitchFamily="34" charset="0"/>
              </a:rPr>
              <a:t> </a:t>
            </a:r>
            <a:r>
              <a:rPr lang="en-US" sz="2500" dirty="0" err="1" smtClean="0">
                <a:latin typeface="Berlin Sans FB" pitchFamily="34" charset="0"/>
              </a:rPr>
              <a:t>menguji</a:t>
            </a:r>
            <a:r>
              <a:rPr lang="en-US" sz="2500" dirty="0" smtClean="0">
                <a:latin typeface="Berlin Sans FB" pitchFamily="34" charset="0"/>
              </a:rPr>
              <a:t> </a:t>
            </a:r>
            <a:r>
              <a:rPr lang="en-US" sz="2500" dirty="0" err="1" smtClean="0">
                <a:latin typeface="Berlin Sans FB" pitchFamily="34" charset="0"/>
              </a:rPr>
              <a:t>pengaruh</a:t>
            </a:r>
            <a:r>
              <a:rPr lang="en-US" sz="2500" dirty="0" smtClean="0">
                <a:latin typeface="Berlin Sans FB" pitchFamily="34" charset="0"/>
              </a:rPr>
              <a:t>: </a:t>
            </a:r>
            <a:r>
              <a:rPr lang="en-US" sz="2500" dirty="0" err="1" smtClean="0">
                <a:latin typeface="Berlin Sans FB" pitchFamily="34" charset="0"/>
              </a:rPr>
              <a:t>materi</a:t>
            </a:r>
            <a:r>
              <a:rPr lang="en-US" sz="2500" dirty="0" smtClean="0">
                <a:latin typeface="Berlin Sans FB" pitchFamily="34" charset="0"/>
              </a:rPr>
              <a:t>, media, </a:t>
            </a:r>
            <a:r>
              <a:rPr lang="en-US" sz="2500" dirty="0" err="1" smtClean="0">
                <a:latin typeface="Berlin Sans FB" pitchFamily="34" charset="0"/>
              </a:rPr>
              <a:t>metode</a:t>
            </a:r>
            <a:r>
              <a:rPr lang="en-US" sz="2500" dirty="0" smtClean="0">
                <a:latin typeface="Berlin Sans FB" pitchFamily="34" charset="0"/>
              </a:rPr>
              <a:t>, </a:t>
            </a:r>
            <a:r>
              <a:rPr lang="en-US" sz="2500" dirty="0" err="1" smtClean="0">
                <a:latin typeface="Berlin Sans FB" pitchFamily="34" charset="0"/>
              </a:rPr>
              <a:t>atau</a:t>
            </a:r>
            <a:r>
              <a:rPr lang="en-US" sz="2500" dirty="0" smtClean="0">
                <a:latin typeface="Berlin Sans FB" pitchFamily="34" charset="0"/>
              </a:rPr>
              <a:t> </a:t>
            </a:r>
            <a:r>
              <a:rPr lang="en-US" sz="2500" dirty="0" err="1" smtClean="0">
                <a:latin typeface="Berlin Sans FB" pitchFamily="34" charset="0"/>
              </a:rPr>
              <a:t>praktik</a:t>
            </a:r>
            <a:r>
              <a:rPr lang="en-US" sz="2500" dirty="0" smtClean="0">
                <a:latin typeface="Berlin Sans FB" pitchFamily="34" charset="0"/>
              </a:rPr>
              <a:t> </a:t>
            </a:r>
            <a:r>
              <a:rPr lang="en-US" sz="2500" dirty="0" err="1" smtClean="0">
                <a:latin typeface="Berlin Sans FB" pitchFamily="34" charset="0"/>
              </a:rPr>
              <a:t>pendidikan</a:t>
            </a:r>
            <a:r>
              <a:rPr lang="en-US" sz="2500" dirty="0" smtClean="0">
                <a:latin typeface="Berlin Sans FB" pitchFamily="34" charset="0"/>
              </a:rPr>
              <a:t> yang </a:t>
            </a:r>
            <a:r>
              <a:rPr lang="en-US" sz="2500" dirty="0" err="1" smtClean="0">
                <a:latin typeface="Berlin Sans FB" pitchFamily="34" charset="0"/>
              </a:rPr>
              <a:t>baru</a:t>
            </a:r>
            <a:r>
              <a:rPr lang="en-US" sz="2500" dirty="0" smtClean="0">
                <a:latin typeface="Berlin Sans FB" pitchFamily="34" charset="0"/>
              </a:rPr>
              <a:t> </a:t>
            </a:r>
            <a:r>
              <a:rPr lang="en-US" sz="2500" dirty="0" err="1" smtClean="0">
                <a:latin typeface="Berlin Sans FB" pitchFamily="34" charset="0"/>
              </a:rPr>
              <a:t>terhadap</a:t>
            </a:r>
            <a:r>
              <a:rPr lang="en-US" sz="2500" dirty="0" smtClean="0">
                <a:latin typeface="Berlin Sans FB" pitchFamily="34" charset="0"/>
              </a:rPr>
              <a:t> </a:t>
            </a:r>
            <a:r>
              <a:rPr lang="en-US" sz="2500" dirty="0" err="1" smtClean="0">
                <a:latin typeface="Berlin Sans FB" pitchFamily="34" charset="0"/>
              </a:rPr>
              <a:t>hasil</a:t>
            </a:r>
            <a:r>
              <a:rPr lang="en-US" sz="2500" dirty="0" smtClean="0">
                <a:latin typeface="Berlin Sans FB" pitchFamily="34" charset="0"/>
              </a:rPr>
              <a:t> </a:t>
            </a:r>
            <a:r>
              <a:rPr lang="en-US" sz="2500" dirty="0" err="1" smtClean="0">
                <a:latin typeface="Berlin Sans FB" pitchFamily="34" charset="0"/>
              </a:rPr>
              <a:t>belajar</a:t>
            </a:r>
            <a:r>
              <a:rPr lang="en-US" sz="2500" dirty="0" smtClean="0">
                <a:latin typeface="Berlin Sans FB" pitchFamily="34" charset="0"/>
              </a:rPr>
              <a:t> </a:t>
            </a:r>
            <a:r>
              <a:rPr lang="en-US" sz="2500" dirty="0" err="1" smtClean="0">
                <a:latin typeface="Berlin Sans FB" pitchFamily="34" charset="0"/>
              </a:rPr>
              <a:t>siswa</a:t>
            </a:r>
            <a:r>
              <a:rPr lang="en-US" sz="2500" dirty="0" smtClean="0">
                <a:latin typeface="Berlin Sans FB" pitchFamily="34" charset="0"/>
              </a:rPr>
              <a:t>.</a:t>
            </a:r>
          </a:p>
          <a:p>
            <a:pPr lvl="0">
              <a:spcAft>
                <a:spcPts val="400"/>
              </a:spcAft>
            </a:pPr>
            <a:r>
              <a:rPr lang="en-US" sz="2500" dirty="0" err="1" smtClean="0">
                <a:latin typeface="Berlin Sans FB" pitchFamily="34" charset="0"/>
              </a:rPr>
              <a:t>Rancangan</a:t>
            </a:r>
            <a:r>
              <a:rPr lang="en-US" sz="2500" dirty="0" smtClean="0">
                <a:latin typeface="Berlin Sans FB" pitchFamily="34" charset="0"/>
              </a:rPr>
              <a:t> </a:t>
            </a:r>
            <a:r>
              <a:rPr lang="en-US" sz="2500" dirty="0" err="1" smtClean="0">
                <a:latin typeface="Berlin Sans FB" pitchFamily="34" charset="0"/>
              </a:rPr>
              <a:t>penelitian</a:t>
            </a:r>
            <a:r>
              <a:rPr lang="en-US" sz="2500" dirty="0" smtClean="0">
                <a:latin typeface="Berlin Sans FB" pitchFamily="34" charset="0"/>
              </a:rPr>
              <a:t> </a:t>
            </a:r>
            <a:r>
              <a:rPr lang="en-US" sz="2500" dirty="0" err="1" smtClean="0">
                <a:latin typeface="Berlin Sans FB" pitchFamily="34" charset="0"/>
              </a:rPr>
              <a:t>eksperimen</a:t>
            </a:r>
            <a:r>
              <a:rPr lang="en-US" sz="2500" dirty="0" smtClean="0">
                <a:latin typeface="Berlin Sans FB" pitchFamily="34" charset="0"/>
              </a:rPr>
              <a:t> </a:t>
            </a:r>
            <a:r>
              <a:rPr lang="en-US" sz="2500" dirty="0" err="1" smtClean="0">
                <a:latin typeface="Berlin Sans FB" pitchFamily="34" charset="0"/>
              </a:rPr>
              <a:t>pada</a:t>
            </a:r>
            <a:r>
              <a:rPr lang="en-US" sz="2500" dirty="0" smtClean="0">
                <a:latin typeface="Berlin Sans FB" pitchFamily="34" charset="0"/>
              </a:rPr>
              <a:t> </a:t>
            </a:r>
            <a:r>
              <a:rPr lang="en-US" sz="2500" dirty="0" err="1" smtClean="0">
                <a:latin typeface="Berlin Sans FB" pitchFamily="34" charset="0"/>
              </a:rPr>
              <a:t>umumnya</a:t>
            </a:r>
            <a:r>
              <a:rPr lang="en-US" sz="2500" dirty="0" smtClean="0">
                <a:latin typeface="Berlin Sans FB" pitchFamily="34" charset="0"/>
              </a:rPr>
              <a:t>, </a:t>
            </a:r>
            <a:r>
              <a:rPr lang="en-US" sz="2500" dirty="0" err="1" smtClean="0">
                <a:latin typeface="Berlin Sans FB" pitchFamily="34" charset="0"/>
              </a:rPr>
              <a:t>menggunakan</a:t>
            </a:r>
            <a:r>
              <a:rPr lang="en-US" sz="2500" dirty="0" smtClean="0">
                <a:latin typeface="Berlin Sans FB" pitchFamily="34" charset="0"/>
              </a:rPr>
              <a:t> </a:t>
            </a:r>
            <a:r>
              <a:rPr lang="en-US" sz="2500" dirty="0" err="1" smtClean="0">
                <a:latin typeface="Berlin Sans FB" pitchFamily="34" charset="0"/>
              </a:rPr>
              <a:t>variabel</a:t>
            </a:r>
            <a:r>
              <a:rPr lang="en-US" sz="2500" dirty="0" smtClean="0">
                <a:latin typeface="Berlin Sans FB" pitchFamily="34" charset="0"/>
              </a:rPr>
              <a:t> </a:t>
            </a:r>
            <a:r>
              <a:rPr lang="en-US" sz="2500" dirty="0" err="1" smtClean="0">
                <a:latin typeface="Berlin Sans FB" pitchFamily="34" charset="0"/>
              </a:rPr>
              <a:t>tunggal</a:t>
            </a:r>
            <a:r>
              <a:rPr lang="en-US" sz="2500" dirty="0" smtClean="0">
                <a:latin typeface="Berlin Sans FB" pitchFamily="34" charset="0"/>
              </a:rPr>
              <a:t>:</a:t>
            </a:r>
          </a:p>
          <a:p>
            <a:pPr lvl="1">
              <a:spcAft>
                <a:spcPts val="400"/>
              </a:spcAft>
            </a:pPr>
            <a:r>
              <a:rPr lang="en-US" sz="2500" dirty="0" err="1" smtClean="0">
                <a:latin typeface="Berlin Sans FB" pitchFamily="34" charset="0"/>
              </a:rPr>
              <a:t>satu</a:t>
            </a:r>
            <a:r>
              <a:rPr lang="en-US" sz="2500" dirty="0" smtClean="0">
                <a:latin typeface="Berlin Sans FB" pitchFamily="34" charset="0"/>
              </a:rPr>
              <a:t> </a:t>
            </a:r>
            <a:r>
              <a:rPr lang="en-US" sz="2500" dirty="0" err="1" smtClean="0">
                <a:latin typeface="Berlin Sans FB" pitchFamily="34" charset="0"/>
              </a:rPr>
              <a:t>variabel</a:t>
            </a:r>
            <a:r>
              <a:rPr lang="en-US" sz="2500" dirty="0" smtClean="0">
                <a:latin typeface="Berlin Sans FB" pitchFamily="34" charset="0"/>
              </a:rPr>
              <a:t> </a:t>
            </a:r>
            <a:r>
              <a:rPr lang="en-US" sz="2500" dirty="0" err="1" smtClean="0">
                <a:latin typeface="Berlin Sans FB" pitchFamily="34" charset="0"/>
              </a:rPr>
              <a:t>perlakuan</a:t>
            </a:r>
            <a:r>
              <a:rPr lang="en-US" sz="2500" dirty="0" smtClean="0">
                <a:latin typeface="Berlin Sans FB" pitchFamily="34" charset="0"/>
              </a:rPr>
              <a:t> </a:t>
            </a:r>
            <a:r>
              <a:rPr lang="en-US" sz="2500" dirty="0" err="1" smtClean="0">
                <a:latin typeface="Berlin Sans FB" pitchFamily="34" charset="0"/>
              </a:rPr>
              <a:t>dimanipulasikan</a:t>
            </a:r>
            <a:r>
              <a:rPr lang="en-US" sz="2500" dirty="0" smtClean="0">
                <a:latin typeface="Berlin Sans FB" pitchFamily="34" charset="0"/>
              </a:rPr>
              <a:t> (</a:t>
            </a:r>
            <a:r>
              <a:rPr lang="en-US" sz="2500" dirty="0" err="1" smtClean="0">
                <a:latin typeface="Berlin Sans FB" pitchFamily="34" charset="0"/>
              </a:rPr>
              <a:t>dibuat</a:t>
            </a:r>
            <a:r>
              <a:rPr lang="en-US" sz="2500" dirty="0" smtClean="0">
                <a:latin typeface="Berlin Sans FB" pitchFamily="34" charset="0"/>
              </a:rPr>
              <a:t> </a:t>
            </a:r>
            <a:r>
              <a:rPr lang="en-US" sz="2500" dirty="0" err="1" smtClean="0">
                <a:latin typeface="Berlin Sans FB" pitchFamily="34" charset="0"/>
              </a:rPr>
              <a:t>kondisinya</a:t>
            </a:r>
            <a:r>
              <a:rPr lang="en-US" sz="2500" dirty="0" smtClean="0">
                <a:latin typeface="Berlin Sans FB" pitchFamily="34" charset="0"/>
              </a:rPr>
              <a:t> </a:t>
            </a:r>
            <a:r>
              <a:rPr lang="en-US" sz="2500" dirty="0" err="1" smtClean="0">
                <a:latin typeface="Berlin Sans FB" pitchFamily="34" charset="0"/>
              </a:rPr>
              <a:t>berbeda</a:t>
            </a:r>
            <a:r>
              <a:rPr lang="en-US" sz="2500" dirty="0" smtClean="0">
                <a:latin typeface="Berlin Sans FB" pitchFamily="34" charset="0"/>
              </a:rPr>
              <a:t>), </a:t>
            </a:r>
            <a:r>
              <a:rPr lang="en-US" sz="2500" dirty="0" err="1" smtClean="0">
                <a:latin typeface="Berlin Sans FB" pitchFamily="34" charset="0"/>
              </a:rPr>
              <a:t>selanjutnya</a:t>
            </a:r>
            <a:r>
              <a:rPr lang="en-US" sz="2500" dirty="0" smtClean="0">
                <a:latin typeface="Berlin Sans FB" pitchFamily="34" charset="0"/>
              </a:rPr>
              <a:t> </a:t>
            </a:r>
            <a:r>
              <a:rPr lang="en-US" sz="2500" dirty="0" err="1" smtClean="0">
                <a:latin typeface="Berlin Sans FB" pitchFamily="34" charset="0"/>
              </a:rPr>
              <a:t>diamati</a:t>
            </a:r>
            <a:r>
              <a:rPr lang="en-US" sz="2500" dirty="0" smtClean="0">
                <a:latin typeface="Berlin Sans FB" pitchFamily="34" charset="0"/>
              </a:rPr>
              <a:t> </a:t>
            </a:r>
            <a:r>
              <a:rPr lang="en-US" sz="2500" dirty="0" err="1" smtClean="0">
                <a:latin typeface="Berlin Sans FB" pitchFamily="34" charset="0"/>
              </a:rPr>
              <a:t>akibat</a:t>
            </a:r>
            <a:r>
              <a:rPr lang="en-US" sz="2500" dirty="0" smtClean="0">
                <a:latin typeface="Berlin Sans FB" pitchFamily="34" charset="0"/>
              </a:rPr>
              <a:t>/</a:t>
            </a:r>
            <a:r>
              <a:rPr lang="en-US" sz="2500" dirty="0" err="1" smtClean="0">
                <a:latin typeface="Berlin Sans FB" pitchFamily="34" charset="0"/>
              </a:rPr>
              <a:t>danpak</a:t>
            </a:r>
            <a:r>
              <a:rPr lang="en-US" sz="2500" dirty="0" smtClean="0">
                <a:latin typeface="Berlin Sans FB" pitchFamily="34" charset="0"/>
              </a:rPr>
              <a:t> </a:t>
            </a:r>
            <a:r>
              <a:rPr lang="en-US" sz="2500" dirty="0" err="1" smtClean="0">
                <a:latin typeface="Berlin Sans FB" pitchFamily="34" charset="0"/>
              </a:rPr>
              <a:t>dari</a:t>
            </a:r>
            <a:r>
              <a:rPr lang="en-US" sz="2500" dirty="0" smtClean="0">
                <a:latin typeface="Berlin Sans FB" pitchFamily="34" charset="0"/>
              </a:rPr>
              <a:t> </a:t>
            </a:r>
            <a:r>
              <a:rPr lang="en-US" sz="2500" dirty="0" err="1" smtClean="0">
                <a:latin typeface="Berlin Sans FB" pitchFamily="34" charset="0"/>
              </a:rPr>
              <a:t>perlakuan</a:t>
            </a:r>
            <a:r>
              <a:rPr lang="en-US" sz="2500" dirty="0" smtClean="0">
                <a:latin typeface="Berlin Sans FB" pitchFamily="34" charset="0"/>
              </a:rPr>
              <a:t> </a:t>
            </a:r>
            <a:r>
              <a:rPr lang="en-US" sz="2500" dirty="0" err="1" smtClean="0">
                <a:latin typeface="Berlin Sans FB" pitchFamily="34" charset="0"/>
              </a:rPr>
              <a:t>tersebut</a:t>
            </a:r>
            <a:r>
              <a:rPr lang="en-US" sz="2500" dirty="0" smtClean="0">
                <a:latin typeface="Berlin Sans FB" pitchFamily="34" charset="0"/>
              </a:rPr>
              <a:t> </a:t>
            </a:r>
            <a:r>
              <a:rPr lang="en-US" sz="2500" dirty="0" err="1" smtClean="0">
                <a:latin typeface="Berlin Sans FB" pitchFamily="34" charset="0"/>
              </a:rPr>
              <a:t>terhadap</a:t>
            </a:r>
            <a:r>
              <a:rPr lang="en-US" sz="2500" dirty="0" smtClean="0">
                <a:latin typeface="Berlin Sans FB" pitchFamily="34" charset="0"/>
              </a:rPr>
              <a:t> 1 </a:t>
            </a:r>
            <a:r>
              <a:rPr lang="en-US" sz="2500" dirty="0" err="1" smtClean="0">
                <a:latin typeface="Berlin Sans FB" pitchFamily="34" charset="0"/>
              </a:rPr>
              <a:t>atau</a:t>
            </a:r>
            <a:r>
              <a:rPr lang="en-US" sz="2500" dirty="0" smtClean="0">
                <a:latin typeface="Berlin Sans FB" pitchFamily="34" charset="0"/>
              </a:rPr>
              <a:t> </a:t>
            </a:r>
            <a:r>
              <a:rPr lang="en-US" sz="2500" dirty="0" err="1" smtClean="0">
                <a:latin typeface="Berlin Sans FB" pitchFamily="34" charset="0"/>
              </a:rPr>
              <a:t>lebih</a:t>
            </a:r>
            <a:r>
              <a:rPr lang="en-US" sz="2500" dirty="0" smtClean="0">
                <a:latin typeface="Berlin Sans FB" pitchFamily="34" charset="0"/>
              </a:rPr>
              <a:t> </a:t>
            </a:r>
            <a:r>
              <a:rPr lang="en-US" sz="2500" dirty="0" err="1" smtClean="0">
                <a:latin typeface="Berlin Sans FB" pitchFamily="34" charset="0"/>
              </a:rPr>
              <a:t>variabel</a:t>
            </a:r>
            <a:r>
              <a:rPr lang="en-US" sz="2500" dirty="0" smtClean="0">
                <a:latin typeface="Berlin Sans FB" pitchFamily="34" charset="0"/>
              </a:rPr>
              <a:t> </a:t>
            </a:r>
            <a:r>
              <a:rPr lang="en-US" sz="2500" dirty="0" err="1" smtClean="0">
                <a:latin typeface="Berlin Sans FB" pitchFamily="34" charset="0"/>
              </a:rPr>
              <a:t>tergantung</a:t>
            </a:r>
            <a:r>
              <a:rPr lang="en-US" sz="2500" dirty="0" smtClean="0">
                <a:latin typeface="Berlin Sans FB" pitchFamily="34" charset="0"/>
              </a:rPr>
              <a:t>.</a:t>
            </a:r>
          </a:p>
          <a:p>
            <a:pPr lvl="1">
              <a:spcAft>
                <a:spcPts val="400"/>
              </a:spcAft>
            </a:pPr>
            <a:r>
              <a:rPr lang="en-US" sz="2500" dirty="0" err="1" smtClean="0">
                <a:latin typeface="Berlin Sans FB" pitchFamily="34" charset="0"/>
              </a:rPr>
              <a:t>Variabel</a:t>
            </a:r>
            <a:r>
              <a:rPr lang="en-US" sz="2500" dirty="0" smtClean="0">
                <a:latin typeface="Berlin Sans FB" pitchFamily="34" charset="0"/>
              </a:rPr>
              <a:t> yang </a:t>
            </a:r>
            <a:r>
              <a:rPr lang="en-US" sz="2500" dirty="0" err="1" smtClean="0">
                <a:latin typeface="Berlin Sans FB" pitchFamily="34" charset="0"/>
              </a:rPr>
              <a:t>dimanipulasikan</a:t>
            </a:r>
            <a:r>
              <a:rPr lang="en-US" sz="2500" dirty="0" smtClean="0">
                <a:latin typeface="Berlin Sans FB" pitchFamily="34" charset="0"/>
              </a:rPr>
              <a:t> </a:t>
            </a:r>
            <a:r>
              <a:rPr lang="en-US" sz="2500" dirty="0" err="1" smtClean="0">
                <a:latin typeface="Berlin Sans FB" pitchFamily="34" charset="0"/>
              </a:rPr>
              <a:t>disebut</a:t>
            </a:r>
            <a:r>
              <a:rPr lang="en-US" sz="2500" dirty="0" smtClean="0">
                <a:latin typeface="Berlin Sans FB" pitchFamily="34" charset="0"/>
              </a:rPr>
              <a:t>: </a:t>
            </a:r>
            <a:r>
              <a:rPr lang="en-US" sz="2500" dirty="0" err="1" smtClean="0">
                <a:latin typeface="Berlin Sans FB" pitchFamily="34" charset="0"/>
              </a:rPr>
              <a:t>variabel</a:t>
            </a:r>
            <a:r>
              <a:rPr lang="en-US" sz="2500" dirty="0" smtClean="0">
                <a:latin typeface="Berlin Sans FB" pitchFamily="34" charset="0"/>
              </a:rPr>
              <a:t> </a:t>
            </a:r>
            <a:r>
              <a:rPr lang="en-US" sz="2500" dirty="0" err="1" smtClean="0">
                <a:latin typeface="Berlin Sans FB" pitchFamily="34" charset="0"/>
              </a:rPr>
              <a:t>perlakuan</a:t>
            </a:r>
            <a:r>
              <a:rPr lang="en-US" sz="2500" dirty="0" smtClean="0">
                <a:latin typeface="Berlin Sans FB" pitchFamily="34" charset="0"/>
              </a:rPr>
              <a:t>, </a:t>
            </a:r>
            <a:r>
              <a:rPr lang="en-US" sz="2500" dirty="0" err="1" smtClean="0">
                <a:latin typeface="Berlin Sans FB" pitchFamily="34" charset="0"/>
              </a:rPr>
              <a:t>variabel</a:t>
            </a:r>
            <a:r>
              <a:rPr lang="en-US" sz="2500" dirty="0" smtClean="0">
                <a:latin typeface="Berlin Sans FB" pitchFamily="34" charset="0"/>
              </a:rPr>
              <a:t> treatment, </a:t>
            </a:r>
            <a:r>
              <a:rPr lang="en-US" sz="2500" dirty="0" err="1" smtClean="0">
                <a:latin typeface="Berlin Sans FB" pitchFamily="34" charset="0"/>
              </a:rPr>
              <a:t>variabel</a:t>
            </a:r>
            <a:r>
              <a:rPr lang="en-US" sz="2500" dirty="0" smtClean="0">
                <a:latin typeface="Berlin Sans FB" pitchFamily="34" charset="0"/>
              </a:rPr>
              <a:t> </a:t>
            </a:r>
            <a:r>
              <a:rPr lang="en-US" sz="2500" dirty="0" err="1" smtClean="0">
                <a:latin typeface="Berlin Sans FB" pitchFamily="34" charset="0"/>
              </a:rPr>
              <a:t>eksperimen</a:t>
            </a:r>
            <a:r>
              <a:rPr lang="en-US" sz="2500" dirty="0" smtClean="0">
                <a:latin typeface="Berlin Sans FB" pitchFamily="34" charset="0"/>
              </a:rPr>
              <a:t>, </a:t>
            </a:r>
            <a:r>
              <a:rPr lang="en-US" sz="2500" dirty="0" err="1" smtClean="0">
                <a:latin typeface="Berlin Sans FB" pitchFamily="34" charset="0"/>
              </a:rPr>
              <a:t>atau</a:t>
            </a:r>
            <a:r>
              <a:rPr lang="en-US" sz="2500" dirty="0" smtClean="0">
                <a:latin typeface="Berlin Sans FB" pitchFamily="34" charset="0"/>
              </a:rPr>
              <a:t> </a:t>
            </a:r>
            <a:r>
              <a:rPr lang="en-US" sz="2500" dirty="0" err="1" smtClean="0">
                <a:latin typeface="Berlin Sans FB" pitchFamily="34" charset="0"/>
              </a:rPr>
              <a:t>variabel</a:t>
            </a:r>
            <a:r>
              <a:rPr lang="en-US" sz="2500" dirty="0" smtClean="0">
                <a:latin typeface="Berlin Sans FB" pitchFamily="34" charset="0"/>
              </a:rPr>
              <a:t> </a:t>
            </a:r>
            <a:r>
              <a:rPr lang="en-US" sz="2500" dirty="0" err="1" smtClean="0">
                <a:latin typeface="Berlin Sans FB" pitchFamily="34" charset="0"/>
              </a:rPr>
              <a:t>independen</a:t>
            </a:r>
            <a:r>
              <a:rPr lang="en-US" sz="2500" dirty="0" smtClean="0">
                <a:latin typeface="Berlin Sans FB" pitchFamily="34" charset="0"/>
              </a:rPr>
              <a:t>. </a:t>
            </a:r>
          </a:p>
          <a:p>
            <a:pPr lvl="1">
              <a:spcAft>
                <a:spcPts val="400"/>
              </a:spcAft>
            </a:pPr>
            <a:r>
              <a:rPr lang="en-US" sz="2500" dirty="0" err="1" smtClean="0">
                <a:latin typeface="Berlin Sans FB" pitchFamily="34" charset="0"/>
              </a:rPr>
              <a:t>Variabel</a:t>
            </a:r>
            <a:r>
              <a:rPr lang="en-US" sz="2500" dirty="0" smtClean="0">
                <a:latin typeface="Berlin Sans FB" pitchFamily="34" charset="0"/>
              </a:rPr>
              <a:t> yang </a:t>
            </a:r>
            <a:r>
              <a:rPr lang="en-US" sz="2500" dirty="0" err="1" smtClean="0">
                <a:latin typeface="Berlin Sans FB" pitchFamily="34" charset="0"/>
              </a:rPr>
              <a:t>merupakan</a:t>
            </a:r>
            <a:r>
              <a:rPr lang="en-US" sz="2500" dirty="0" smtClean="0">
                <a:latin typeface="Berlin Sans FB" pitchFamily="34" charset="0"/>
              </a:rPr>
              <a:t> </a:t>
            </a:r>
            <a:r>
              <a:rPr lang="en-US" sz="2500" dirty="0" err="1" smtClean="0">
                <a:latin typeface="Berlin Sans FB" pitchFamily="34" charset="0"/>
              </a:rPr>
              <a:t>akibat</a:t>
            </a:r>
            <a:r>
              <a:rPr lang="en-US" sz="2500" dirty="0" smtClean="0">
                <a:latin typeface="Berlin Sans FB" pitchFamily="34" charset="0"/>
              </a:rPr>
              <a:t>/</a:t>
            </a:r>
            <a:r>
              <a:rPr lang="en-US" sz="2500" dirty="0" err="1" smtClean="0">
                <a:latin typeface="Berlin Sans FB" pitchFamily="34" charset="0"/>
              </a:rPr>
              <a:t>dampak</a:t>
            </a:r>
            <a:r>
              <a:rPr lang="en-US" sz="2500" dirty="0" smtClean="0">
                <a:latin typeface="Berlin Sans FB" pitchFamily="34" charset="0"/>
              </a:rPr>
              <a:t> </a:t>
            </a:r>
            <a:r>
              <a:rPr lang="en-US" sz="2500" dirty="0" err="1" smtClean="0">
                <a:latin typeface="Berlin Sans FB" pitchFamily="34" charset="0"/>
              </a:rPr>
              <a:t>disebut</a:t>
            </a:r>
            <a:r>
              <a:rPr lang="en-US" sz="2500" dirty="0" smtClean="0">
                <a:latin typeface="Berlin Sans FB" pitchFamily="34" charset="0"/>
              </a:rPr>
              <a:t>: </a:t>
            </a:r>
            <a:r>
              <a:rPr lang="en-US" sz="2500" dirty="0" err="1" smtClean="0">
                <a:latin typeface="Berlin Sans FB" pitchFamily="34" charset="0"/>
              </a:rPr>
              <a:t>variabel</a:t>
            </a:r>
            <a:r>
              <a:rPr lang="en-US" sz="2500" dirty="0" smtClean="0">
                <a:latin typeface="Berlin Sans FB" pitchFamily="34" charset="0"/>
              </a:rPr>
              <a:t> </a:t>
            </a:r>
            <a:r>
              <a:rPr lang="en-US" sz="2500" dirty="0" err="1" smtClean="0">
                <a:latin typeface="Berlin Sans FB" pitchFamily="34" charset="0"/>
              </a:rPr>
              <a:t>tergantung</a:t>
            </a:r>
            <a:r>
              <a:rPr lang="en-US" sz="2500" dirty="0" smtClean="0">
                <a:latin typeface="Berlin Sans FB" pitchFamily="34" charset="0"/>
              </a:rPr>
              <a:t>, </a:t>
            </a:r>
            <a:r>
              <a:rPr lang="en-US" sz="2500" dirty="0" err="1" smtClean="0">
                <a:latin typeface="Berlin Sans FB" pitchFamily="34" charset="0"/>
              </a:rPr>
              <a:t>variabel</a:t>
            </a:r>
            <a:r>
              <a:rPr lang="en-US" sz="2500" dirty="0" smtClean="0">
                <a:latin typeface="Berlin Sans FB" pitchFamily="34" charset="0"/>
              </a:rPr>
              <a:t> </a:t>
            </a:r>
            <a:r>
              <a:rPr lang="en-US" sz="2500" dirty="0" err="1" smtClean="0">
                <a:latin typeface="Berlin Sans FB" pitchFamily="34" charset="0"/>
              </a:rPr>
              <a:t>dependen</a:t>
            </a:r>
            <a:r>
              <a:rPr lang="en-US" sz="2500" dirty="0" smtClean="0">
                <a:latin typeface="Berlin Sans FB" pitchFamily="34" charset="0"/>
              </a:rPr>
              <a:t>, </a:t>
            </a:r>
            <a:r>
              <a:rPr lang="en-US" sz="2500" dirty="0" err="1" smtClean="0">
                <a:latin typeface="Berlin Sans FB" pitchFamily="34" charset="0"/>
              </a:rPr>
              <a:t>atau</a:t>
            </a:r>
            <a:r>
              <a:rPr lang="en-US" sz="2500" dirty="0" smtClean="0">
                <a:latin typeface="Berlin Sans FB" pitchFamily="34" charset="0"/>
              </a:rPr>
              <a:t> </a:t>
            </a:r>
            <a:r>
              <a:rPr lang="en-US" sz="2500" dirty="0" err="1" smtClean="0">
                <a:latin typeface="Berlin Sans FB" pitchFamily="34" charset="0"/>
              </a:rPr>
              <a:t>variabel</a:t>
            </a:r>
            <a:r>
              <a:rPr lang="en-US" sz="2500" dirty="0" smtClean="0">
                <a:latin typeface="Berlin Sans FB" pitchFamily="34" charset="0"/>
              </a:rPr>
              <a:t> </a:t>
            </a:r>
            <a:r>
              <a:rPr lang="en-US" sz="2500" dirty="0" err="1" smtClean="0">
                <a:latin typeface="Berlin Sans FB" pitchFamily="34" charset="0"/>
              </a:rPr>
              <a:t>dampak</a:t>
            </a:r>
            <a:r>
              <a:rPr lang="en-US" sz="2500" dirty="0" smtClean="0">
                <a:latin typeface="Berlin Sans FB" pitchFamily="34" charset="0"/>
              </a:rPr>
              <a:t>. </a:t>
            </a:r>
          </a:p>
          <a:p>
            <a:pPr>
              <a:buNone/>
            </a:pPr>
            <a:endParaRPr lang="en-US" dirty="0"/>
          </a:p>
        </p:txBody>
      </p:sp>
    </p:spTree>
  </p:cSld>
  <p:clrMapOvr>
    <a:masterClrMapping/>
  </p:clrMapOvr>
  <p:transition>
    <p:wheel spokes="2"/>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43712"/>
          </a:xfrm>
          <a:blipFill>
            <a:blip r:embed="rId2"/>
            <a:tile tx="0" ty="0" sx="100000" sy="100000" flip="none" algn="tl"/>
          </a:blipFill>
        </p:spPr>
        <p:txBody>
          <a:bodyPr>
            <a:normAutofit fontScale="90000"/>
          </a:bodyPr>
          <a:lstStyle/>
          <a:p>
            <a:r>
              <a:rPr lang="en-US" b="1" dirty="0" err="1" smtClean="0"/>
              <a:t>Jenis</a:t>
            </a:r>
            <a:r>
              <a:rPr lang="en-US" b="1" dirty="0" smtClean="0"/>
              <a:t> </a:t>
            </a:r>
            <a:r>
              <a:rPr lang="en-US" b="1" dirty="0" err="1" smtClean="0"/>
              <a:t>Variabel</a:t>
            </a:r>
            <a:r>
              <a:rPr lang="en-US" b="1" dirty="0" smtClean="0"/>
              <a:t> </a:t>
            </a:r>
            <a:r>
              <a:rPr lang="en-US" b="1" dirty="0" err="1" smtClean="0"/>
              <a:t>dlm</a:t>
            </a:r>
            <a:r>
              <a:rPr lang="en-US" b="1" dirty="0" smtClean="0"/>
              <a:t> </a:t>
            </a:r>
            <a:r>
              <a:rPr lang="en-US" b="1" dirty="0" err="1" smtClean="0"/>
              <a:t>Eksperimen</a:t>
            </a:r>
            <a:r>
              <a:rPr lang="en-US" b="1" dirty="0" smtClean="0"/>
              <a:t> …</a:t>
            </a:r>
            <a:endParaRPr lang="en-US" b="1" dirty="0"/>
          </a:p>
        </p:txBody>
      </p:sp>
      <p:sp>
        <p:nvSpPr>
          <p:cNvPr id="3" name="Content Placeholder 2"/>
          <p:cNvSpPr>
            <a:spLocks noGrp="1"/>
          </p:cNvSpPr>
          <p:nvPr>
            <p:ph idx="1"/>
          </p:nvPr>
        </p:nvSpPr>
        <p:spPr>
          <a:xfrm>
            <a:off x="457200" y="1295400"/>
            <a:ext cx="8229600" cy="5029200"/>
          </a:xfrm>
        </p:spPr>
        <p:txBody>
          <a:bodyPr>
            <a:normAutofit fontScale="85000" lnSpcReduction="10000"/>
          </a:bodyPr>
          <a:lstStyle/>
          <a:p>
            <a:pPr lvl="0">
              <a:spcAft>
                <a:spcPts val="600"/>
              </a:spcAft>
            </a:pP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Bebas</a:t>
            </a:r>
            <a:r>
              <a:rPr lang="en-US" sz="2700" dirty="0" smtClean="0">
                <a:latin typeface="Berlin Sans FB" pitchFamily="34" charset="0"/>
              </a:rPr>
              <a:t>/</a:t>
            </a:r>
            <a:r>
              <a:rPr lang="en-US" sz="2700" dirty="0" err="1" smtClean="0">
                <a:latin typeface="Berlin Sans FB" pitchFamily="34" charset="0"/>
              </a:rPr>
              <a:t>independen</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perlakuan</a:t>
            </a:r>
            <a:r>
              <a:rPr lang="en-US" sz="2700" dirty="0" smtClean="0">
                <a:latin typeface="Berlin Sans FB" pitchFamily="34" charset="0"/>
              </a:rPr>
              <a:t>/</a:t>
            </a:r>
            <a:r>
              <a:rPr lang="en-US" sz="2700" dirty="0" err="1" smtClean="0">
                <a:latin typeface="Berlin Sans FB" pitchFamily="34" charset="0"/>
              </a:rPr>
              <a:t>eksperimen</a:t>
            </a:r>
            <a:r>
              <a:rPr lang="en-US" sz="2700" dirty="0" smtClean="0">
                <a:latin typeface="Berlin Sans FB" pitchFamily="34" charset="0"/>
              </a:rPr>
              <a:t>) </a:t>
            </a:r>
            <a:r>
              <a:rPr lang="en-US" sz="2700" dirty="0" smtClean="0">
                <a:latin typeface="Berlin Sans FB" pitchFamily="34" charset="0"/>
                <a:sym typeface="Wingdings"/>
              </a:rPr>
              <a:t></a:t>
            </a:r>
            <a:r>
              <a:rPr lang="en-US" sz="2700" dirty="0" smtClean="0">
                <a:latin typeface="Berlin Sans FB" pitchFamily="34" charset="0"/>
              </a:rPr>
              <a:t> </a:t>
            </a:r>
            <a:r>
              <a:rPr lang="en-US" sz="2700" dirty="0" err="1" smtClean="0">
                <a:latin typeface="Berlin Sans FB" pitchFamily="34" charset="0"/>
              </a:rPr>
              <a:t>merupakan</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yang </a:t>
            </a:r>
            <a:r>
              <a:rPr lang="en-US" sz="2700" dirty="0" err="1" smtClean="0">
                <a:latin typeface="Berlin Sans FB" pitchFamily="34" charset="0"/>
              </a:rPr>
              <a:t>akan</a:t>
            </a:r>
            <a:r>
              <a:rPr lang="en-US" sz="2700" dirty="0" smtClean="0">
                <a:latin typeface="Berlin Sans FB" pitchFamily="34" charset="0"/>
              </a:rPr>
              <a:t> </a:t>
            </a:r>
            <a:r>
              <a:rPr lang="en-US" sz="2700" dirty="0" err="1" smtClean="0">
                <a:latin typeface="Berlin Sans FB" pitchFamily="34" charset="0"/>
              </a:rPr>
              <a:t>dilihat</a:t>
            </a:r>
            <a:r>
              <a:rPr lang="en-US" sz="2700" dirty="0" smtClean="0">
                <a:latin typeface="Berlin Sans FB" pitchFamily="34" charset="0"/>
              </a:rPr>
              <a:t> </a:t>
            </a:r>
            <a:r>
              <a:rPr lang="en-US" sz="2700" dirty="0" err="1" smtClean="0">
                <a:latin typeface="Berlin Sans FB" pitchFamily="34" charset="0"/>
              </a:rPr>
              <a:t>pengaruhnya</a:t>
            </a:r>
            <a:r>
              <a:rPr lang="en-US" sz="2700" dirty="0" smtClean="0">
                <a:latin typeface="Berlin Sans FB" pitchFamily="34" charset="0"/>
              </a:rPr>
              <a:t> </a:t>
            </a:r>
            <a:r>
              <a:rPr lang="en-US" sz="2700" dirty="0" err="1" smtClean="0">
                <a:latin typeface="Berlin Sans FB" pitchFamily="34" charset="0"/>
              </a:rPr>
              <a:t>terhadap</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terikat</a:t>
            </a:r>
            <a:r>
              <a:rPr lang="en-US" sz="2700" dirty="0" smtClean="0">
                <a:latin typeface="Berlin Sans FB" pitchFamily="34" charset="0"/>
              </a:rPr>
              <a:t>/</a:t>
            </a:r>
            <a:r>
              <a:rPr lang="en-US" sz="2700" dirty="0" err="1" smtClean="0">
                <a:latin typeface="Berlin Sans FB" pitchFamily="34" charset="0"/>
              </a:rPr>
              <a:t>dependen</a:t>
            </a:r>
            <a:r>
              <a:rPr lang="en-US" sz="2700" dirty="0" smtClean="0">
                <a:latin typeface="Berlin Sans FB" pitchFamily="34" charset="0"/>
              </a:rPr>
              <a:t>, </a:t>
            </a:r>
            <a:r>
              <a:rPr lang="en-US" sz="2700" dirty="0" err="1" smtClean="0">
                <a:latin typeface="Berlin Sans FB" pitchFamily="34" charset="0"/>
              </a:rPr>
              <a:t>atau</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dampak</a:t>
            </a:r>
            <a:r>
              <a:rPr lang="en-US" sz="2700" dirty="0" smtClean="0">
                <a:latin typeface="Berlin Sans FB" pitchFamily="34" charset="0"/>
              </a:rPr>
              <a:t>.</a:t>
            </a:r>
          </a:p>
          <a:p>
            <a:pPr lvl="0">
              <a:spcAft>
                <a:spcPts val="600"/>
              </a:spcAft>
            </a:pP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Terikat</a:t>
            </a:r>
            <a:r>
              <a:rPr lang="en-US" sz="2700" dirty="0" smtClean="0">
                <a:latin typeface="Berlin Sans FB" pitchFamily="34" charset="0"/>
              </a:rPr>
              <a:t>/</a:t>
            </a:r>
            <a:r>
              <a:rPr lang="en-US" sz="2700" dirty="0" err="1" smtClean="0">
                <a:latin typeface="Berlin Sans FB" pitchFamily="34" charset="0"/>
              </a:rPr>
              <a:t>dependen</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dampak</a:t>
            </a:r>
            <a:r>
              <a:rPr lang="en-US" sz="2700" dirty="0" smtClean="0">
                <a:latin typeface="Berlin Sans FB" pitchFamily="34" charset="0"/>
              </a:rPr>
              <a:t>) </a:t>
            </a:r>
            <a:r>
              <a:rPr lang="en-US" sz="2700" dirty="0" smtClean="0">
                <a:latin typeface="Berlin Sans FB" pitchFamily="34" charset="0"/>
                <a:sym typeface="Wingdings"/>
              </a:rPr>
              <a:t></a:t>
            </a:r>
            <a:r>
              <a:rPr lang="en-US" sz="2700" dirty="0" smtClean="0">
                <a:latin typeface="Berlin Sans FB" pitchFamily="34" charset="0"/>
              </a:rPr>
              <a:t> </a:t>
            </a:r>
            <a:r>
              <a:rPr lang="en-US" sz="2700" dirty="0" err="1" smtClean="0">
                <a:latin typeface="Berlin Sans FB" pitchFamily="34" charset="0"/>
              </a:rPr>
              <a:t>merupakan</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hasil</a:t>
            </a:r>
            <a:r>
              <a:rPr lang="en-US" sz="2700" dirty="0" smtClean="0">
                <a:latin typeface="Berlin Sans FB" pitchFamily="34" charset="0"/>
              </a:rPr>
              <a:t>/</a:t>
            </a:r>
            <a:r>
              <a:rPr lang="en-US" sz="2700" dirty="0" err="1" smtClean="0">
                <a:latin typeface="Berlin Sans FB" pitchFamily="34" charset="0"/>
              </a:rPr>
              <a:t>dampak</a:t>
            </a:r>
            <a:r>
              <a:rPr lang="en-US" sz="2700" dirty="0" smtClean="0">
                <a:latin typeface="Berlin Sans FB" pitchFamily="34" charset="0"/>
              </a:rPr>
              <a:t>/</a:t>
            </a:r>
            <a:r>
              <a:rPr lang="en-US" sz="2700" dirty="0" err="1" smtClean="0">
                <a:latin typeface="Berlin Sans FB" pitchFamily="34" charset="0"/>
              </a:rPr>
              <a:t>akibat</a:t>
            </a:r>
            <a:r>
              <a:rPr lang="en-US" sz="2700" dirty="0" smtClean="0">
                <a:latin typeface="Berlin Sans FB" pitchFamily="34" charset="0"/>
              </a:rPr>
              <a:t> </a:t>
            </a:r>
            <a:r>
              <a:rPr lang="en-US" sz="2700" dirty="0" err="1" smtClean="0">
                <a:latin typeface="Berlin Sans FB" pitchFamily="34" charset="0"/>
              </a:rPr>
              <a:t>dari</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bebas</a:t>
            </a:r>
            <a:r>
              <a:rPr lang="en-US" sz="2700" dirty="0" smtClean="0">
                <a:latin typeface="Berlin Sans FB" pitchFamily="34" charset="0"/>
              </a:rPr>
              <a:t>/</a:t>
            </a:r>
            <a:r>
              <a:rPr lang="en-US" sz="2700" dirty="0" err="1" smtClean="0">
                <a:latin typeface="Berlin Sans FB" pitchFamily="34" charset="0"/>
              </a:rPr>
              <a:t>perlakuan</a:t>
            </a:r>
            <a:r>
              <a:rPr lang="en-US" sz="2700" dirty="0" smtClean="0">
                <a:latin typeface="Berlin Sans FB" pitchFamily="34" charset="0"/>
              </a:rPr>
              <a:t>.</a:t>
            </a:r>
          </a:p>
          <a:p>
            <a:pPr lvl="0">
              <a:spcAft>
                <a:spcPts val="600"/>
              </a:spcAft>
            </a:pP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Kontrol</a:t>
            </a:r>
            <a:r>
              <a:rPr lang="en-US" sz="2700" dirty="0" smtClean="0">
                <a:latin typeface="Berlin Sans FB" pitchFamily="34" charset="0"/>
              </a:rPr>
              <a:t> (</a:t>
            </a:r>
            <a:r>
              <a:rPr lang="en-US" sz="2700" dirty="0" err="1" smtClean="0">
                <a:latin typeface="Berlin Sans FB" pitchFamily="34" charset="0"/>
              </a:rPr>
              <a:t>Pengendali</a:t>
            </a:r>
            <a:r>
              <a:rPr lang="en-US" sz="2700" dirty="0" smtClean="0">
                <a:latin typeface="Berlin Sans FB" pitchFamily="34" charset="0"/>
              </a:rPr>
              <a:t>) </a:t>
            </a:r>
            <a:r>
              <a:rPr lang="en-US" sz="2700" dirty="0" smtClean="0">
                <a:latin typeface="Berlin Sans FB" pitchFamily="34" charset="0"/>
                <a:sym typeface="Wingdings"/>
              </a:rPr>
              <a:t></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yang </a:t>
            </a:r>
            <a:r>
              <a:rPr lang="en-US" sz="2700" dirty="0" err="1" smtClean="0">
                <a:latin typeface="Berlin Sans FB" pitchFamily="34" charset="0"/>
              </a:rPr>
              <a:t>berpengaruh</a:t>
            </a:r>
            <a:r>
              <a:rPr lang="en-US" sz="2700" dirty="0" smtClean="0">
                <a:latin typeface="Berlin Sans FB" pitchFamily="34" charset="0"/>
              </a:rPr>
              <a:t> </a:t>
            </a:r>
            <a:r>
              <a:rPr lang="en-US" sz="2700" dirty="0" err="1" smtClean="0">
                <a:latin typeface="Berlin Sans FB" pitchFamily="34" charset="0"/>
              </a:rPr>
              <a:t>terhadap</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terikat</a:t>
            </a:r>
            <a:r>
              <a:rPr lang="en-US" sz="2700" dirty="0" smtClean="0">
                <a:latin typeface="Berlin Sans FB" pitchFamily="34" charset="0"/>
              </a:rPr>
              <a:t>, </a:t>
            </a:r>
            <a:r>
              <a:rPr lang="en-US" sz="2700" dirty="0" err="1" smtClean="0">
                <a:latin typeface="Berlin Sans FB" pitchFamily="34" charset="0"/>
              </a:rPr>
              <a:t>tetapi</a:t>
            </a:r>
            <a:r>
              <a:rPr lang="en-US" sz="2700" dirty="0" smtClean="0">
                <a:latin typeface="Berlin Sans FB" pitchFamily="34" charset="0"/>
              </a:rPr>
              <a:t> </a:t>
            </a:r>
            <a:r>
              <a:rPr lang="en-US" sz="2700" dirty="0" err="1" smtClean="0">
                <a:latin typeface="Berlin Sans FB" pitchFamily="34" charset="0"/>
              </a:rPr>
              <a:t>pengaruhnya</a:t>
            </a:r>
            <a:r>
              <a:rPr lang="en-US" sz="2700" dirty="0" smtClean="0">
                <a:latin typeface="Berlin Sans FB" pitchFamily="34" charset="0"/>
              </a:rPr>
              <a:t> </a:t>
            </a:r>
            <a:r>
              <a:rPr lang="en-US" sz="2700" dirty="0" err="1" smtClean="0">
                <a:latin typeface="Berlin Sans FB" pitchFamily="34" charset="0"/>
              </a:rPr>
              <a:t>ditiadakan</a:t>
            </a:r>
            <a:r>
              <a:rPr lang="en-US" sz="2700" dirty="0" smtClean="0">
                <a:latin typeface="Berlin Sans FB" pitchFamily="34" charset="0"/>
              </a:rPr>
              <a:t>/ </a:t>
            </a:r>
            <a:r>
              <a:rPr lang="en-US" sz="2700" dirty="0" err="1" smtClean="0">
                <a:latin typeface="Berlin Sans FB" pitchFamily="34" charset="0"/>
              </a:rPr>
              <a:t>dikendalikan</a:t>
            </a:r>
            <a:r>
              <a:rPr lang="en-US" sz="2700" dirty="0" smtClean="0">
                <a:latin typeface="Berlin Sans FB" pitchFamily="34" charset="0"/>
              </a:rPr>
              <a:t> </a:t>
            </a:r>
            <a:r>
              <a:rPr lang="en-US" sz="2700" dirty="0" err="1" smtClean="0">
                <a:latin typeface="Berlin Sans FB" pitchFamily="34" charset="0"/>
              </a:rPr>
              <a:t>dengan</a:t>
            </a:r>
            <a:r>
              <a:rPr lang="en-US" sz="2700" dirty="0" smtClean="0">
                <a:latin typeface="Berlin Sans FB" pitchFamily="34" charset="0"/>
              </a:rPr>
              <a:t> </a:t>
            </a:r>
            <a:r>
              <a:rPr lang="en-US" sz="2700" dirty="0" err="1" smtClean="0">
                <a:latin typeface="Berlin Sans FB" pitchFamily="34" charset="0"/>
              </a:rPr>
              <a:t>cara</a:t>
            </a:r>
            <a:r>
              <a:rPr lang="en-US" sz="2700" dirty="0" smtClean="0">
                <a:latin typeface="Berlin Sans FB" pitchFamily="34" charset="0"/>
              </a:rPr>
              <a:t> </a:t>
            </a:r>
            <a:r>
              <a:rPr lang="en-US" sz="2700" dirty="0" err="1" smtClean="0">
                <a:latin typeface="Berlin Sans FB" pitchFamily="34" charset="0"/>
              </a:rPr>
              <a:t>dikontrol</a:t>
            </a:r>
            <a:r>
              <a:rPr lang="en-US" sz="2700" dirty="0" smtClean="0">
                <a:latin typeface="Berlin Sans FB" pitchFamily="34" charset="0"/>
              </a:rPr>
              <a:t> (</a:t>
            </a:r>
            <a:r>
              <a:rPr lang="en-US" sz="2700" dirty="0" err="1" smtClean="0">
                <a:latin typeface="Berlin Sans FB" pitchFamily="34" charset="0"/>
              </a:rPr>
              <a:t>diisolasi</a:t>
            </a:r>
            <a:r>
              <a:rPr lang="en-US" sz="2700" dirty="0" smtClean="0">
                <a:latin typeface="Berlin Sans FB" pitchFamily="34" charset="0"/>
              </a:rPr>
              <a:t>) </a:t>
            </a:r>
            <a:r>
              <a:rPr lang="en-US" sz="2700" dirty="0" err="1" smtClean="0">
                <a:latin typeface="Berlin Sans FB" pitchFamily="34" charset="0"/>
              </a:rPr>
              <a:t>pengaruhnya</a:t>
            </a:r>
            <a:r>
              <a:rPr lang="en-US" sz="2700" dirty="0" smtClean="0">
                <a:latin typeface="Berlin Sans FB" pitchFamily="34" charset="0"/>
              </a:rPr>
              <a:t>. </a:t>
            </a:r>
          </a:p>
          <a:p>
            <a:pPr lvl="0">
              <a:spcAft>
                <a:spcPts val="600"/>
              </a:spcAft>
            </a:pPr>
            <a:r>
              <a:rPr lang="en-US" sz="2700" dirty="0" err="1" smtClean="0">
                <a:latin typeface="Berlin Sans FB" pitchFamily="34" charset="0"/>
              </a:rPr>
              <a:t>Variabel</a:t>
            </a:r>
            <a:r>
              <a:rPr lang="en-US" sz="2700" dirty="0" smtClean="0">
                <a:latin typeface="Berlin Sans FB" pitchFamily="34" charset="0"/>
              </a:rPr>
              <a:t> Moderator </a:t>
            </a:r>
            <a:r>
              <a:rPr lang="en-US" sz="2700" dirty="0" smtClean="0">
                <a:latin typeface="Berlin Sans FB" pitchFamily="34" charset="0"/>
                <a:sym typeface="Wingdings"/>
              </a:rPr>
              <a:t></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yang </a:t>
            </a:r>
            <a:r>
              <a:rPr lang="en-US" sz="2700" dirty="0" err="1" smtClean="0">
                <a:latin typeface="Berlin Sans FB" pitchFamily="34" charset="0"/>
              </a:rPr>
              <a:t>mempengaruhi</a:t>
            </a:r>
            <a:r>
              <a:rPr lang="en-US" sz="2700" dirty="0" smtClean="0">
                <a:latin typeface="Berlin Sans FB" pitchFamily="34" charset="0"/>
              </a:rPr>
              <a:t> </a:t>
            </a:r>
            <a:r>
              <a:rPr lang="en-US" sz="2700" dirty="0" err="1" smtClean="0">
                <a:latin typeface="Berlin Sans FB" pitchFamily="34" charset="0"/>
              </a:rPr>
              <a:t>tingkat</a:t>
            </a:r>
            <a:r>
              <a:rPr lang="en-US" sz="2700" dirty="0" smtClean="0">
                <a:latin typeface="Berlin Sans FB" pitchFamily="34" charset="0"/>
              </a:rPr>
              <a:t> </a:t>
            </a:r>
            <a:r>
              <a:rPr lang="en-US" sz="2700" dirty="0" err="1" smtClean="0">
                <a:latin typeface="Berlin Sans FB" pitchFamily="34" charset="0"/>
              </a:rPr>
              <a:t>hubungan</a:t>
            </a:r>
            <a:r>
              <a:rPr lang="en-US" sz="2700" dirty="0" smtClean="0">
                <a:latin typeface="Berlin Sans FB" pitchFamily="34" charset="0"/>
              </a:rPr>
              <a:t> (</a:t>
            </a:r>
            <a:r>
              <a:rPr lang="en-US" sz="2700" dirty="0" err="1" smtClean="0">
                <a:latin typeface="Berlin Sans FB" pitchFamily="34" charset="0"/>
              </a:rPr>
              <a:t>pengaruh</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bebas</a:t>
            </a:r>
            <a:r>
              <a:rPr lang="en-US" sz="2700" dirty="0" smtClean="0">
                <a:latin typeface="Berlin Sans FB" pitchFamily="34" charset="0"/>
              </a:rPr>
              <a:t> </a:t>
            </a:r>
            <a:r>
              <a:rPr lang="en-US" sz="2700" dirty="0" err="1" smtClean="0">
                <a:latin typeface="Berlin Sans FB" pitchFamily="34" charset="0"/>
              </a:rPr>
              <a:t>terhadap</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terikat</a:t>
            </a:r>
            <a:r>
              <a:rPr lang="en-US" sz="2700" dirty="0" smtClean="0">
                <a:latin typeface="Berlin Sans FB" pitchFamily="34" charset="0"/>
              </a:rPr>
              <a:t>. </a:t>
            </a:r>
            <a:r>
              <a:rPr lang="en-US" sz="2700" dirty="0" err="1" smtClean="0">
                <a:latin typeface="Berlin Sans FB" pitchFamily="34" charset="0"/>
              </a:rPr>
              <a:t>Atau</a:t>
            </a:r>
            <a:r>
              <a:rPr lang="en-US" sz="2700" dirty="0" smtClean="0">
                <a:latin typeface="Berlin Sans FB" pitchFamily="34" charset="0"/>
              </a:rPr>
              <a:t> </a:t>
            </a:r>
            <a:r>
              <a:rPr lang="en-US" sz="2700" dirty="0" err="1" smtClean="0">
                <a:latin typeface="Berlin Sans FB" pitchFamily="34" charset="0"/>
              </a:rPr>
              <a:t>hubungan</a:t>
            </a:r>
            <a:r>
              <a:rPr lang="en-US" sz="2700" dirty="0" smtClean="0">
                <a:latin typeface="Berlin Sans FB" pitchFamily="34" charset="0"/>
              </a:rPr>
              <a:t>/</a:t>
            </a:r>
            <a:r>
              <a:rPr lang="en-US" sz="2700" dirty="0" err="1" smtClean="0">
                <a:latin typeface="Berlin Sans FB" pitchFamily="34" charset="0"/>
              </a:rPr>
              <a:t>pengaruh</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bebas</a:t>
            </a:r>
            <a:r>
              <a:rPr lang="en-US" sz="2700" dirty="0" smtClean="0">
                <a:latin typeface="Berlin Sans FB" pitchFamily="34" charset="0"/>
              </a:rPr>
              <a:t> </a:t>
            </a:r>
            <a:r>
              <a:rPr lang="en-US" sz="2700" dirty="0" err="1" smtClean="0">
                <a:latin typeface="Berlin Sans FB" pitchFamily="34" charset="0"/>
              </a:rPr>
              <a:t>terhadap</a:t>
            </a:r>
            <a:r>
              <a:rPr lang="en-US" sz="2700" dirty="0" smtClean="0">
                <a:latin typeface="Berlin Sans FB" pitchFamily="34" charset="0"/>
              </a:rPr>
              <a:t> </a:t>
            </a:r>
            <a:r>
              <a:rPr lang="en-US" sz="2700" dirty="0" err="1" smtClean="0">
                <a:latin typeface="Berlin Sans FB" pitchFamily="34" charset="0"/>
              </a:rPr>
              <a:t>variabel</a:t>
            </a:r>
            <a:r>
              <a:rPr lang="en-US" sz="2700" dirty="0" smtClean="0">
                <a:latin typeface="Berlin Sans FB" pitchFamily="34" charset="0"/>
              </a:rPr>
              <a:t> </a:t>
            </a:r>
            <a:r>
              <a:rPr lang="en-US" sz="2700" dirty="0" err="1" smtClean="0">
                <a:latin typeface="Berlin Sans FB" pitchFamily="34" charset="0"/>
              </a:rPr>
              <a:t>terikat</a:t>
            </a:r>
            <a:r>
              <a:rPr lang="en-US" sz="2700" dirty="0" smtClean="0">
                <a:latin typeface="Berlin Sans FB" pitchFamily="34" charset="0"/>
              </a:rPr>
              <a:t> </a:t>
            </a:r>
            <a:r>
              <a:rPr lang="en-US" sz="2700" dirty="0" err="1" smtClean="0">
                <a:latin typeface="Berlin Sans FB" pitchFamily="34" charset="0"/>
              </a:rPr>
              <a:t>memiliki</a:t>
            </a:r>
            <a:r>
              <a:rPr lang="en-US" sz="2700" dirty="0" smtClean="0">
                <a:latin typeface="Berlin Sans FB" pitchFamily="34" charset="0"/>
              </a:rPr>
              <a:t> </a:t>
            </a:r>
            <a:r>
              <a:rPr lang="en-US" sz="2700" dirty="0" err="1" smtClean="0">
                <a:latin typeface="Berlin Sans FB" pitchFamily="34" charset="0"/>
              </a:rPr>
              <a:t>nilai</a:t>
            </a:r>
            <a:r>
              <a:rPr lang="en-US" sz="2700" dirty="0" smtClean="0">
                <a:latin typeface="Berlin Sans FB" pitchFamily="34" charset="0"/>
              </a:rPr>
              <a:t> yang </a:t>
            </a:r>
            <a:r>
              <a:rPr lang="en-US" sz="2700" dirty="0" err="1" smtClean="0">
                <a:latin typeface="Berlin Sans FB" pitchFamily="34" charset="0"/>
              </a:rPr>
              <a:t>berbeda</a:t>
            </a:r>
            <a:r>
              <a:rPr lang="en-US" sz="2700" dirty="0" smtClean="0">
                <a:latin typeface="Berlin Sans FB" pitchFamily="34" charset="0"/>
              </a:rPr>
              <a:t> </a:t>
            </a:r>
            <a:r>
              <a:rPr lang="en-US" sz="2700" dirty="0" err="1" smtClean="0">
                <a:latin typeface="Berlin Sans FB" pitchFamily="34" charset="0"/>
              </a:rPr>
              <a:t>pada</a:t>
            </a:r>
            <a:r>
              <a:rPr lang="en-US" sz="2700" dirty="0" smtClean="0">
                <a:latin typeface="Berlin Sans FB" pitchFamily="34" charset="0"/>
              </a:rPr>
              <a:t> level yang </a:t>
            </a:r>
            <a:r>
              <a:rPr lang="en-US" sz="2700" dirty="0" err="1" smtClean="0">
                <a:latin typeface="Berlin Sans FB" pitchFamily="34" charset="0"/>
              </a:rPr>
              <a:t>berbeda</a:t>
            </a:r>
            <a:r>
              <a:rPr lang="en-US" sz="2700" dirty="0" smtClean="0">
                <a:latin typeface="Berlin Sans FB" pitchFamily="34" charset="0"/>
              </a:rPr>
              <a:t>.</a:t>
            </a:r>
          </a:p>
          <a:p>
            <a:pPr>
              <a:spcAft>
                <a:spcPts val="600"/>
              </a:spcAft>
              <a:buNone/>
            </a:pPr>
            <a:endParaRPr lang="en-US" dirty="0">
              <a:latin typeface="Berlin Sans FB" pitchFamily="34" charset="0"/>
            </a:endParaRPr>
          </a:p>
        </p:txBody>
      </p:sp>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91312"/>
          </a:xfrm>
          <a:blipFill>
            <a:blip r:embed="rId2"/>
            <a:tile tx="0" ty="0" sx="100000" sy="100000" flip="none" algn="tl"/>
          </a:blipFill>
        </p:spPr>
        <p:txBody>
          <a:bodyPr>
            <a:normAutofit fontScale="90000"/>
          </a:bodyPr>
          <a:lstStyle/>
          <a:p>
            <a:r>
              <a:rPr lang="en-US" b="1" dirty="0" smtClean="0">
                <a:solidFill>
                  <a:srgbClr val="FF0000"/>
                </a:solidFill>
              </a:rPr>
              <a:t>Cara </a:t>
            </a:r>
            <a:r>
              <a:rPr lang="en-US" b="1" dirty="0" err="1" smtClean="0">
                <a:solidFill>
                  <a:srgbClr val="FF0000"/>
                </a:solidFill>
              </a:rPr>
              <a:t>Penyetaraan</a:t>
            </a:r>
            <a:r>
              <a:rPr lang="en-US" b="1" dirty="0" smtClean="0">
                <a:solidFill>
                  <a:srgbClr val="FF0000"/>
                </a:solidFill>
              </a:rPr>
              <a:t> </a:t>
            </a:r>
            <a:r>
              <a:rPr lang="en-US" b="1" dirty="0" err="1" smtClean="0">
                <a:solidFill>
                  <a:srgbClr val="FF0000"/>
                </a:solidFill>
              </a:rPr>
              <a:t>Kelompok</a:t>
            </a:r>
            <a:endParaRPr lang="en-US" b="1" dirty="0">
              <a:solidFill>
                <a:srgbClr val="FF0000"/>
              </a:solidFill>
            </a:endParaRPr>
          </a:p>
        </p:txBody>
      </p:sp>
      <p:sp>
        <p:nvSpPr>
          <p:cNvPr id="3" name="Content Placeholder 2"/>
          <p:cNvSpPr>
            <a:spLocks noGrp="1"/>
          </p:cNvSpPr>
          <p:nvPr>
            <p:ph idx="1"/>
          </p:nvPr>
        </p:nvSpPr>
        <p:spPr>
          <a:xfrm>
            <a:off x="457200" y="1219200"/>
            <a:ext cx="8229600" cy="5105400"/>
          </a:xfrm>
        </p:spPr>
        <p:txBody>
          <a:bodyPr>
            <a:normAutofit fontScale="85000" lnSpcReduction="10000"/>
          </a:bodyPr>
          <a:lstStyle/>
          <a:p>
            <a:pPr lvl="0">
              <a:lnSpc>
                <a:spcPct val="90000"/>
              </a:lnSpc>
              <a:spcAft>
                <a:spcPts val="600"/>
              </a:spcAft>
            </a:pPr>
            <a:r>
              <a:rPr lang="en-US" dirty="0" err="1" smtClean="0">
                <a:latin typeface="Arial Unicode MS" pitchFamily="34" charset="-128"/>
                <a:ea typeface="Arial Unicode MS" pitchFamily="34" charset="-128"/>
                <a:cs typeface="Arial Unicode MS" pitchFamily="34" charset="-128"/>
              </a:rPr>
              <a:t>Membuat</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subyek</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berpasang-pasangan</a:t>
            </a:r>
            <a:r>
              <a:rPr lang="en-US" dirty="0" smtClean="0">
                <a:latin typeface="Arial Unicode MS" pitchFamily="34" charset="-128"/>
                <a:ea typeface="Arial Unicode MS" pitchFamily="34" charset="-128"/>
                <a:cs typeface="Arial Unicode MS" pitchFamily="34" charset="-128"/>
              </a:rPr>
              <a:t> (</a:t>
            </a:r>
            <a:r>
              <a:rPr lang="en-US" i="1" dirty="0" smtClean="0">
                <a:latin typeface="Arial Unicode MS" pitchFamily="34" charset="-128"/>
                <a:ea typeface="Arial Unicode MS" pitchFamily="34" charset="-128"/>
                <a:cs typeface="Arial Unicode MS" pitchFamily="34" charset="-128"/>
              </a:rPr>
              <a:t>matching</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misal</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siswa</a:t>
            </a:r>
            <a:r>
              <a:rPr lang="en-US" dirty="0" smtClean="0">
                <a:latin typeface="Arial Unicode MS" pitchFamily="34" charset="-128"/>
                <a:ea typeface="Arial Unicode MS" pitchFamily="34" charset="-128"/>
                <a:cs typeface="Arial Unicode MS" pitchFamily="34" charset="-128"/>
              </a:rPr>
              <a:t> yang </a:t>
            </a:r>
            <a:r>
              <a:rPr lang="en-US" dirty="0" err="1" smtClean="0">
                <a:latin typeface="Arial Unicode MS" pitchFamily="34" charset="-128"/>
                <a:ea typeface="Arial Unicode MS" pitchFamily="34" charset="-128"/>
                <a:cs typeface="Arial Unicode MS" pitchFamily="34" charset="-128"/>
              </a:rPr>
              <a:t>nilai</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awalnya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sama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dikelompokkan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berpasang-pasangan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pada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kelompok</a:t>
            </a:r>
            <a:r>
              <a:rPr lang="en-US" dirty="0" smtClean="0">
                <a:latin typeface="Arial Unicode MS" pitchFamily="34" charset="-128"/>
                <a:ea typeface="Arial Unicode MS" pitchFamily="34" charset="-128"/>
                <a:cs typeface="Arial Unicode MS" pitchFamily="34" charset="-128"/>
              </a:rPr>
              <a:t> yang </a:t>
            </a:r>
            <a:r>
              <a:rPr lang="en-US" dirty="0" err="1" smtClean="0">
                <a:latin typeface="Arial Unicode MS" pitchFamily="34" charset="-128"/>
                <a:ea typeface="Arial Unicode MS" pitchFamily="34" charset="-128"/>
                <a:cs typeface="Arial Unicode MS" pitchFamily="34" charset="-128"/>
              </a:rPr>
              <a:t>berbeda</a:t>
            </a:r>
            <a:r>
              <a:rPr lang="en-US" dirty="0" smtClean="0">
                <a:latin typeface="Arial Unicode MS" pitchFamily="34" charset="-128"/>
                <a:ea typeface="Arial Unicode MS" pitchFamily="34" charset="-128"/>
                <a:cs typeface="Arial Unicode MS" pitchFamily="34" charset="-128"/>
              </a:rPr>
              <a:t>.</a:t>
            </a:r>
          </a:p>
          <a:p>
            <a:pPr lvl="0">
              <a:lnSpc>
                <a:spcPct val="90000"/>
              </a:lnSpc>
              <a:spcAft>
                <a:spcPts val="600"/>
              </a:spcAft>
            </a:pPr>
            <a:r>
              <a:rPr lang="en-US" dirty="0" err="1" smtClean="0">
                <a:latin typeface="Arial Unicode MS" pitchFamily="34" charset="-128"/>
                <a:ea typeface="Arial Unicode MS" pitchFamily="34" charset="-128"/>
                <a:cs typeface="Arial Unicode MS" pitchFamily="34" charset="-128"/>
              </a:rPr>
              <a:t>Penugasan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secara</a:t>
            </a:r>
            <a:r>
              <a:rPr lang="en-US" dirty="0" smtClean="0">
                <a:latin typeface="Arial Unicode MS" pitchFamily="34" charset="-128"/>
                <a:ea typeface="Arial Unicode MS" pitchFamily="34" charset="-128"/>
                <a:cs typeface="Arial Unicode MS" pitchFamily="34" charset="-128"/>
              </a:rPr>
              <a:t> random (</a:t>
            </a:r>
            <a:r>
              <a:rPr lang="en-US" i="1" dirty="0" smtClean="0">
                <a:latin typeface="Arial Unicode MS" pitchFamily="34" charset="-128"/>
                <a:ea typeface="Arial Unicode MS" pitchFamily="34" charset="-128"/>
                <a:cs typeface="Arial Unicode MS" pitchFamily="34" charset="-128"/>
              </a:rPr>
              <a:t>random assignment</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yaitu</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menempatkan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subyek</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baik</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pada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kelompok</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eksperimen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maupun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kelompok</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pembanding</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dengan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cara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diundi</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dirandom</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atau</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tidak</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dipilih-pilih</a:t>
            </a:r>
            <a:r>
              <a:rPr lang="en-US" dirty="0" smtClean="0">
                <a:latin typeface="Arial Unicode MS" pitchFamily="34" charset="-128"/>
                <a:ea typeface="Arial Unicode MS" pitchFamily="34" charset="-128"/>
                <a:cs typeface="Arial Unicode MS" pitchFamily="34" charset="-128"/>
              </a:rPr>
              <a:t>.</a:t>
            </a:r>
          </a:p>
          <a:p>
            <a:pPr lvl="0">
              <a:lnSpc>
                <a:spcPct val="90000"/>
              </a:lnSpc>
              <a:spcAft>
                <a:spcPts val="600"/>
              </a:spcAft>
            </a:pPr>
            <a:r>
              <a:rPr lang="en-US" dirty="0" err="1" smtClean="0">
                <a:latin typeface="Arial Unicode MS" pitchFamily="34" charset="-128"/>
                <a:ea typeface="Arial Unicode MS" pitchFamily="34" charset="-128"/>
                <a:cs typeface="Arial Unicode MS" pitchFamily="34" charset="-128"/>
              </a:rPr>
              <a:t>Kesulitan</a:t>
            </a:r>
            <a:r>
              <a:rPr lang="en-US" dirty="0" smtClean="0">
                <a:latin typeface="Arial Unicode MS" pitchFamily="34" charset="-128"/>
                <a:ea typeface="Arial Unicode MS" pitchFamily="34" charset="-128"/>
                <a:cs typeface="Arial Unicode MS" pitchFamily="34" charset="-128"/>
              </a:rPr>
              <a:t> yang </a:t>
            </a:r>
            <a:r>
              <a:rPr lang="en-US" dirty="0" err="1" smtClean="0">
                <a:latin typeface="Arial Unicode MS" pitchFamily="34" charset="-128"/>
                <a:ea typeface="Arial Unicode MS" pitchFamily="34" charset="-128"/>
                <a:cs typeface="Arial Unicode MS" pitchFamily="34" charset="-128"/>
              </a:rPr>
              <a:t>terjadi</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adalah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tidak</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memungkinkan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sulit</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mengelompokkan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siswa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secara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bebas</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terpisah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dari</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rombelnya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karena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akan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merusak</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sistem</a:t>
            </a:r>
            <a:r>
              <a:rPr lang="en-US" dirty="0" smtClean="0">
                <a:latin typeface="Arial Unicode MS" pitchFamily="34" charset="-128"/>
                <a:ea typeface="Arial Unicode MS" pitchFamily="34" charset="-128"/>
                <a:cs typeface="Arial Unicode MS" pitchFamily="34" charset="-128"/>
              </a:rPr>
              <a:t> yang </a:t>
            </a:r>
            <a:r>
              <a:rPr lang="en-US" dirty="0" err="1" smtClean="0">
                <a:latin typeface="Arial Unicode MS" pitchFamily="34" charset="-128"/>
                <a:ea typeface="Arial Unicode MS" pitchFamily="34" charset="-128"/>
                <a:cs typeface="Arial Unicode MS" pitchFamily="34" charset="-128"/>
              </a:rPr>
              <a:t>telah</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berjalan</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Sehingga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sampelnya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apa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adanya</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atau</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disebut</a:t>
            </a:r>
            <a:r>
              <a:rPr lang="en-US" dirty="0" smtClean="0">
                <a:latin typeface="Arial Unicode MS" pitchFamily="34" charset="-128"/>
                <a:ea typeface="Arial Unicode MS" pitchFamily="34" charset="-128"/>
                <a:cs typeface="Arial Unicode MS" pitchFamily="34" charset="-128"/>
              </a:rPr>
              <a:t> </a:t>
            </a:r>
            <a:r>
              <a:rPr lang="en-US" i="1" dirty="0" err="1" smtClean="0">
                <a:latin typeface="Arial Unicode MS" pitchFamily="34" charset="-128"/>
                <a:ea typeface="Arial Unicode MS" pitchFamily="34" charset="-128"/>
                <a:cs typeface="Arial Unicode MS" pitchFamily="34" charset="-128"/>
              </a:rPr>
              <a:t>intax</a:t>
            </a:r>
            <a:r>
              <a:rPr lang="en-US" i="1" dirty="0" smtClean="0">
                <a:latin typeface="Arial Unicode MS" pitchFamily="34" charset="-128"/>
                <a:ea typeface="Arial Unicode MS" pitchFamily="34" charset="-128"/>
                <a:cs typeface="Arial Unicode MS" pitchFamily="34" charset="-128"/>
              </a:rPr>
              <a:t> </a:t>
            </a:r>
            <a:r>
              <a:rPr lang="en-US" i="1" dirty="0" err="1" smtClean="0">
                <a:latin typeface="Arial Unicode MS" pitchFamily="34" charset="-128"/>
                <a:ea typeface="Arial Unicode MS" pitchFamily="34" charset="-128"/>
                <a:cs typeface="Arial Unicode MS" pitchFamily="34" charset="-128"/>
              </a:rPr>
              <a:t>sampel</a:t>
            </a:r>
            <a:r>
              <a:rPr lang="en-US" dirty="0" smtClean="0">
                <a:latin typeface="Arial Unicode MS" pitchFamily="34" charset="-128"/>
                <a:ea typeface="Arial Unicode MS" pitchFamily="34" charset="-128"/>
                <a:cs typeface="Arial Unicode MS" pitchFamily="34" charset="-128"/>
              </a:rPr>
              <a:t>.   </a:t>
            </a:r>
          </a:p>
          <a:p>
            <a:pPr>
              <a:buNone/>
            </a:pPr>
            <a:endParaRPr lang="en-US" dirty="0"/>
          </a:p>
        </p:txBody>
      </p:sp>
    </p:spTree>
  </p:cSld>
  <p:clrMapOvr>
    <a:masterClrMapping/>
  </p:clrMapOvr>
  <p:transition>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71472" y="357166"/>
            <a:ext cx="8153400" cy="762000"/>
          </a:xfrm>
        </p:spPr>
        <p:txBody>
          <a:bodyPr>
            <a:normAutofit/>
          </a:bodyPr>
          <a:lstStyle/>
          <a:p>
            <a:pPr eaLnBrk="1" hangingPunct="1"/>
            <a:r>
              <a:rPr lang="en-US" b="1" dirty="0" smtClean="0">
                <a:solidFill>
                  <a:srgbClr val="C00000"/>
                </a:solidFill>
              </a:rPr>
              <a:t>DESAIN PENELITIAN EKSPERIMEN</a:t>
            </a:r>
            <a:endParaRPr lang="en-US" dirty="0" smtClean="0"/>
          </a:p>
        </p:txBody>
      </p:sp>
      <p:sp>
        <p:nvSpPr>
          <p:cNvPr id="3" name="Content Placeholder 2"/>
          <p:cNvSpPr>
            <a:spLocks noGrp="1"/>
          </p:cNvSpPr>
          <p:nvPr>
            <p:ph sz="quarter" idx="1"/>
          </p:nvPr>
        </p:nvSpPr>
        <p:spPr>
          <a:xfrm>
            <a:off x="612775" y="1142984"/>
            <a:ext cx="8153400" cy="5486416"/>
          </a:xfrm>
        </p:spPr>
        <p:txBody>
          <a:bodyPr>
            <a:noAutofit/>
          </a:bodyPr>
          <a:lstStyle/>
          <a:p>
            <a:pPr marL="342900" indent="-342900" eaLnBrk="1" fontAlgn="auto" hangingPunct="1">
              <a:lnSpc>
                <a:spcPct val="120000"/>
              </a:lnSpc>
              <a:spcBef>
                <a:spcPts val="200"/>
              </a:spcBef>
              <a:spcAft>
                <a:spcPts val="200"/>
              </a:spcAft>
              <a:buClrTx/>
              <a:buSzPct val="100000"/>
              <a:buFont typeface="+mj-lt"/>
              <a:buAutoNum type="arabicPeriod"/>
              <a:defRPr/>
            </a:pPr>
            <a:r>
              <a:rPr lang="en-US" sz="2000" b="1" dirty="0" err="1" smtClean="0">
                <a:latin typeface="Arial Unicode MS" pitchFamily="34" charset="-128"/>
                <a:ea typeface="Arial Unicode MS" pitchFamily="34" charset="-128"/>
                <a:cs typeface="Arial Unicode MS" pitchFamily="34" charset="-128"/>
              </a:rPr>
              <a:t>Desain</a:t>
            </a:r>
            <a:r>
              <a:rPr lang="en-US" sz="2000" b="1" dirty="0" smtClean="0">
                <a:latin typeface="Arial Unicode MS" pitchFamily="34" charset="-128"/>
                <a:ea typeface="Arial Unicode MS" pitchFamily="34" charset="-128"/>
                <a:cs typeface="Arial Unicode MS" pitchFamily="34" charset="-128"/>
              </a:rPr>
              <a:t> </a:t>
            </a:r>
            <a:r>
              <a:rPr lang="en-US" sz="2000" b="1" dirty="0" err="1" smtClean="0">
                <a:latin typeface="Arial Unicode MS" pitchFamily="34" charset="-128"/>
                <a:ea typeface="Arial Unicode MS" pitchFamily="34" charset="-128"/>
                <a:cs typeface="Arial Unicode MS" pitchFamily="34" charset="-128"/>
              </a:rPr>
              <a:t>Pra-Eksperimental</a:t>
            </a:r>
            <a:r>
              <a:rPr lang="en-US" sz="2000" b="1" dirty="0" smtClean="0">
                <a:latin typeface="Arial Unicode MS" pitchFamily="34" charset="-128"/>
                <a:ea typeface="Arial Unicode MS" pitchFamily="34" charset="-128"/>
                <a:cs typeface="Arial Unicode MS" pitchFamily="34" charset="-128"/>
              </a:rPr>
              <a:t> </a:t>
            </a:r>
            <a:r>
              <a:rPr lang="en-US" sz="2000" b="1" i="1" dirty="0" smtClean="0">
                <a:latin typeface="Arial Unicode MS" pitchFamily="34" charset="-128"/>
                <a:ea typeface="Arial Unicode MS" pitchFamily="34" charset="-128"/>
                <a:cs typeface="Arial Unicode MS" pitchFamily="34" charset="-128"/>
              </a:rPr>
              <a:t>(Pre-ED) </a:t>
            </a:r>
            <a:r>
              <a:rPr lang="en-US" sz="2000" b="1" i="1" dirty="0" smtClean="0">
                <a:latin typeface="Arial Unicode MS" pitchFamily="34" charset="-128"/>
                <a:ea typeface="Arial Unicode MS" pitchFamily="34" charset="-128"/>
                <a:cs typeface="Arial Unicode MS" pitchFamily="34" charset="-128"/>
                <a:sym typeface="Wingdings" pitchFamily="2" charset="2"/>
              </a:rPr>
              <a:t> Single Group Design</a:t>
            </a:r>
            <a:endParaRPr lang="en-US" sz="2000" b="1" i="1" dirty="0" smtClean="0">
              <a:latin typeface="Arial Unicode MS" pitchFamily="34" charset="-128"/>
              <a:ea typeface="Arial Unicode MS" pitchFamily="34" charset="-128"/>
              <a:cs typeface="Arial Unicode MS" pitchFamily="34" charset="-128"/>
            </a:endParaRPr>
          </a:p>
          <a:p>
            <a:pPr lvl="1" eaLnBrk="1" fontAlgn="auto" hangingPunct="1">
              <a:lnSpc>
                <a:spcPct val="120000"/>
              </a:lnSpc>
              <a:spcBef>
                <a:spcPts val="200"/>
              </a:spcBef>
              <a:spcAft>
                <a:spcPts val="200"/>
              </a:spcAft>
              <a:buClrTx/>
              <a:buFont typeface="Wingdings 2"/>
              <a:buChar char=""/>
              <a:defRPr/>
            </a:pPr>
            <a:r>
              <a:rPr lang="en-US" sz="2000" dirty="0" err="1" smtClean="0">
                <a:solidFill>
                  <a:srgbClr val="002060"/>
                </a:solidFill>
                <a:latin typeface="Arial Unicode MS" pitchFamily="34" charset="-128"/>
                <a:ea typeface="Arial Unicode MS" pitchFamily="34" charset="-128"/>
                <a:cs typeface="Arial Unicode MS" pitchFamily="34" charset="-128"/>
              </a:rPr>
              <a:t>Studi</a:t>
            </a:r>
            <a:r>
              <a:rPr lang="en-US" sz="2000" dirty="0" smtClean="0">
                <a:solidFill>
                  <a:srgbClr val="002060"/>
                </a:solidFill>
                <a:latin typeface="Arial Unicode MS" pitchFamily="34" charset="-128"/>
                <a:ea typeface="Arial Unicode MS" pitchFamily="34" charset="-128"/>
                <a:cs typeface="Arial Unicode MS" pitchFamily="34" charset="-128"/>
              </a:rPr>
              <a:t> </a:t>
            </a:r>
            <a:r>
              <a:rPr lang="en-US" sz="2000" dirty="0" err="1" smtClean="0">
                <a:solidFill>
                  <a:srgbClr val="002060"/>
                </a:solidFill>
                <a:latin typeface="Arial Unicode MS" pitchFamily="34" charset="-128"/>
                <a:ea typeface="Arial Unicode MS" pitchFamily="34" charset="-128"/>
                <a:cs typeface="Arial Unicode MS" pitchFamily="34" charset="-128"/>
              </a:rPr>
              <a:t>kasus</a:t>
            </a:r>
            <a:r>
              <a:rPr lang="en-US" sz="2000" dirty="0" smtClean="0">
                <a:solidFill>
                  <a:srgbClr val="002060"/>
                </a:solidFill>
                <a:latin typeface="Arial Unicode MS" pitchFamily="34" charset="-128"/>
                <a:ea typeface="Arial Unicode MS" pitchFamily="34" charset="-128"/>
                <a:cs typeface="Arial Unicode MS" pitchFamily="34" charset="-128"/>
              </a:rPr>
              <a:t> 1 </a:t>
            </a:r>
            <a:r>
              <a:rPr lang="en-US" sz="2000" dirty="0" err="1" smtClean="0">
                <a:solidFill>
                  <a:srgbClr val="002060"/>
                </a:solidFill>
                <a:latin typeface="Arial Unicode MS" pitchFamily="34" charset="-128"/>
                <a:ea typeface="Arial Unicode MS" pitchFamily="34" charset="-128"/>
                <a:cs typeface="Arial Unicode MS" pitchFamily="34" charset="-128"/>
              </a:rPr>
              <a:t>kelompok</a:t>
            </a:r>
            <a:r>
              <a:rPr lang="en-US" sz="2000" dirty="0" smtClean="0">
                <a:solidFill>
                  <a:srgbClr val="002060"/>
                </a:solidFill>
                <a:latin typeface="Arial Unicode MS" pitchFamily="34" charset="-128"/>
                <a:ea typeface="Arial Unicode MS" pitchFamily="34" charset="-128"/>
                <a:cs typeface="Arial Unicode MS" pitchFamily="34" charset="-128"/>
              </a:rPr>
              <a:t> </a:t>
            </a:r>
            <a:r>
              <a:rPr lang="en-US" sz="2000" i="1" dirty="0" smtClean="0">
                <a:solidFill>
                  <a:srgbClr val="002060"/>
                </a:solidFill>
                <a:latin typeface="Arial Unicode MS" pitchFamily="34" charset="-128"/>
                <a:ea typeface="Arial Unicode MS" pitchFamily="34" charset="-128"/>
                <a:cs typeface="Arial Unicode MS" pitchFamily="34" charset="-128"/>
              </a:rPr>
              <a:t>(</a:t>
            </a:r>
            <a:r>
              <a:rPr lang="en-US" sz="2000" b="1" i="1" dirty="0" smtClean="0">
                <a:solidFill>
                  <a:srgbClr val="002060"/>
                </a:solidFill>
                <a:latin typeface="Arial Unicode MS" pitchFamily="34" charset="-128"/>
                <a:ea typeface="Arial Unicode MS" pitchFamily="34" charset="-128"/>
                <a:cs typeface="Arial Unicode MS" pitchFamily="34" charset="-128"/>
              </a:rPr>
              <a:t>one shot case study</a:t>
            </a:r>
            <a:r>
              <a:rPr lang="en-US" sz="2000" i="1" dirty="0" smtClean="0">
                <a:solidFill>
                  <a:srgbClr val="002060"/>
                </a:solidFill>
                <a:latin typeface="Arial Unicode MS" pitchFamily="34" charset="-128"/>
                <a:ea typeface="Arial Unicode MS" pitchFamily="34" charset="-128"/>
                <a:cs typeface="Arial Unicode MS" pitchFamily="34" charset="-128"/>
              </a:rPr>
              <a:t>)</a:t>
            </a:r>
            <a:endParaRPr lang="en-US" sz="2000" dirty="0" smtClean="0">
              <a:solidFill>
                <a:srgbClr val="002060"/>
              </a:solidFill>
              <a:latin typeface="Arial Unicode MS" pitchFamily="34" charset="-128"/>
              <a:ea typeface="Arial Unicode MS" pitchFamily="34" charset="-128"/>
              <a:cs typeface="Arial Unicode MS" pitchFamily="34" charset="-128"/>
            </a:endParaRPr>
          </a:p>
          <a:p>
            <a:pPr lvl="1" eaLnBrk="1" fontAlgn="auto" hangingPunct="1">
              <a:lnSpc>
                <a:spcPct val="120000"/>
              </a:lnSpc>
              <a:spcBef>
                <a:spcPts val="200"/>
              </a:spcBef>
              <a:spcAft>
                <a:spcPts val="200"/>
              </a:spcAft>
              <a:buClrTx/>
              <a:buFont typeface="Wingdings 2"/>
              <a:buChar char=""/>
              <a:defRPr/>
            </a:pPr>
            <a:r>
              <a:rPr lang="en-US" sz="2000" dirty="0" smtClean="0">
                <a:solidFill>
                  <a:srgbClr val="002060"/>
                </a:solidFill>
                <a:latin typeface="Arial Unicode MS" pitchFamily="34" charset="-128"/>
                <a:ea typeface="Arial Unicode MS" pitchFamily="34" charset="-128"/>
                <a:cs typeface="Arial Unicode MS" pitchFamily="34" charset="-128"/>
              </a:rPr>
              <a:t>Pretest – </a:t>
            </a:r>
            <a:r>
              <a:rPr lang="en-US" sz="2000" dirty="0" err="1" smtClean="0">
                <a:solidFill>
                  <a:srgbClr val="002060"/>
                </a:solidFill>
                <a:latin typeface="Arial Unicode MS" pitchFamily="34" charset="-128"/>
                <a:ea typeface="Arial Unicode MS" pitchFamily="34" charset="-128"/>
                <a:cs typeface="Arial Unicode MS" pitchFamily="34" charset="-128"/>
              </a:rPr>
              <a:t>postest</a:t>
            </a:r>
            <a:r>
              <a:rPr lang="en-US" sz="2000" dirty="0" smtClean="0">
                <a:solidFill>
                  <a:srgbClr val="002060"/>
                </a:solidFill>
                <a:latin typeface="Arial Unicode MS" pitchFamily="34" charset="-128"/>
                <a:ea typeface="Arial Unicode MS" pitchFamily="34" charset="-128"/>
                <a:cs typeface="Arial Unicode MS" pitchFamily="34" charset="-128"/>
              </a:rPr>
              <a:t> </a:t>
            </a:r>
            <a:r>
              <a:rPr lang="en-US" sz="2000" dirty="0" err="1" smtClean="0">
                <a:solidFill>
                  <a:srgbClr val="002060"/>
                </a:solidFill>
                <a:latin typeface="Arial Unicode MS" pitchFamily="34" charset="-128"/>
                <a:ea typeface="Arial Unicode MS" pitchFamily="34" charset="-128"/>
                <a:cs typeface="Arial Unicode MS" pitchFamily="34" charset="-128"/>
              </a:rPr>
              <a:t>satu</a:t>
            </a:r>
            <a:r>
              <a:rPr lang="en-US" sz="2000" dirty="0" smtClean="0">
                <a:solidFill>
                  <a:srgbClr val="002060"/>
                </a:solidFill>
                <a:latin typeface="Arial Unicode MS" pitchFamily="34" charset="-128"/>
                <a:ea typeface="Arial Unicode MS" pitchFamily="34" charset="-128"/>
                <a:cs typeface="Arial Unicode MS" pitchFamily="34" charset="-128"/>
              </a:rPr>
              <a:t> </a:t>
            </a:r>
            <a:r>
              <a:rPr lang="en-US" sz="2000" dirty="0" err="1" smtClean="0">
                <a:solidFill>
                  <a:srgbClr val="002060"/>
                </a:solidFill>
                <a:latin typeface="Arial Unicode MS" pitchFamily="34" charset="-128"/>
                <a:ea typeface="Arial Unicode MS" pitchFamily="34" charset="-128"/>
                <a:cs typeface="Arial Unicode MS" pitchFamily="34" charset="-128"/>
              </a:rPr>
              <a:t>kelompok</a:t>
            </a:r>
            <a:r>
              <a:rPr lang="en-US" sz="2000" dirty="0" smtClean="0">
                <a:solidFill>
                  <a:srgbClr val="002060"/>
                </a:solidFill>
                <a:latin typeface="Arial Unicode MS" pitchFamily="34" charset="-128"/>
                <a:ea typeface="Arial Unicode MS" pitchFamily="34" charset="-128"/>
                <a:cs typeface="Arial Unicode MS" pitchFamily="34" charset="-128"/>
              </a:rPr>
              <a:t> </a:t>
            </a:r>
          </a:p>
          <a:p>
            <a:pPr lvl="1">
              <a:lnSpc>
                <a:spcPct val="120000"/>
              </a:lnSpc>
              <a:spcBef>
                <a:spcPts val="200"/>
              </a:spcBef>
              <a:spcAft>
                <a:spcPts val="200"/>
              </a:spcAft>
              <a:buClrTx/>
              <a:buFont typeface="Wingdings 2"/>
              <a:buChar char=""/>
              <a:defRPr/>
            </a:pPr>
            <a:r>
              <a:rPr lang="en-US" sz="2000" dirty="0" err="1" smtClean="0">
                <a:solidFill>
                  <a:srgbClr val="002060"/>
                </a:solidFill>
                <a:latin typeface="Arial Unicode MS" pitchFamily="34" charset="-128"/>
                <a:ea typeface="Arial Unicode MS" pitchFamily="34" charset="-128"/>
                <a:cs typeface="Arial Unicode MS" pitchFamily="34" charset="-128"/>
              </a:rPr>
              <a:t>Desain</a:t>
            </a:r>
            <a:r>
              <a:rPr lang="en-US" sz="2000" dirty="0" smtClean="0">
                <a:solidFill>
                  <a:srgbClr val="002060"/>
                </a:solidFill>
                <a:latin typeface="Arial Unicode MS" pitchFamily="34" charset="-128"/>
                <a:ea typeface="Arial Unicode MS" pitchFamily="34" charset="-128"/>
                <a:cs typeface="Arial Unicode MS" pitchFamily="34" charset="-128"/>
              </a:rPr>
              <a:t> </a:t>
            </a:r>
            <a:r>
              <a:rPr lang="en-US" sz="2000" dirty="0" err="1" smtClean="0">
                <a:solidFill>
                  <a:srgbClr val="002060"/>
                </a:solidFill>
                <a:latin typeface="Arial Unicode MS" pitchFamily="34" charset="-128"/>
                <a:ea typeface="Arial Unicode MS" pitchFamily="34" charset="-128"/>
                <a:cs typeface="Arial Unicode MS" pitchFamily="34" charset="-128"/>
              </a:rPr>
              <a:t>rangkaian</a:t>
            </a:r>
            <a:r>
              <a:rPr lang="en-US" sz="2000" dirty="0" smtClean="0">
                <a:solidFill>
                  <a:srgbClr val="002060"/>
                </a:solidFill>
                <a:latin typeface="Arial Unicode MS" pitchFamily="34" charset="-128"/>
                <a:ea typeface="Arial Unicode MS" pitchFamily="34" charset="-128"/>
                <a:cs typeface="Arial Unicode MS" pitchFamily="34" charset="-128"/>
              </a:rPr>
              <a:t> </a:t>
            </a:r>
            <a:r>
              <a:rPr lang="en-US" sz="2000" dirty="0" err="1" smtClean="0">
                <a:solidFill>
                  <a:srgbClr val="002060"/>
                </a:solidFill>
                <a:latin typeface="Arial Unicode MS" pitchFamily="34" charset="-128"/>
                <a:ea typeface="Arial Unicode MS" pitchFamily="34" charset="-128"/>
                <a:cs typeface="Arial Unicode MS" pitchFamily="34" charset="-128"/>
              </a:rPr>
              <a:t>waktu</a:t>
            </a:r>
            <a:r>
              <a:rPr lang="en-US" sz="2000" dirty="0" smtClean="0">
                <a:solidFill>
                  <a:srgbClr val="002060"/>
                </a:solidFill>
                <a:latin typeface="Arial Unicode MS" pitchFamily="34" charset="-128"/>
                <a:ea typeface="Arial Unicode MS" pitchFamily="34" charset="-128"/>
                <a:cs typeface="Arial Unicode MS" pitchFamily="34" charset="-128"/>
              </a:rPr>
              <a:t> (</a:t>
            </a:r>
            <a:r>
              <a:rPr lang="en-US" sz="2000" b="1" dirty="0" smtClean="0">
                <a:solidFill>
                  <a:srgbClr val="002060"/>
                </a:solidFill>
                <a:latin typeface="Arial Unicode MS" pitchFamily="34" charset="-128"/>
                <a:ea typeface="Arial Unicode MS" pitchFamily="34" charset="-128"/>
                <a:cs typeface="Arial Unicode MS" pitchFamily="34" charset="-128"/>
              </a:rPr>
              <a:t>time series</a:t>
            </a:r>
            <a:r>
              <a:rPr lang="en-US" sz="2000" dirty="0" smtClean="0">
                <a:solidFill>
                  <a:srgbClr val="002060"/>
                </a:solidFill>
                <a:latin typeface="Arial Unicode MS" pitchFamily="34" charset="-128"/>
                <a:ea typeface="Arial Unicode MS" pitchFamily="34" charset="-128"/>
                <a:cs typeface="Arial Unicode MS" pitchFamily="34" charset="-128"/>
              </a:rPr>
              <a:t>)</a:t>
            </a:r>
          </a:p>
          <a:p>
            <a:pPr marL="400050" indent="-354013" eaLnBrk="1" fontAlgn="auto" hangingPunct="1">
              <a:lnSpc>
                <a:spcPct val="120000"/>
              </a:lnSpc>
              <a:spcBef>
                <a:spcPts val="600"/>
              </a:spcBef>
              <a:spcAft>
                <a:spcPts val="200"/>
              </a:spcAft>
              <a:buClrTx/>
              <a:buSzPct val="100000"/>
              <a:buFont typeface="+mj-lt"/>
              <a:buAutoNum type="arabicPeriod"/>
              <a:defRPr/>
            </a:pPr>
            <a:r>
              <a:rPr lang="en-US" sz="2000" b="1" dirty="0" err="1" smtClean="0">
                <a:latin typeface="Arial Unicode MS" pitchFamily="34" charset="-128"/>
                <a:ea typeface="Arial Unicode MS" pitchFamily="34" charset="-128"/>
                <a:cs typeface="Arial Unicode MS" pitchFamily="34" charset="-128"/>
              </a:rPr>
              <a:t>Desain</a:t>
            </a:r>
            <a:r>
              <a:rPr lang="en-US" sz="2000" b="1" dirty="0" smtClean="0">
                <a:latin typeface="Arial Unicode MS" pitchFamily="34" charset="-128"/>
                <a:ea typeface="Arial Unicode MS" pitchFamily="34" charset="-128"/>
                <a:cs typeface="Arial Unicode MS" pitchFamily="34" charset="-128"/>
              </a:rPr>
              <a:t> </a:t>
            </a:r>
            <a:r>
              <a:rPr lang="en-US" sz="2000" b="1" dirty="0" err="1" smtClean="0">
                <a:latin typeface="Arial Unicode MS" pitchFamily="34" charset="-128"/>
                <a:ea typeface="Arial Unicode MS" pitchFamily="34" charset="-128"/>
                <a:cs typeface="Arial Unicode MS" pitchFamily="34" charset="-128"/>
              </a:rPr>
              <a:t>Eksperimen</a:t>
            </a:r>
            <a:r>
              <a:rPr lang="en-US" sz="2000" b="1" dirty="0" smtClean="0">
                <a:latin typeface="Arial Unicode MS" pitchFamily="34" charset="-128"/>
                <a:ea typeface="Arial Unicode MS" pitchFamily="34" charset="-128"/>
                <a:cs typeface="Arial Unicode MS" pitchFamily="34" charset="-128"/>
              </a:rPr>
              <a:t> </a:t>
            </a:r>
            <a:r>
              <a:rPr lang="en-US" sz="2000" b="1" dirty="0" err="1" smtClean="0">
                <a:latin typeface="Arial Unicode MS" pitchFamily="34" charset="-128"/>
                <a:ea typeface="Arial Unicode MS" pitchFamily="34" charset="-128"/>
                <a:cs typeface="Arial Unicode MS" pitchFamily="34" charset="-128"/>
              </a:rPr>
              <a:t>Sebenarnya</a:t>
            </a:r>
            <a:r>
              <a:rPr lang="en-US" sz="2000" b="1" dirty="0" smtClean="0">
                <a:latin typeface="Arial Unicode MS" pitchFamily="34" charset="-128"/>
                <a:ea typeface="Arial Unicode MS" pitchFamily="34" charset="-128"/>
                <a:cs typeface="Arial Unicode MS" pitchFamily="34" charset="-128"/>
              </a:rPr>
              <a:t> </a:t>
            </a:r>
            <a:r>
              <a:rPr lang="en-US" sz="2000" b="1" i="1" dirty="0" smtClean="0">
                <a:latin typeface="Arial Unicode MS" pitchFamily="34" charset="-128"/>
                <a:ea typeface="Arial Unicode MS" pitchFamily="34" charset="-128"/>
                <a:cs typeface="Arial Unicode MS" pitchFamily="34" charset="-128"/>
              </a:rPr>
              <a:t>(True-ED)</a:t>
            </a:r>
          </a:p>
          <a:p>
            <a:pPr marL="720090" lvl="1" indent="-354013" eaLnBrk="1" fontAlgn="auto" hangingPunct="1">
              <a:lnSpc>
                <a:spcPct val="120000"/>
              </a:lnSpc>
              <a:spcBef>
                <a:spcPts val="200"/>
              </a:spcBef>
              <a:spcAft>
                <a:spcPts val="200"/>
              </a:spcAft>
              <a:buClrTx/>
              <a:buFont typeface="Wingdings 2"/>
              <a:buChar char=""/>
              <a:defRPr/>
            </a:pPr>
            <a:r>
              <a:rPr lang="en-US" sz="2000" dirty="0" err="1" smtClean="0">
                <a:solidFill>
                  <a:schemeClr val="accent2">
                    <a:lumMod val="75000"/>
                  </a:schemeClr>
                </a:solidFill>
                <a:latin typeface="Arial Unicode MS" pitchFamily="34" charset="-128"/>
                <a:ea typeface="Arial Unicode MS" pitchFamily="34" charset="-128"/>
                <a:cs typeface="Arial Unicode MS" pitchFamily="34" charset="-128"/>
              </a:rPr>
              <a:t>Desain</a:t>
            </a:r>
            <a:r>
              <a:rPr lang="en-US" sz="2000" dirty="0" smtClean="0">
                <a:solidFill>
                  <a:schemeClr val="accent2">
                    <a:lumMod val="75000"/>
                  </a:schemeClr>
                </a:solidFill>
                <a:latin typeface="Arial Unicode MS" pitchFamily="34" charset="-128"/>
                <a:ea typeface="Arial Unicode MS" pitchFamily="34" charset="-128"/>
                <a:cs typeface="Arial Unicode MS" pitchFamily="34" charset="-128"/>
              </a:rPr>
              <a:t> </a:t>
            </a:r>
            <a:r>
              <a:rPr lang="en-US" sz="2000" dirty="0" err="1" smtClean="0">
                <a:solidFill>
                  <a:schemeClr val="accent2">
                    <a:lumMod val="75000"/>
                  </a:schemeClr>
                </a:solidFill>
                <a:latin typeface="Arial Unicode MS" pitchFamily="34" charset="-128"/>
                <a:ea typeface="Arial Unicode MS" pitchFamily="34" charset="-128"/>
                <a:cs typeface="Arial Unicode MS" pitchFamily="34" charset="-128"/>
              </a:rPr>
              <a:t>kelompok</a:t>
            </a:r>
            <a:r>
              <a:rPr lang="en-US" sz="2000" dirty="0" smtClean="0">
                <a:solidFill>
                  <a:schemeClr val="accent2">
                    <a:lumMod val="75000"/>
                  </a:schemeClr>
                </a:solidFill>
                <a:latin typeface="Arial Unicode MS" pitchFamily="34" charset="-128"/>
                <a:ea typeface="Arial Unicode MS" pitchFamily="34" charset="-128"/>
                <a:cs typeface="Arial Unicode MS" pitchFamily="34" charset="-128"/>
              </a:rPr>
              <a:t> </a:t>
            </a:r>
            <a:r>
              <a:rPr lang="en-US" sz="2000" dirty="0" err="1" smtClean="0">
                <a:solidFill>
                  <a:schemeClr val="accent2">
                    <a:lumMod val="75000"/>
                  </a:schemeClr>
                </a:solidFill>
                <a:latin typeface="Arial Unicode MS" pitchFamily="34" charset="-128"/>
                <a:ea typeface="Arial Unicode MS" pitchFamily="34" charset="-128"/>
                <a:cs typeface="Arial Unicode MS" pitchFamily="34" charset="-128"/>
              </a:rPr>
              <a:t>kontrol</a:t>
            </a:r>
            <a:r>
              <a:rPr lang="en-US" sz="2000" dirty="0" smtClean="0">
                <a:solidFill>
                  <a:schemeClr val="accent2">
                    <a:lumMod val="75000"/>
                  </a:schemeClr>
                </a:solidFill>
                <a:latin typeface="Arial Unicode MS" pitchFamily="34" charset="-128"/>
                <a:ea typeface="Arial Unicode MS" pitchFamily="34" charset="-128"/>
                <a:cs typeface="Arial Unicode MS" pitchFamily="34" charset="-128"/>
              </a:rPr>
              <a:t> pretest-</a:t>
            </a:r>
            <a:r>
              <a:rPr lang="en-US" sz="2000" dirty="0" err="1" smtClean="0">
                <a:solidFill>
                  <a:schemeClr val="accent2">
                    <a:lumMod val="75000"/>
                  </a:schemeClr>
                </a:solidFill>
                <a:latin typeface="Arial Unicode MS" pitchFamily="34" charset="-128"/>
                <a:ea typeface="Arial Unicode MS" pitchFamily="34" charset="-128"/>
                <a:cs typeface="Arial Unicode MS" pitchFamily="34" charset="-128"/>
              </a:rPr>
              <a:t>postest</a:t>
            </a:r>
            <a:endParaRPr lang="en-US" sz="2000" dirty="0" smtClean="0">
              <a:solidFill>
                <a:schemeClr val="accent2">
                  <a:lumMod val="75000"/>
                </a:schemeClr>
              </a:solidFill>
              <a:latin typeface="Arial Unicode MS" pitchFamily="34" charset="-128"/>
              <a:ea typeface="Arial Unicode MS" pitchFamily="34" charset="-128"/>
              <a:cs typeface="Arial Unicode MS" pitchFamily="34" charset="-128"/>
            </a:endParaRPr>
          </a:p>
          <a:p>
            <a:pPr marL="720090" lvl="1" indent="-354013" eaLnBrk="1" fontAlgn="auto" hangingPunct="1">
              <a:lnSpc>
                <a:spcPct val="120000"/>
              </a:lnSpc>
              <a:spcBef>
                <a:spcPts val="200"/>
              </a:spcBef>
              <a:spcAft>
                <a:spcPts val="200"/>
              </a:spcAft>
              <a:buClrTx/>
              <a:buFont typeface="Wingdings 2"/>
              <a:buChar char=""/>
              <a:defRPr/>
            </a:pPr>
            <a:r>
              <a:rPr lang="en-US" sz="2000" dirty="0" err="1" smtClean="0">
                <a:solidFill>
                  <a:schemeClr val="accent2">
                    <a:lumMod val="75000"/>
                  </a:schemeClr>
                </a:solidFill>
                <a:latin typeface="Arial Unicode MS" pitchFamily="34" charset="-128"/>
                <a:ea typeface="Arial Unicode MS" pitchFamily="34" charset="-128"/>
                <a:cs typeface="Arial Unicode MS" pitchFamily="34" charset="-128"/>
              </a:rPr>
              <a:t>Desain</a:t>
            </a:r>
            <a:r>
              <a:rPr lang="en-US" sz="2000" dirty="0" smtClean="0">
                <a:solidFill>
                  <a:schemeClr val="accent2">
                    <a:lumMod val="75000"/>
                  </a:schemeClr>
                </a:solidFill>
                <a:latin typeface="Arial Unicode MS" pitchFamily="34" charset="-128"/>
                <a:ea typeface="Arial Unicode MS" pitchFamily="34" charset="-128"/>
                <a:cs typeface="Arial Unicode MS" pitchFamily="34" charset="-128"/>
              </a:rPr>
              <a:t> </a:t>
            </a:r>
            <a:r>
              <a:rPr lang="en-US" sz="2000" dirty="0" err="1" smtClean="0">
                <a:solidFill>
                  <a:schemeClr val="accent2">
                    <a:lumMod val="75000"/>
                  </a:schemeClr>
                </a:solidFill>
                <a:latin typeface="Arial Unicode MS" pitchFamily="34" charset="-128"/>
                <a:ea typeface="Arial Unicode MS" pitchFamily="34" charset="-128"/>
                <a:cs typeface="Arial Unicode MS" pitchFamily="34" charset="-128"/>
              </a:rPr>
              <a:t>kelompok</a:t>
            </a:r>
            <a:r>
              <a:rPr lang="en-US" sz="2000" dirty="0" smtClean="0">
                <a:solidFill>
                  <a:schemeClr val="accent2">
                    <a:lumMod val="75000"/>
                  </a:schemeClr>
                </a:solidFill>
                <a:latin typeface="Arial Unicode MS" pitchFamily="34" charset="-128"/>
                <a:ea typeface="Arial Unicode MS" pitchFamily="34" charset="-128"/>
                <a:cs typeface="Arial Unicode MS" pitchFamily="34" charset="-128"/>
              </a:rPr>
              <a:t> </a:t>
            </a:r>
            <a:r>
              <a:rPr lang="en-US" sz="2000" dirty="0" err="1" smtClean="0">
                <a:solidFill>
                  <a:schemeClr val="accent2">
                    <a:lumMod val="75000"/>
                  </a:schemeClr>
                </a:solidFill>
                <a:latin typeface="Arial Unicode MS" pitchFamily="34" charset="-128"/>
                <a:ea typeface="Arial Unicode MS" pitchFamily="34" charset="-128"/>
                <a:cs typeface="Arial Unicode MS" pitchFamily="34" charset="-128"/>
              </a:rPr>
              <a:t>kontrol</a:t>
            </a:r>
            <a:r>
              <a:rPr lang="en-US" sz="2000" dirty="0" smtClean="0">
                <a:solidFill>
                  <a:schemeClr val="accent2">
                    <a:lumMod val="75000"/>
                  </a:schemeClr>
                </a:solidFill>
                <a:latin typeface="Arial Unicode MS" pitchFamily="34" charset="-128"/>
                <a:ea typeface="Arial Unicode MS" pitchFamily="34" charset="-128"/>
                <a:cs typeface="Arial Unicode MS" pitchFamily="34" charset="-128"/>
              </a:rPr>
              <a:t> </a:t>
            </a:r>
            <a:r>
              <a:rPr lang="en-US" sz="2000" dirty="0" err="1" smtClean="0">
                <a:solidFill>
                  <a:schemeClr val="accent2">
                    <a:lumMod val="75000"/>
                  </a:schemeClr>
                </a:solidFill>
                <a:latin typeface="Arial Unicode MS" pitchFamily="34" charset="-128"/>
                <a:ea typeface="Arial Unicode MS" pitchFamily="34" charset="-128"/>
                <a:cs typeface="Arial Unicode MS" pitchFamily="34" charset="-128"/>
              </a:rPr>
              <a:t>hanya</a:t>
            </a:r>
            <a:r>
              <a:rPr lang="en-US" sz="2000" dirty="0" smtClean="0">
                <a:solidFill>
                  <a:schemeClr val="accent2">
                    <a:lumMod val="75000"/>
                  </a:schemeClr>
                </a:solidFill>
                <a:latin typeface="Arial Unicode MS" pitchFamily="34" charset="-128"/>
                <a:ea typeface="Arial Unicode MS" pitchFamily="34" charset="-128"/>
                <a:cs typeface="Arial Unicode MS" pitchFamily="34" charset="-128"/>
              </a:rPr>
              <a:t> </a:t>
            </a:r>
            <a:r>
              <a:rPr lang="en-US" sz="2000" dirty="0" err="1" smtClean="0">
                <a:solidFill>
                  <a:schemeClr val="accent2">
                    <a:lumMod val="75000"/>
                  </a:schemeClr>
                </a:solidFill>
                <a:latin typeface="Arial Unicode MS" pitchFamily="34" charset="-128"/>
                <a:ea typeface="Arial Unicode MS" pitchFamily="34" charset="-128"/>
                <a:cs typeface="Arial Unicode MS" pitchFamily="34" charset="-128"/>
              </a:rPr>
              <a:t>postest</a:t>
            </a:r>
            <a:endParaRPr lang="en-US" sz="2000" dirty="0" smtClean="0">
              <a:solidFill>
                <a:schemeClr val="accent2">
                  <a:lumMod val="75000"/>
                </a:schemeClr>
              </a:solidFill>
              <a:latin typeface="Arial Unicode MS" pitchFamily="34" charset="-128"/>
              <a:ea typeface="Arial Unicode MS" pitchFamily="34" charset="-128"/>
              <a:cs typeface="Arial Unicode MS" pitchFamily="34" charset="-128"/>
            </a:endParaRPr>
          </a:p>
          <a:p>
            <a:pPr marL="720090" lvl="1" indent="-354013" eaLnBrk="1" fontAlgn="auto" hangingPunct="1">
              <a:lnSpc>
                <a:spcPct val="120000"/>
              </a:lnSpc>
              <a:spcBef>
                <a:spcPts val="200"/>
              </a:spcBef>
              <a:spcAft>
                <a:spcPts val="200"/>
              </a:spcAft>
              <a:buClrTx/>
              <a:buFont typeface="Wingdings 2"/>
              <a:buChar char=""/>
              <a:defRPr/>
            </a:pPr>
            <a:r>
              <a:rPr lang="en-US" sz="2000" dirty="0" err="1" smtClean="0">
                <a:solidFill>
                  <a:schemeClr val="accent2">
                    <a:lumMod val="75000"/>
                  </a:schemeClr>
                </a:solidFill>
                <a:latin typeface="Arial Unicode MS" pitchFamily="34" charset="-128"/>
                <a:ea typeface="Arial Unicode MS" pitchFamily="34" charset="-128"/>
                <a:cs typeface="Arial Unicode MS" pitchFamily="34" charset="-128"/>
              </a:rPr>
              <a:t>Desain</a:t>
            </a:r>
            <a:r>
              <a:rPr lang="en-US" sz="2000" dirty="0" smtClean="0">
                <a:solidFill>
                  <a:schemeClr val="accent2">
                    <a:lumMod val="75000"/>
                  </a:schemeClr>
                </a:solidFill>
                <a:latin typeface="Arial Unicode MS" pitchFamily="34" charset="-128"/>
                <a:ea typeface="Arial Unicode MS" pitchFamily="34" charset="-128"/>
                <a:cs typeface="Arial Unicode MS" pitchFamily="34" charset="-128"/>
              </a:rPr>
              <a:t> </a:t>
            </a:r>
            <a:r>
              <a:rPr lang="en-US" sz="2000" dirty="0" err="1" smtClean="0">
                <a:solidFill>
                  <a:schemeClr val="accent2">
                    <a:lumMod val="75000"/>
                  </a:schemeClr>
                </a:solidFill>
                <a:latin typeface="Arial Unicode MS" pitchFamily="34" charset="-128"/>
                <a:ea typeface="Arial Unicode MS" pitchFamily="34" charset="-128"/>
                <a:cs typeface="Arial Unicode MS" pitchFamily="34" charset="-128"/>
              </a:rPr>
              <a:t>solomon</a:t>
            </a:r>
            <a:r>
              <a:rPr lang="en-US" sz="2000" dirty="0" smtClean="0">
                <a:solidFill>
                  <a:schemeClr val="accent2">
                    <a:lumMod val="75000"/>
                  </a:schemeClr>
                </a:solidFill>
                <a:latin typeface="Arial Unicode MS" pitchFamily="34" charset="-128"/>
                <a:ea typeface="Arial Unicode MS" pitchFamily="34" charset="-128"/>
                <a:cs typeface="Arial Unicode MS" pitchFamily="34" charset="-128"/>
              </a:rPr>
              <a:t> 4 </a:t>
            </a:r>
            <a:r>
              <a:rPr lang="en-US" sz="2000" dirty="0" err="1" smtClean="0">
                <a:solidFill>
                  <a:schemeClr val="accent2">
                    <a:lumMod val="75000"/>
                  </a:schemeClr>
                </a:solidFill>
                <a:latin typeface="Arial Unicode MS" pitchFamily="34" charset="-128"/>
                <a:ea typeface="Arial Unicode MS" pitchFamily="34" charset="-128"/>
                <a:cs typeface="Arial Unicode MS" pitchFamily="34" charset="-128"/>
              </a:rPr>
              <a:t>kelompok</a:t>
            </a:r>
            <a:endParaRPr lang="en-US" sz="2000" dirty="0" smtClean="0">
              <a:solidFill>
                <a:schemeClr val="accent2">
                  <a:lumMod val="75000"/>
                </a:schemeClr>
              </a:solidFill>
              <a:latin typeface="Arial Unicode MS" pitchFamily="34" charset="-128"/>
              <a:ea typeface="Arial Unicode MS" pitchFamily="34" charset="-128"/>
              <a:cs typeface="Arial Unicode MS" pitchFamily="34" charset="-128"/>
            </a:endParaRPr>
          </a:p>
          <a:p>
            <a:pPr marL="400050" indent="-355600" eaLnBrk="1" fontAlgn="auto" hangingPunct="1">
              <a:lnSpc>
                <a:spcPct val="120000"/>
              </a:lnSpc>
              <a:spcBef>
                <a:spcPts val="600"/>
              </a:spcBef>
              <a:spcAft>
                <a:spcPts val="200"/>
              </a:spcAft>
              <a:buClrTx/>
              <a:buSzPct val="100000"/>
              <a:buFont typeface="+mj-lt"/>
              <a:buAutoNum type="arabicPeriod"/>
              <a:defRPr/>
            </a:pPr>
            <a:r>
              <a:rPr lang="en-US" sz="2000" b="1" dirty="0" err="1" smtClean="0">
                <a:latin typeface="Arial Unicode MS" pitchFamily="34" charset="-128"/>
                <a:ea typeface="Arial Unicode MS" pitchFamily="34" charset="-128"/>
                <a:cs typeface="Arial Unicode MS" pitchFamily="34" charset="-128"/>
              </a:rPr>
              <a:t>Desain</a:t>
            </a:r>
            <a:r>
              <a:rPr lang="en-US" sz="2000" b="1" dirty="0" smtClean="0">
                <a:latin typeface="Arial Unicode MS" pitchFamily="34" charset="-128"/>
                <a:ea typeface="Arial Unicode MS" pitchFamily="34" charset="-128"/>
                <a:cs typeface="Arial Unicode MS" pitchFamily="34" charset="-128"/>
              </a:rPr>
              <a:t> </a:t>
            </a:r>
            <a:r>
              <a:rPr lang="en-US" sz="2000" b="1" dirty="0" err="1" smtClean="0">
                <a:latin typeface="Arial Unicode MS" pitchFamily="34" charset="-128"/>
                <a:ea typeface="Arial Unicode MS" pitchFamily="34" charset="-128"/>
                <a:cs typeface="Arial Unicode MS" pitchFamily="34" charset="-128"/>
              </a:rPr>
              <a:t>Eksperimental</a:t>
            </a:r>
            <a:r>
              <a:rPr lang="en-US" sz="2000" b="1" dirty="0" smtClean="0">
                <a:latin typeface="Arial Unicode MS" pitchFamily="34" charset="-128"/>
                <a:ea typeface="Arial Unicode MS" pitchFamily="34" charset="-128"/>
                <a:cs typeface="Arial Unicode MS" pitchFamily="34" charset="-128"/>
              </a:rPr>
              <a:t> </a:t>
            </a:r>
            <a:r>
              <a:rPr lang="en-US" sz="2000" b="1" dirty="0" err="1" smtClean="0">
                <a:latin typeface="Arial Unicode MS" pitchFamily="34" charset="-128"/>
                <a:ea typeface="Arial Unicode MS" pitchFamily="34" charset="-128"/>
                <a:cs typeface="Arial Unicode MS" pitchFamily="34" charset="-128"/>
              </a:rPr>
              <a:t>Semu</a:t>
            </a:r>
            <a:r>
              <a:rPr lang="en-US" sz="2000" b="1" dirty="0" smtClean="0">
                <a:latin typeface="Arial Unicode MS" pitchFamily="34" charset="-128"/>
                <a:ea typeface="Arial Unicode MS" pitchFamily="34" charset="-128"/>
                <a:cs typeface="Arial Unicode MS" pitchFamily="34" charset="-128"/>
              </a:rPr>
              <a:t> </a:t>
            </a:r>
            <a:r>
              <a:rPr lang="en-US" sz="2000" b="1" i="1" dirty="0" smtClean="0">
                <a:latin typeface="Arial Unicode MS" pitchFamily="34" charset="-128"/>
                <a:ea typeface="Arial Unicode MS" pitchFamily="34" charset="-128"/>
                <a:cs typeface="Arial Unicode MS" pitchFamily="34" charset="-128"/>
              </a:rPr>
              <a:t>(Quasi-ED)</a:t>
            </a:r>
          </a:p>
          <a:p>
            <a:pPr marL="720090" lvl="1" indent="-355600" eaLnBrk="1" fontAlgn="auto" hangingPunct="1">
              <a:lnSpc>
                <a:spcPct val="120000"/>
              </a:lnSpc>
              <a:spcBef>
                <a:spcPts val="200"/>
              </a:spcBef>
              <a:spcAft>
                <a:spcPts val="200"/>
              </a:spcAft>
              <a:buClrTx/>
              <a:buFont typeface="Wingdings 2"/>
              <a:buChar char=""/>
              <a:defRPr/>
            </a:pPr>
            <a:r>
              <a:rPr lang="en-US" sz="2000" dirty="0" err="1" smtClean="0">
                <a:solidFill>
                  <a:schemeClr val="tx1">
                    <a:lumMod val="85000"/>
                    <a:lumOff val="15000"/>
                  </a:schemeClr>
                </a:solidFill>
                <a:latin typeface="Arial Unicode MS" pitchFamily="34" charset="-128"/>
                <a:ea typeface="Arial Unicode MS" pitchFamily="34" charset="-128"/>
                <a:cs typeface="Arial Unicode MS" pitchFamily="34" charset="-128"/>
              </a:rPr>
              <a:t>Desain</a:t>
            </a:r>
            <a:r>
              <a:rPr lang="en-US" sz="2000" dirty="0" smtClean="0">
                <a:solidFill>
                  <a:schemeClr val="tx1">
                    <a:lumMod val="85000"/>
                    <a:lumOff val="15000"/>
                  </a:schemeClr>
                </a:solidFill>
                <a:latin typeface="Arial Unicode MS" pitchFamily="34" charset="-128"/>
                <a:ea typeface="Arial Unicode MS" pitchFamily="34" charset="-128"/>
                <a:cs typeface="Arial Unicode MS" pitchFamily="34" charset="-128"/>
              </a:rPr>
              <a:t> pretest-</a:t>
            </a:r>
            <a:r>
              <a:rPr lang="en-US" sz="2000" dirty="0" err="1" smtClean="0">
                <a:solidFill>
                  <a:schemeClr val="tx1">
                    <a:lumMod val="85000"/>
                    <a:lumOff val="15000"/>
                  </a:schemeClr>
                </a:solidFill>
                <a:latin typeface="Arial Unicode MS" pitchFamily="34" charset="-128"/>
                <a:ea typeface="Arial Unicode MS" pitchFamily="34" charset="-128"/>
                <a:cs typeface="Arial Unicode MS" pitchFamily="34" charset="-128"/>
              </a:rPr>
              <a:t>postest</a:t>
            </a:r>
            <a:r>
              <a:rPr lang="en-US" sz="2000" dirty="0" smtClean="0">
                <a:solidFill>
                  <a:schemeClr val="tx1">
                    <a:lumMod val="85000"/>
                    <a:lumOff val="15000"/>
                  </a:schemeClr>
                </a:solidFill>
                <a:latin typeface="Arial Unicode MS" pitchFamily="34" charset="-128"/>
                <a:ea typeface="Arial Unicode MS" pitchFamily="34" charset="-128"/>
                <a:cs typeface="Arial Unicode MS" pitchFamily="34" charset="-128"/>
              </a:rPr>
              <a:t> </a:t>
            </a:r>
            <a:r>
              <a:rPr lang="en-US" sz="2000" dirty="0" err="1" smtClean="0">
                <a:solidFill>
                  <a:schemeClr val="tx1">
                    <a:lumMod val="85000"/>
                    <a:lumOff val="15000"/>
                  </a:schemeClr>
                </a:solidFill>
                <a:latin typeface="Arial Unicode MS" pitchFamily="34" charset="-128"/>
                <a:ea typeface="Arial Unicode MS" pitchFamily="34" charset="-128"/>
                <a:cs typeface="Arial Unicode MS" pitchFamily="34" charset="-128"/>
              </a:rPr>
              <a:t>tak</a:t>
            </a:r>
            <a:r>
              <a:rPr lang="en-US" sz="2000" dirty="0" smtClean="0">
                <a:solidFill>
                  <a:schemeClr val="tx1">
                    <a:lumMod val="85000"/>
                    <a:lumOff val="15000"/>
                  </a:schemeClr>
                </a:solidFill>
                <a:latin typeface="Arial Unicode MS" pitchFamily="34" charset="-128"/>
                <a:ea typeface="Arial Unicode MS" pitchFamily="34" charset="-128"/>
                <a:cs typeface="Arial Unicode MS" pitchFamily="34" charset="-128"/>
              </a:rPr>
              <a:t> </a:t>
            </a:r>
            <a:r>
              <a:rPr lang="en-US" sz="2000" dirty="0" err="1" smtClean="0">
                <a:solidFill>
                  <a:schemeClr val="tx1">
                    <a:lumMod val="85000"/>
                    <a:lumOff val="15000"/>
                  </a:schemeClr>
                </a:solidFill>
                <a:latin typeface="Arial Unicode MS" pitchFamily="34" charset="-128"/>
                <a:ea typeface="Arial Unicode MS" pitchFamily="34" charset="-128"/>
                <a:cs typeface="Arial Unicode MS" pitchFamily="34" charset="-128"/>
              </a:rPr>
              <a:t>ekuivalen</a:t>
            </a:r>
            <a:endParaRPr lang="en-US" sz="2000" dirty="0" smtClean="0">
              <a:solidFill>
                <a:schemeClr val="tx1">
                  <a:lumMod val="85000"/>
                  <a:lumOff val="15000"/>
                </a:schemeClr>
              </a:solidFill>
              <a:latin typeface="Arial Unicode MS" pitchFamily="34" charset="-128"/>
              <a:ea typeface="Arial Unicode MS" pitchFamily="34" charset="-128"/>
              <a:cs typeface="Arial Unicode MS" pitchFamily="34" charset="-128"/>
            </a:endParaRPr>
          </a:p>
          <a:p>
            <a:pPr marL="720090" lvl="1" indent="-355600">
              <a:lnSpc>
                <a:spcPct val="120000"/>
              </a:lnSpc>
              <a:spcBef>
                <a:spcPts val="200"/>
              </a:spcBef>
              <a:spcAft>
                <a:spcPts val="200"/>
              </a:spcAft>
              <a:buClrTx/>
              <a:buFont typeface="Wingdings 2"/>
              <a:buChar char=""/>
              <a:defRPr/>
            </a:pPr>
            <a:r>
              <a:rPr lang="en-US" sz="2000" dirty="0" err="1" smtClean="0">
                <a:solidFill>
                  <a:schemeClr val="tx1">
                    <a:lumMod val="85000"/>
                    <a:lumOff val="15000"/>
                  </a:schemeClr>
                </a:solidFill>
                <a:latin typeface="Arial Unicode MS" pitchFamily="34" charset="-128"/>
                <a:ea typeface="Arial Unicode MS" pitchFamily="34" charset="-128"/>
                <a:cs typeface="Arial Unicode MS" pitchFamily="34" charset="-128"/>
              </a:rPr>
              <a:t>Perbandingan</a:t>
            </a:r>
            <a:r>
              <a:rPr lang="en-US" sz="2000" dirty="0" smtClean="0">
                <a:solidFill>
                  <a:schemeClr val="tx1">
                    <a:lumMod val="85000"/>
                    <a:lumOff val="15000"/>
                  </a:schemeClr>
                </a:solidFill>
                <a:latin typeface="Arial Unicode MS" pitchFamily="34" charset="-128"/>
                <a:ea typeface="Arial Unicode MS" pitchFamily="34" charset="-128"/>
                <a:cs typeface="Arial Unicode MS" pitchFamily="34" charset="-128"/>
              </a:rPr>
              <a:t> </a:t>
            </a:r>
            <a:r>
              <a:rPr lang="en-US" sz="2000" dirty="0" err="1" smtClean="0">
                <a:solidFill>
                  <a:schemeClr val="tx1">
                    <a:lumMod val="85000"/>
                    <a:lumOff val="15000"/>
                  </a:schemeClr>
                </a:solidFill>
                <a:latin typeface="Arial Unicode MS" pitchFamily="34" charset="-128"/>
                <a:ea typeface="Arial Unicode MS" pitchFamily="34" charset="-128"/>
                <a:cs typeface="Arial Unicode MS" pitchFamily="34" charset="-128"/>
              </a:rPr>
              <a:t>kelompok</a:t>
            </a:r>
            <a:r>
              <a:rPr lang="en-US" sz="2000" dirty="0" smtClean="0">
                <a:solidFill>
                  <a:schemeClr val="tx1">
                    <a:lumMod val="85000"/>
                    <a:lumOff val="15000"/>
                  </a:schemeClr>
                </a:solidFill>
                <a:latin typeface="Arial Unicode MS" pitchFamily="34" charset="-128"/>
                <a:ea typeface="Arial Unicode MS" pitchFamily="34" charset="-128"/>
                <a:cs typeface="Arial Unicode MS" pitchFamily="34" charset="-128"/>
              </a:rPr>
              <a:t> </a:t>
            </a:r>
            <a:r>
              <a:rPr lang="en-US" sz="2000" dirty="0" err="1" smtClean="0">
                <a:solidFill>
                  <a:schemeClr val="tx1">
                    <a:lumMod val="85000"/>
                    <a:lumOff val="15000"/>
                  </a:schemeClr>
                </a:solidFill>
                <a:latin typeface="Arial Unicode MS" pitchFamily="34" charset="-128"/>
                <a:ea typeface="Arial Unicode MS" pitchFamily="34" charset="-128"/>
                <a:cs typeface="Arial Unicode MS" pitchFamily="34" charset="-128"/>
              </a:rPr>
              <a:t>statis</a:t>
            </a:r>
            <a:endParaRPr lang="en-US" sz="2000" dirty="0" smtClean="0">
              <a:solidFill>
                <a:schemeClr val="tx1">
                  <a:lumMod val="85000"/>
                  <a:lumOff val="15000"/>
                </a:schemeClr>
              </a:solidFill>
              <a:latin typeface="Arial Unicode MS" pitchFamily="34" charset="-128"/>
              <a:ea typeface="Arial Unicode MS" pitchFamily="34" charset="-128"/>
              <a:cs typeface="Arial Unicode MS" pitchFamily="34" charset="-128"/>
            </a:endParaRPr>
          </a:p>
          <a:p>
            <a:pPr marL="720090" lvl="1" indent="-355600" eaLnBrk="1" fontAlgn="auto" hangingPunct="1">
              <a:lnSpc>
                <a:spcPct val="120000"/>
              </a:lnSpc>
              <a:spcBef>
                <a:spcPts val="200"/>
              </a:spcBef>
              <a:spcAft>
                <a:spcPts val="200"/>
              </a:spcAft>
              <a:buClrTx/>
              <a:buFont typeface="Wingdings 2"/>
              <a:buChar char=""/>
              <a:defRPr/>
            </a:pPr>
            <a:r>
              <a:rPr lang="en-US" sz="2000" dirty="0" err="1" smtClean="0">
                <a:solidFill>
                  <a:schemeClr val="tx1">
                    <a:lumMod val="85000"/>
                    <a:lumOff val="15000"/>
                  </a:schemeClr>
                </a:solidFill>
                <a:latin typeface="Arial Unicode MS" pitchFamily="34" charset="-128"/>
                <a:ea typeface="Arial Unicode MS" pitchFamily="34" charset="-128"/>
                <a:cs typeface="Arial Unicode MS" pitchFamily="34" charset="-128"/>
              </a:rPr>
              <a:t>Desain</a:t>
            </a:r>
            <a:r>
              <a:rPr lang="en-US" sz="2000" dirty="0" smtClean="0">
                <a:solidFill>
                  <a:schemeClr val="tx1">
                    <a:lumMod val="85000"/>
                    <a:lumOff val="15000"/>
                  </a:schemeClr>
                </a:solidFill>
                <a:latin typeface="Arial Unicode MS" pitchFamily="34" charset="-128"/>
                <a:ea typeface="Arial Unicode MS" pitchFamily="34" charset="-128"/>
                <a:cs typeface="Arial Unicode MS" pitchFamily="34" charset="-128"/>
              </a:rPr>
              <a:t> </a:t>
            </a:r>
            <a:r>
              <a:rPr lang="en-US" sz="2000" dirty="0" err="1" smtClean="0">
                <a:solidFill>
                  <a:schemeClr val="tx1">
                    <a:lumMod val="85000"/>
                    <a:lumOff val="15000"/>
                  </a:schemeClr>
                </a:solidFill>
                <a:latin typeface="Arial Unicode MS" pitchFamily="34" charset="-128"/>
                <a:ea typeface="Arial Unicode MS" pitchFamily="34" charset="-128"/>
                <a:cs typeface="Arial Unicode MS" pitchFamily="34" charset="-128"/>
              </a:rPr>
              <a:t>berimbang</a:t>
            </a:r>
            <a:endParaRPr lang="en-US" sz="2000" dirty="0" smtClean="0">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p:zoom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932688"/>
          </a:xfrm>
        </p:spPr>
        <p:txBody>
          <a:bodyPr>
            <a:normAutofit/>
          </a:bodyPr>
          <a:lstStyle/>
          <a:p>
            <a:r>
              <a:rPr lang="en-US" sz="5400" b="1" dirty="0" err="1" smtClean="0">
                <a:solidFill>
                  <a:srgbClr val="FF0000"/>
                </a:solidFill>
                <a:latin typeface="Brush Script MT" pitchFamily="66" charset="0"/>
              </a:rPr>
              <a:t>Lanjutan</a:t>
            </a:r>
            <a:r>
              <a:rPr lang="en-US" sz="5400" b="1" dirty="0" smtClean="0">
                <a:solidFill>
                  <a:srgbClr val="FF0000"/>
                </a:solidFill>
                <a:latin typeface="Brush Script MT" pitchFamily="66" charset="0"/>
              </a:rPr>
              <a:t> </a:t>
            </a:r>
            <a:r>
              <a:rPr lang="en-US" sz="5400" b="1" dirty="0" err="1" smtClean="0">
                <a:solidFill>
                  <a:srgbClr val="FF0000"/>
                </a:solidFill>
                <a:latin typeface="Brush Script MT" pitchFamily="66" charset="0"/>
              </a:rPr>
              <a:t>Penel</a:t>
            </a:r>
            <a:r>
              <a:rPr lang="en-US" sz="5400" b="1" dirty="0" smtClean="0">
                <a:solidFill>
                  <a:srgbClr val="FF0000"/>
                </a:solidFill>
                <a:latin typeface="Brush Script MT" pitchFamily="66" charset="0"/>
              </a:rPr>
              <a:t>. </a:t>
            </a:r>
            <a:r>
              <a:rPr lang="en-US" sz="5400" b="1" dirty="0" err="1" smtClean="0">
                <a:solidFill>
                  <a:srgbClr val="FF0000"/>
                </a:solidFill>
                <a:latin typeface="Brush Script MT" pitchFamily="66" charset="0"/>
              </a:rPr>
              <a:t>Eksperimen</a:t>
            </a:r>
            <a:r>
              <a:rPr lang="en-US" sz="5400" b="1" dirty="0" smtClean="0">
                <a:solidFill>
                  <a:srgbClr val="FF0000"/>
                </a:solidFill>
                <a:latin typeface="Brush Script MT" pitchFamily="66" charset="0"/>
              </a:rPr>
              <a:t>…</a:t>
            </a:r>
            <a:endParaRPr lang="en-US" sz="5400" b="1" dirty="0">
              <a:solidFill>
                <a:srgbClr val="FF0000"/>
              </a:solidFill>
              <a:latin typeface="Brush Script MT" pitchFamily="66" charset="0"/>
            </a:endParaRPr>
          </a:p>
        </p:txBody>
      </p:sp>
      <p:sp>
        <p:nvSpPr>
          <p:cNvPr id="3" name="Content Placeholder 2"/>
          <p:cNvSpPr>
            <a:spLocks noGrp="1"/>
          </p:cNvSpPr>
          <p:nvPr>
            <p:ph idx="1"/>
          </p:nvPr>
        </p:nvSpPr>
        <p:spPr>
          <a:xfrm>
            <a:off x="457200" y="1357298"/>
            <a:ext cx="8229600" cy="4967302"/>
          </a:xfrm>
        </p:spPr>
        <p:txBody>
          <a:bodyPr>
            <a:normAutofit fontScale="92500"/>
          </a:bodyPr>
          <a:lstStyle/>
          <a:p>
            <a:pPr lvl="0">
              <a:spcAft>
                <a:spcPts val="600"/>
              </a:spcAft>
              <a:buFont typeface="Wingdings" pitchFamily="2" charset="2"/>
              <a:buChar char="q"/>
            </a:pPr>
            <a:r>
              <a:rPr lang="en-US" sz="2700" dirty="0" err="1" smtClean="0">
                <a:latin typeface="Arial Unicode MS" pitchFamily="34" charset="-128"/>
                <a:ea typeface="Arial Unicode MS" pitchFamily="34" charset="-128"/>
                <a:cs typeface="Arial Unicode MS" pitchFamily="34" charset="-128"/>
              </a:rPr>
              <a:t>Meskipun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uraian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mengenai</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metode</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penelitian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eksperimen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di</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atas</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kelihatan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sangat</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rumit</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tetapi</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untuk</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penelitian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eksperimen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di</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dalam</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kelas</a:t>
            </a:r>
            <a:r>
              <a:rPr lang="en-US" sz="2700" dirty="0" smtClean="0">
                <a:latin typeface="Arial Unicode MS" pitchFamily="34" charset="-128"/>
                <a:ea typeface="Arial Unicode MS" pitchFamily="34" charset="-128"/>
                <a:cs typeface="Arial Unicode MS" pitchFamily="34" charset="-128"/>
              </a:rPr>
              <a:t> yang </a:t>
            </a:r>
            <a:r>
              <a:rPr lang="en-US" sz="2700" dirty="0" err="1" smtClean="0">
                <a:latin typeface="Arial Unicode MS" pitchFamily="34" charset="-128"/>
                <a:ea typeface="Arial Unicode MS" pitchFamily="34" charset="-128"/>
                <a:cs typeface="Arial Unicode MS" pitchFamily="34" charset="-128"/>
              </a:rPr>
              <a:t>dilakukan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oleh</a:t>
            </a:r>
            <a:r>
              <a:rPr lang="en-US" sz="2700" dirty="0" smtClean="0">
                <a:latin typeface="Arial Unicode MS" pitchFamily="34" charset="-128"/>
                <a:ea typeface="Arial Unicode MS" pitchFamily="34" charset="-128"/>
                <a:cs typeface="Arial Unicode MS" pitchFamily="34" charset="-128"/>
              </a:rPr>
              <a:t> guru </a:t>
            </a:r>
            <a:r>
              <a:rPr lang="en-US" sz="2700" dirty="0" err="1" smtClean="0">
                <a:latin typeface="Arial Unicode MS" pitchFamily="34" charset="-128"/>
                <a:ea typeface="Arial Unicode MS" pitchFamily="34" charset="-128"/>
                <a:cs typeface="Arial Unicode MS" pitchFamily="34" charset="-128"/>
              </a:rPr>
              <a:t>untuk</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kepentingan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peningkatan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kualitas</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pembelajaran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tidak</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harus</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memenuhi</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aturan-aturan</a:t>
            </a:r>
            <a:r>
              <a:rPr lang="en-US" sz="2700" dirty="0" smtClean="0">
                <a:latin typeface="Arial Unicode MS" pitchFamily="34" charset="-128"/>
                <a:ea typeface="Arial Unicode MS" pitchFamily="34" charset="-128"/>
                <a:cs typeface="Arial Unicode MS" pitchFamily="34" charset="-128"/>
              </a:rPr>
              <a:t> yang rigid </a:t>
            </a:r>
            <a:r>
              <a:rPr lang="en-US" sz="2700" dirty="0" err="1" smtClean="0">
                <a:latin typeface="Arial Unicode MS" pitchFamily="34" charset="-128"/>
                <a:ea typeface="Arial Unicode MS" pitchFamily="34" charset="-128"/>
                <a:cs typeface="Arial Unicode MS" pitchFamily="34" charset="-128"/>
              </a:rPr>
              <a:t>seperti</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di</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atas</a:t>
            </a:r>
            <a:r>
              <a:rPr lang="en-US" sz="2700" dirty="0" smtClean="0">
                <a:latin typeface="Arial Unicode MS" pitchFamily="34" charset="-128"/>
                <a:ea typeface="Arial Unicode MS" pitchFamily="34" charset="-128"/>
                <a:cs typeface="Arial Unicode MS" pitchFamily="34" charset="-128"/>
              </a:rPr>
              <a:t>.</a:t>
            </a:r>
          </a:p>
          <a:p>
            <a:pPr lvl="0">
              <a:spcAft>
                <a:spcPts val="600"/>
              </a:spcAft>
              <a:buFont typeface="Wingdings" pitchFamily="2" charset="2"/>
              <a:buChar char="q"/>
            </a:pPr>
            <a:r>
              <a:rPr lang="en-US" sz="2700" dirty="0" err="1" smtClean="0">
                <a:latin typeface="Arial Unicode MS" pitchFamily="34" charset="-128"/>
                <a:ea typeface="Arial Unicode MS" pitchFamily="34" charset="-128"/>
                <a:cs typeface="Arial Unicode MS" pitchFamily="34" charset="-128"/>
              </a:rPr>
              <a:t>Sekalipun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metode</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eksperimen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sebagai</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pendekatan</a:t>
            </a:r>
            <a:r>
              <a:rPr lang="en-US" sz="2700" dirty="0" smtClean="0">
                <a:latin typeface="Arial Unicode MS" pitchFamily="34" charset="-128"/>
                <a:ea typeface="Arial Unicode MS" pitchFamily="34" charset="-128"/>
                <a:cs typeface="Arial Unicode MS" pitchFamily="34" charset="-128"/>
              </a:rPr>
              <a:t> yang ideal </a:t>
            </a:r>
            <a:r>
              <a:rPr lang="en-US" sz="2700" dirty="0" err="1" smtClean="0">
                <a:latin typeface="Arial Unicode MS" pitchFamily="34" charset="-128"/>
                <a:ea typeface="Arial Unicode MS" pitchFamily="34" charset="-128"/>
                <a:cs typeface="Arial Unicode MS" pitchFamily="34" charset="-128"/>
              </a:rPr>
              <a:t>bagi</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pemecahan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masalah-masalah</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pendidikan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termasuk</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masalah-masalah</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pembelajaran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di</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kelas</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namun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harus</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kita</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ingat</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bahwa</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banyak</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persoalan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penting</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dalam</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pendidikan</a:t>
            </a:r>
            <a:r>
              <a:rPr lang="en-US" sz="2700" dirty="0" smtClean="0">
                <a:latin typeface="Arial Unicode MS" pitchFamily="34" charset="-128"/>
                <a:ea typeface="Arial Unicode MS" pitchFamily="34" charset="-128"/>
                <a:cs typeface="Arial Unicode MS" pitchFamily="34" charset="-128"/>
              </a:rPr>
              <a:t> yang </a:t>
            </a:r>
            <a:r>
              <a:rPr lang="en-US" sz="2700" dirty="0" err="1" smtClean="0">
                <a:latin typeface="Arial Unicode MS" pitchFamily="34" charset="-128"/>
                <a:ea typeface="Arial Unicode MS" pitchFamily="34" charset="-128"/>
                <a:cs typeface="Arial Unicode MS" pitchFamily="34" charset="-128"/>
              </a:rPr>
              <a:t>tidak</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dapat</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dipecahkan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dengan</a:t>
            </a:r>
            <a:r>
              <a:rPr lang="en-US" sz="2700" dirty="0" smtClean="0">
                <a:latin typeface="Arial Unicode MS" pitchFamily="34" charset="-128"/>
                <a:ea typeface="Arial Unicode MS" pitchFamily="34" charset="-128"/>
                <a:cs typeface="Arial Unicode MS" pitchFamily="34" charset="-128"/>
              </a:rPr>
              <a:t> </a:t>
            </a:r>
            <a:r>
              <a:rPr lang="en-US" sz="2700" dirty="0" err="1" smtClean="0">
                <a:latin typeface="Arial Unicode MS" pitchFamily="34" charset="-128"/>
                <a:ea typeface="Arial Unicode MS" pitchFamily="34" charset="-128"/>
                <a:cs typeface="Arial Unicode MS" pitchFamily="34" charset="-128"/>
              </a:rPr>
              <a:t>eksperimentasi</a:t>
            </a:r>
            <a:r>
              <a:rPr lang="en-US" sz="2700" dirty="0" smtClean="0">
                <a:latin typeface="Arial Unicode MS" pitchFamily="34" charset="-128"/>
                <a:ea typeface="Arial Unicode MS" pitchFamily="34" charset="-128"/>
                <a:cs typeface="Arial Unicode MS" pitchFamily="34" charset="-128"/>
              </a:rPr>
              <a:t>.</a:t>
            </a:r>
          </a:p>
          <a:p>
            <a:pPr>
              <a:buNone/>
            </a:pPr>
            <a:endParaRPr lang="en-US" dirty="0"/>
          </a:p>
        </p:txBody>
      </p:sp>
    </p:spTree>
  </p:cSld>
  <p:clrMapOvr>
    <a:masterClrMapping/>
  </p:clrMapOvr>
  <p:transition>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43712"/>
          </a:xfrm>
          <a:blipFill>
            <a:blip r:embed="rId2"/>
            <a:tile tx="0" ty="0" sx="100000" sy="100000" flip="none" algn="tl"/>
          </a:blipFill>
        </p:spPr>
        <p:txBody>
          <a:bodyPr>
            <a:normAutofit fontScale="90000"/>
          </a:bodyPr>
          <a:lstStyle/>
          <a:p>
            <a:pPr algn="l"/>
            <a:r>
              <a:rPr lang="en-US" b="1" dirty="0" err="1" smtClean="0">
                <a:solidFill>
                  <a:srgbClr val="FF0000"/>
                </a:solidFill>
              </a:rPr>
              <a:t>Validitas</a:t>
            </a:r>
            <a:r>
              <a:rPr lang="en-US" b="1" dirty="0" smtClean="0">
                <a:solidFill>
                  <a:srgbClr val="FF0000"/>
                </a:solidFill>
              </a:rPr>
              <a:t> </a:t>
            </a:r>
            <a:r>
              <a:rPr lang="en-US" b="1" dirty="0" err="1" smtClean="0">
                <a:solidFill>
                  <a:srgbClr val="FF0000"/>
                </a:solidFill>
              </a:rPr>
              <a:t>Penelitian</a:t>
            </a:r>
            <a:endParaRPr lang="en-US" b="1" dirty="0">
              <a:solidFill>
                <a:srgbClr val="FF0000"/>
              </a:solidFill>
            </a:endParaRPr>
          </a:p>
        </p:txBody>
      </p:sp>
      <p:sp>
        <p:nvSpPr>
          <p:cNvPr id="3" name="Content Placeholder 2"/>
          <p:cNvSpPr>
            <a:spLocks noGrp="1"/>
          </p:cNvSpPr>
          <p:nvPr>
            <p:ph idx="1"/>
          </p:nvPr>
        </p:nvSpPr>
        <p:spPr>
          <a:xfrm>
            <a:off x="457200" y="1447800"/>
            <a:ext cx="8229600" cy="4876800"/>
          </a:xfrm>
        </p:spPr>
        <p:txBody>
          <a:bodyPr>
            <a:normAutofit fontScale="92500"/>
          </a:bodyPr>
          <a:lstStyle/>
          <a:p>
            <a:r>
              <a:rPr lang="en-US" sz="2600" dirty="0" err="1" smtClean="0">
                <a:latin typeface="Arial Unicode MS" pitchFamily="34" charset="-128"/>
                <a:ea typeface="Arial Unicode MS" pitchFamily="34" charset="-128"/>
                <a:cs typeface="Arial Unicode MS" pitchFamily="34" charset="-128"/>
              </a:rPr>
              <a:t>Pada</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semua</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penelitian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dengan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menggunakan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paradigma</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positivistik</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akan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menghadapi</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dua</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pertanyaan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besar</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yaitu</a:t>
            </a:r>
            <a:r>
              <a:rPr lang="en-US" sz="2600" dirty="0" smtClean="0">
                <a:latin typeface="Arial Unicode MS" pitchFamily="34" charset="-128"/>
                <a:ea typeface="Arial Unicode MS" pitchFamily="34" charset="-128"/>
                <a:cs typeface="Arial Unicode MS" pitchFamily="34" charset="-128"/>
              </a:rPr>
              <a:t>: </a:t>
            </a:r>
          </a:p>
          <a:p>
            <a:pPr marL="514350" indent="-514350">
              <a:buFont typeface="+mj-lt"/>
              <a:buAutoNum type="arabicPeriod"/>
            </a:pPr>
            <a:r>
              <a:rPr lang="en-US" sz="2600" dirty="0" err="1" smtClean="0">
                <a:latin typeface="Arial Unicode MS" pitchFamily="34" charset="-128"/>
                <a:ea typeface="Arial Unicode MS" pitchFamily="34" charset="-128"/>
                <a:cs typeface="Arial Unicode MS" pitchFamily="34" charset="-128"/>
              </a:rPr>
              <a:t>Apakah</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hasil</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penelitian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ini</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benar</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atau</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dapat</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dipercaya</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dan</a:t>
            </a:r>
            <a:r>
              <a:rPr lang="en-US" sz="2600" dirty="0" smtClean="0">
                <a:latin typeface="Arial Unicode MS" pitchFamily="34" charset="-128"/>
                <a:ea typeface="Arial Unicode MS" pitchFamily="34" charset="-128"/>
                <a:cs typeface="Arial Unicode MS" pitchFamily="34" charset="-128"/>
              </a:rPr>
              <a:t> </a:t>
            </a:r>
          </a:p>
          <a:p>
            <a:pPr marL="514350" indent="-514350">
              <a:buFont typeface="+mj-lt"/>
              <a:buAutoNum type="arabicPeriod"/>
            </a:pPr>
            <a:r>
              <a:rPr lang="en-US" sz="2600" dirty="0" err="1" smtClean="0">
                <a:latin typeface="Arial Unicode MS" pitchFamily="34" charset="-128"/>
                <a:ea typeface="Arial Unicode MS" pitchFamily="34" charset="-128"/>
                <a:cs typeface="Arial Unicode MS" pitchFamily="34" charset="-128"/>
              </a:rPr>
              <a:t>Apakah</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kita</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dapat</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menggeneralisasikan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hasil</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penelitian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ini</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kepada</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sejumlah</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subyek</a:t>
            </a:r>
            <a:r>
              <a:rPr lang="en-US" sz="2600" dirty="0" smtClean="0">
                <a:latin typeface="Arial Unicode MS" pitchFamily="34" charset="-128"/>
                <a:ea typeface="Arial Unicode MS" pitchFamily="34" charset="-128"/>
                <a:cs typeface="Arial Unicode MS" pitchFamily="34" charset="-128"/>
              </a:rPr>
              <a:t> yang </a:t>
            </a:r>
            <a:r>
              <a:rPr lang="en-US" sz="2600" dirty="0" err="1" smtClean="0">
                <a:latin typeface="Arial Unicode MS" pitchFamily="34" charset="-128"/>
                <a:ea typeface="Arial Unicode MS" pitchFamily="34" charset="-128"/>
                <a:cs typeface="Arial Unicode MS" pitchFamily="34" charset="-128"/>
              </a:rPr>
              <a:t>kondisinya</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dianggap</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sama</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dengan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subyek</a:t>
            </a:r>
            <a:r>
              <a:rPr lang="en-US" sz="2600" dirty="0" smtClean="0">
                <a:latin typeface="Arial Unicode MS" pitchFamily="34" charset="-128"/>
                <a:ea typeface="Arial Unicode MS" pitchFamily="34" charset="-128"/>
                <a:cs typeface="Arial Unicode MS" pitchFamily="34" charset="-128"/>
              </a:rPr>
              <a:t> yang </a:t>
            </a:r>
            <a:r>
              <a:rPr lang="en-US" sz="2600" dirty="0" err="1" smtClean="0">
                <a:latin typeface="Arial Unicode MS" pitchFamily="34" charset="-128"/>
                <a:ea typeface="Arial Unicode MS" pitchFamily="34" charset="-128"/>
                <a:cs typeface="Arial Unicode MS" pitchFamily="34" charset="-128"/>
              </a:rPr>
              <a:t>kita</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teliti</a:t>
            </a:r>
            <a:r>
              <a:rPr lang="en-US" sz="2600" dirty="0" smtClean="0">
                <a:latin typeface="Arial Unicode MS" pitchFamily="34" charset="-128"/>
                <a:ea typeface="Arial Unicode MS" pitchFamily="34" charset="-128"/>
                <a:cs typeface="Arial Unicode MS" pitchFamily="34" charset="-128"/>
              </a:rPr>
              <a:t> ?</a:t>
            </a:r>
          </a:p>
          <a:p>
            <a:pPr>
              <a:spcBef>
                <a:spcPts val="1200"/>
              </a:spcBef>
            </a:pPr>
            <a:r>
              <a:rPr lang="en-US" sz="2600" dirty="0" err="1" smtClean="0">
                <a:latin typeface="Arial Unicode MS" pitchFamily="34" charset="-128"/>
                <a:ea typeface="Arial Unicode MS" pitchFamily="34" charset="-128"/>
                <a:cs typeface="Arial Unicode MS" pitchFamily="34" charset="-128"/>
              </a:rPr>
              <a:t>Permasalahan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nomor</a:t>
            </a:r>
            <a:r>
              <a:rPr lang="en-US" sz="2600" dirty="0" smtClean="0">
                <a:latin typeface="Arial Unicode MS" pitchFamily="34" charset="-128"/>
                <a:ea typeface="Arial Unicode MS" pitchFamily="34" charset="-128"/>
                <a:cs typeface="Arial Unicode MS" pitchFamily="34" charset="-128"/>
              </a:rPr>
              <a:t> (1) </a:t>
            </a:r>
            <a:r>
              <a:rPr lang="en-US" sz="2600" dirty="0" err="1" smtClean="0">
                <a:latin typeface="Arial Unicode MS" pitchFamily="34" charset="-128"/>
                <a:ea typeface="Arial Unicode MS" pitchFamily="34" charset="-128"/>
                <a:cs typeface="Arial Unicode MS" pitchFamily="34" charset="-128"/>
              </a:rPr>
              <a:t>adalah</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berkaitan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dengan</a:t>
            </a:r>
            <a:r>
              <a:rPr lang="en-US" sz="2600" dirty="0" smtClean="0">
                <a:latin typeface="Arial Unicode MS" pitchFamily="34" charset="-128"/>
                <a:ea typeface="Arial Unicode MS" pitchFamily="34" charset="-128"/>
                <a:cs typeface="Arial Unicode MS" pitchFamily="34" charset="-128"/>
              </a:rPr>
              <a:t> </a:t>
            </a:r>
            <a:r>
              <a:rPr lang="en-US" sz="2600" b="1" dirty="0" err="1" smtClean="0">
                <a:latin typeface="Arial Unicode MS" pitchFamily="34" charset="-128"/>
                <a:ea typeface="Arial Unicode MS" pitchFamily="34" charset="-128"/>
                <a:cs typeface="Arial Unicode MS" pitchFamily="34" charset="-128"/>
              </a:rPr>
              <a:t>validitas</a:t>
            </a:r>
            <a:r>
              <a:rPr lang="en-US" sz="2600" b="1" dirty="0" smtClean="0">
                <a:latin typeface="Arial Unicode MS" pitchFamily="34" charset="-128"/>
                <a:ea typeface="Arial Unicode MS" pitchFamily="34" charset="-128"/>
                <a:cs typeface="Arial Unicode MS" pitchFamily="34" charset="-128"/>
              </a:rPr>
              <a:t> internal </a:t>
            </a:r>
            <a:r>
              <a:rPr lang="en-US" sz="2600" dirty="0" err="1" smtClean="0">
                <a:latin typeface="Arial Unicode MS" pitchFamily="34" charset="-128"/>
                <a:ea typeface="Arial Unicode MS" pitchFamily="34" charset="-128"/>
                <a:cs typeface="Arial Unicode MS" pitchFamily="34" charset="-128"/>
              </a:rPr>
              <a:t>suatu</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hasil</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penelitian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sedangkan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permasalahan</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nomor</a:t>
            </a:r>
            <a:r>
              <a:rPr lang="en-US" sz="2600" dirty="0" smtClean="0">
                <a:latin typeface="Arial Unicode MS" pitchFamily="34" charset="-128"/>
                <a:ea typeface="Arial Unicode MS" pitchFamily="34" charset="-128"/>
                <a:cs typeface="Arial Unicode MS" pitchFamily="34" charset="-128"/>
              </a:rPr>
              <a:t> (2) </a:t>
            </a:r>
            <a:r>
              <a:rPr lang="en-US" sz="2600" dirty="0" err="1" smtClean="0">
                <a:latin typeface="Arial Unicode MS" pitchFamily="34" charset="-128"/>
                <a:ea typeface="Arial Unicode MS" pitchFamily="34" charset="-128"/>
                <a:cs typeface="Arial Unicode MS" pitchFamily="34" charset="-128"/>
              </a:rPr>
              <a:t>menyangkut</a:t>
            </a:r>
            <a:r>
              <a:rPr lang="en-US" sz="2600" dirty="0" smtClean="0">
                <a:latin typeface="Arial Unicode MS" pitchFamily="34" charset="-128"/>
                <a:ea typeface="Arial Unicode MS" pitchFamily="34" charset="-128"/>
                <a:cs typeface="Arial Unicode MS" pitchFamily="34" charset="-128"/>
              </a:rPr>
              <a:t> </a:t>
            </a:r>
            <a:r>
              <a:rPr lang="en-US" sz="2600" b="1" dirty="0" err="1" smtClean="0">
                <a:latin typeface="Arial Unicode MS" pitchFamily="34" charset="-128"/>
                <a:ea typeface="Arial Unicode MS" pitchFamily="34" charset="-128"/>
                <a:cs typeface="Arial Unicode MS" pitchFamily="34" charset="-128"/>
              </a:rPr>
              <a:t>validitas</a:t>
            </a:r>
            <a:r>
              <a:rPr lang="en-US" sz="2600" b="1" dirty="0" smtClean="0">
                <a:latin typeface="Arial Unicode MS" pitchFamily="34" charset="-128"/>
                <a:ea typeface="Arial Unicode MS" pitchFamily="34" charset="-128"/>
                <a:cs typeface="Arial Unicode MS" pitchFamily="34" charset="-128"/>
              </a:rPr>
              <a:t> </a:t>
            </a:r>
            <a:r>
              <a:rPr lang="en-US" sz="2600" b="1" dirty="0" err="1" smtClean="0">
                <a:latin typeface="Arial Unicode MS" pitchFamily="34" charset="-128"/>
                <a:ea typeface="Arial Unicode MS" pitchFamily="34" charset="-128"/>
                <a:cs typeface="Arial Unicode MS" pitchFamily="34" charset="-128"/>
              </a:rPr>
              <a:t>eksternal</a:t>
            </a:r>
            <a:r>
              <a:rPr lang="en-US" sz="2600" b="1"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suatu</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hasil</a:t>
            </a:r>
            <a:r>
              <a:rPr lang="en-US" sz="2600" dirty="0" smtClean="0">
                <a:latin typeface="Arial Unicode MS" pitchFamily="34" charset="-128"/>
                <a:ea typeface="Arial Unicode MS" pitchFamily="34" charset="-128"/>
                <a:cs typeface="Arial Unicode MS" pitchFamily="34" charset="-128"/>
              </a:rPr>
              <a:t> </a:t>
            </a:r>
            <a:r>
              <a:rPr lang="en-US" sz="2600" dirty="0" err="1" smtClean="0">
                <a:latin typeface="Arial Unicode MS" pitchFamily="34" charset="-128"/>
                <a:ea typeface="Arial Unicode MS" pitchFamily="34" charset="-128"/>
                <a:cs typeface="Arial Unicode MS" pitchFamily="34" charset="-128"/>
              </a:rPr>
              <a:t>penelitian</a:t>
            </a:r>
            <a:r>
              <a:rPr lang="en-US" sz="2600" dirty="0" smtClean="0">
                <a:latin typeface="Arial Unicode MS" pitchFamily="34" charset="-128"/>
                <a:ea typeface="Arial Unicode MS" pitchFamily="34" charset="-128"/>
                <a:cs typeface="Arial Unicode MS" pitchFamily="34" charset="-128"/>
              </a:rPr>
              <a:t>. </a:t>
            </a:r>
          </a:p>
          <a:p>
            <a:pPr>
              <a:buNone/>
            </a:pPr>
            <a:endParaRPr lang="en-US" dirty="0"/>
          </a:p>
        </p:txBody>
      </p:sp>
    </p:spTree>
  </p:cSld>
  <p:clrMapOvr>
    <a:masterClrMapping/>
  </p:clrMapOvr>
  <p:transition>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17596"/>
          </a:xfrm>
          <a:blipFill>
            <a:blip r:embed="rId2"/>
            <a:tile tx="0" ty="0" sx="100000" sy="100000" flip="none" algn="tl"/>
          </a:blipFill>
        </p:spPr>
        <p:txBody>
          <a:bodyPr>
            <a:normAutofit fontScale="90000"/>
          </a:bodyPr>
          <a:lstStyle/>
          <a:p>
            <a:r>
              <a:rPr lang="en-US" b="1" dirty="0" err="1"/>
              <a:t>Penelitian</a:t>
            </a:r>
            <a:r>
              <a:rPr lang="en-US" b="1" dirty="0"/>
              <a:t> </a:t>
            </a:r>
            <a:r>
              <a:rPr lang="en-US" b="1" dirty="0" err="1"/>
              <a:t>Eksploratori</a:t>
            </a:r>
            <a:r>
              <a:rPr lang="en-US" b="1" dirty="0"/>
              <a:t> (</a:t>
            </a:r>
            <a:r>
              <a:rPr lang="en-US" b="1" dirty="0" err="1"/>
              <a:t>eksploratif</a:t>
            </a:r>
            <a:r>
              <a:rPr lang="en-US" b="1" dirty="0"/>
              <a:t>) </a:t>
            </a:r>
            <a:endParaRPr lang="en-US" dirty="0"/>
          </a:p>
        </p:txBody>
      </p:sp>
      <p:sp>
        <p:nvSpPr>
          <p:cNvPr id="3" name="Content Placeholder 2"/>
          <p:cNvSpPr>
            <a:spLocks noGrp="1"/>
          </p:cNvSpPr>
          <p:nvPr>
            <p:ph idx="1"/>
          </p:nvPr>
        </p:nvSpPr>
        <p:spPr/>
        <p:txBody>
          <a:bodyPr>
            <a:normAutofit fontScale="62500" lnSpcReduction="20000"/>
          </a:bodyPr>
          <a:lstStyle/>
          <a:p>
            <a:pPr lvl="0"/>
            <a:r>
              <a:rPr lang="en-US" sz="3500" dirty="0" err="1">
                <a:latin typeface="Berlin Sans FB" pitchFamily="34" charset="0"/>
              </a:rPr>
              <a:t>Penelitian</a:t>
            </a:r>
            <a:r>
              <a:rPr lang="en-US" sz="3500" dirty="0">
                <a:latin typeface="Berlin Sans FB" pitchFamily="34" charset="0"/>
              </a:rPr>
              <a:t> </a:t>
            </a:r>
            <a:r>
              <a:rPr lang="en-US" sz="3500" dirty="0" err="1">
                <a:latin typeface="Berlin Sans FB" pitchFamily="34" charset="0"/>
              </a:rPr>
              <a:t>eksploratori</a:t>
            </a:r>
            <a:r>
              <a:rPr lang="en-US" sz="3500" dirty="0">
                <a:latin typeface="Berlin Sans FB" pitchFamily="34" charset="0"/>
              </a:rPr>
              <a:t>, </a:t>
            </a:r>
            <a:r>
              <a:rPr lang="en-US" sz="3500" dirty="0" err="1">
                <a:latin typeface="Berlin Sans FB" pitchFamily="34" charset="0"/>
              </a:rPr>
              <a:t>atau</a:t>
            </a:r>
            <a:r>
              <a:rPr lang="en-US" sz="3500" dirty="0">
                <a:latin typeface="Berlin Sans FB" pitchFamily="34" charset="0"/>
              </a:rPr>
              <a:t> </a:t>
            </a:r>
            <a:r>
              <a:rPr lang="en-US" sz="3500" dirty="0" err="1">
                <a:latin typeface="Berlin Sans FB" pitchFamily="34" charset="0"/>
              </a:rPr>
              <a:t>disebut</a:t>
            </a:r>
            <a:r>
              <a:rPr lang="en-US" sz="3500" dirty="0">
                <a:latin typeface="Berlin Sans FB" pitchFamily="34" charset="0"/>
              </a:rPr>
              <a:t> </a:t>
            </a:r>
            <a:r>
              <a:rPr lang="en-US" sz="3500" dirty="0" err="1">
                <a:latin typeface="Berlin Sans FB" pitchFamily="34" charset="0"/>
              </a:rPr>
              <a:t>juga</a:t>
            </a:r>
            <a:r>
              <a:rPr lang="en-US" sz="3500" dirty="0">
                <a:latin typeface="Berlin Sans FB" pitchFamily="34" charset="0"/>
              </a:rPr>
              <a:t> </a:t>
            </a:r>
            <a:r>
              <a:rPr lang="en-US" sz="3500" dirty="0" err="1">
                <a:latin typeface="Berlin Sans FB" pitchFamily="34" charset="0"/>
              </a:rPr>
              <a:t>penelitian</a:t>
            </a:r>
            <a:r>
              <a:rPr lang="en-US" sz="3500" dirty="0">
                <a:latin typeface="Berlin Sans FB" pitchFamily="34" charset="0"/>
              </a:rPr>
              <a:t> </a:t>
            </a:r>
            <a:r>
              <a:rPr lang="en-US" sz="3500" dirty="0" err="1">
                <a:latin typeface="Berlin Sans FB" pitchFamily="34" charset="0"/>
              </a:rPr>
              <a:t>eksploratif</a:t>
            </a:r>
            <a:r>
              <a:rPr lang="en-US" sz="3500" dirty="0">
                <a:latin typeface="Berlin Sans FB" pitchFamily="34" charset="0"/>
              </a:rPr>
              <a:t>, </a:t>
            </a:r>
            <a:r>
              <a:rPr lang="en-US" sz="3500" dirty="0" err="1">
                <a:latin typeface="Berlin Sans FB" pitchFamily="34" charset="0"/>
              </a:rPr>
              <a:t>merupakan</a:t>
            </a:r>
            <a:r>
              <a:rPr lang="en-US" sz="3500" dirty="0">
                <a:latin typeface="Berlin Sans FB" pitchFamily="34" charset="0"/>
              </a:rPr>
              <a:t> </a:t>
            </a:r>
            <a:r>
              <a:rPr lang="en-US" sz="3500" dirty="0" err="1">
                <a:latin typeface="Berlin Sans FB" pitchFamily="34" charset="0"/>
              </a:rPr>
              <a:t>salah</a:t>
            </a:r>
            <a:r>
              <a:rPr lang="en-US" sz="3500" dirty="0">
                <a:latin typeface="Berlin Sans FB" pitchFamily="34" charset="0"/>
              </a:rPr>
              <a:t> </a:t>
            </a:r>
            <a:r>
              <a:rPr lang="en-US" sz="3500" dirty="0" err="1">
                <a:latin typeface="Berlin Sans FB" pitchFamily="34" charset="0"/>
              </a:rPr>
              <a:t>satu</a:t>
            </a:r>
            <a:r>
              <a:rPr lang="en-US" sz="3500" dirty="0">
                <a:latin typeface="Berlin Sans FB" pitchFamily="34" charset="0"/>
              </a:rPr>
              <a:t> </a:t>
            </a:r>
            <a:r>
              <a:rPr lang="en-US" sz="3500" dirty="0" err="1">
                <a:latin typeface="Berlin Sans FB" pitchFamily="34" charset="0"/>
              </a:rPr>
              <a:t>pendekatan</a:t>
            </a:r>
            <a:r>
              <a:rPr lang="en-US" sz="3500" dirty="0">
                <a:latin typeface="Berlin Sans FB" pitchFamily="34" charset="0"/>
              </a:rPr>
              <a:t> </a:t>
            </a:r>
            <a:r>
              <a:rPr lang="en-US" sz="3500" dirty="0" err="1">
                <a:latin typeface="Berlin Sans FB" pitchFamily="34" charset="0"/>
              </a:rPr>
              <a:t>penelitian</a:t>
            </a:r>
            <a:r>
              <a:rPr lang="en-US" sz="3500" dirty="0">
                <a:latin typeface="Berlin Sans FB" pitchFamily="34" charset="0"/>
              </a:rPr>
              <a:t> yang </a:t>
            </a:r>
            <a:r>
              <a:rPr lang="en-US" sz="3500" dirty="0" err="1">
                <a:latin typeface="Berlin Sans FB" pitchFamily="34" charset="0"/>
              </a:rPr>
              <a:t>bertujuan</a:t>
            </a:r>
            <a:r>
              <a:rPr lang="en-US" sz="3500" dirty="0">
                <a:latin typeface="Berlin Sans FB" pitchFamily="34" charset="0"/>
              </a:rPr>
              <a:t> </a:t>
            </a:r>
            <a:r>
              <a:rPr lang="en-US" sz="3500" dirty="0" err="1">
                <a:latin typeface="Berlin Sans FB" pitchFamily="34" charset="0"/>
              </a:rPr>
              <a:t>menemukan</a:t>
            </a:r>
            <a:r>
              <a:rPr lang="en-US" sz="3500" dirty="0">
                <a:latin typeface="Berlin Sans FB" pitchFamily="34" charset="0"/>
              </a:rPr>
              <a:t> </a:t>
            </a:r>
            <a:r>
              <a:rPr lang="en-US" sz="3500" dirty="0" err="1">
                <a:latin typeface="Berlin Sans FB" pitchFamily="34" charset="0"/>
              </a:rPr>
              <a:t>informasi</a:t>
            </a:r>
            <a:r>
              <a:rPr lang="en-US" sz="3500" dirty="0">
                <a:latin typeface="Berlin Sans FB" pitchFamily="34" charset="0"/>
              </a:rPr>
              <a:t> </a:t>
            </a:r>
            <a:r>
              <a:rPr lang="en-US" sz="3500" dirty="0" err="1">
                <a:latin typeface="Berlin Sans FB" pitchFamily="34" charset="0"/>
              </a:rPr>
              <a:t>mengenai</a:t>
            </a:r>
            <a:r>
              <a:rPr lang="en-US" sz="3500" dirty="0">
                <a:latin typeface="Berlin Sans FB" pitchFamily="34" charset="0"/>
              </a:rPr>
              <a:t> </a:t>
            </a:r>
            <a:r>
              <a:rPr lang="en-US" sz="3500" dirty="0" err="1">
                <a:latin typeface="Berlin Sans FB" pitchFamily="34" charset="0"/>
              </a:rPr>
              <a:t>sesuatu</a:t>
            </a:r>
            <a:r>
              <a:rPr lang="en-US" sz="3500" dirty="0">
                <a:latin typeface="Berlin Sans FB" pitchFamily="34" charset="0"/>
              </a:rPr>
              <a:t> </a:t>
            </a:r>
            <a:r>
              <a:rPr lang="en-US" sz="3500" dirty="0" err="1">
                <a:latin typeface="Berlin Sans FB" pitchFamily="34" charset="0"/>
              </a:rPr>
              <a:t>topik</a:t>
            </a:r>
            <a:r>
              <a:rPr lang="en-US" sz="3500" dirty="0">
                <a:latin typeface="Berlin Sans FB" pitchFamily="34" charset="0"/>
              </a:rPr>
              <a:t>/</a:t>
            </a:r>
            <a:r>
              <a:rPr lang="en-US" sz="3500" dirty="0" err="1">
                <a:latin typeface="Berlin Sans FB" pitchFamily="34" charset="0"/>
              </a:rPr>
              <a:t>masalah</a:t>
            </a:r>
            <a:r>
              <a:rPr lang="en-US" sz="3500" dirty="0">
                <a:latin typeface="Berlin Sans FB" pitchFamily="34" charset="0"/>
              </a:rPr>
              <a:t> yang </a:t>
            </a:r>
            <a:r>
              <a:rPr lang="en-US" sz="3500" dirty="0" err="1">
                <a:latin typeface="Berlin Sans FB" pitchFamily="34" charset="0"/>
              </a:rPr>
              <a:t>belum</a:t>
            </a:r>
            <a:r>
              <a:rPr lang="en-US" sz="3500" dirty="0">
                <a:latin typeface="Berlin Sans FB" pitchFamily="34" charset="0"/>
              </a:rPr>
              <a:t> </a:t>
            </a:r>
            <a:r>
              <a:rPr lang="en-US" sz="3500" dirty="0" err="1">
                <a:latin typeface="Berlin Sans FB" pitchFamily="34" charset="0"/>
              </a:rPr>
              <a:t>dipahami</a:t>
            </a:r>
            <a:r>
              <a:rPr lang="en-US" sz="3500" dirty="0">
                <a:latin typeface="Berlin Sans FB" pitchFamily="34" charset="0"/>
              </a:rPr>
              <a:t> </a:t>
            </a:r>
            <a:r>
              <a:rPr lang="en-US" sz="3500" dirty="0" err="1">
                <a:latin typeface="Berlin Sans FB" pitchFamily="34" charset="0"/>
              </a:rPr>
              <a:t>sepenuhnya</a:t>
            </a:r>
            <a:r>
              <a:rPr lang="en-US" sz="3500" dirty="0">
                <a:latin typeface="Berlin Sans FB" pitchFamily="34" charset="0"/>
              </a:rPr>
              <a:t> </a:t>
            </a:r>
            <a:r>
              <a:rPr lang="en-US" sz="3500" dirty="0" err="1">
                <a:latin typeface="Berlin Sans FB" pitchFamily="34" charset="0"/>
              </a:rPr>
              <a:t>oleh</a:t>
            </a:r>
            <a:r>
              <a:rPr lang="en-US" sz="3500" dirty="0">
                <a:latin typeface="Berlin Sans FB" pitchFamily="34" charset="0"/>
              </a:rPr>
              <a:t> </a:t>
            </a:r>
            <a:r>
              <a:rPr lang="en-US" sz="3500" dirty="0" err="1">
                <a:latin typeface="Berlin Sans FB" pitchFamily="34" charset="0"/>
              </a:rPr>
              <a:t>seorang</a:t>
            </a:r>
            <a:r>
              <a:rPr lang="en-US" sz="3500" dirty="0">
                <a:latin typeface="Berlin Sans FB" pitchFamily="34" charset="0"/>
              </a:rPr>
              <a:t> </a:t>
            </a:r>
            <a:r>
              <a:rPr lang="en-US" sz="3500" dirty="0" err="1">
                <a:latin typeface="Berlin Sans FB" pitchFamily="34" charset="0"/>
              </a:rPr>
              <a:t>peneliti</a:t>
            </a:r>
            <a:r>
              <a:rPr lang="en-US" sz="3500" dirty="0">
                <a:latin typeface="Berlin Sans FB" pitchFamily="34" charset="0"/>
              </a:rPr>
              <a:t>. </a:t>
            </a:r>
          </a:p>
          <a:p>
            <a:pPr>
              <a:buNone/>
            </a:pPr>
            <a:r>
              <a:rPr lang="en-US" sz="3500" dirty="0">
                <a:latin typeface="Berlin Sans FB" pitchFamily="34" charset="0"/>
              </a:rPr>
              <a:t> </a:t>
            </a:r>
          </a:p>
          <a:p>
            <a:pPr lvl="0"/>
            <a:r>
              <a:rPr lang="en-US" sz="3500" dirty="0" err="1">
                <a:latin typeface="Berlin Sans FB" pitchFamily="34" charset="0"/>
              </a:rPr>
              <a:t>Kotler</a:t>
            </a:r>
            <a:r>
              <a:rPr lang="en-US" sz="3500" dirty="0">
                <a:latin typeface="Berlin Sans FB" pitchFamily="34" charset="0"/>
              </a:rPr>
              <a:t>, et al. (2006), </a:t>
            </a:r>
            <a:r>
              <a:rPr lang="en-US" sz="3500" dirty="0" err="1">
                <a:latin typeface="Berlin Sans FB" pitchFamily="34" charset="0"/>
              </a:rPr>
              <a:t>menyatakan</a:t>
            </a:r>
            <a:r>
              <a:rPr lang="en-US" sz="3500" dirty="0">
                <a:latin typeface="Berlin Sans FB" pitchFamily="34" charset="0"/>
              </a:rPr>
              <a:t> </a:t>
            </a:r>
            <a:r>
              <a:rPr lang="en-US" sz="3500" dirty="0" err="1">
                <a:latin typeface="Berlin Sans FB" pitchFamily="34" charset="0"/>
              </a:rPr>
              <a:t>bahwa</a:t>
            </a:r>
            <a:r>
              <a:rPr lang="en-US" sz="3500" dirty="0">
                <a:latin typeface="Berlin Sans FB" pitchFamily="34" charset="0"/>
              </a:rPr>
              <a:t> </a:t>
            </a:r>
            <a:r>
              <a:rPr lang="en-US" sz="3500" dirty="0" err="1">
                <a:latin typeface="Berlin Sans FB" pitchFamily="34" charset="0"/>
              </a:rPr>
              <a:t>penelitian</a:t>
            </a:r>
            <a:r>
              <a:rPr lang="en-US" sz="3500" dirty="0">
                <a:latin typeface="Berlin Sans FB" pitchFamily="34" charset="0"/>
              </a:rPr>
              <a:t> </a:t>
            </a:r>
            <a:r>
              <a:rPr lang="en-US" sz="3500" dirty="0" err="1">
                <a:latin typeface="Berlin Sans FB" pitchFamily="34" charset="0"/>
              </a:rPr>
              <a:t>eksploratori</a:t>
            </a:r>
            <a:r>
              <a:rPr lang="en-US" sz="3500" dirty="0">
                <a:latin typeface="Berlin Sans FB" pitchFamily="34" charset="0"/>
              </a:rPr>
              <a:t> </a:t>
            </a:r>
            <a:r>
              <a:rPr lang="en-US" sz="3500" dirty="0" err="1">
                <a:latin typeface="Berlin Sans FB" pitchFamily="34" charset="0"/>
              </a:rPr>
              <a:t>adalah</a:t>
            </a:r>
            <a:r>
              <a:rPr lang="en-US" sz="3500" dirty="0">
                <a:latin typeface="Berlin Sans FB" pitchFamily="34" charset="0"/>
              </a:rPr>
              <a:t> </a:t>
            </a:r>
            <a:r>
              <a:rPr lang="en-US" sz="3500" dirty="0" err="1">
                <a:latin typeface="Berlin Sans FB" pitchFamily="34" charset="0"/>
              </a:rPr>
              <a:t>salah</a:t>
            </a:r>
            <a:r>
              <a:rPr lang="en-US" sz="3500" dirty="0">
                <a:latin typeface="Berlin Sans FB" pitchFamily="34" charset="0"/>
              </a:rPr>
              <a:t> </a:t>
            </a:r>
            <a:r>
              <a:rPr lang="en-US" sz="3500" dirty="0" err="1">
                <a:latin typeface="Berlin Sans FB" pitchFamily="34" charset="0"/>
              </a:rPr>
              <a:t>satu</a:t>
            </a:r>
            <a:r>
              <a:rPr lang="en-US" sz="3500" dirty="0">
                <a:latin typeface="Berlin Sans FB" pitchFamily="34" charset="0"/>
              </a:rPr>
              <a:t> </a:t>
            </a:r>
            <a:r>
              <a:rPr lang="en-US" sz="3500" dirty="0" err="1">
                <a:latin typeface="Berlin Sans FB" pitchFamily="34" charset="0"/>
              </a:rPr>
              <a:t>pendekatan</a:t>
            </a:r>
            <a:r>
              <a:rPr lang="en-US" sz="3500" dirty="0">
                <a:latin typeface="Berlin Sans FB" pitchFamily="34" charset="0"/>
              </a:rPr>
              <a:t> </a:t>
            </a:r>
            <a:r>
              <a:rPr lang="en-US" sz="3500" dirty="0" err="1">
                <a:latin typeface="Berlin Sans FB" pitchFamily="34" charset="0"/>
              </a:rPr>
              <a:t>penelitian</a:t>
            </a:r>
            <a:r>
              <a:rPr lang="en-US" sz="3500" dirty="0">
                <a:latin typeface="Berlin Sans FB" pitchFamily="34" charset="0"/>
              </a:rPr>
              <a:t> yang </a:t>
            </a:r>
            <a:r>
              <a:rPr lang="en-US" sz="3500" dirty="0" err="1">
                <a:latin typeface="Berlin Sans FB" pitchFamily="34" charset="0"/>
              </a:rPr>
              <a:t>digunakan</a:t>
            </a:r>
            <a:r>
              <a:rPr lang="en-US" sz="3500" dirty="0">
                <a:latin typeface="Berlin Sans FB" pitchFamily="34" charset="0"/>
              </a:rPr>
              <a:t> </a:t>
            </a:r>
            <a:r>
              <a:rPr lang="en-US" sz="3500" dirty="0" err="1">
                <a:latin typeface="Berlin Sans FB" pitchFamily="34" charset="0"/>
              </a:rPr>
              <a:t>untuk</a:t>
            </a:r>
            <a:r>
              <a:rPr lang="en-US" sz="3500" dirty="0">
                <a:latin typeface="Berlin Sans FB" pitchFamily="34" charset="0"/>
              </a:rPr>
              <a:t> </a:t>
            </a:r>
            <a:r>
              <a:rPr lang="en-US" sz="3500" dirty="0" err="1">
                <a:latin typeface="Berlin Sans FB" pitchFamily="34" charset="0"/>
              </a:rPr>
              <a:t>meneliti</a:t>
            </a:r>
            <a:r>
              <a:rPr lang="en-US" sz="3500" dirty="0">
                <a:latin typeface="Berlin Sans FB" pitchFamily="34" charset="0"/>
              </a:rPr>
              <a:t> </a:t>
            </a:r>
            <a:r>
              <a:rPr lang="en-US" sz="3500" dirty="0" err="1">
                <a:latin typeface="Berlin Sans FB" pitchFamily="34" charset="0"/>
              </a:rPr>
              <a:t>sesuatu</a:t>
            </a:r>
            <a:r>
              <a:rPr lang="en-US" sz="3500" dirty="0">
                <a:latin typeface="Berlin Sans FB" pitchFamily="34" charset="0"/>
              </a:rPr>
              <a:t> (yang </a:t>
            </a:r>
            <a:r>
              <a:rPr lang="en-US" sz="3500" dirty="0" err="1">
                <a:latin typeface="Berlin Sans FB" pitchFamily="34" charset="0"/>
              </a:rPr>
              <a:t>menarik</a:t>
            </a:r>
            <a:r>
              <a:rPr lang="en-US" sz="3500" dirty="0">
                <a:latin typeface="Berlin Sans FB" pitchFamily="34" charset="0"/>
              </a:rPr>
              <a:t> </a:t>
            </a:r>
            <a:r>
              <a:rPr lang="en-US" sz="3500" dirty="0" err="1">
                <a:latin typeface="Berlin Sans FB" pitchFamily="34" charset="0"/>
              </a:rPr>
              <a:t>perhatian</a:t>
            </a:r>
            <a:r>
              <a:rPr lang="en-US" sz="3500" dirty="0">
                <a:latin typeface="Berlin Sans FB" pitchFamily="34" charset="0"/>
              </a:rPr>
              <a:t>) yang </a:t>
            </a:r>
            <a:r>
              <a:rPr lang="en-US" sz="3500" dirty="0" err="1">
                <a:latin typeface="Berlin Sans FB" pitchFamily="34" charset="0"/>
              </a:rPr>
              <a:t>belum</a:t>
            </a:r>
            <a:r>
              <a:rPr lang="en-US" sz="3500" dirty="0">
                <a:latin typeface="Berlin Sans FB" pitchFamily="34" charset="0"/>
              </a:rPr>
              <a:t> </a:t>
            </a:r>
            <a:r>
              <a:rPr lang="en-US" sz="3500" dirty="0" err="1">
                <a:latin typeface="Berlin Sans FB" pitchFamily="34" charset="0"/>
              </a:rPr>
              <a:t>diketahui</a:t>
            </a:r>
            <a:r>
              <a:rPr lang="en-US" sz="3500" dirty="0">
                <a:latin typeface="Berlin Sans FB" pitchFamily="34" charset="0"/>
              </a:rPr>
              <a:t>, </a:t>
            </a:r>
            <a:r>
              <a:rPr lang="en-US" sz="3500" dirty="0" err="1">
                <a:latin typeface="Berlin Sans FB" pitchFamily="34" charset="0"/>
              </a:rPr>
              <a:t>belum</a:t>
            </a:r>
            <a:r>
              <a:rPr lang="en-US" sz="3500" dirty="0">
                <a:latin typeface="Berlin Sans FB" pitchFamily="34" charset="0"/>
              </a:rPr>
              <a:t> </a:t>
            </a:r>
            <a:r>
              <a:rPr lang="en-US" sz="3500" dirty="0" err="1">
                <a:latin typeface="Berlin Sans FB" pitchFamily="34" charset="0"/>
              </a:rPr>
              <a:t>dipahami</a:t>
            </a:r>
            <a:r>
              <a:rPr lang="en-US" sz="3500" dirty="0">
                <a:latin typeface="Berlin Sans FB" pitchFamily="34" charset="0"/>
              </a:rPr>
              <a:t>, </a:t>
            </a:r>
            <a:r>
              <a:rPr lang="en-US" sz="3500" dirty="0" err="1">
                <a:latin typeface="Berlin Sans FB" pitchFamily="34" charset="0"/>
              </a:rPr>
              <a:t>atau</a:t>
            </a:r>
            <a:r>
              <a:rPr lang="en-US" sz="3500" dirty="0">
                <a:latin typeface="Berlin Sans FB" pitchFamily="34" charset="0"/>
              </a:rPr>
              <a:t> </a:t>
            </a:r>
            <a:r>
              <a:rPr lang="en-US" sz="3500" dirty="0" err="1">
                <a:latin typeface="Berlin Sans FB" pitchFamily="34" charset="0"/>
              </a:rPr>
              <a:t>belum</a:t>
            </a:r>
            <a:r>
              <a:rPr lang="en-US" sz="3500" dirty="0">
                <a:latin typeface="Berlin Sans FB" pitchFamily="34" charset="0"/>
              </a:rPr>
              <a:t> </a:t>
            </a:r>
            <a:r>
              <a:rPr lang="en-US" sz="3500" dirty="0" err="1">
                <a:latin typeface="Berlin Sans FB" pitchFamily="34" charset="0"/>
              </a:rPr>
              <a:t>dikenali</a:t>
            </a:r>
            <a:r>
              <a:rPr lang="en-US" sz="3500" dirty="0">
                <a:latin typeface="Berlin Sans FB" pitchFamily="34" charset="0"/>
              </a:rPr>
              <a:t> </a:t>
            </a:r>
            <a:r>
              <a:rPr lang="en-US" sz="3500" dirty="0" err="1">
                <a:latin typeface="Berlin Sans FB" pitchFamily="34" charset="0"/>
              </a:rPr>
              <a:t>dengan</a:t>
            </a:r>
            <a:r>
              <a:rPr lang="en-US" sz="3500" dirty="0">
                <a:latin typeface="Berlin Sans FB" pitchFamily="34" charset="0"/>
              </a:rPr>
              <a:t> </a:t>
            </a:r>
            <a:r>
              <a:rPr lang="en-US" sz="3500" dirty="0" err="1">
                <a:latin typeface="Berlin Sans FB" pitchFamily="34" charset="0"/>
              </a:rPr>
              <a:t>baik</a:t>
            </a:r>
            <a:r>
              <a:rPr lang="en-US" sz="3500" dirty="0">
                <a:latin typeface="Berlin Sans FB" pitchFamily="34" charset="0"/>
              </a:rPr>
              <a:t>.</a:t>
            </a:r>
          </a:p>
          <a:p>
            <a:pPr>
              <a:buNone/>
            </a:pPr>
            <a:endParaRPr lang="en-US" sz="3500" dirty="0">
              <a:latin typeface="Berlin Sans FB" pitchFamily="34" charset="0"/>
            </a:endParaRPr>
          </a:p>
          <a:p>
            <a:pPr lvl="0"/>
            <a:r>
              <a:rPr lang="id-ID" sz="3500" dirty="0">
                <a:latin typeface="Berlin Sans FB" pitchFamily="34" charset="0"/>
              </a:rPr>
              <a:t>Penelitian eksploratori tidak memerlukan hipotesis atau teori tertentu. Peneliti hanya menyiapkan beberapa pertanyaan sebagai penuntun untuk memperoleh data primer berupa keterangan, informasi, sebagai data awal yang diperlukan.</a:t>
            </a:r>
            <a:endParaRPr lang="en-US" sz="3500" dirty="0">
              <a:latin typeface="Berlin Sans FB" pitchFamily="34" charset="0"/>
            </a:endParaRPr>
          </a:p>
          <a:p>
            <a:pPr>
              <a:buNone/>
            </a:pPr>
            <a:endParaRPr lang="en-US" dirty="0"/>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17596"/>
          </a:xfrm>
          <a:blipFill>
            <a:blip r:embed="rId2"/>
            <a:tile tx="0" ty="0" sx="100000" sy="100000" flip="none" algn="tl"/>
          </a:blipFill>
        </p:spPr>
        <p:txBody>
          <a:bodyPr/>
          <a:lstStyle/>
          <a:p>
            <a:r>
              <a:rPr lang="en-US" b="1" dirty="0" err="1"/>
              <a:t>Penelitian</a:t>
            </a:r>
            <a:r>
              <a:rPr lang="en-US" b="1" dirty="0"/>
              <a:t> </a:t>
            </a:r>
            <a:r>
              <a:rPr lang="en-US" b="1" dirty="0" err="1" smtClean="0"/>
              <a:t>Deskriptif</a:t>
            </a:r>
            <a:endParaRPr lang="en-US" dirty="0"/>
          </a:p>
        </p:txBody>
      </p:sp>
      <p:sp>
        <p:nvSpPr>
          <p:cNvPr id="3" name="Content Placeholder 2"/>
          <p:cNvSpPr>
            <a:spLocks noGrp="1"/>
          </p:cNvSpPr>
          <p:nvPr>
            <p:ph idx="1"/>
          </p:nvPr>
        </p:nvSpPr>
        <p:spPr>
          <a:xfrm>
            <a:off x="457200" y="1571612"/>
            <a:ext cx="8229600" cy="4554551"/>
          </a:xfrm>
        </p:spPr>
        <p:txBody>
          <a:bodyPr>
            <a:normAutofit fontScale="85000" lnSpcReduction="10000"/>
          </a:bodyPr>
          <a:lstStyle/>
          <a:p>
            <a:pPr>
              <a:spcAft>
                <a:spcPts val="600"/>
              </a:spcAft>
            </a:pPr>
            <a:r>
              <a:rPr lang="en-US" dirty="0" err="1">
                <a:latin typeface="Berlin Sans FB" pitchFamily="34" charset="0"/>
              </a:rPr>
              <a:t>Kotler</a:t>
            </a:r>
            <a:r>
              <a:rPr lang="en-US" dirty="0">
                <a:latin typeface="Berlin Sans FB" pitchFamily="34" charset="0"/>
              </a:rPr>
              <a:t> et al. (2006), </a:t>
            </a:r>
            <a:r>
              <a:rPr lang="en-US" dirty="0" err="1" smtClean="0">
                <a:latin typeface="Berlin Sans FB" pitchFamily="34" charset="0"/>
              </a:rPr>
              <a:t>menyatakan</a:t>
            </a:r>
            <a:r>
              <a:rPr lang="en-US" dirty="0" smtClean="0">
                <a:latin typeface="Berlin Sans FB" pitchFamily="34" charset="0"/>
              </a:rPr>
              <a:t> </a:t>
            </a:r>
            <a:r>
              <a:rPr lang="en-US" dirty="0" err="1" smtClean="0">
                <a:latin typeface="Berlin Sans FB" pitchFamily="34" charset="0"/>
              </a:rPr>
              <a:t>penelitian</a:t>
            </a:r>
            <a:r>
              <a:rPr lang="en-US" dirty="0" smtClean="0">
                <a:latin typeface="Berlin Sans FB" pitchFamily="34" charset="0"/>
              </a:rPr>
              <a:t> </a:t>
            </a:r>
            <a:r>
              <a:rPr lang="en-US" dirty="0" err="1">
                <a:latin typeface="Berlin Sans FB" pitchFamily="34" charset="0"/>
              </a:rPr>
              <a:t>deskriptif</a:t>
            </a:r>
            <a:r>
              <a:rPr lang="en-US" dirty="0">
                <a:latin typeface="Berlin Sans FB" pitchFamily="34" charset="0"/>
              </a:rPr>
              <a:t>  </a:t>
            </a:r>
            <a:r>
              <a:rPr lang="en-US" dirty="0" err="1">
                <a:latin typeface="Berlin Sans FB" pitchFamily="34" charset="0"/>
              </a:rPr>
              <a:t>adalah</a:t>
            </a:r>
            <a:r>
              <a:rPr lang="en-US" dirty="0">
                <a:latin typeface="Berlin Sans FB" pitchFamily="34" charset="0"/>
              </a:rPr>
              <a:t> </a:t>
            </a:r>
            <a:r>
              <a:rPr lang="en-US" dirty="0" err="1">
                <a:latin typeface="Berlin Sans FB" pitchFamily="34" charset="0"/>
              </a:rPr>
              <a:t>penelitian</a:t>
            </a:r>
            <a:r>
              <a:rPr lang="en-US" dirty="0">
                <a:latin typeface="Berlin Sans FB" pitchFamily="34" charset="0"/>
              </a:rPr>
              <a:t> yang </a:t>
            </a:r>
            <a:r>
              <a:rPr lang="en-US" dirty="0" err="1">
                <a:latin typeface="Berlin Sans FB" pitchFamily="34" charset="0"/>
              </a:rPr>
              <a:t>tujuannya</a:t>
            </a:r>
            <a:r>
              <a:rPr lang="en-US" dirty="0">
                <a:latin typeface="Berlin Sans FB" pitchFamily="34" charset="0"/>
              </a:rPr>
              <a:t> </a:t>
            </a:r>
            <a:r>
              <a:rPr lang="en-US" dirty="0" err="1">
                <a:latin typeface="Berlin Sans FB" pitchFamily="34" charset="0"/>
              </a:rPr>
              <a:t>memaparkan</a:t>
            </a:r>
            <a:r>
              <a:rPr lang="en-US" dirty="0">
                <a:latin typeface="Berlin Sans FB" pitchFamily="34" charset="0"/>
              </a:rPr>
              <a:t> (</a:t>
            </a:r>
            <a:r>
              <a:rPr lang="en-US" dirty="0" err="1">
                <a:latin typeface="Berlin Sans FB" pitchFamily="34" charset="0"/>
              </a:rPr>
              <a:t>mendeskripsikan</a:t>
            </a:r>
            <a:r>
              <a:rPr lang="en-US" dirty="0">
                <a:latin typeface="Berlin Sans FB" pitchFamily="34" charset="0"/>
              </a:rPr>
              <a:t>) </a:t>
            </a:r>
            <a:r>
              <a:rPr lang="en-US" dirty="0" err="1">
                <a:latin typeface="Berlin Sans FB" pitchFamily="34" charset="0"/>
              </a:rPr>
              <a:t>sesuatu</a:t>
            </a:r>
            <a:r>
              <a:rPr lang="en-US" dirty="0">
                <a:latin typeface="Berlin Sans FB" pitchFamily="34" charset="0"/>
              </a:rPr>
              <a:t> </a:t>
            </a:r>
            <a:r>
              <a:rPr lang="en-US" dirty="0" err="1">
                <a:latin typeface="Berlin Sans FB" pitchFamily="34" charset="0"/>
              </a:rPr>
              <a:t>fenomena</a:t>
            </a:r>
            <a:r>
              <a:rPr lang="en-US" dirty="0">
                <a:latin typeface="Berlin Sans FB" pitchFamily="34" charset="0"/>
              </a:rPr>
              <a:t>, </a:t>
            </a:r>
            <a:r>
              <a:rPr lang="en-US" dirty="0" err="1">
                <a:latin typeface="Berlin Sans FB" pitchFamily="34" charset="0"/>
              </a:rPr>
              <a:t>misalnya</a:t>
            </a:r>
            <a:r>
              <a:rPr lang="en-US" dirty="0">
                <a:latin typeface="Berlin Sans FB" pitchFamily="34" charset="0"/>
              </a:rPr>
              <a:t> </a:t>
            </a:r>
            <a:r>
              <a:rPr lang="en-US" dirty="0" err="1">
                <a:latin typeface="Berlin Sans FB" pitchFamily="34" charset="0"/>
              </a:rPr>
              <a:t>mengenai</a:t>
            </a:r>
            <a:r>
              <a:rPr lang="en-US" dirty="0">
                <a:latin typeface="Berlin Sans FB" pitchFamily="34" charset="0"/>
              </a:rPr>
              <a:t> </a:t>
            </a:r>
            <a:r>
              <a:rPr lang="en-US" dirty="0" err="1">
                <a:latin typeface="Berlin Sans FB" pitchFamily="34" charset="0"/>
              </a:rPr>
              <a:t>taraf</a:t>
            </a:r>
            <a:r>
              <a:rPr lang="en-US" dirty="0">
                <a:latin typeface="Berlin Sans FB" pitchFamily="34" charset="0"/>
              </a:rPr>
              <a:t> </a:t>
            </a:r>
            <a:r>
              <a:rPr lang="en-US" dirty="0" err="1">
                <a:latin typeface="Berlin Sans FB" pitchFamily="34" charset="0"/>
              </a:rPr>
              <a:t>kemampuan</a:t>
            </a:r>
            <a:r>
              <a:rPr lang="en-US" dirty="0">
                <a:latin typeface="Berlin Sans FB" pitchFamily="34" charset="0"/>
              </a:rPr>
              <a:t> </a:t>
            </a:r>
            <a:r>
              <a:rPr lang="en-US" dirty="0" err="1">
                <a:latin typeface="Berlin Sans FB" pitchFamily="34" charset="0"/>
              </a:rPr>
              <a:t>siswa</a:t>
            </a:r>
            <a:r>
              <a:rPr lang="en-US" dirty="0">
                <a:latin typeface="Berlin Sans FB" pitchFamily="34" charset="0"/>
              </a:rPr>
              <a:t> </a:t>
            </a:r>
            <a:r>
              <a:rPr lang="en-US" dirty="0" err="1">
                <a:latin typeface="Berlin Sans FB" pitchFamily="34" charset="0"/>
              </a:rPr>
              <a:t>menguasai</a:t>
            </a:r>
            <a:r>
              <a:rPr lang="en-US" dirty="0">
                <a:latin typeface="Berlin Sans FB" pitchFamily="34" charset="0"/>
              </a:rPr>
              <a:t> </a:t>
            </a:r>
            <a:r>
              <a:rPr lang="en-US" dirty="0" err="1">
                <a:latin typeface="Berlin Sans FB" pitchFamily="34" charset="0"/>
              </a:rPr>
              <a:t>bidang</a:t>
            </a:r>
            <a:r>
              <a:rPr lang="en-US" dirty="0">
                <a:latin typeface="Berlin Sans FB" pitchFamily="34" charset="0"/>
              </a:rPr>
              <a:t> </a:t>
            </a:r>
            <a:r>
              <a:rPr lang="en-US" dirty="0" err="1">
                <a:latin typeface="Berlin Sans FB" pitchFamily="34" charset="0"/>
              </a:rPr>
              <a:t>studi</a:t>
            </a:r>
            <a:r>
              <a:rPr lang="en-US" dirty="0">
                <a:latin typeface="Berlin Sans FB" pitchFamily="34" charset="0"/>
              </a:rPr>
              <a:t>, </a:t>
            </a:r>
            <a:r>
              <a:rPr lang="en-US" dirty="0" err="1">
                <a:latin typeface="Berlin Sans FB" pitchFamily="34" charset="0"/>
              </a:rPr>
              <a:t>implementasi</a:t>
            </a:r>
            <a:r>
              <a:rPr lang="en-US" dirty="0">
                <a:latin typeface="Berlin Sans FB" pitchFamily="34" charset="0"/>
              </a:rPr>
              <a:t> </a:t>
            </a:r>
            <a:r>
              <a:rPr lang="en-US" dirty="0" err="1">
                <a:latin typeface="Berlin Sans FB" pitchFamily="34" charset="0"/>
              </a:rPr>
              <a:t>manajemen</a:t>
            </a:r>
            <a:r>
              <a:rPr lang="en-US" dirty="0">
                <a:latin typeface="Berlin Sans FB" pitchFamily="34" charset="0"/>
              </a:rPr>
              <a:t> </a:t>
            </a:r>
            <a:r>
              <a:rPr lang="en-US" dirty="0" err="1">
                <a:latin typeface="Berlin Sans FB" pitchFamily="34" charset="0"/>
              </a:rPr>
              <a:t>berbasis</a:t>
            </a:r>
            <a:r>
              <a:rPr lang="en-US" dirty="0">
                <a:latin typeface="Berlin Sans FB" pitchFamily="34" charset="0"/>
              </a:rPr>
              <a:t> </a:t>
            </a:r>
            <a:r>
              <a:rPr lang="en-US" dirty="0" err="1">
                <a:latin typeface="Berlin Sans FB" pitchFamily="34" charset="0"/>
              </a:rPr>
              <a:t>sekolah</a:t>
            </a:r>
            <a:r>
              <a:rPr lang="en-US" dirty="0">
                <a:latin typeface="Berlin Sans FB" pitchFamily="34" charset="0"/>
              </a:rPr>
              <a:t>, </a:t>
            </a:r>
            <a:r>
              <a:rPr lang="en-US" dirty="0" err="1">
                <a:latin typeface="Berlin Sans FB" pitchFamily="34" charset="0"/>
              </a:rPr>
              <a:t>latar</a:t>
            </a:r>
            <a:r>
              <a:rPr lang="en-US" dirty="0">
                <a:latin typeface="Berlin Sans FB" pitchFamily="34" charset="0"/>
              </a:rPr>
              <a:t> </a:t>
            </a:r>
            <a:r>
              <a:rPr lang="en-US" dirty="0" err="1">
                <a:latin typeface="Berlin Sans FB" pitchFamily="34" charset="0"/>
              </a:rPr>
              <a:t>belakang</a:t>
            </a:r>
            <a:r>
              <a:rPr lang="en-US" dirty="0">
                <a:latin typeface="Berlin Sans FB" pitchFamily="34" charset="0"/>
              </a:rPr>
              <a:t> </a:t>
            </a:r>
            <a:r>
              <a:rPr lang="en-US" dirty="0" err="1">
                <a:latin typeface="Berlin Sans FB" pitchFamily="34" charset="0"/>
              </a:rPr>
              <a:t>sosial</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ekonomi</a:t>
            </a:r>
            <a:r>
              <a:rPr lang="en-US" dirty="0">
                <a:latin typeface="Berlin Sans FB" pitchFamily="34" charset="0"/>
              </a:rPr>
              <a:t> </a:t>
            </a:r>
            <a:r>
              <a:rPr lang="en-US" dirty="0" err="1">
                <a:latin typeface="Berlin Sans FB" pitchFamily="34" charset="0"/>
              </a:rPr>
              <a:t>anak-anak</a:t>
            </a:r>
            <a:r>
              <a:rPr lang="en-US" dirty="0">
                <a:latin typeface="Berlin Sans FB" pitchFamily="34" charset="0"/>
              </a:rPr>
              <a:t> yang </a:t>
            </a:r>
            <a:r>
              <a:rPr lang="en-US" dirty="0" err="1">
                <a:latin typeface="Berlin Sans FB" pitchFamily="34" charset="0"/>
              </a:rPr>
              <a:t>suka</a:t>
            </a:r>
            <a:r>
              <a:rPr lang="en-US" dirty="0">
                <a:latin typeface="Berlin Sans FB" pitchFamily="34" charset="0"/>
              </a:rPr>
              <a:t> </a:t>
            </a:r>
            <a:r>
              <a:rPr lang="en-US" dirty="0" err="1">
                <a:latin typeface="Berlin Sans FB" pitchFamily="34" charset="0"/>
              </a:rPr>
              <a:t>membuat</a:t>
            </a:r>
            <a:r>
              <a:rPr lang="en-US" dirty="0">
                <a:latin typeface="Berlin Sans FB" pitchFamily="34" charset="0"/>
              </a:rPr>
              <a:t> </a:t>
            </a:r>
            <a:r>
              <a:rPr lang="en-US" dirty="0" err="1">
                <a:latin typeface="Berlin Sans FB" pitchFamily="34" charset="0"/>
              </a:rPr>
              <a:t>masalah</a:t>
            </a:r>
            <a:r>
              <a:rPr lang="en-US" dirty="0">
                <a:latin typeface="Berlin Sans FB" pitchFamily="34" charset="0"/>
              </a:rPr>
              <a:t> </a:t>
            </a:r>
            <a:r>
              <a:rPr lang="en-US" dirty="0" err="1">
                <a:latin typeface="Berlin Sans FB" pitchFamily="34" charset="0"/>
              </a:rPr>
              <a:t>di</a:t>
            </a:r>
            <a:r>
              <a:rPr lang="en-US" dirty="0">
                <a:latin typeface="Berlin Sans FB" pitchFamily="34" charset="0"/>
              </a:rPr>
              <a:t> </a:t>
            </a:r>
            <a:r>
              <a:rPr lang="en-US" dirty="0" err="1">
                <a:latin typeface="Berlin Sans FB" pitchFamily="34" charset="0"/>
              </a:rPr>
              <a:t>sekolah</a:t>
            </a:r>
            <a:r>
              <a:rPr lang="en-US" dirty="0">
                <a:latin typeface="Berlin Sans FB" pitchFamily="34" charset="0"/>
              </a:rPr>
              <a:t> </a:t>
            </a:r>
            <a:r>
              <a:rPr lang="en-US" dirty="0" err="1">
                <a:latin typeface="Berlin Sans FB" pitchFamily="34" charset="0"/>
              </a:rPr>
              <a:t>dsb</a:t>
            </a:r>
            <a:r>
              <a:rPr lang="en-US" dirty="0">
                <a:latin typeface="Berlin Sans FB" pitchFamily="34" charset="0"/>
              </a:rPr>
              <a:t>.</a:t>
            </a:r>
          </a:p>
          <a:p>
            <a:pPr>
              <a:spcAft>
                <a:spcPts val="600"/>
              </a:spcAft>
            </a:pPr>
            <a:r>
              <a:rPr lang="en-US" dirty="0" err="1">
                <a:latin typeface="Berlin Sans FB" pitchFamily="34" charset="0"/>
              </a:rPr>
              <a:t>Tujuan</a:t>
            </a:r>
            <a:r>
              <a:rPr lang="en-US" dirty="0">
                <a:latin typeface="Berlin Sans FB" pitchFamily="34" charset="0"/>
              </a:rPr>
              <a:t> </a:t>
            </a:r>
            <a:r>
              <a:rPr lang="en-US" dirty="0" err="1">
                <a:latin typeface="Berlin Sans FB" pitchFamily="34" charset="0"/>
              </a:rPr>
              <a:t>dari</a:t>
            </a:r>
            <a:r>
              <a:rPr lang="en-US" dirty="0">
                <a:latin typeface="Berlin Sans FB" pitchFamily="34" charset="0"/>
              </a:rPr>
              <a:t> </a:t>
            </a:r>
            <a:r>
              <a:rPr lang="en-US" dirty="0" err="1">
                <a:latin typeface="Berlin Sans FB" pitchFamily="34" charset="0"/>
              </a:rPr>
              <a:t>penelitian</a:t>
            </a:r>
            <a:r>
              <a:rPr lang="en-US" dirty="0">
                <a:latin typeface="Berlin Sans FB" pitchFamily="34" charset="0"/>
              </a:rPr>
              <a:t> </a:t>
            </a:r>
            <a:r>
              <a:rPr lang="en-US" dirty="0" err="1">
                <a:latin typeface="Berlin Sans FB" pitchFamily="34" charset="0"/>
              </a:rPr>
              <a:t>deskriptif</a:t>
            </a:r>
            <a:r>
              <a:rPr lang="en-US" dirty="0">
                <a:latin typeface="Berlin Sans FB" pitchFamily="34" charset="0"/>
              </a:rPr>
              <a:t> </a:t>
            </a:r>
            <a:r>
              <a:rPr lang="en-US" dirty="0" err="1">
                <a:latin typeface="Berlin Sans FB" pitchFamily="34" charset="0"/>
              </a:rPr>
              <a:t>adalah</a:t>
            </a:r>
            <a:r>
              <a:rPr lang="en-US" dirty="0">
                <a:latin typeface="Berlin Sans FB" pitchFamily="34" charset="0"/>
              </a:rPr>
              <a:t> </a:t>
            </a:r>
            <a:r>
              <a:rPr lang="en-US" dirty="0" err="1" smtClean="0">
                <a:latin typeface="Berlin Sans FB" pitchFamily="34" charset="0"/>
              </a:rPr>
              <a:t>menghasil-kan</a:t>
            </a:r>
            <a:r>
              <a:rPr lang="en-US" dirty="0" smtClean="0">
                <a:latin typeface="Berlin Sans FB" pitchFamily="34" charset="0"/>
              </a:rPr>
              <a:t> </a:t>
            </a:r>
            <a:r>
              <a:rPr lang="en-US" dirty="0" err="1">
                <a:latin typeface="Berlin Sans FB" pitchFamily="34" charset="0"/>
              </a:rPr>
              <a:t>gambaran</a:t>
            </a:r>
            <a:r>
              <a:rPr lang="en-US" dirty="0">
                <a:latin typeface="Berlin Sans FB" pitchFamily="34" charset="0"/>
              </a:rPr>
              <a:t> </a:t>
            </a:r>
            <a:r>
              <a:rPr lang="en-US" dirty="0" err="1">
                <a:latin typeface="Berlin Sans FB" pitchFamily="34" charset="0"/>
                <a:hlinkClick r:id="rId3" tooltip="Akurat (halaman belum tersedia)"/>
              </a:rPr>
              <a:t>akurat</a:t>
            </a:r>
            <a:r>
              <a:rPr lang="en-US" dirty="0">
                <a:latin typeface="Berlin Sans FB" pitchFamily="34" charset="0"/>
              </a:rPr>
              <a:t> </a:t>
            </a:r>
            <a:r>
              <a:rPr lang="en-US" dirty="0" err="1">
                <a:latin typeface="Berlin Sans FB" pitchFamily="34" charset="0"/>
              </a:rPr>
              <a:t>tentang</a:t>
            </a:r>
            <a:r>
              <a:rPr lang="en-US" dirty="0">
                <a:latin typeface="Berlin Sans FB" pitchFamily="34" charset="0"/>
              </a:rPr>
              <a:t> </a:t>
            </a:r>
            <a:r>
              <a:rPr lang="en-US" dirty="0" err="1">
                <a:latin typeface="Berlin Sans FB" pitchFamily="34" charset="0"/>
              </a:rPr>
              <a:t>sebuah</a:t>
            </a:r>
            <a:r>
              <a:rPr lang="en-US" dirty="0">
                <a:latin typeface="Berlin Sans FB" pitchFamily="34" charset="0"/>
              </a:rPr>
              <a:t> </a:t>
            </a:r>
            <a:r>
              <a:rPr lang="en-US" u="sng" dirty="0" err="1" smtClean="0">
                <a:solidFill>
                  <a:srgbClr val="FF0000"/>
                </a:solidFill>
                <a:latin typeface="Berlin Sans FB" pitchFamily="34" charset="0"/>
              </a:rPr>
              <a:t>fenomena</a:t>
            </a:r>
            <a:r>
              <a:rPr lang="en-US" dirty="0" smtClean="0">
                <a:latin typeface="Berlin Sans FB" pitchFamily="34" charset="0"/>
              </a:rPr>
              <a:t>, </a:t>
            </a:r>
            <a:r>
              <a:rPr lang="en-US" dirty="0" err="1" smtClean="0">
                <a:latin typeface="Berlin Sans FB" pitchFamily="34" charset="0"/>
                <a:hlinkClick r:id="rId4" tooltip="Mekanisme (halaman belum tersedia)"/>
              </a:rPr>
              <a:t>mekanisme</a:t>
            </a:r>
            <a:r>
              <a:rPr lang="en-US" dirty="0" smtClean="0">
                <a:latin typeface="Berlin Sans FB" pitchFamily="34" charset="0"/>
              </a:rPr>
              <a:t> </a:t>
            </a:r>
            <a:r>
              <a:rPr lang="en-US" dirty="0" err="1">
                <a:latin typeface="Berlin Sans FB" pitchFamily="34" charset="0"/>
              </a:rPr>
              <a:t>sebuah</a:t>
            </a:r>
            <a:r>
              <a:rPr lang="en-US" dirty="0">
                <a:latin typeface="Berlin Sans FB" pitchFamily="34" charset="0"/>
              </a:rPr>
              <a:t> </a:t>
            </a:r>
            <a:r>
              <a:rPr lang="en-US" dirty="0" err="1">
                <a:latin typeface="Berlin Sans FB" pitchFamily="34" charset="0"/>
                <a:hlinkClick r:id="rId5" tooltip="Proses"/>
              </a:rPr>
              <a:t>proses</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menjelaskan</a:t>
            </a:r>
            <a:r>
              <a:rPr lang="en-US" dirty="0">
                <a:latin typeface="Berlin Sans FB" pitchFamily="34" charset="0"/>
              </a:rPr>
              <a:t> </a:t>
            </a:r>
            <a:r>
              <a:rPr lang="en-US" dirty="0" err="1">
                <a:latin typeface="Berlin Sans FB" pitchFamily="34" charset="0"/>
              </a:rPr>
              <a:t>seperangkat</a:t>
            </a:r>
            <a:r>
              <a:rPr lang="en-US" dirty="0">
                <a:latin typeface="Berlin Sans FB" pitchFamily="34" charset="0"/>
              </a:rPr>
              <a:t> </a:t>
            </a:r>
            <a:r>
              <a:rPr lang="en-US" dirty="0" err="1">
                <a:latin typeface="Berlin Sans FB" pitchFamily="34" charset="0"/>
              </a:rPr>
              <a:t>tahapan</a:t>
            </a:r>
            <a:r>
              <a:rPr lang="en-US" dirty="0">
                <a:latin typeface="Berlin Sans FB" pitchFamily="34" charset="0"/>
              </a:rPr>
              <a:t> </a:t>
            </a:r>
            <a:r>
              <a:rPr lang="en-US" dirty="0" err="1">
                <a:latin typeface="Berlin Sans FB" pitchFamily="34" charset="0"/>
              </a:rPr>
              <a:t>atau</a:t>
            </a:r>
            <a:r>
              <a:rPr lang="en-US" dirty="0">
                <a:latin typeface="Berlin Sans FB" pitchFamily="34" charset="0"/>
              </a:rPr>
              <a:t> </a:t>
            </a:r>
            <a:r>
              <a:rPr lang="en-US" dirty="0" err="1">
                <a:latin typeface="Berlin Sans FB" pitchFamily="34" charset="0"/>
              </a:rPr>
              <a:t>proses</a:t>
            </a:r>
            <a:r>
              <a:rPr lang="en-US" dirty="0">
                <a:latin typeface="Berlin Sans FB" pitchFamily="34" charset="0"/>
              </a:rPr>
              <a:t>. </a:t>
            </a:r>
          </a:p>
          <a:p>
            <a:pPr>
              <a:buNone/>
            </a:pPr>
            <a:endParaRPr lang="en-US" dirty="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89034"/>
          </a:xfrm>
          <a:blipFill>
            <a:blip r:embed="rId2"/>
            <a:tile tx="0" ty="0" sx="100000" sy="100000" flip="none" algn="tl"/>
          </a:blipFill>
        </p:spPr>
        <p:txBody>
          <a:bodyPr>
            <a:normAutofit/>
          </a:bodyPr>
          <a:lstStyle/>
          <a:p>
            <a:r>
              <a:rPr lang="en-US" b="1" dirty="0" err="1"/>
              <a:t>Eksploratif</a:t>
            </a:r>
            <a:r>
              <a:rPr lang="en-US" b="1" dirty="0"/>
              <a:t> versus </a:t>
            </a:r>
            <a:r>
              <a:rPr lang="en-US" b="1" dirty="0" err="1" smtClean="0"/>
              <a:t>Deskriptif</a:t>
            </a:r>
            <a:endParaRPr lang="en-US" dirty="0"/>
          </a:p>
        </p:txBody>
      </p:sp>
      <p:sp>
        <p:nvSpPr>
          <p:cNvPr id="3" name="Content Placeholder 2"/>
          <p:cNvSpPr>
            <a:spLocks noGrp="1"/>
          </p:cNvSpPr>
          <p:nvPr>
            <p:ph idx="1"/>
          </p:nvPr>
        </p:nvSpPr>
        <p:spPr>
          <a:solidFill>
            <a:schemeClr val="tx2">
              <a:lumMod val="20000"/>
              <a:lumOff val="80000"/>
            </a:schemeClr>
          </a:solidFill>
        </p:spPr>
        <p:txBody>
          <a:bodyPr>
            <a:normAutofit fontScale="85000" lnSpcReduction="20000"/>
          </a:bodyPr>
          <a:lstStyle/>
          <a:p>
            <a:pPr>
              <a:spcAft>
                <a:spcPts val="600"/>
              </a:spcAft>
            </a:pPr>
            <a:r>
              <a:rPr lang="en-US" dirty="0" err="1">
                <a:latin typeface="Arial" pitchFamily="34" charset="0"/>
                <a:cs typeface="Arial" pitchFamily="34" charset="0"/>
              </a:rPr>
              <a:t>Pada</a:t>
            </a:r>
            <a:r>
              <a:rPr lang="en-US" dirty="0">
                <a:latin typeface="Arial" pitchFamily="34" charset="0"/>
                <a:cs typeface="Arial" pitchFamily="34" charset="0"/>
              </a:rPr>
              <a:t> </a:t>
            </a:r>
            <a:r>
              <a:rPr lang="en-US" dirty="0" err="1">
                <a:latin typeface="Arial" pitchFamily="34" charset="0"/>
                <a:cs typeface="Arial" pitchFamily="34" charset="0"/>
              </a:rPr>
              <a:t>penelitian</a:t>
            </a:r>
            <a:r>
              <a:rPr lang="en-US" dirty="0">
                <a:latin typeface="Arial" pitchFamily="34" charset="0"/>
                <a:cs typeface="Arial" pitchFamily="34" charset="0"/>
              </a:rPr>
              <a:t> </a:t>
            </a:r>
            <a:r>
              <a:rPr lang="en-US" dirty="0" err="1">
                <a:latin typeface="Arial" pitchFamily="34" charset="0"/>
                <a:cs typeface="Arial" pitchFamily="34" charset="0"/>
              </a:rPr>
              <a:t>eksploratif</a:t>
            </a:r>
            <a:r>
              <a:rPr lang="en-US" dirty="0">
                <a:latin typeface="Arial" pitchFamily="34" charset="0"/>
                <a:cs typeface="Arial" pitchFamily="34" charset="0"/>
              </a:rPr>
              <a:t> </a:t>
            </a:r>
            <a:r>
              <a:rPr lang="en-US" dirty="0" err="1">
                <a:latin typeface="Arial" pitchFamily="34" charset="0"/>
                <a:cs typeface="Arial" pitchFamily="34" charset="0"/>
              </a:rPr>
              <a:t>sosok</a:t>
            </a:r>
            <a:r>
              <a:rPr lang="en-US" dirty="0">
                <a:latin typeface="Arial" pitchFamily="34" charset="0"/>
                <a:cs typeface="Arial" pitchFamily="34" charset="0"/>
              </a:rPr>
              <a:t> </a:t>
            </a:r>
            <a:r>
              <a:rPr lang="en-US" dirty="0" err="1">
                <a:latin typeface="Arial" pitchFamily="34" charset="0"/>
                <a:cs typeface="Arial" pitchFamily="34" charset="0"/>
              </a:rPr>
              <a:t>sesuatu</a:t>
            </a:r>
            <a:r>
              <a:rPr lang="en-US" dirty="0">
                <a:latin typeface="Arial" pitchFamily="34" charset="0"/>
                <a:cs typeface="Arial" pitchFamily="34" charset="0"/>
              </a:rPr>
              <a:t> yang </a:t>
            </a:r>
            <a:r>
              <a:rPr lang="en-US" dirty="0" err="1">
                <a:latin typeface="Arial" pitchFamily="34" charset="0"/>
                <a:cs typeface="Arial" pitchFamily="34" charset="0"/>
              </a:rPr>
              <a:t>akan</a:t>
            </a:r>
            <a:r>
              <a:rPr lang="en-US" dirty="0">
                <a:latin typeface="Arial" pitchFamily="34" charset="0"/>
                <a:cs typeface="Arial" pitchFamily="34" charset="0"/>
              </a:rPr>
              <a:t> </a:t>
            </a:r>
            <a:r>
              <a:rPr lang="en-US" dirty="0" err="1">
                <a:latin typeface="Arial" pitchFamily="34" charset="0"/>
                <a:cs typeface="Arial" pitchFamily="34" charset="0"/>
              </a:rPr>
              <a:t>diteliti</a:t>
            </a:r>
            <a:r>
              <a:rPr lang="en-US" dirty="0">
                <a:latin typeface="Arial" pitchFamily="34" charset="0"/>
                <a:cs typeface="Arial" pitchFamily="34" charset="0"/>
              </a:rPr>
              <a:t> </a:t>
            </a:r>
            <a:r>
              <a:rPr lang="en-US" dirty="0" err="1">
                <a:latin typeface="Arial" pitchFamily="34" charset="0"/>
                <a:cs typeface="Arial" pitchFamily="34" charset="0"/>
              </a:rPr>
              <a:t>belum</a:t>
            </a:r>
            <a:r>
              <a:rPr lang="en-US" dirty="0">
                <a:latin typeface="Arial" pitchFamily="34" charset="0"/>
                <a:cs typeface="Arial" pitchFamily="34" charset="0"/>
              </a:rPr>
              <a:t> </a:t>
            </a:r>
            <a:r>
              <a:rPr lang="en-US" dirty="0" err="1">
                <a:latin typeface="Arial" pitchFamily="34" charset="0"/>
                <a:cs typeface="Arial" pitchFamily="34" charset="0"/>
              </a:rPr>
              <a:t>jelas</a:t>
            </a:r>
            <a:r>
              <a:rPr lang="en-US" dirty="0">
                <a:latin typeface="Arial" pitchFamily="34" charset="0"/>
                <a:cs typeface="Arial" pitchFamily="34" charset="0"/>
              </a:rPr>
              <a:t> (“</a:t>
            </a:r>
            <a:r>
              <a:rPr lang="en-US" dirty="0" err="1">
                <a:latin typeface="Arial" pitchFamily="34" charset="0"/>
                <a:cs typeface="Arial" pitchFamily="34" charset="0"/>
              </a:rPr>
              <a:t>binatangnya</a:t>
            </a:r>
            <a:r>
              <a:rPr lang="en-US" dirty="0">
                <a:latin typeface="Arial" pitchFamily="34" charset="0"/>
                <a:cs typeface="Arial" pitchFamily="34" charset="0"/>
              </a:rPr>
              <a:t>” </a:t>
            </a:r>
            <a:r>
              <a:rPr lang="en-US" dirty="0" err="1">
                <a:latin typeface="Arial" pitchFamily="34" charset="0"/>
                <a:cs typeface="Arial" pitchFamily="34" charset="0"/>
              </a:rPr>
              <a:t>belum</a:t>
            </a:r>
            <a:r>
              <a:rPr lang="en-US" dirty="0">
                <a:latin typeface="Arial" pitchFamily="34" charset="0"/>
                <a:cs typeface="Arial" pitchFamily="34" charset="0"/>
              </a:rPr>
              <a:t> </a:t>
            </a:r>
            <a:r>
              <a:rPr lang="en-US" dirty="0" err="1">
                <a:latin typeface="Arial" pitchFamily="34" charset="0"/>
                <a:cs typeface="Arial" pitchFamily="34" charset="0"/>
              </a:rPr>
              <a:t>jelas</a:t>
            </a:r>
            <a:r>
              <a:rPr lang="en-US" dirty="0">
                <a:latin typeface="Arial" pitchFamily="34" charset="0"/>
                <a:cs typeface="Arial" pitchFamily="34" charset="0"/>
              </a:rPr>
              <a:t>). </a:t>
            </a:r>
            <a:r>
              <a:rPr lang="en-US" dirty="0" err="1">
                <a:latin typeface="Arial" pitchFamily="34" charset="0"/>
                <a:cs typeface="Arial" pitchFamily="34" charset="0"/>
              </a:rPr>
              <a:t>Pada</a:t>
            </a:r>
            <a:r>
              <a:rPr lang="en-US" dirty="0">
                <a:latin typeface="Arial" pitchFamily="34" charset="0"/>
                <a:cs typeface="Arial" pitchFamily="34" charset="0"/>
              </a:rPr>
              <a:t> </a:t>
            </a:r>
            <a:r>
              <a:rPr lang="en-US" dirty="0" err="1">
                <a:latin typeface="Arial" pitchFamily="34" charset="0"/>
                <a:cs typeface="Arial" pitchFamily="34" charset="0"/>
              </a:rPr>
              <a:t>penelitian</a:t>
            </a:r>
            <a:r>
              <a:rPr lang="en-US" dirty="0">
                <a:latin typeface="Arial" pitchFamily="34" charset="0"/>
                <a:cs typeface="Arial" pitchFamily="34" charset="0"/>
              </a:rPr>
              <a:t> </a:t>
            </a:r>
            <a:r>
              <a:rPr lang="en-US" dirty="0" err="1">
                <a:latin typeface="Arial" pitchFamily="34" charset="0"/>
                <a:cs typeface="Arial" pitchFamily="34" charset="0"/>
              </a:rPr>
              <a:t>deskriptif</a:t>
            </a:r>
            <a:r>
              <a:rPr lang="en-US" dirty="0">
                <a:latin typeface="Arial" pitchFamily="34" charset="0"/>
                <a:cs typeface="Arial" pitchFamily="34" charset="0"/>
              </a:rPr>
              <a:t> </a:t>
            </a:r>
            <a:r>
              <a:rPr lang="en-US" dirty="0" err="1">
                <a:latin typeface="Arial" pitchFamily="34" charset="0"/>
                <a:cs typeface="Arial" pitchFamily="34" charset="0"/>
              </a:rPr>
              <a:t>sosok</a:t>
            </a:r>
            <a:r>
              <a:rPr lang="en-US" dirty="0">
                <a:latin typeface="Arial" pitchFamily="34" charset="0"/>
                <a:cs typeface="Arial" pitchFamily="34" charset="0"/>
              </a:rPr>
              <a:t> </a:t>
            </a:r>
            <a:r>
              <a:rPr lang="en-US" dirty="0" err="1">
                <a:latin typeface="Arial" pitchFamily="34" charset="0"/>
                <a:cs typeface="Arial" pitchFamily="34" charset="0"/>
              </a:rPr>
              <a:t>sesuatu</a:t>
            </a:r>
            <a:r>
              <a:rPr lang="en-US" dirty="0">
                <a:latin typeface="Arial" pitchFamily="34" charset="0"/>
                <a:cs typeface="Arial" pitchFamily="34" charset="0"/>
              </a:rPr>
              <a:t> yang </a:t>
            </a:r>
            <a:r>
              <a:rPr lang="en-US" dirty="0" err="1">
                <a:latin typeface="Arial" pitchFamily="34" charset="0"/>
                <a:cs typeface="Arial" pitchFamily="34" charset="0"/>
              </a:rPr>
              <a:t>akan</a:t>
            </a:r>
            <a:r>
              <a:rPr lang="en-US" dirty="0">
                <a:latin typeface="Arial" pitchFamily="34" charset="0"/>
                <a:cs typeface="Arial" pitchFamily="34" charset="0"/>
              </a:rPr>
              <a:t> </a:t>
            </a:r>
            <a:r>
              <a:rPr lang="en-US" dirty="0" err="1">
                <a:latin typeface="Arial" pitchFamily="34" charset="0"/>
                <a:cs typeface="Arial" pitchFamily="34" charset="0"/>
              </a:rPr>
              <a:t>diteliti</a:t>
            </a:r>
            <a:r>
              <a:rPr lang="en-US" dirty="0">
                <a:latin typeface="Arial" pitchFamily="34" charset="0"/>
                <a:cs typeface="Arial" pitchFamily="34" charset="0"/>
              </a:rPr>
              <a:t> </a:t>
            </a:r>
            <a:r>
              <a:rPr lang="en-US" dirty="0" err="1">
                <a:latin typeface="Arial" pitchFamily="34" charset="0"/>
                <a:cs typeface="Arial" pitchFamily="34" charset="0"/>
              </a:rPr>
              <a:t>sudah</a:t>
            </a:r>
            <a:r>
              <a:rPr lang="en-US" dirty="0">
                <a:latin typeface="Arial" pitchFamily="34" charset="0"/>
                <a:cs typeface="Arial" pitchFamily="34" charset="0"/>
              </a:rPr>
              <a:t> </a:t>
            </a:r>
            <a:r>
              <a:rPr lang="en-US" dirty="0" err="1">
                <a:latin typeface="Arial" pitchFamily="34" charset="0"/>
                <a:cs typeface="Arial" pitchFamily="34" charset="0"/>
              </a:rPr>
              <a:t>jelas</a:t>
            </a:r>
            <a:r>
              <a:rPr lang="en-US" dirty="0">
                <a:latin typeface="Arial" pitchFamily="34" charset="0"/>
                <a:cs typeface="Arial" pitchFamily="34" charset="0"/>
              </a:rPr>
              <a:t>, </a:t>
            </a:r>
            <a:r>
              <a:rPr lang="en-US" dirty="0" err="1">
                <a:latin typeface="Arial" pitchFamily="34" charset="0"/>
                <a:cs typeface="Arial" pitchFamily="34" charset="0"/>
              </a:rPr>
              <a:t>tapi</a:t>
            </a:r>
            <a:r>
              <a:rPr lang="en-US" dirty="0">
                <a:latin typeface="Arial" pitchFamily="34" charset="0"/>
                <a:cs typeface="Arial" pitchFamily="34" charset="0"/>
              </a:rPr>
              <a:t> </a:t>
            </a:r>
            <a:r>
              <a:rPr lang="en-US" dirty="0" err="1">
                <a:latin typeface="Arial" pitchFamily="34" charset="0"/>
                <a:cs typeface="Arial" pitchFamily="34" charset="0"/>
              </a:rPr>
              <a:t>sifat</a:t>
            </a:r>
            <a:r>
              <a:rPr lang="en-US" dirty="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keadaannya</a:t>
            </a:r>
            <a:r>
              <a:rPr lang="en-US" dirty="0" smtClean="0">
                <a:latin typeface="Arial" pitchFamily="34" charset="0"/>
                <a:cs typeface="Arial" pitchFamily="34" charset="0"/>
              </a:rPr>
              <a:t> </a:t>
            </a:r>
            <a:r>
              <a:rPr lang="en-US" dirty="0">
                <a:latin typeface="Arial" pitchFamily="34" charset="0"/>
                <a:cs typeface="Arial" pitchFamily="34" charset="0"/>
              </a:rPr>
              <a:t>yang </a:t>
            </a:r>
            <a:r>
              <a:rPr lang="en-US" dirty="0" err="1">
                <a:latin typeface="Arial" pitchFamily="34" charset="0"/>
                <a:cs typeface="Arial" pitchFamily="34" charset="0"/>
              </a:rPr>
              <a:t>belum</a:t>
            </a:r>
            <a:r>
              <a:rPr lang="en-US" dirty="0">
                <a:latin typeface="Arial" pitchFamily="34" charset="0"/>
                <a:cs typeface="Arial" pitchFamily="34" charset="0"/>
              </a:rPr>
              <a:t> </a:t>
            </a:r>
            <a:r>
              <a:rPr lang="en-US" dirty="0" err="1">
                <a:latin typeface="Arial" pitchFamily="34" charset="0"/>
                <a:cs typeface="Arial" pitchFamily="34" charset="0"/>
              </a:rPr>
              <a:t>diketahui</a:t>
            </a:r>
            <a:r>
              <a:rPr lang="en-US" dirty="0">
                <a:latin typeface="Arial" pitchFamily="34" charset="0"/>
                <a:cs typeface="Arial" pitchFamily="34" charset="0"/>
              </a:rPr>
              <a:t> </a:t>
            </a:r>
            <a:r>
              <a:rPr lang="en-US" dirty="0" err="1">
                <a:latin typeface="Arial" pitchFamily="34" charset="0"/>
                <a:cs typeface="Arial" pitchFamily="34" charset="0"/>
              </a:rPr>
              <a:t>sehingga</a:t>
            </a:r>
            <a:r>
              <a:rPr lang="en-US" dirty="0">
                <a:latin typeface="Arial" pitchFamily="34" charset="0"/>
                <a:cs typeface="Arial" pitchFamily="34" charset="0"/>
              </a:rPr>
              <a:t> </a:t>
            </a:r>
            <a:r>
              <a:rPr lang="en-US" dirty="0" err="1">
                <a:latin typeface="Arial" pitchFamily="34" charset="0"/>
                <a:cs typeface="Arial" pitchFamily="34" charset="0"/>
              </a:rPr>
              <a:t>perlu</a:t>
            </a:r>
            <a:r>
              <a:rPr lang="en-US" dirty="0">
                <a:latin typeface="Arial" pitchFamily="34" charset="0"/>
                <a:cs typeface="Arial" pitchFamily="34" charset="0"/>
              </a:rPr>
              <a:t> </a:t>
            </a:r>
            <a:r>
              <a:rPr lang="en-US" dirty="0" err="1">
                <a:latin typeface="Arial" pitchFamily="34" charset="0"/>
                <a:cs typeface="Arial" pitchFamily="34" charset="0"/>
              </a:rPr>
              <a:t>dipaparkan</a:t>
            </a:r>
            <a:r>
              <a:rPr lang="en-US" dirty="0">
                <a:latin typeface="Arial" pitchFamily="34" charset="0"/>
                <a:cs typeface="Arial" pitchFamily="34" charset="0"/>
              </a:rPr>
              <a:t>. </a:t>
            </a:r>
          </a:p>
          <a:p>
            <a:pPr>
              <a:spcAft>
                <a:spcPts val="600"/>
              </a:spcAft>
            </a:pPr>
            <a:r>
              <a:rPr lang="en-US" dirty="0" err="1">
                <a:latin typeface="Arial" pitchFamily="34" charset="0"/>
                <a:cs typeface="Arial" pitchFamily="34" charset="0"/>
              </a:rPr>
              <a:t>Perbedaan</a:t>
            </a:r>
            <a:r>
              <a:rPr lang="en-US" dirty="0">
                <a:latin typeface="Arial" pitchFamily="34" charset="0"/>
                <a:cs typeface="Arial" pitchFamily="34" charset="0"/>
              </a:rPr>
              <a:t> </a:t>
            </a:r>
            <a:r>
              <a:rPr lang="en-US" dirty="0" err="1">
                <a:latin typeface="Arial" pitchFamily="34" charset="0"/>
                <a:cs typeface="Arial" pitchFamily="34" charset="0"/>
              </a:rPr>
              <a:t>pokok</a:t>
            </a:r>
            <a:r>
              <a:rPr lang="en-US" dirty="0">
                <a:latin typeface="Arial" pitchFamily="34" charset="0"/>
                <a:cs typeface="Arial" pitchFamily="34" charset="0"/>
              </a:rPr>
              <a:t> </a:t>
            </a:r>
            <a:r>
              <a:rPr lang="en-US" dirty="0" err="1">
                <a:latin typeface="Arial" pitchFamily="34" charset="0"/>
                <a:cs typeface="Arial" pitchFamily="34" charset="0"/>
              </a:rPr>
              <a:t>antara</a:t>
            </a:r>
            <a:r>
              <a:rPr lang="en-US" dirty="0">
                <a:latin typeface="Arial" pitchFamily="34" charset="0"/>
                <a:cs typeface="Arial" pitchFamily="34" charset="0"/>
              </a:rPr>
              <a:t> </a:t>
            </a:r>
            <a:r>
              <a:rPr lang="en-US" dirty="0" err="1">
                <a:latin typeface="Arial" pitchFamily="34" charset="0"/>
                <a:cs typeface="Arial" pitchFamily="34" charset="0"/>
              </a:rPr>
              <a:t>penelitian</a:t>
            </a:r>
            <a:r>
              <a:rPr lang="en-US" dirty="0">
                <a:latin typeface="Arial" pitchFamily="34" charset="0"/>
                <a:cs typeface="Arial" pitchFamily="34" charset="0"/>
              </a:rPr>
              <a:t> </a:t>
            </a:r>
            <a:r>
              <a:rPr lang="en-US" dirty="0" err="1">
                <a:latin typeface="Arial" pitchFamily="34" charset="0"/>
                <a:cs typeface="Arial" pitchFamily="34" charset="0"/>
              </a:rPr>
              <a:t>eksploratif</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deskriptif</a:t>
            </a:r>
            <a:r>
              <a:rPr lang="en-US" dirty="0">
                <a:latin typeface="Arial" pitchFamily="34" charset="0"/>
                <a:cs typeface="Arial" pitchFamily="34" charset="0"/>
              </a:rPr>
              <a:t> </a:t>
            </a:r>
            <a:r>
              <a:rPr lang="en-US" dirty="0" err="1">
                <a:latin typeface="Arial" pitchFamily="34" charset="0"/>
                <a:cs typeface="Arial" pitchFamily="34" charset="0"/>
              </a:rPr>
              <a:t>adalah</a:t>
            </a:r>
            <a:r>
              <a:rPr lang="en-US" dirty="0">
                <a:latin typeface="Arial" pitchFamily="34" charset="0"/>
                <a:cs typeface="Arial" pitchFamily="34" charset="0"/>
              </a:rPr>
              <a:t> </a:t>
            </a:r>
            <a:r>
              <a:rPr lang="en-US" dirty="0" err="1">
                <a:latin typeface="Arial" pitchFamily="34" charset="0"/>
                <a:cs typeface="Arial" pitchFamily="34" charset="0"/>
              </a:rPr>
              <a:t>pada</a:t>
            </a:r>
            <a:r>
              <a:rPr lang="en-US" dirty="0">
                <a:latin typeface="Arial" pitchFamily="34" charset="0"/>
                <a:cs typeface="Arial" pitchFamily="34" charset="0"/>
              </a:rPr>
              <a:t> </a:t>
            </a:r>
            <a:r>
              <a:rPr lang="en-US" dirty="0" err="1">
                <a:latin typeface="Arial" pitchFamily="34" charset="0"/>
                <a:cs typeface="Arial" pitchFamily="34" charset="0"/>
              </a:rPr>
              <a:t>desainnya</a:t>
            </a:r>
            <a:r>
              <a:rPr lang="en-US" dirty="0">
                <a:latin typeface="Arial" pitchFamily="34" charset="0"/>
                <a:cs typeface="Arial" pitchFamily="34" charset="0"/>
              </a:rPr>
              <a:t>. </a:t>
            </a:r>
            <a:r>
              <a:rPr lang="en-US" dirty="0" err="1">
                <a:latin typeface="Arial" pitchFamily="34" charset="0"/>
                <a:cs typeface="Arial" pitchFamily="34" charset="0"/>
              </a:rPr>
              <a:t>Penelitian</a:t>
            </a:r>
            <a:r>
              <a:rPr lang="en-US" dirty="0">
                <a:latin typeface="Arial" pitchFamily="34" charset="0"/>
                <a:cs typeface="Arial" pitchFamily="34" charset="0"/>
              </a:rPr>
              <a:t> </a:t>
            </a:r>
            <a:r>
              <a:rPr lang="en-US" dirty="0" err="1">
                <a:latin typeface="Arial" pitchFamily="34" charset="0"/>
                <a:cs typeface="Arial" pitchFamily="34" charset="0"/>
              </a:rPr>
              <a:t>eksploratori</a:t>
            </a:r>
            <a:r>
              <a:rPr lang="en-US" dirty="0">
                <a:latin typeface="Arial" pitchFamily="34" charset="0"/>
                <a:cs typeface="Arial" pitchFamily="34" charset="0"/>
              </a:rPr>
              <a:t> </a:t>
            </a:r>
            <a:r>
              <a:rPr lang="en-US" dirty="0" err="1">
                <a:latin typeface="Arial" pitchFamily="34" charset="0"/>
                <a:cs typeface="Arial" pitchFamily="34" charset="0"/>
              </a:rPr>
              <a:t>tatacara</a:t>
            </a:r>
            <a:r>
              <a:rPr lang="en-US" dirty="0">
                <a:latin typeface="Arial" pitchFamily="34" charset="0"/>
                <a:cs typeface="Arial" pitchFamily="34" charset="0"/>
              </a:rPr>
              <a:t> </a:t>
            </a:r>
            <a:r>
              <a:rPr lang="en-US" dirty="0" err="1">
                <a:latin typeface="Arial" pitchFamily="34" charset="0"/>
                <a:cs typeface="Arial" pitchFamily="34" charset="0"/>
              </a:rPr>
              <a:t>atau</a:t>
            </a:r>
            <a:r>
              <a:rPr lang="en-US" dirty="0">
                <a:latin typeface="Arial" pitchFamily="34" charset="0"/>
                <a:cs typeface="Arial" pitchFamily="34" charset="0"/>
              </a:rPr>
              <a:t> </a:t>
            </a:r>
            <a:r>
              <a:rPr lang="en-US" dirty="0" err="1">
                <a:latin typeface="Arial" pitchFamily="34" charset="0"/>
                <a:cs typeface="Arial" pitchFamily="34" charset="0"/>
              </a:rPr>
              <a:t>langkah-langkah</a:t>
            </a:r>
            <a:r>
              <a:rPr lang="en-US" dirty="0">
                <a:latin typeface="Arial" pitchFamily="34" charset="0"/>
                <a:cs typeface="Arial" pitchFamily="34" charset="0"/>
              </a:rPr>
              <a:t> </a:t>
            </a:r>
            <a:r>
              <a:rPr lang="en-US" dirty="0" err="1">
                <a:latin typeface="Arial" pitchFamily="34" charset="0"/>
                <a:cs typeface="Arial" pitchFamily="34" charset="0"/>
              </a:rPr>
              <a:t>penelitiannya</a:t>
            </a:r>
            <a:r>
              <a:rPr lang="en-US" dirty="0">
                <a:latin typeface="Arial" pitchFamily="34" charset="0"/>
                <a:cs typeface="Arial" pitchFamily="34" charset="0"/>
              </a:rPr>
              <a:t> </a:t>
            </a:r>
            <a:r>
              <a:rPr lang="en-US" dirty="0" err="1">
                <a:latin typeface="Arial" pitchFamily="34" charset="0"/>
                <a:cs typeface="Arial" pitchFamily="34" charset="0"/>
              </a:rPr>
              <a:t>tidak</a:t>
            </a:r>
            <a:r>
              <a:rPr lang="en-US" dirty="0">
                <a:latin typeface="Arial" pitchFamily="34" charset="0"/>
                <a:cs typeface="Arial" pitchFamily="34" charset="0"/>
              </a:rPr>
              <a:t> </a:t>
            </a:r>
            <a:r>
              <a:rPr lang="en-US" dirty="0" err="1">
                <a:latin typeface="Arial" pitchFamily="34" charset="0"/>
                <a:cs typeface="Arial" pitchFamily="34" charset="0"/>
              </a:rPr>
              <a:t>terstruktur-baku</a:t>
            </a:r>
            <a:r>
              <a:rPr lang="en-US" dirty="0">
                <a:latin typeface="Arial" pitchFamily="34" charset="0"/>
                <a:cs typeface="Arial" pitchFamily="34" charset="0"/>
              </a:rPr>
              <a:t> </a:t>
            </a:r>
            <a:r>
              <a:rPr lang="en-US" dirty="0" err="1">
                <a:latin typeface="Arial" pitchFamily="34" charset="0"/>
                <a:cs typeface="Arial" pitchFamily="34" charset="0"/>
              </a:rPr>
              <a:t>seperti</a:t>
            </a:r>
            <a:r>
              <a:rPr lang="en-US" dirty="0">
                <a:latin typeface="Arial" pitchFamily="34" charset="0"/>
                <a:cs typeface="Arial" pitchFamily="34" charset="0"/>
              </a:rPr>
              <a:t> </a:t>
            </a:r>
            <a:r>
              <a:rPr lang="en-US" dirty="0" err="1">
                <a:latin typeface="Arial" pitchFamily="34" charset="0"/>
                <a:cs typeface="Arial" pitchFamily="34" charset="0"/>
              </a:rPr>
              <a:t>penelitian</a:t>
            </a:r>
            <a:r>
              <a:rPr lang="en-US" dirty="0">
                <a:latin typeface="Arial" pitchFamily="34" charset="0"/>
                <a:cs typeface="Arial" pitchFamily="34" charset="0"/>
              </a:rPr>
              <a:t> </a:t>
            </a:r>
            <a:r>
              <a:rPr lang="en-US" dirty="0" err="1">
                <a:latin typeface="Arial" pitchFamily="34" charset="0"/>
                <a:cs typeface="Arial" pitchFamily="34" charset="0"/>
              </a:rPr>
              <a:t>deskriptif</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jauh</a:t>
            </a:r>
            <a:r>
              <a:rPr lang="en-US" dirty="0">
                <a:latin typeface="Arial" pitchFamily="34" charset="0"/>
                <a:cs typeface="Arial" pitchFamily="34" charset="0"/>
              </a:rPr>
              <a:t> </a:t>
            </a:r>
            <a:r>
              <a:rPr lang="en-US" dirty="0" err="1">
                <a:latin typeface="Arial" pitchFamily="34" charset="0"/>
                <a:cs typeface="Arial" pitchFamily="34" charset="0"/>
              </a:rPr>
              <a:t>lebih</a:t>
            </a:r>
            <a:r>
              <a:rPr lang="en-US" dirty="0">
                <a:latin typeface="Arial" pitchFamily="34" charset="0"/>
                <a:cs typeface="Arial" pitchFamily="34" charset="0"/>
              </a:rPr>
              <a:t> </a:t>
            </a:r>
            <a:r>
              <a:rPr lang="en-US" dirty="0" err="1">
                <a:latin typeface="Arial" pitchFamily="34" charset="0"/>
                <a:cs typeface="Arial" pitchFamily="34" charset="0"/>
              </a:rPr>
              <a:t>luwes</a:t>
            </a:r>
            <a:r>
              <a:rPr lang="en-US" dirty="0">
                <a:latin typeface="Arial" pitchFamily="34" charset="0"/>
                <a:cs typeface="Arial" pitchFamily="34" charset="0"/>
              </a:rPr>
              <a:t>, </a:t>
            </a:r>
            <a:r>
              <a:rPr lang="en-US" dirty="0" err="1">
                <a:latin typeface="Arial" pitchFamily="34" charset="0"/>
                <a:cs typeface="Arial" pitchFamily="34" charset="0"/>
              </a:rPr>
              <a:t>serta</a:t>
            </a:r>
            <a:r>
              <a:rPr lang="en-US" dirty="0">
                <a:latin typeface="Arial" pitchFamily="34" charset="0"/>
                <a:cs typeface="Arial" pitchFamily="34" charset="0"/>
              </a:rPr>
              <a:t> </a:t>
            </a:r>
            <a:r>
              <a:rPr lang="en-US" dirty="0" err="1">
                <a:latin typeface="Arial" pitchFamily="34" charset="0"/>
                <a:cs typeface="Arial" pitchFamily="34" charset="0"/>
              </a:rPr>
              <a:t>dapat</a:t>
            </a:r>
            <a:r>
              <a:rPr lang="en-US" dirty="0">
                <a:latin typeface="Arial" pitchFamily="34" charset="0"/>
                <a:cs typeface="Arial" pitchFamily="34" charset="0"/>
              </a:rPr>
              <a:t> </a:t>
            </a:r>
            <a:r>
              <a:rPr lang="en-US" dirty="0" err="1" smtClean="0">
                <a:latin typeface="Arial" pitchFamily="34" charset="0"/>
                <a:cs typeface="Arial" pitchFamily="34" charset="0"/>
              </a:rPr>
              <a:t>diubah-ubah</a:t>
            </a:r>
            <a:r>
              <a:rPr lang="en-US" dirty="0">
                <a:latin typeface="Arial" pitchFamily="34" charset="0"/>
                <a:cs typeface="Arial" pitchFamily="34" charset="0"/>
              </a:rPr>
              <a:t> </a:t>
            </a:r>
            <a:r>
              <a:rPr lang="en-US" dirty="0" err="1" smtClean="0">
                <a:latin typeface="Arial" pitchFamily="34" charset="0"/>
                <a:cs typeface="Arial" pitchFamily="34" charset="0"/>
              </a:rPr>
              <a:t>sesuai</a:t>
            </a:r>
            <a:r>
              <a:rPr lang="en-US" dirty="0" smtClean="0">
                <a:latin typeface="Arial" pitchFamily="34" charset="0"/>
                <a:cs typeface="Arial" pitchFamily="34" charset="0"/>
              </a:rPr>
              <a:t> </a:t>
            </a:r>
            <a:r>
              <a:rPr lang="en-US" dirty="0" err="1">
                <a:latin typeface="Arial" pitchFamily="34" charset="0"/>
                <a:cs typeface="Arial" pitchFamily="34" charset="0"/>
              </a:rPr>
              <a:t>situasi</a:t>
            </a:r>
            <a:r>
              <a:rPr lang="en-US" dirty="0">
                <a:latin typeface="Arial" pitchFamily="34" charset="0"/>
                <a:cs typeface="Arial" pitchFamily="34" charset="0"/>
              </a:rPr>
              <a:t> pula.</a:t>
            </a:r>
          </a:p>
          <a:p>
            <a:pPr>
              <a:buNone/>
            </a:pP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17596"/>
          </a:xfrm>
          <a:blipFill>
            <a:blip r:embed="rId2"/>
            <a:tile tx="0" ty="0" sx="100000" sy="100000" flip="none" algn="tl"/>
          </a:blipFill>
        </p:spPr>
        <p:txBody>
          <a:bodyPr>
            <a:normAutofit/>
          </a:bodyPr>
          <a:lstStyle/>
          <a:p>
            <a:r>
              <a:rPr lang="en-US" b="1" dirty="0" err="1"/>
              <a:t>Penelitian</a:t>
            </a:r>
            <a:r>
              <a:rPr lang="en-US" b="1" dirty="0"/>
              <a:t> </a:t>
            </a:r>
            <a:r>
              <a:rPr lang="en-US" b="1" dirty="0" err="1" smtClean="0"/>
              <a:t>Eksplanatori</a:t>
            </a:r>
            <a:endParaRPr lang="en-US" dirty="0"/>
          </a:p>
        </p:txBody>
      </p:sp>
      <p:sp>
        <p:nvSpPr>
          <p:cNvPr id="3" name="Content Placeholder 2"/>
          <p:cNvSpPr>
            <a:spLocks noGrp="1"/>
          </p:cNvSpPr>
          <p:nvPr>
            <p:ph idx="1"/>
          </p:nvPr>
        </p:nvSpPr>
        <p:spPr/>
        <p:txBody>
          <a:bodyPr>
            <a:normAutofit fontScale="85000" lnSpcReduction="10000"/>
          </a:bodyPr>
          <a:lstStyle/>
          <a:p>
            <a:pPr>
              <a:spcAft>
                <a:spcPts val="600"/>
              </a:spcAft>
            </a:pPr>
            <a:r>
              <a:rPr lang="id-ID" dirty="0">
                <a:latin typeface="Berlin Sans FB" pitchFamily="34" charset="0"/>
              </a:rPr>
              <a:t>Penelitian Eksplanatori adalah penelitian </a:t>
            </a:r>
            <a:r>
              <a:rPr lang="en-US" dirty="0">
                <a:latin typeface="Berlin Sans FB" pitchFamily="34" charset="0"/>
              </a:rPr>
              <a:t>yang </a:t>
            </a:r>
            <a:r>
              <a:rPr lang="id-ID" dirty="0">
                <a:latin typeface="Berlin Sans FB" pitchFamily="34" charset="0"/>
              </a:rPr>
              <a:t>bertujuan untuk menguji suatu teori atau hipotesis guna memperkuat atau </a:t>
            </a:r>
            <a:r>
              <a:rPr lang="en-US" dirty="0" err="1" smtClean="0">
                <a:latin typeface="Berlin Sans FB" pitchFamily="34" charset="0"/>
              </a:rPr>
              <a:t>mungkin</a:t>
            </a:r>
            <a:r>
              <a:rPr lang="id-ID" dirty="0" smtClean="0">
                <a:latin typeface="Berlin Sans FB" pitchFamily="34" charset="0"/>
              </a:rPr>
              <a:t> </a:t>
            </a:r>
            <a:r>
              <a:rPr lang="id-ID" dirty="0">
                <a:latin typeface="Berlin Sans FB" pitchFamily="34" charset="0"/>
              </a:rPr>
              <a:t>menolak teori atau hipotesis </a:t>
            </a:r>
            <a:r>
              <a:rPr lang="en-US" dirty="0" err="1">
                <a:latin typeface="Berlin Sans FB" pitchFamily="34" charset="0"/>
              </a:rPr>
              <a:t>dari</a:t>
            </a:r>
            <a:r>
              <a:rPr lang="en-US" dirty="0">
                <a:latin typeface="Berlin Sans FB" pitchFamily="34" charset="0"/>
              </a:rPr>
              <a:t> </a:t>
            </a:r>
            <a:r>
              <a:rPr lang="id-ID" dirty="0">
                <a:latin typeface="Berlin Sans FB" pitchFamily="34" charset="0"/>
              </a:rPr>
              <a:t>hasil penelitian yang sudah ada.</a:t>
            </a:r>
            <a:r>
              <a:rPr lang="en-US" dirty="0">
                <a:latin typeface="Berlin Sans FB" pitchFamily="34" charset="0"/>
              </a:rPr>
              <a:t> </a:t>
            </a:r>
            <a:r>
              <a:rPr lang="en-US" dirty="0" err="1">
                <a:latin typeface="Berlin Sans FB" pitchFamily="34" charset="0"/>
              </a:rPr>
              <a:t>Penelitian</a:t>
            </a:r>
            <a:r>
              <a:rPr lang="en-US" dirty="0">
                <a:latin typeface="Berlin Sans FB" pitchFamily="34" charset="0"/>
              </a:rPr>
              <a:t> </a:t>
            </a:r>
            <a:r>
              <a:rPr lang="en-US" dirty="0" err="1">
                <a:latin typeface="Berlin Sans FB" pitchFamily="34" charset="0"/>
              </a:rPr>
              <a:t>eksplanatori</a:t>
            </a:r>
            <a:r>
              <a:rPr lang="en-US" dirty="0">
                <a:latin typeface="Berlin Sans FB" pitchFamily="34" charset="0"/>
              </a:rPr>
              <a:t> </a:t>
            </a:r>
            <a:r>
              <a:rPr lang="en-US" dirty="0" err="1">
                <a:latin typeface="Berlin Sans FB" pitchFamily="34" charset="0"/>
              </a:rPr>
              <a:t>disebut</a:t>
            </a:r>
            <a:r>
              <a:rPr lang="en-US" dirty="0">
                <a:latin typeface="Berlin Sans FB" pitchFamily="34" charset="0"/>
              </a:rPr>
              <a:t> </a:t>
            </a:r>
            <a:r>
              <a:rPr lang="en-US" dirty="0" err="1">
                <a:latin typeface="Berlin Sans FB" pitchFamily="34" charset="0"/>
              </a:rPr>
              <a:t>juga</a:t>
            </a:r>
            <a:r>
              <a:rPr lang="en-US" dirty="0">
                <a:latin typeface="Berlin Sans FB" pitchFamily="34" charset="0"/>
              </a:rPr>
              <a:t> </a:t>
            </a:r>
            <a:r>
              <a:rPr lang="en-US" dirty="0" err="1">
                <a:latin typeface="Berlin Sans FB" pitchFamily="34" charset="0"/>
              </a:rPr>
              <a:t>penelitian</a:t>
            </a:r>
            <a:r>
              <a:rPr lang="en-US" dirty="0">
                <a:latin typeface="Berlin Sans FB" pitchFamily="34" charset="0"/>
              </a:rPr>
              <a:t> </a:t>
            </a:r>
            <a:r>
              <a:rPr lang="en-US" dirty="0" err="1">
                <a:latin typeface="Berlin Sans FB" pitchFamily="34" charset="0"/>
              </a:rPr>
              <a:t>kausal</a:t>
            </a:r>
            <a:r>
              <a:rPr lang="en-US" dirty="0">
                <a:latin typeface="Berlin Sans FB" pitchFamily="34" charset="0"/>
              </a:rPr>
              <a:t>.</a:t>
            </a:r>
          </a:p>
          <a:p>
            <a:pPr>
              <a:spcAft>
                <a:spcPts val="600"/>
              </a:spcAft>
            </a:pPr>
            <a:r>
              <a:rPr lang="en-US" dirty="0" err="1">
                <a:latin typeface="Berlin Sans FB" pitchFamily="34" charset="0"/>
              </a:rPr>
              <a:t>Penelitian</a:t>
            </a:r>
            <a:r>
              <a:rPr lang="en-US" dirty="0">
                <a:latin typeface="Berlin Sans FB" pitchFamily="34" charset="0"/>
              </a:rPr>
              <a:t> </a:t>
            </a:r>
            <a:r>
              <a:rPr lang="en-US" dirty="0" err="1" smtClean="0">
                <a:latin typeface="Berlin Sans FB" pitchFamily="34" charset="0"/>
              </a:rPr>
              <a:t>kausal</a:t>
            </a:r>
            <a:r>
              <a:rPr lang="en-US" b="1" dirty="0">
                <a:latin typeface="Berlin Sans FB" pitchFamily="34" charset="0"/>
              </a:rPr>
              <a:t>,</a:t>
            </a:r>
            <a:r>
              <a:rPr lang="en-US" b="1" dirty="0" smtClean="0">
                <a:latin typeface="Berlin Sans FB" pitchFamily="34" charset="0"/>
              </a:rPr>
              <a:t> </a:t>
            </a:r>
            <a:r>
              <a:rPr lang="en-US" dirty="0" err="1" smtClean="0">
                <a:latin typeface="Berlin Sans FB" pitchFamily="34" charset="0"/>
              </a:rPr>
              <a:t>menurut</a:t>
            </a:r>
            <a:r>
              <a:rPr lang="en-US" dirty="0" smtClean="0">
                <a:latin typeface="Berlin Sans FB" pitchFamily="34" charset="0"/>
              </a:rPr>
              <a:t> </a:t>
            </a:r>
            <a:r>
              <a:rPr lang="en-US" dirty="0" err="1">
                <a:latin typeface="Berlin Sans FB" pitchFamily="34" charset="0"/>
              </a:rPr>
              <a:t>Kotler</a:t>
            </a:r>
            <a:r>
              <a:rPr lang="en-US" dirty="0">
                <a:latin typeface="Berlin Sans FB" pitchFamily="34" charset="0"/>
              </a:rPr>
              <a:t>, (2006) </a:t>
            </a:r>
            <a:r>
              <a:rPr lang="en-US" dirty="0" err="1">
                <a:latin typeface="Berlin Sans FB" pitchFamily="34" charset="0"/>
              </a:rPr>
              <a:t>adalah</a:t>
            </a:r>
            <a:r>
              <a:rPr lang="en-US" dirty="0">
                <a:latin typeface="Berlin Sans FB" pitchFamily="34" charset="0"/>
              </a:rPr>
              <a:t> “</a:t>
            </a:r>
            <a:r>
              <a:rPr lang="en-US" dirty="0" err="1">
                <a:latin typeface="Berlin Sans FB" pitchFamily="34" charset="0"/>
              </a:rPr>
              <a:t>penelitian</a:t>
            </a:r>
            <a:r>
              <a:rPr lang="en-US" dirty="0">
                <a:latin typeface="Berlin Sans FB" pitchFamily="34" charset="0"/>
              </a:rPr>
              <a:t> yang </a:t>
            </a:r>
            <a:r>
              <a:rPr lang="en-US" dirty="0" err="1">
                <a:latin typeface="Berlin Sans FB" pitchFamily="34" charset="0"/>
              </a:rPr>
              <a:t>bertujuan</a:t>
            </a:r>
            <a:r>
              <a:rPr lang="en-US" dirty="0">
                <a:latin typeface="Berlin Sans FB" pitchFamily="34" charset="0"/>
              </a:rPr>
              <a:t> </a:t>
            </a:r>
            <a:r>
              <a:rPr lang="en-US" dirty="0" err="1">
                <a:latin typeface="Berlin Sans FB" pitchFamily="34" charset="0"/>
              </a:rPr>
              <a:t>menguji</a:t>
            </a:r>
            <a:r>
              <a:rPr lang="en-US" dirty="0">
                <a:latin typeface="Berlin Sans FB" pitchFamily="34" charset="0"/>
              </a:rPr>
              <a:t> (</a:t>
            </a:r>
            <a:r>
              <a:rPr lang="en-US" dirty="0" err="1">
                <a:latin typeface="Berlin Sans FB" pitchFamily="34" charset="0"/>
              </a:rPr>
              <a:t>mengetes</a:t>
            </a:r>
            <a:r>
              <a:rPr lang="en-US" dirty="0">
                <a:latin typeface="Berlin Sans FB" pitchFamily="34" charset="0"/>
              </a:rPr>
              <a:t>) </a:t>
            </a:r>
            <a:r>
              <a:rPr lang="en-US" dirty="0" err="1">
                <a:latin typeface="Berlin Sans FB" pitchFamily="34" charset="0"/>
              </a:rPr>
              <a:t>hipotesis</a:t>
            </a:r>
            <a:r>
              <a:rPr lang="en-US" dirty="0">
                <a:latin typeface="Berlin Sans FB" pitchFamily="34" charset="0"/>
              </a:rPr>
              <a:t> </a:t>
            </a:r>
            <a:r>
              <a:rPr lang="en-US" dirty="0" err="1">
                <a:latin typeface="Berlin Sans FB" pitchFamily="34" charset="0"/>
              </a:rPr>
              <a:t>tetang</a:t>
            </a:r>
            <a:r>
              <a:rPr lang="en-US" dirty="0">
                <a:latin typeface="Berlin Sans FB" pitchFamily="34" charset="0"/>
              </a:rPr>
              <a:t> </a:t>
            </a:r>
            <a:r>
              <a:rPr lang="en-US" dirty="0" err="1">
                <a:latin typeface="Berlin Sans FB" pitchFamily="34" charset="0"/>
              </a:rPr>
              <a:t>hubungan</a:t>
            </a:r>
            <a:r>
              <a:rPr lang="en-US" dirty="0">
                <a:latin typeface="Berlin Sans FB" pitchFamily="34" charset="0"/>
              </a:rPr>
              <a:t> </a:t>
            </a:r>
            <a:r>
              <a:rPr lang="en-US" dirty="0" err="1">
                <a:latin typeface="Berlin Sans FB" pitchFamily="34" charset="0"/>
              </a:rPr>
              <a:t>sebab</a:t>
            </a:r>
            <a:r>
              <a:rPr lang="en-US" dirty="0">
                <a:latin typeface="Berlin Sans FB" pitchFamily="34" charset="0"/>
              </a:rPr>
              <a:t> </a:t>
            </a:r>
            <a:r>
              <a:rPr lang="en-US" dirty="0" err="1">
                <a:latin typeface="Berlin Sans FB" pitchFamily="34" charset="0"/>
              </a:rPr>
              <a:t>dan</a:t>
            </a:r>
            <a:r>
              <a:rPr lang="en-US" dirty="0">
                <a:latin typeface="Berlin Sans FB" pitchFamily="34" charset="0"/>
              </a:rPr>
              <a:t> </a:t>
            </a:r>
            <a:r>
              <a:rPr lang="en-US" dirty="0" err="1">
                <a:latin typeface="Berlin Sans FB" pitchFamily="34" charset="0"/>
              </a:rPr>
              <a:t>akibat</a:t>
            </a:r>
            <a:r>
              <a:rPr lang="en-US" dirty="0">
                <a:latin typeface="Berlin Sans FB" pitchFamily="34" charset="0"/>
              </a:rPr>
              <a:t>.” </a:t>
            </a:r>
            <a:r>
              <a:rPr lang="en-US" dirty="0" err="1">
                <a:latin typeface="Berlin Sans FB" pitchFamily="34" charset="0"/>
              </a:rPr>
              <a:t>Dalam</a:t>
            </a:r>
            <a:r>
              <a:rPr lang="en-US" dirty="0">
                <a:latin typeface="Berlin Sans FB" pitchFamily="34" charset="0"/>
              </a:rPr>
              <a:t> </a:t>
            </a:r>
            <a:r>
              <a:rPr lang="en-US" dirty="0" err="1">
                <a:latin typeface="Berlin Sans FB" pitchFamily="34" charset="0"/>
              </a:rPr>
              <a:t>pelaksanaannya</a:t>
            </a:r>
            <a:r>
              <a:rPr lang="en-US" dirty="0">
                <a:latin typeface="Berlin Sans FB" pitchFamily="34" charset="0"/>
              </a:rPr>
              <a:t>, </a:t>
            </a:r>
            <a:r>
              <a:rPr lang="en-US" dirty="0" err="1">
                <a:latin typeface="Berlin Sans FB" pitchFamily="34" charset="0"/>
              </a:rPr>
              <a:t>penelitian</a:t>
            </a:r>
            <a:r>
              <a:rPr lang="en-US" dirty="0">
                <a:latin typeface="Berlin Sans FB" pitchFamily="34" charset="0"/>
              </a:rPr>
              <a:t> </a:t>
            </a:r>
            <a:r>
              <a:rPr lang="en-US" dirty="0" err="1">
                <a:latin typeface="Berlin Sans FB" pitchFamily="34" charset="0"/>
              </a:rPr>
              <a:t>kausal</a:t>
            </a:r>
            <a:r>
              <a:rPr lang="en-US" dirty="0">
                <a:latin typeface="Berlin Sans FB" pitchFamily="34" charset="0"/>
              </a:rPr>
              <a:t> </a:t>
            </a:r>
            <a:r>
              <a:rPr lang="en-US" dirty="0" err="1">
                <a:latin typeface="Berlin Sans FB" pitchFamily="34" charset="0"/>
              </a:rPr>
              <a:t>tsb</a:t>
            </a:r>
            <a:r>
              <a:rPr lang="en-US" dirty="0">
                <a:latin typeface="Berlin Sans FB" pitchFamily="34" charset="0"/>
              </a:rPr>
              <a:t> </a:t>
            </a:r>
            <a:r>
              <a:rPr lang="en-US" dirty="0" err="1">
                <a:latin typeface="Berlin Sans FB" pitchFamily="34" charset="0"/>
              </a:rPr>
              <a:t>umumnya</a:t>
            </a:r>
            <a:r>
              <a:rPr lang="en-US" dirty="0">
                <a:latin typeface="Berlin Sans FB" pitchFamily="34" charset="0"/>
              </a:rPr>
              <a:t> </a:t>
            </a:r>
            <a:r>
              <a:rPr lang="en-US" dirty="0" err="1">
                <a:latin typeface="Berlin Sans FB" pitchFamily="34" charset="0"/>
              </a:rPr>
              <a:t>dilakukan</a:t>
            </a:r>
            <a:r>
              <a:rPr lang="en-US" dirty="0">
                <a:latin typeface="Berlin Sans FB" pitchFamily="34" charset="0"/>
              </a:rPr>
              <a:t> </a:t>
            </a:r>
            <a:r>
              <a:rPr lang="en-US" dirty="0" err="1">
                <a:latin typeface="Berlin Sans FB" pitchFamily="34" charset="0"/>
              </a:rPr>
              <a:t>dengan</a:t>
            </a:r>
            <a:r>
              <a:rPr lang="en-US" dirty="0">
                <a:latin typeface="Berlin Sans FB" pitchFamily="34" charset="0"/>
              </a:rPr>
              <a:t> </a:t>
            </a:r>
            <a:r>
              <a:rPr lang="en-US" dirty="0" err="1">
                <a:latin typeface="Berlin Sans FB" pitchFamily="34" charset="0"/>
              </a:rPr>
              <a:t>eksperimen</a:t>
            </a:r>
            <a:r>
              <a:rPr lang="en-US" dirty="0">
                <a:latin typeface="Berlin Sans FB" pitchFamily="34" charset="0"/>
              </a:rPr>
              <a:t> </a:t>
            </a:r>
            <a:r>
              <a:rPr lang="en-US" dirty="0" err="1">
                <a:latin typeface="Berlin Sans FB" pitchFamily="34" charset="0"/>
              </a:rPr>
              <a:t>atau</a:t>
            </a:r>
            <a:r>
              <a:rPr lang="en-US" dirty="0">
                <a:latin typeface="Berlin Sans FB" pitchFamily="34" charset="0"/>
              </a:rPr>
              <a:t> ex post facto. </a:t>
            </a:r>
          </a:p>
          <a:p>
            <a:pPr>
              <a:buNone/>
            </a:pPr>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normAutofit/>
          </a:bodyPr>
          <a:lstStyle/>
          <a:p>
            <a:r>
              <a:rPr lang="id-ID" b="1" dirty="0"/>
              <a:t>Tujuan </a:t>
            </a:r>
            <a:r>
              <a:rPr lang="id-ID" b="1" dirty="0" smtClean="0"/>
              <a:t>Penelitian</a:t>
            </a:r>
            <a:r>
              <a:rPr lang="en-US" b="1" dirty="0" smtClean="0"/>
              <a:t> </a:t>
            </a:r>
            <a:r>
              <a:rPr lang="en-US" b="1" dirty="0" err="1" smtClean="0"/>
              <a:t>Eksplanatori</a:t>
            </a:r>
            <a:endParaRPr lang="en-US" dirty="0"/>
          </a:p>
        </p:txBody>
      </p:sp>
      <p:sp>
        <p:nvSpPr>
          <p:cNvPr id="3" name="Content Placeholder 2"/>
          <p:cNvSpPr>
            <a:spLocks noGrp="1"/>
          </p:cNvSpPr>
          <p:nvPr>
            <p:ph idx="1"/>
          </p:nvPr>
        </p:nvSpPr>
        <p:spPr>
          <a:xfrm>
            <a:off x="457200" y="1357298"/>
            <a:ext cx="8229600" cy="4768865"/>
          </a:xfrm>
          <a:blipFill>
            <a:blip r:embed="rId2"/>
            <a:tile tx="0" ty="0" sx="100000" sy="100000" flip="none" algn="tl"/>
          </a:blipFill>
        </p:spPr>
        <p:txBody>
          <a:bodyPr>
            <a:normAutofit fontScale="62500" lnSpcReduction="20000"/>
          </a:bodyPr>
          <a:lstStyle/>
          <a:p>
            <a:r>
              <a:rPr lang="id-ID" sz="3500" dirty="0">
                <a:latin typeface="Berlin Sans FB" pitchFamily="34" charset="0"/>
              </a:rPr>
              <a:t>Penelitian eksplanatori atau eksplanatif bertujuan untuk menjelaskan hubungan antara dua atau lebih gejala atau variabel. </a:t>
            </a:r>
            <a:endParaRPr lang="en-US" sz="3500" dirty="0" smtClean="0">
              <a:latin typeface="Berlin Sans FB" pitchFamily="34" charset="0"/>
            </a:endParaRPr>
          </a:p>
          <a:p>
            <a:r>
              <a:rPr lang="id-ID" sz="3500" dirty="0" smtClean="0">
                <a:latin typeface="Berlin Sans FB" pitchFamily="34" charset="0"/>
              </a:rPr>
              <a:t>Penelitian </a:t>
            </a:r>
            <a:r>
              <a:rPr lang="id-ID" sz="3500" dirty="0">
                <a:latin typeface="Berlin Sans FB" pitchFamily="34" charset="0"/>
              </a:rPr>
              <a:t>ini bertitik pada pertanyaan dasar “mengapa”. Orang </a:t>
            </a:r>
            <a:r>
              <a:rPr lang="id-ID" sz="3500" dirty="0" smtClean="0">
                <a:latin typeface="Berlin Sans FB" pitchFamily="34" charset="0"/>
              </a:rPr>
              <a:t>tidak </a:t>
            </a:r>
            <a:r>
              <a:rPr lang="id-ID" sz="3500" dirty="0">
                <a:latin typeface="Berlin Sans FB" pitchFamily="34" charset="0"/>
              </a:rPr>
              <a:t>puas hanya sekadar mengetahui apa yang terjadi, bagaimana terjadinya, tetapi juga ingin mengetahui mengapa terjadi. </a:t>
            </a:r>
            <a:r>
              <a:rPr lang="en-US" sz="3500" dirty="0" err="1" smtClean="0">
                <a:latin typeface="Berlin Sans FB" pitchFamily="34" charset="0"/>
              </a:rPr>
              <a:t>Atau</a:t>
            </a:r>
            <a:r>
              <a:rPr lang="id-ID" sz="3500" dirty="0" smtClean="0">
                <a:latin typeface="Berlin Sans FB" pitchFamily="34" charset="0"/>
              </a:rPr>
              <a:t> </a:t>
            </a:r>
            <a:r>
              <a:rPr lang="id-ID" sz="3500" dirty="0">
                <a:latin typeface="Berlin Sans FB" pitchFamily="34" charset="0"/>
              </a:rPr>
              <a:t>ingin menjelaskan sebab terjadinya suatu peristiwa. Untuk itu, perlu diidentifikasi berbagai variabel di luar masalah untuk mengkonfirmasi sebab terjadinya suatu masalah. Oleh karena itu, penelitian ini juga disebut sebagai penelitian konfirmatori </a:t>
            </a:r>
            <a:r>
              <a:rPr lang="id-ID" sz="3500" dirty="0" smtClean="0">
                <a:latin typeface="Berlin Sans FB" pitchFamily="34" charset="0"/>
              </a:rPr>
              <a:t>(</a:t>
            </a:r>
            <a:r>
              <a:rPr lang="en-US" sz="3500" u="sng" dirty="0" smtClean="0">
                <a:solidFill>
                  <a:srgbClr val="FF0000"/>
                </a:solidFill>
                <a:latin typeface="Berlin Sans FB" pitchFamily="34" charset="0"/>
              </a:rPr>
              <a:t>c</a:t>
            </a:r>
            <a:r>
              <a:rPr lang="id-ID" sz="3500" u="sng" dirty="0" smtClean="0">
                <a:solidFill>
                  <a:srgbClr val="FF0000"/>
                </a:solidFill>
                <a:latin typeface="Berlin Sans FB" pitchFamily="34" charset="0"/>
              </a:rPr>
              <a:t>onfirmatory </a:t>
            </a:r>
            <a:r>
              <a:rPr lang="id-ID" sz="3500" u="sng" dirty="0">
                <a:solidFill>
                  <a:srgbClr val="FF0000"/>
                </a:solidFill>
                <a:latin typeface="Berlin Sans FB" pitchFamily="34" charset="0"/>
              </a:rPr>
              <a:t>research</a:t>
            </a:r>
            <a:r>
              <a:rPr lang="id-ID" sz="3500" dirty="0">
                <a:latin typeface="Berlin Sans FB" pitchFamily="34" charset="0"/>
              </a:rPr>
              <a:t>) dan </a:t>
            </a:r>
            <a:r>
              <a:rPr lang="en-US" sz="3500" dirty="0" err="1" smtClean="0">
                <a:latin typeface="Berlin Sans FB" pitchFamily="34" charset="0"/>
              </a:rPr>
              <a:t>juga</a:t>
            </a:r>
            <a:r>
              <a:rPr lang="id-ID" sz="3500" dirty="0" smtClean="0">
                <a:latin typeface="Berlin Sans FB" pitchFamily="34" charset="0"/>
              </a:rPr>
              <a:t> </a:t>
            </a:r>
            <a:r>
              <a:rPr lang="en-US" sz="3500" dirty="0" err="1" smtClean="0">
                <a:latin typeface="Berlin Sans FB" pitchFamily="34" charset="0"/>
              </a:rPr>
              <a:t>sering</a:t>
            </a:r>
            <a:r>
              <a:rPr lang="en-US" sz="3500" dirty="0" smtClean="0">
                <a:latin typeface="Berlin Sans FB" pitchFamily="34" charset="0"/>
              </a:rPr>
              <a:t> </a:t>
            </a:r>
            <a:r>
              <a:rPr lang="id-ID" sz="3500" dirty="0" smtClean="0">
                <a:latin typeface="Berlin Sans FB" pitchFamily="34" charset="0"/>
              </a:rPr>
              <a:t>di</a:t>
            </a:r>
            <a:r>
              <a:rPr lang="en-US" sz="3500" dirty="0" err="1" smtClean="0">
                <a:latin typeface="Berlin Sans FB" pitchFamily="34" charset="0"/>
              </a:rPr>
              <a:t>sebut</a:t>
            </a:r>
            <a:r>
              <a:rPr lang="en-US" sz="3500" dirty="0" smtClean="0">
                <a:latin typeface="Berlin Sans FB" pitchFamily="34" charset="0"/>
              </a:rPr>
              <a:t> </a:t>
            </a:r>
            <a:r>
              <a:rPr lang="id-ID" sz="3500" dirty="0" smtClean="0">
                <a:latin typeface="Berlin Sans FB" pitchFamily="34" charset="0"/>
              </a:rPr>
              <a:t>penelitian </a:t>
            </a:r>
            <a:r>
              <a:rPr lang="id-ID" sz="3500" dirty="0">
                <a:latin typeface="Berlin Sans FB" pitchFamily="34" charset="0"/>
              </a:rPr>
              <a:t>korelasional </a:t>
            </a:r>
            <a:r>
              <a:rPr lang="id-ID" sz="3500" dirty="0" smtClean="0">
                <a:latin typeface="Berlin Sans FB" pitchFamily="34" charset="0"/>
              </a:rPr>
              <a:t>(</a:t>
            </a:r>
            <a:r>
              <a:rPr lang="en-US" sz="3500" u="sng" dirty="0" smtClean="0">
                <a:solidFill>
                  <a:srgbClr val="FF0000"/>
                </a:solidFill>
                <a:latin typeface="Berlin Sans FB" pitchFamily="34" charset="0"/>
              </a:rPr>
              <a:t>c</a:t>
            </a:r>
            <a:r>
              <a:rPr lang="id-ID" sz="3500" u="sng" dirty="0" smtClean="0">
                <a:solidFill>
                  <a:srgbClr val="FF0000"/>
                </a:solidFill>
                <a:latin typeface="Berlin Sans FB" pitchFamily="34" charset="0"/>
              </a:rPr>
              <a:t>orrelational </a:t>
            </a:r>
            <a:r>
              <a:rPr lang="id-ID" sz="3500" u="sng" dirty="0">
                <a:solidFill>
                  <a:srgbClr val="FF0000"/>
                </a:solidFill>
                <a:latin typeface="Berlin Sans FB" pitchFamily="34" charset="0"/>
              </a:rPr>
              <a:t>research</a:t>
            </a:r>
            <a:r>
              <a:rPr lang="id-ID" sz="3500" dirty="0">
                <a:latin typeface="Berlin Sans FB" pitchFamily="34" charset="0"/>
              </a:rPr>
              <a:t>). </a:t>
            </a:r>
            <a:endParaRPr lang="en-US" sz="3500" dirty="0">
              <a:latin typeface="Berlin Sans FB" pitchFamily="34" charset="0"/>
            </a:endParaRPr>
          </a:p>
          <a:p>
            <a:pPr>
              <a:buNone/>
            </a:pPr>
            <a:r>
              <a:rPr lang="id-ID" sz="3500" dirty="0">
                <a:latin typeface="Berlin Sans FB" pitchFamily="34" charset="0"/>
              </a:rPr>
              <a:t> </a:t>
            </a:r>
            <a:endParaRPr lang="en-US" sz="3500" dirty="0">
              <a:latin typeface="Berlin Sans FB" pitchFamily="34" charset="0"/>
            </a:endParaRPr>
          </a:p>
          <a:p>
            <a:r>
              <a:rPr lang="id-ID" sz="3500" dirty="0">
                <a:latin typeface="Berlin Sans FB" pitchFamily="34" charset="0"/>
              </a:rPr>
              <a:t>Ada dua tipe utama penelitian eksplanasi, yaitu penelitian asosiasi yang disebut juga dengan </a:t>
            </a:r>
            <a:r>
              <a:rPr lang="id-ID" sz="3500" dirty="0" smtClean="0">
                <a:latin typeface="Berlin Sans FB" pitchFamily="34" charset="0"/>
              </a:rPr>
              <a:t>penelitian </a:t>
            </a:r>
            <a:r>
              <a:rPr lang="id-ID" sz="3500" dirty="0">
                <a:latin typeface="Berlin Sans FB" pitchFamily="34" charset="0"/>
              </a:rPr>
              <a:t>ko</a:t>
            </a:r>
            <a:r>
              <a:rPr lang="en-US" sz="3500" dirty="0" err="1">
                <a:latin typeface="Berlin Sans FB" pitchFamily="34" charset="0"/>
              </a:rPr>
              <a:t>rel</a:t>
            </a:r>
            <a:r>
              <a:rPr lang="id-ID" sz="3500" dirty="0">
                <a:latin typeface="Berlin Sans FB" pitchFamily="34" charset="0"/>
              </a:rPr>
              <a:t>asional, </a:t>
            </a:r>
            <a:r>
              <a:rPr lang="en-US" sz="3500" dirty="0" err="1">
                <a:latin typeface="Berlin Sans FB" pitchFamily="34" charset="0"/>
              </a:rPr>
              <a:t>atau</a:t>
            </a:r>
            <a:r>
              <a:rPr lang="en-US" sz="3500" dirty="0">
                <a:latin typeface="Berlin Sans FB" pitchFamily="34" charset="0"/>
              </a:rPr>
              <a:t> </a:t>
            </a:r>
            <a:r>
              <a:rPr lang="id-ID" sz="3500" dirty="0">
                <a:latin typeface="Berlin Sans FB" pitchFamily="34" charset="0"/>
              </a:rPr>
              <a:t>penelitian kausal</a:t>
            </a:r>
            <a:r>
              <a:rPr lang="en-US" sz="3500" dirty="0">
                <a:latin typeface="Berlin Sans FB" pitchFamily="34" charset="0"/>
              </a:rPr>
              <a:t>, </a:t>
            </a:r>
            <a:r>
              <a:rPr lang="en-US" sz="3500" dirty="0" err="1">
                <a:latin typeface="Berlin Sans FB" pitchFamily="34" charset="0"/>
              </a:rPr>
              <a:t>dan</a:t>
            </a:r>
            <a:r>
              <a:rPr lang="en-US" sz="3500" dirty="0">
                <a:latin typeface="Berlin Sans FB" pitchFamily="34" charset="0"/>
              </a:rPr>
              <a:t> </a:t>
            </a:r>
            <a:r>
              <a:rPr lang="en-US" sz="3500" dirty="0" err="1">
                <a:latin typeface="Berlin Sans FB" pitchFamily="34" charset="0"/>
              </a:rPr>
              <a:t>penelitian</a:t>
            </a:r>
            <a:r>
              <a:rPr lang="en-US" sz="3500" dirty="0">
                <a:latin typeface="Berlin Sans FB" pitchFamily="34" charset="0"/>
              </a:rPr>
              <a:t> </a:t>
            </a:r>
            <a:r>
              <a:rPr lang="en-US" sz="3500" dirty="0" err="1">
                <a:latin typeface="Berlin Sans FB" pitchFamily="34" charset="0"/>
              </a:rPr>
              <a:t>komparatif</a:t>
            </a:r>
            <a:r>
              <a:rPr lang="id-ID" sz="3500" dirty="0">
                <a:latin typeface="Berlin Sans FB" pitchFamily="34" charset="0"/>
              </a:rPr>
              <a:t>. </a:t>
            </a:r>
            <a:endParaRPr lang="en-US" sz="3500" dirty="0">
              <a:latin typeface="Berlin Sans FB" pitchFamily="34" charset="0"/>
            </a:endParaRPr>
          </a:p>
          <a:p>
            <a:pPr>
              <a:buNone/>
            </a:pPr>
            <a:endParaRPr lang="en-US" dirty="0"/>
          </a:p>
        </p:txBody>
      </p:sp>
    </p:spTree>
  </p:cSld>
  <p:clrMapOvr>
    <a:masterClrMapping/>
  </p:clrMapOvr>
  <p:transition>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17596"/>
          </a:xfrm>
          <a:blipFill>
            <a:blip r:embed="rId2"/>
            <a:tile tx="0" ty="0" sx="100000" sy="100000" flip="none" algn="tl"/>
          </a:blipFill>
        </p:spPr>
        <p:txBody>
          <a:bodyPr>
            <a:normAutofit/>
          </a:bodyPr>
          <a:lstStyle/>
          <a:p>
            <a:r>
              <a:rPr lang="en-US" b="1" dirty="0" err="1"/>
              <a:t>Metode</a:t>
            </a:r>
            <a:r>
              <a:rPr lang="en-US" b="1" dirty="0"/>
              <a:t> </a:t>
            </a:r>
            <a:r>
              <a:rPr lang="en-US" b="1" dirty="0" err="1"/>
              <a:t>Penelitian</a:t>
            </a:r>
            <a:r>
              <a:rPr lang="en-US" b="1" dirty="0" smtClean="0"/>
              <a:t>:</a:t>
            </a:r>
            <a:endParaRPr lang="en-US" dirty="0"/>
          </a:p>
        </p:txBody>
      </p:sp>
      <p:sp>
        <p:nvSpPr>
          <p:cNvPr id="3" name="Content Placeholder 2"/>
          <p:cNvSpPr>
            <a:spLocks noGrp="1"/>
          </p:cNvSpPr>
          <p:nvPr>
            <p:ph idx="1"/>
          </p:nvPr>
        </p:nvSpPr>
        <p:spPr>
          <a:xfrm>
            <a:off x="457200" y="1714489"/>
            <a:ext cx="8229600" cy="3857652"/>
          </a:xfrm>
          <a:gradFill>
            <a:gsLst>
              <a:gs pos="0">
                <a:schemeClr val="accent2">
                  <a:lumMod val="20000"/>
                  <a:lumOff val="80000"/>
                </a:schemeClr>
              </a:gs>
              <a:gs pos="50000">
                <a:schemeClr val="accent1">
                  <a:tint val="44500"/>
                  <a:satMod val="160000"/>
                </a:schemeClr>
              </a:gs>
              <a:gs pos="100000">
                <a:schemeClr val="accent1">
                  <a:tint val="23500"/>
                  <a:satMod val="160000"/>
                </a:schemeClr>
              </a:gs>
            </a:gsLst>
            <a:lin ang="5400000" scaled="0"/>
          </a:gradFill>
        </p:spPr>
        <p:txBody>
          <a:bodyPr/>
          <a:lstStyle/>
          <a:p>
            <a:r>
              <a:rPr lang="en-US" dirty="0" err="1">
                <a:latin typeface="Arial" pitchFamily="34" charset="0"/>
                <a:cs typeface="Arial" pitchFamily="34" charset="0"/>
              </a:rPr>
              <a:t>Dalam</a:t>
            </a:r>
            <a:r>
              <a:rPr lang="en-US" dirty="0">
                <a:latin typeface="Arial" pitchFamily="34" charset="0"/>
                <a:cs typeface="Arial" pitchFamily="34" charset="0"/>
              </a:rPr>
              <a:t> </a:t>
            </a:r>
            <a:r>
              <a:rPr lang="en-US" dirty="0" err="1">
                <a:latin typeface="Arial" pitchFamily="34" charset="0"/>
                <a:cs typeface="Arial" pitchFamily="34" charset="0"/>
              </a:rPr>
              <a:t>penelitian</a:t>
            </a:r>
            <a:r>
              <a:rPr lang="en-US" dirty="0">
                <a:latin typeface="Arial" pitchFamily="34" charset="0"/>
                <a:cs typeface="Arial" pitchFamily="34" charset="0"/>
              </a:rPr>
              <a:t> </a:t>
            </a:r>
            <a:r>
              <a:rPr lang="en-US" dirty="0" err="1">
                <a:latin typeface="Arial" pitchFamily="34" charset="0"/>
                <a:cs typeface="Arial" pitchFamily="34" charset="0"/>
              </a:rPr>
              <a:t>kuantitatif</a:t>
            </a:r>
            <a:r>
              <a:rPr lang="en-US" dirty="0">
                <a:latin typeface="Arial" pitchFamily="34" charset="0"/>
                <a:cs typeface="Arial" pitchFamily="34" charset="0"/>
              </a:rPr>
              <a:t>, </a:t>
            </a:r>
            <a:r>
              <a:rPr lang="en-US" dirty="0" err="1">
                <a:latin typeface="Arial" pitchFamily="34" charset="0"/>
                <a:cs typeface="Arial" pitchFamily="34" charset="0"/>
              </a:rPr>
              <a:t>sering</a:t>
            </a:r>
            <a:r>
              <a:rPr lang="en-US" dirty="0">
                <a:latin typeface="Arial" pitchFamily="34" charset="0"/>
                <a:cs typeface="Arial" pitchFamily="34" charset="0"/>
              </a:rPr>
              <a:t> </a:t>
            </a:r>
            <a:r>
              <a:rPr lang="en-US" dirty="0" err="1">
                <a:latin typeface="Arial" pitchFamily="34" charset="0"/>
                <a:cs typeface="Arial" pitchFamily="34" charset="0"/>
              </a:rPr>
              <a:t>kita</a:t>
            </a:r>
            <a:r>
              <a:rPr lang="en-US" dirty="0">
                <a:latin typeface="Arial" pitchFamily="34" charset="0"/>
                <a:cs typeface="Arial" pitchFamily="34" charset="0"/>
              </a:rPr>
              <a:t> </a:t>
            </a:r>
            <a:r>
              <a:rPr lang="en-US" dirty="0" err="1">
                <a:latin typeface="Arial" pitchFamily="34" charset="0"/>
                <a:cs typeface="Arial" pitchFamily="34" charset="0"/>
              </a:rPr>
              <a:t>kenal</a:t>
            </a:r>
            <a:r>
              <a:rPr lang="en-US" dirty="0">
                <a:latin typeface="Arial" pitchFamily="34" charset="0"/>
                <a:cs typeface="Arial" pitchFamily="34" charset="0"/>
              </a:rPr>
              <a:t> 3 </a:t>
            </a:r>
            <a:r>
              <a:rPr lang="en-US" dirty="0" err="1">
                <a:latin typeface="Arial" pitchFamily="34" charset="0"/>
                <a:cs typeface="Arial" pitchFamily="34" charset="0"/>
              </a:rPr>
              <a:t>metode</a:t>
            </a:r>
            <a:r>
              <a:rPr lang="en-US" dirty="0">
                <a:latin typeface="Arial" pitchFamily="34" charset="0"/>
                <a:cs typeface="Arial" pitchFamily="34" charset="0"/>
              </a:rPr>
              <a:t> </a:t>
            </a:r>
            <a:r>
              <a:rPr lang="en-US" dirty="0" err="1">
                <a:latin typeface="Arial" pitchFamily="34" charset="0"/>
                <a:cs typeface="Arial" pitchFamily="34" charset="0"/>
              </a:rPr>
              <a:t>penelitian</a:t>
            </a:r>
            <a:r>
              <a:rPr lang="en-US" dirty="0">
                <a:latin typeface="Arial" pitchFamily="34" charset="0"/>
                <a:cs typeface="Arial" pitchFamily="34" charset="0"/>
              </a:rPr>
              <a:t> </a:t>
            </a:r>
            <a:r>
              <a:rPr lang="en-US" dirty="0" err="1">
                <a:latin typeface="Arial" pitchFamily="34" charset="0"/>
                <a:cs typeface="Arial" pitchFamily="34" charset="0"/>
              </a:rPr>
              <a:t>sebagai</a:t>
            </a:r>
            <a:r>
              <a:rPr lang="en-US" dirty="0">
                <a:latin typeface="Arial" pitchFamily="34" charset="0"/>
                <a:cs typeface="Arial" pitchFamily="34" charset="0"/>
              </a:rPr>
              <a:t> </a:t>
            </a:r>
            <a:r>
              <a:rPr lang="en-US" dirty="0" err="1">
                <a:latin typeface="Arial" pitchFamily="34" charset="0"/>
                <a:cs typeface="Arial" pitchFamily="34" charset="0"/>
              </a:rPr>
              <a:t>berikut</a:t>
            </a:r>
            <a:r>
              <a:rPr lang="en-US" dirty="0">
                <a:latin typeface="Arial" pitchFamily="34" charset="0"/>
                <a:cs typeface="Arial" pitchFamily="34" charset="0"/>
              </a:rPr>
              <a:t>:</a:t>
            </a:r>
          </a:p>
          <a:p>
            <a:pPr marL="914400" lvl="1" indent="-514350">
              <a:buFont typeface="+mj-lt"/>
              <a:buAutoNum type="arabicPeriod"/>
            </a:pPr>
            <a:r>
              <a:rPr lang="en-US" sz="3000" dirty="0" err="1">
                <a:latin typeface="Arial" pitchFamily="34" charset="0"/>
                <a:cs typeface="Arial" pitchFamily="34" charset="0"/>
              </a:rPr>
              <a:t>Penelitian</a:t>
            </a:r>
            <a:r>
              <a:rPr lang="en-US" sz="3000" dirty="0">
                <a:latin typeface="Arial" pitchFamily="34" charset="0"/>
                <a:cs typeface="Arial" pitchFamily="34" charset="0"/>
              </a:rPr>
              <a:t> survey</a:t>
            </a:r>
          </a:p>
          <a:p>
            <a:pPr marL="914400" lvl="1" indent="-514350">
              <a:buFont typeface="+mj-lt"/>
              <a:buAutoNum type="arabicPeriod"/>
            </a:pPr>
            <a:r>
              <a:rPr lang="en-US" sz="3000" dirty="0" err="1">
                <a:latin typeface="Arial" pitchFamily="34" charset="0"/>
                <a:cs typeface="Arial" pitchFamily="34" charset="0"/>
              </a:rPr>
              <a:t>Penelitian</a:t>
            </a:r>
            <a:r>
              <a:rPr lang="en-US" sz="3000" dirty="0">
                <a:latin typeface="Arial" pitchFamily="34" charset="0"/>
                <a:cs typeface="Arial" pitchFamily="34" charset="0"/>
              </a:rPr>
              <a:t> ex post facto</a:t>
            </a:r>
          </a:p>
          <a:p>
            <a:pPr marL="914400" lvl="1" indent="-514350">
              <a:buFont typeface="+mj-lt"/>
              <a:buAutoNum type="arabicPeriod"/>
            </a:pPr>
            <a:r>
              <a:rPr lang="en-US" sz="3000" dirty="0" err="1">
                <a:latin typeface="Arial" pitchFamily="34" charset="0"/>
                <a:cs typeface="Arial" pitchFamily="34" charset="0"/>
              </a:rPr>
              <a:t>Penelitian</a:t>
            </a:r>
            <a:r>
              <a:rPr lang="en-US" sz="3000" dirty="0">
                <a:latin typeface="Arial" pitchFamily="34" charset="0"/>
                <a:cs typeface="Arial" pitchFamily="34" charset="0"/>
              </a:rPr>
              <a:t> </a:t>
            </a:r>
            <a:r>
              <a:rPr lang="en-US" sz="3000" dirty="0" err="1">
                <a:latin typeface="Arial" pitchFamily="34" charset="0"/>
                <a:cs typeface="Arial" pitchFamily="34" charset="0"/>
              </a:rPr>
              <a:t>eksperimen</a:t>
            </a:r>
            <a:endParaRPr lang="en-US" sz="3000" dirty="0">
              <a:latin typeface="Arial" pitchFamily="34" charset="0"/>
              <a:cs typeface="Arial" pitchFamily="34" charset="0"/>
            </a:endParaRPr>
          </a:p>
          <a:p>
            <a:pPr>
              <a:buNone/>
            </a:pPr>
            <a:endParaRPr lang="en-US" dirty="0"/>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928694"/>
          </a:xfrm>
          <a:solidFill>
            <a:schemeClr val="accent3">
              <a:lumMod val="20000"/>
              <a:lumOff val="80000"/>
            </a:schemeClr>
          </a:solidFill>
        </p:spPr>
        <p:txBody>
          <a:bodyPr>
            <a:normAutofit/>
          </a:bodyPr>
          <a:lstStyle/>
          <a:p>
            <a:pPr algn="l"/>
            <a:r>
              <a:rPr lang="en-US" b="1" dirty="0" err="1">
                <a:solidFill>
                  <a:srgbClr val="FF0000"/>
                </a:solidFill>
              </a:rPr>
              <a:t>Penelitian</a:t>
            </a:r>
            <a:r>
              <a:rPr lang="en-US" b="1" dirty="0">
                <a:solidFill>
                  <a:srgbClr val="FF0000"/>
                </a:solidFill>
              </a:rPr>
              <a:t> </a:t>
            </a:r>
            <a:r>
              <a:rPr lang="en-US" b="1" dirty="0" smtClean="0">
                <a:solidFill>
                  <a:srgbClr val="FF0000"/>
                </a:solidFill>
              </a:rPr>
              <a:t>Survey</a:t>
            </a:r>
            <a:endParaRPr lang="en-US" dirty="0">
              <a:solidFill>
                <a:srgbClr val="FF0000"/>
              </a:solidFill>
            </a:endParaRPr>
          </a:p>
        </p:txBody>
      </p:sp>
      <p:sp>
        <p:nvSpPr>
          <p:cNvPr id="3" name="Content Placeholder 2"/>
          <p:cNvSpPr>
            <a:spLocks noGrp="1"/>
          </p:cNvSpPr>
          <p:nvPr>
            <p:ph idx="1"/>
          </p:nvPr>
        </p:nvSpPr>
        <p:spPr>
          <a:xfrm>
            <a:off x="457200" y="1428736"/>
            <a:ext cx="8229600" cy="4697427"/>
          </a:xfrm>
        </p:spPr>
        <p:txBody>
          <a:bodyPr>
            <a:normAutofit fontScale="70000" lnSpcReduction="20000"/>
          </a:bodyPr>
          <a:lstStyle/>
          <a:p>
            <a:pPr>
              <a:spcAft>
                <a:spcPts val="600"/>
              </a:spcAft>
            </a:pPr>
            <a:r>
              <a:rPr lang="en-US" sz="3400" dirty="0" err="1">
                <a:latin typeface="Berlin Sans FB" pitchFamily="34" charset="0"/>
              </a:rPr>
              <a:t>Penelitian</a:t>
            </a:r>
            <a:r>
              <a:rPr lang="en-US" sz="3400" dirty="0">
                <a:latin typeface="Berlin Sans FB" pitchFamily="34" charset="0"/>
              </a:rPr>
              <a:t> survey </a:t>
            </a:r>
            <a:r>
              <a:rPr lang="en-US" sz="3400" dirty="0" err="1">
                <a:latin typeface="Berlin Sans FB" pitchFamily="34" charset="0"/>
              </a:rPr>
              <a:t>adalah</a:t>
            </a:r>
            <a:r>
              <a:rPr lang="en-US" sz="3400" dirty="0">
                <a:latin typeface="Berlin Sans FB" pitchFamily="34" charset="0"/>
              </a:rPr>
              <a:t> </a:t>
            </a:r>
            <a:r>
              <a:rPr lang="en-US" sz="3400" dirty="0" err="1">
                <a:latin typeface="Berlin Sans FB" pitchFamily="34" charset="0"/>
              </a:rPr>
              <a:t>penelitian</a:t>
            </a:r>
            <a:r>
              <a:rPr lang="en-US" sz="3400" dirty="0">
                <a:latin typeface="Berlin Sans FB" pitchFamily="34" charset="0"/>
              </a:rPr>
              <a:t> yang </a:t>
            </a:r>
            <a:r>
              <a:rPr lang="en-US" sz="3400" dirty="0" err="1">
                <a:latin typeface="Berlin Sans FB" pitchFamily="34" charset="0"/>
              </a:rPr>
              <a:t>mengambil</a:t>
            </a:r>
            <a:r>
              <a:rPr lang="en-US" sz="3400" dirty="0">
                <a:latin typeface="Berlin Sans FB" pitchFamily="34" charset="0"/>
              </a:rPr>
              <a:t> </a:t>
            </a:r>
            <a:r>
              <a:rPr lang="en-US" sz="3400" dirty="0" err="1">
                <a:latin typeface="Berlin Sans FB" pitchFamily="34" charset="0"/>
              </a:rPr>
              <a:t>sampel</a:t>
            </a:r>
            <a:r>
              <a:rPr lang="en-US" sz="3400" dirty="0">
                <a:latin typeface="Berlin Sans FB" pitchFamily="34" charset="0"/>
              </a:rPr>
              <a:t> </a:t>
            </a:r>
            <a:r>
              <a:rPr lang="en-US" sz="3400" dirty="0" err="1">
                <a:latin typeface="Berlin Sans FB" pitchFamily="34" charset="0"/>
              </a:rPr>
              <a:t>dari</a:t>
            </a:r>
            <a:r>
              <a:rPr lang="en-US" sz="3400" dirty="0">
                <a:latin typeface="Berlin Sans FB" pitchFamily="34" charset="0"/>
              </a:rPr>
              <a:t> </a:t>
            </a:r>
            <a:r>
              <a:rPr lang="en-US" sz="3400" dirty="0" err="1">
                <a:latin typeface="Berlin Sans FB" pitchFamily="34" charset="0"/>
              </a:rPr>
              <a:t>satu</a:t>
            </a:r>
            <a:r>
              <a:rPr lang="en-US" sz="3400" dirty="0">
                <a:latin typeface="Berlin Sans FB" pitchFamily="34" charset="0"/>
              </a:rPr>
              <a:t> </a:t>
            </a:r>
            <a:r>
              <a:rPr lang="en-US" sz="3400" dirty="0" err="1">
                <a:latin typeface="Berlin Sans FB" pitchFamily="34" charset="0"/>
              </a:rPr>
              <a:t>populasi</a:t>
            </a:r>
            <a:r>
              <a:rPr lang="en-US" sz="3400" dirty="0">
                <a:latin typeface="Berlin Sans FB" pitchFamily="34" charset="0"/>
              </a:rPr>
              <a:t> </a:t>
            </a:r>
            <a:r>
              <a:rPr lang="en-US" sz="3400" dirty="0" err="1">
                <a:latin typeface="Berlin Sans FB" pitchFamily="34" charset="0"/>
              </a:rPr>
              <a:t>dan</a:t>
            </a:r>
            <a:r>
              <a:rPr lang="en-US" sz="3400" dirty="0">
                <a:latin typeface="Berlin Sans FB" pitchFamily="34" charset="0"/>
              </a:rPr>
              <a:t> </a:t>
            </a:r>
            <a:r>
              <a:rPr lang="en-US" sz="3400" dirty="0" err="1">
                <a:latin typeface="Berlin Sans FB" pitchFamily="34" charset="0"/>
              </a:rPr>
              <a:t>menggunakan</a:t>
            </a:r>
            <a:r>
              <a:rPr lang="en-US" sz="3400" dirty="0">
                <a:latin typeface="Berlin Sans FB" pitchFamily="34" charset="0"/>
              </a:rPr>
              <a:t> </a:t>
            </a:r>
            <a:r>
              <a:rPr lang="en-US" sz="3400" dirty="0" err="1">
                <a:latin typeface="Berlin Sans FB" pitchFamily="34" charset="0"/>
              </a:rPr>
              <a:t>kuesioner</a:t>
            </a:r>
            <a:r>
              <a:rPr lang="en-US" sz="3400" dirty="0">
                <a:latin typeface="Berlin Sans FB" pitchFamily="34" charset="0"/>
              </a:rPr>
              <a:t> </a:t>
            </a:r>
            <a:r>
              <a:rPr lang="en-US" sz="3400" dirty="0" err="1">
                <a:latin typeface="Berlin Sans FB" pitchFamily="34" charset="0"/>
              </a:rPr>
              <a:t>sebagai</a:t>
            </a:r>
            <a:r>
              <a:rPr lang="en-US" sz="3400" dirty="0">
                <a:latin typeface="Berlin Sans FB" pitchFamily="34" charset="0"/>
              </a:rPr>
              <a:t> </a:t>
            </a:r>
            <a:r>
              <a:rPr lang="en-US" sz="3400" dirty="0" err="1">
                <a:latin typeface="Berlin Sans FB" pitchFamily="34" charset="0"/>
              </a:rPr>
              <a:t>alat</a:t>
            </a:r>
            <a:r>
              <a:rPr lang="en-US" sz="3400" dirty="0">
                <a:latin typeface="Berlin Sans FB" pitchFamily="34" charset="0"/>
              </a:rPr>
              <a:t> </a:t>
            </a:r>
            <a:r>
              <a:rPr lang="en-US" sz="3400" dirty="0" err="1">
                <a:latin typeface="Berlin Sans FB" pitchFamily="34" charset="0"/>
              </a:rPr>
              <a:t>pengumpul</a:t>
            </a:r>
            <a:r>
              <a:rPr lang="en-US" sz="3400" dirty="0">
                <a:latin typeface="Berlin Sans FB" pitchFamily="34" charset="0"/>
              </a:rPr>
              <a:t> data yang </a:t>
            </a:r>
            <a:r>
              <a:rPr lang="en-US" sz="3400" dirty="0" err="1">
                <a:latin typeface="Berlin Sans FB" pitchFamily="34" charset="0"/>
              </a:rPr>
              <a:t>pokok</a:t>
            </a:r>
            <a:r>
              <a:rPr lang="en-US" sz="3400" dirty="0">
                <a:latin typeface="Berlin Sans FB" pitchFamily="34" charset="0"/>
              </a:rPr>
              <a:t> (</a:t>
            </a:r>
            <a:r>
              <a:rPr lang="en-US" sz="3400" dirty="0" err="1">
                <a:latin typeface="Berlin Sans FB" pitchFamily="34" charset="0"/>
              </a:rPr>
              <a:t>Singarimbun</a:t>
            </a:r>
            <a:r>
              <a:rPr lang="en-US" sz="3400" dirty="0">
                <a:latin typeface="Berlin Sans FB" pitchFamily="34" charset="0"/>
              </a:rPr>
              <a:t>, 1998). </a:t>
            </a:r>
            <a:endParaRPr lang="en-US" sz="3400" dirty="0" smtClean="0">
              <a:latin typeface="Berlin Sans FB" pitchFamily="34" charset="0"/>
            </a:endParaRPr>
          </a:p>
          <a:p>
            <a:pPr>
              <a:spcAft>
                <a:spcPts val="600"/>
              </a:spcAft>
            </a:pPr>
            <a:r>
              <a:rPr lang="en-US" sz="3400" dirty="0" err="1" smtClean="0">
                <a:latin typeface="Berlin Sans FB" pitchFamily="34" charset="0"/>
              </a:rPr>
              <a:t>Survei</a:t>
            </a:r>
            <a:r>
              <a:rPr lang="en-US" sz="3400" dirty="0" smtClean="0">
                <a:latin typeface="Berlin Sans FB" pitchFamily="34" charset="0"/>
              </a:rPr>
              <a:t> </a:t>
            </a:r>
            <a:r>
              <a:rPr lang="en-US" sz="3400" dirty="0" err="1">
                <a:latin typeface="Berlin Sans FB" pitchFamily="34" charset="0"/>
              </a:rPr>
              <a:t>merupakan</a:t>
            </a:r>
            <a:r>
              <a:rPr lang="en-US" sz="3400" dirty="0">
                <a:latin typeface="Berlin Sans FB" pitchFamily="34" charset="0"/>
              </a:rPr>
              <a:t> </a:t>
            </a:r>
            <a:r>
              <a:rPr lang="en-US" sz="3400" dirty="0" err="1">
                <a:latin typeface="Berlin Sans FB" pitchFamily="34" charset="0"/>
              </a:rPr>
              <a:t>studi</a:t>
            </a:r>
            <a:r>
              <a:rPr lang="en-US" sz="3400" dirty="0">
                <a:latin typeface="Berlin Sans FB" pitchFamily="34" charset="0"/>
              </a:rPr>
              <a:t> yang </a:t>
            </a:r>
            <a:r>
              <a:rPr lang="en-US" sz="3400" dirty="0" err="1">
                <a:latin typeface="Berlin Sans FB" pitchFamily="34" charset="0"/>
              </a:rPr>
              <a:t>bersifat</a:t>
            </a:r>
            <a:r>
              <a:rPr lang="en-US" sz="3400" dirty="0">
                <a:latin typeface="Berlin Sans FB" pitchFamily="34" charset="0"/>
              </a:rPr>
              <a:t> </a:t>
            </a:r>
            <a:r>
              <a:rPr lang="en-US" sz="3400" dirty="0" err="1">
                <a:latin typeface="Berlin Sans FB" pitchFamily="34" charset="0"/>
              </a:rPr>
              <a:t>kuantitatif</a:t>
            </a:r>
            <a:r>
              <a:rPr lang="en-US" sz="3400" dirty="0">
                <a:latin typeface="Berlin Sans FB" pitchFamily="34" charset="0"/>
              </a:rPr>
              <a:t> yang </a:t>
            </a:r>
            <a:r>
              <a:rPr lang="en-US" sz="3400" dirty="0" err="1">
                <a:latin typeface="Berlin Sans FB" pitchFamily="34" charset="0"/>
              </a:rPr>
              <a:t>digunakan</a:t>
            </a:r>
            <a:r>
              <a:rPr lang="en-US" sz="3400" dirty="0">
                <a:latin typeface="Berlin Sans FB" pitchFamily="34" charset="0"/>
              </a:rPr>
              <a:t> </a:t>
            </a:r>
            <a:r>
              <a:rPr lang="en-US" sz="3400" dirty="0" err="1">
                <a:latin typeface="Berlin Sans FB" pitchFamily="34" charset="0"/>
              </a:rPr>
              <a:t>untuk</a:t>
            </a:r>
            <a:r>
              <a:rPr lang="en-US" sz="3400" dirty="0">
                <a:latin typeface="Berlin Sans FB" pitchFamily="34" charset="0"/>
              </a:rPr>
              <a:t> </a:t>
            </a:r>
            <a:r>
              <a:rPr lang="en-US" sz="3400" dirty="0" err="1">
                <a:latin typeface="Berlin Sans FB" pitchFamily="34" charset="0"/>
              </a:rPr>
              <a:t>meneliti</a:t>
            </a:r>
            <a:r>
              <a:rPr lang="en-US" sz="3400" dirty="0">
                <a:latin typeface="Berlin Sans FB" pitchFamily="34" charset="0"/>
              </a:rPr>
              <a:t> </a:t>
            </a:r>
            <a:r>
              <a:rPr lang="en-US" sz="3400" dirty="0" err="1">
                <a:latin typeface="Berlin Sans FB" pitchFamily="34" charset="0"/>
              </a:rPr>
              <a:t>gejala</a:t>
            </a:r>
            <a:r>
              <a:rPr lang="en-US" sz="3400" dirty="0">
                <a:latin typeface="Berlin Sans FB" pitchFamily="34" charset="0"/>
              </a:rPr>
              <a:t> </a:t>
            </a:r>
            <a:r>
              <a:rPr lang="en-US" sz="3400" dirty="0" err="1">
                <a:latin typeface="Berlin Sans FB" pitchFamily="34" charset="0"/>
              </a:rPr>
              <a:t>suatu</a:t>
            </a:r>
            <a:r>
              <a:rPr lang="en-US" sz="3400" dirty="0">
                <a:latin typeface="Berlin Sans FB" pitchFamily="34" charset="0"/>
              </a:rPr>
              <a:t> </a:t>
            </a:r>
            <a:r>
              <a:rPr lang="en-US" sz="3400" dirty="0" err="1">
                <a:latin typeface="Berlin Sans FB" pitchFamily="34" charset="0"/>
              </a:rPr>
              <a:t>kelompok</a:t>
            </a:r>
            <a:r>
              <a:rPr lang="en-US" sz="3400" dirty="0">
                <a:latin typeface="Berlin Sans FB" pitchFamily="34" charset="0"/>
              </a:rPr>
              <a:t> </a:t>
            </a:r>
            <a:r>
              <a:rPr lang="en-US" sz="3400" dirty="0" err="1">
                <a:latin typeface="Berlin Sans FB" pitchFamily="34" charset="0"/>
              </a:rPr>
              <a:t>atau</a:t>
            </a:r>
            <a:r>
              <a:rPr lang="en-US" sz="3400" dirty="0">
                <a:latin typeface="Berlin Sans FB" pitchFamily="34" charset="0"/>
              </a:rPr>
              <a:t> </a:t>
            </a:r>
            <a:r>
              <a:rPr lang="en-US" sz="3400" dirty="0" err="1">
                <a:latin typeface="Berlin Sans FB" pitchFamily="34" charset="0"/>
              </a:rPr>
              <a:t>perilaku</a:t>
            </a:r>
            <a:r>
              <a:rPr lang="en-US" sz="3400" dirty="0">
                <a:latin typeface="Berlin Sans FB" pitchFamily="34" charset="0"/>
              </a:rPr>
              <a:t> </a:t>
            </a:r>
            <a:r>
              <a:rPr lang="en-US" sz="3400" dirty="0" err="1">
                <a:latin typeface="Berlin Sans FB" pitchFamily="34" charset="0"/>
              </a:rPr>
              <a:t>individu</a:t>
            </a:r>
            <a:r>
              <a:rPr lang="en-US" sz="3400" dirty="0">
                <a:latin typeface="Berlin Sans FB" pitchFamily="34" charset="0"/>
              </a:rPr>
              <a:t>. </a:t>
            </a:r>
            <a:endParaRPr lang="en-US" sz="3400" dirty="0" smtClean="0">
              <a:latin typeface="Berlin Sans FB" pitchFamily="34" charset="0"/>
            </a:endParaRPr>
          </a:p>
          <a:p>
            <a:pPr>
              <a:spcAft>
                <a:spcPts val="600"/>
              </a:spcAft>
            </a:pPr>
            <a:r>
              <a:rPr lang="en-US" sz="3400" dirty="0" smtClean="0">
                <a:latin typeface="Berlin Sans FB" pitchFamily="34" charset="0"/>
              </a:rPr>
              <a:t>Survey </a:t>
            </a:r>
            <a:r>
              <a:rPr lang="en-US" sz="3400" dirty="0" err="1">
                <a:latin typeface="Berlin Sans FB" pitchFamily="34" charset="0"/>
              </a:rPr>
              <a:t>adalah</a:t>
            </a:r>
            <a:r>
              <a:rPr lang="en-US" sz="3400" dirty="0">
                <a:latin typeface="Berlin Sans FB" pitchFamily="34" charset="0"/>
              </a:rPr>
              <a:t> </a:t>
            </a:r>
            <a:r>
              <a:rPr lang="en-US" sz="3400" dirty="0" err="1">
                <a:latin typeface="Berlin Sans FB" pitchFamily="34" charset="0"/>
              </a:rPr>
              <a:t>suatu</a:t>
            </a:r>
            <a:r>
              <a:rPr lang="en-US" sz="3400" dirty="0">
                <a:latin typeface="Berlin Sans FB" pitchFamily="34" charset="0"/>
              </a:rPr>
              <a:t> </a:t>
            </a:r>
            <a:r>
              <a:rPr lang="en-US" sz="3400" dirty="0" err="1">
                <a:latin typeface="Berlin Sans FB" pitchFamily="34" charset="0"/>
              </a:rPr>
              <a:t>desain</a:t>
            </a:r>
            <a:r>
              <a:rPr lang="en-US" sz="3400" dirty="0">
                <a:latin typeface="Berlin Sans FB" pitchFamily="34" charset="0"/>
              </a:rPr>
              <a:t> yang </a:t>
            </a:r>
            <a:r>
              <a:rPr lang="en-US" sz="3400" dirty="0" err="1">
                <a:latin typeface="Berlin Sans FB" pitchFamily="34" charset="0"/>
              </a:rPr>
              <a:t>digunakan</a:t>
            </a:r>
            <a:r>
              <a:rPr lang="en-US" sz="3400" dirty="0">
                <a:latin typeface="Berlin Sans FB" pitchFamily="34" charset="0"/>
              </a:rPr>
              <a:t> </a:t>
            </a:r>
            <a:r>
              <a:rPr lang="en-US" sz="3400" dirty="0" err="1">
                <a:latin typeface="Berlin Sans FB" pitchFamily="34" charset="0"/>
              </a:rPr>
              <a:t>untuk</a:t>
            </a:r>
            <a:r>
              <a:rPr lang="en-US" sz="3400" dirty="0">
                <a:latin typeface="Berlin Sans FB" pitchFamily="34" charset="0"/>
              </a:rPr>
              <a:t> </a:t>
            </a:r>
            <a:r>
              <a:rPr lang="en-US" sz="3400" dirty="0" err="1" smtClean="0">
                <a:latin typeface="Berlin Sans FB" pitchFamily="34" charset="0"/>
              </a:rPr>
              <a:t>pengumpulan</a:t>
            </a:r>
            <a:r>
              <a:rPr lang="en-US" sz="3400" dirty="0" smtClean="0">
                <a:latin typeface="Berlin Sans FB" pitchFamily="34" charset="0"/>
              </a:rPr>
              <a:t> </a:t>
            </a:r>
            <a:r>
              <a:rPr lang="en-US" sz="3400" dirty="0" err="1">
                <a:latin typeface="Berlin Sans FB" pitchFamily="34" charset="0"/>
              </a:rPr>
              <a:t>informasi</a:t>
            </a:r>
            <a:r>
              <a:rPr lang="en-US" sz="3400" dirty="0">
                <a:latin typeface="Berlin Sans FB" pitchFamily="34" charset="0"/>
              </a:rPr>
              <a:t> yang </a:t>
            </a:r>
            <a:r>
              <a:rPr lang="en-US" sz="3400" dirty="0" err="1">
                <a:latin typeface="Berlin Sans FB" pitchFamily="34" charset="0"/>
              </a:rPr>
              <a:t>berhubungan</a:t>
            </a:r>
            <a:r>
              <a:rPr lang="en-US" sz="3400" dirty="0">
                <a:latin typeface="Berlin Sans FB" pitchFamily="34" charset="0"/>
              </a:rPr>
              <a:t> </a:t>
            </a:r>
            <a:r>
              <a:rPr lang="en-US" sz="3400" dirty="0" err="1">
                <a:latin typeface="Berlin Sans FB" pitchFamily="34" charset="0"/>
              </a:rPr>
              <a:t>dengan</a:t>
            </a:r>
            <a:r>
              <a:rPr lang="en-US" sz="3400" dirty="0">
                <a:latin typeface="Berlin Sans FB" pitchFamily="34" charset="0"/>
              </a:rPr>
              <a:t> </a:t>
            </a:r>
            <a:r>
              <a:rPr lang="en-US" sz="3400" dirty="0" err="1">
                <a:latin typeface="Berlin Sans FB" pitchFamily="34" charset="0"/>
              </a:rPr>
              <a:t>prevalensi</a:t>
            </a:r>
            <a:r>
              <a:rPr lang="en-US" sz="3400" dirty="0">
                <a:latin typeface="Berlin Sans FB" pitchFamily="34" charset="0"/>
              </a:rPr>
              <a:t>, </a:t>
            </a:r>
            <a:r>
              <a:rPr lang="en-US" sz="3400" dirty="0" err="1" smtClean="0">
                <a:latin typeface="Berlin Sans FB" pitchFamily="34" charset="0"/>
              </a:rPr>
              <a:t>pengetahuan</a:t>
            </a:r>
            <a:r>
              <a:rPr lang="en-US" sz="3400" dirty="0" smtClean="0">
                <a:latin typeface="Berlin Sans FB" pitchFamily="34" charset="0"/>
              </a:rPr>
              <a:t>, </a:t>
            </a:r>
            <a:r>
              <a:rPr lang="en-US" sz="3400" dirty="0" err="1" smtClean="0">
                <a:latin typeface="Berlin Sans FB" pitchFamily="34" charset="0"/>
              </a:rPr>
              <a:t>kemauan</a:t>
            </a:r>
            <a:r>
              <a:rPr lang="en-US" sz="3400" dirty="0" smtClean="0">
                <a:latin typeface="Berlin Sans FB" pitchFamily="34" charset="0"/>
              </a:rPr>
              <a:t>, </a:t>
            </a:r>
            <a:r>
              <a:rPr lang="en-US" sz="3400" dirty="0" err="1" smtClean="0">
                <a:latin typeface="Berlin Sans FB" pitchFamily="34" charset="0"/>
              </a:rPr>
              <a:t>pendapat</a:t>
            </a:r>
            <a:r>
              <a:rPr lang="en-US" sz="3400" dirty="0" smtClean="0">
                <a:latin typeface="Berlin Sans FB" pitchFamily="34" charset="0"/>
              </a:rPr>
              <a:t>, </a:t>
            </a:r>
            <a:r>
              <a:rPr lang="en-US" sz="3400" dirty="0" err="1" smtClean="0">
                <a:latin typeface="Berlin Sans FB" pitchFamily="34" charset="0"/>
              </a:rPr>
              <a:t>perilaku</a:t>
            </a:r>
            <a:r>
              <a:rPr lang="en-US" sz="3400" dirty="0" smtClean="0">
                <a:latin typeface="Berlin Sans FB" pitchFamily="34" charset="0"/>
              </a:rPr>
              <a:t>, </a:t>
            </a:r>
            <a:r>
              <a:rPr lang="en-US" sz="3400" dirty="0" err="1" smtClean="0">
                <a:latin typeface="Berlin Sans FB" pitchFamily="34" charset="0"/>
              </a:rPr>
              <a:t>dan</a:t>
            </a:r>
            <a:r>
              <a:rPr lang="en-US" sz="3400" dirty="0" smtClean="0">
                <a:latin typeface="Berlin Sans FB" pitchFamily="34" charset="0"/>
              </a:rPr>
              <a:t> </a:t>
            </a:r>
            <a:r>
              <a:rPr lang="en-US" sz="3400" dirty="0" err="1" smtClean="0">
                <a:latin typeface="Berlin Sans FB" pitchFamily="34" charset="0"/>
              </a:rPr>
              <a:t>nilai</a:t>
            </a:r>
            <a:r>
              <a:rPr lang="en-US" sz="3400" dirty="0" smtClean="0">
                <a:latin typeface="Berlin Sans FB" pitchFamily="34" charset="0"/>
              </a:rPr>
              <a:t>. </a:t>
            </a:r>
            <a:r>
              <a:rPr lang="en-US" sz="3400" dirty="0" err="1" smtClean="0">
                <a:latin typeface="Berlin Sans FB" pitchFamily="34" charset="0"/>
              </a:rPr>
              <a:t>Pada</a:t>
            </a:r>
            <a:r>
              <a:rPr lang="en-US" sz="3400" dirty="0" smtClean="0">
                <a:latin typeface="Berlin Sans FB" pitchFamily="34" charset="0"/>
              </a:rPr>
              <a:t> </a:t>
            </a:r>
            <a:r>
              <a:rPr lang="en-US" sz="3400" dirty="0">
                <a:latin typeface="Berlin Sans FB" pitchFamily="34" charset="0"/>
              </a:rPr>
              <a:t>survey </a:t>
            </a:r>
            <a:r>
              <a:rPr lang="en-US" sz="3400" dirty="0" err="1">
                <a:latin typeface="Berlin Sans FB" pitchFamily="34" charset="0"/>
              </a:rPr>
              <a:t>tidak</a:t>
            </a:r>
            <a:r>
              <a:rPr lang="en-US" sz="3400" dirty="0">
                <a:latin typeface="Berlin Sans FB" pitchFamily="34" charset="0"/>
              </a:rPr>
              <a:t> </a:t>
            </a:r>
            <a:r>
              <a:rPr lang="en-US" sz="3400" dirty="0" err="1">
                <a:latin typeface="Berlin Sans FB" pitchFamily="34" charset="0"/>
              </a:rPr>
              <a:t>ada</a:t>
            </a:r>
            <a:r>
              <a:rPr lang="en-US" sz="3400" dirty="0">
                <a:latin typeface="Berlin Sans FB" pitchFamily="34" charset="0"/>
              </a:rPr>
              <a:t> </a:t>
            </a:r>
            <a:r>
              <a:rPr lang="en-US" sz="3400" dirty="0" err="1" smtClean="0">
                <a:latin typeface="Berlin Sans FB" pitchFamily="34" charset="0"/>
              </a:rPr>
              <a:t>intervensi</a:t>
            </a:r>
            <a:r>
              <a:rPr lang="en-US" sz="3400" dirty="0" smtClean="0">
                <a:latin typeface="Berlin Sans FB" pitchFamily="34" charset="0"/>
              </a:rPr>
              <a:t>. </a:t>
            </a:r>
            <a:endParaRPr lang="en-US" sz="3400" dirty="0">
              <a:latin typeface="Berlin Sans FB" pitchFamily="34" charset="0"/>
            </a:endParaRPr>
          </a:p>
          <a:p>
            <a:pPr>
              <a:spcAft>
                <a:spcPts val="600"/>
              </a:spcAft>
            </a:pPr>
            <a:r>
              <a:rPr lang="en-US" sz="3400" dirty="0" err="1">
                <a:solidFill>
                  <a:schemeClr val="tx1">
                    <a:lumMod val="85000"/>
                    <a:lumOff val="15000"/>
                  </a:schemeClr>
                </a:solidFill>
                <a:latin typeface="Berlin Sans FB" pitchFamily="34" charset="0"/>
              </a:rPr>
              <a:t>Penelitian</a:t>
            </a:r>
            <a:r>
              <a:rPr lang="en-US" sz="3400" dirty="0">
                <a:solidFill>
                  <a:schemeClr val="tx1">
                    <a:lumMod val="85000"/>
                    <a:lumOff val="15000"/>
                  </a:schemeClr>
                </a:solidFill>
                <a:latin typeface="Berlin Sans FB" pitchFamily="34" charset="0"/>
              </a:rPr>
              <a:t> </a:t>
            </a:r>
            <a:r>
              <a:rPr lang="en-US" sz="3400" dirty="0" err="1">
                <a:solidFill>
                  <a:schemeClr val="tx1">
                    <a:lumMod val="85000"/>
                    <a:lumOff val="15000"/>
                  </a:schemeClr>
                </a:solidFill>
                <a:latin typeface="Berlin Sans FB" pitchFamily="34" charset="0"/>
              </a:rPr>
              <a:t>survei</a:t>
            </a:r>
            <a:r>
              <a:rPr lang="en-US" sz="3400" dirty="0">
                <a:solidFill>
                  <a:schemeClr val="tx1">
                    <a:lumMod val="85000"/>
                    <a:lumOff val="15000"/>
                  </a:schemeClr>
                </a:solidFill>
                <a:latin typeface="Berlin Sans FB" pitchFamily="34" charset="0"/>
              </a:rPr>
              <a:t> </a:t>
            </a:r>
            <a:r>
              <a:rPr lang="en-US" sz="3400" dirty="0" err="1">
                <a:solidFill>
                  <a:schemeClr val="tx1">
                    <a:lumMod val="85000"/>
                    <a:lumOff val="15000"/>
                  </a:schemeClr>
                </a:solidFill>
                <a:latin typeface="Berlin Sans FB" pitchFamily="34" charset="0"/>
              </a:rPr>
              <a:t>merupakan</a:t>
            </a:r>
            <a:r>
              <a:rPr lang="en-US" sz="3400" dirty="0">
                <a:solidFill>
                  <a:schemeClr val="tx1">
                    <a:lumMod val="85000"/>
                    <a:lumOff val="15000"/>
                  </a:schemeClr>
                </a:solidFill>
                <a:latin typeface="Berlin Sans FB" pitchFamily="34" charset="0"/>
              </a:rPr>
              <a:t> </a:t>
            </a:r>
            <a:r>
              <a:rPr lang="en-US" sz="3400" dirty="0" err="1">
                <a:solidFill>
                  <a:schemeClr val="tx1">
                    <a:lumMod val="85000"/>
                    <a:lumOff val="15000"/>
                  </a:schemeClr>
                </a:solidFill>
                <a:latin typeface="Berlin Sans FB" pitchFamily="34" charset="0"/>
              </a:rPr>
              <a:t>suatu</a:t>
            </a:r>
            <a:r>
              <a:rPr lang="en-US" sz="3400" dirty="0">
                <a:solidFill>
                  <a:schemeClr val="tx1">
                    <a:lumMod val="85000"/>
                    <a:lumOff val="15000"/>
                  </a:schemeClr>
                </a:solidFill>
                <a:latin typeface="Berlin Sans FB" pitchFamily="34" charset="0"/>
              </a:rPr>
              <a:t> </a:t>
            </a:r>
            <a:r>
              <a:rPr lang="en-US" sz="3400" dirty="0" err="1">
                <a:solidFill>
                  <a:schemeClr val="tx2"/>
                </a:solidFill>
                <a:latin typeface="Berlin Sans FB" pitchFamily="34" charset="0"/>
                <a:hlinkClick r:id="rId2" tooltip="Teknik"/>
              </a:rPr>
              <a:t>teknik</a:t>
            </a:r>
            <a:r>
              <a:rPr lang="en-US" sz="3400" dirty="0">
                <a:solidFill>
                  <a:schemeClr val="tx2"/>
                </a:solidFill>
                <a:latin typeface="Berlin Sans FB" pitchFamily="34" charset="0"/>
              </a:rPr>
              <a:t> </a:t>
            </a:r>
            <a:r>
              <a:rPr lang="en-US" sz="3400" dirty="0" err="1">
                <a:solidFill>
                  <a:schemeClr val="tx2"/>
                </a:solidFill>
                <a:latin typeface="Berlin Sans FB" pitchFamily="34" charset="0"/>
                <a:hlinkClick r:id="rId3" tooltip="Pengumpulan (halaman belum tersedia)"/>
              </a:rPr>
              <a:t>pengumpulan</a:t>
            </a:r>
            <a:r>
              <a:rPr lang="en-US" sz="3400" dirty="0">
                <a:solidFill>
                  <a:schemeClr val="tx2"/>
                </a:solidFill>
                <a:latin typeface="Berlin Sans FB" pitchFamily="34" charset="0"/>
              </a:rPr>
              <a:t> </a:t>
            </a:r>
            <a:r>
              <a:rPr lang="en-US" sz="3400" dirty="0" err="1">
                <a:solidFill>
                  <a:schemeClr val="tx2"/>
                </a:solidFill>
                <a:latin typeface="Berlin Sans FB" pitchFamily="34" charset="0"/>
                <a:hlinkClick r:id="rId4" tooltip="Informasi"/>
              </a:rPr>
              <a:t>informasi</a:t>
            </a:r>
            <a:r>
              <a:rPr lang="en-US" sz="3400" dirty="0">
                <a:solidFill>
                  <a:schemeClr val="tx2"/>
                </a:solidFill>
                <a:latin typeface="Berlin Sans FB" pitchFamily="34" charset="0"/>
              </a:rPr>
              <a:t> </a:t>
            </a:r>
            <a:r>
              <a:rPr lang="en-US" sz="3400" dirty="0">
                <a:solidFill>
                  <a:schemeClr val="tx1">
                    <a:lumMod val="85000"/>
                    <a:lumOff val="15000"/>
                  </a:schemeClr>
                </a:solidFill>
                <a:latin typeface="Berlin Sans FB" pitchFamily="34" charset="0"/>
              </a:rPr>
              <a:t>yang </a:t>
            </a:r>
            <a:r>
              <a:rPr lang="en-US" sz="3400" dirty="0" err="1">
                <a:solidFill>
                  <a:schemeClr val="tx1">
                    <a:lumMod val="85000"/>
                    <a:lumOff val="15000"/>
                  </a:schemeClr>
                </a:solidFill>
                <a:latin typeface="Berlin Sans FB" pitchFamily="34" charset="0"/>
              </a:rPr>
              <a:t>dilakukan</a:t>
            </a:r>
            <a:r>
              <a:rPr lang="en-US" sz="3400" dirty="0">
                <a:solidFill>
                  <a:schemeClr val="tx1">
                    <a:lumMod val="85000"/>
                    <a:lumOff val="15000"/>
                  </a:schemeClr>
                </a:solidFill>
                <a:latin typeface="Berlin Sans FB" pitchFamily="34" charset="0"/>
              </a:rPr>
              <a:t> </a:t>
            </a:r>
            <a:r>
              <a:rPr lang="en-US" sz="3400" dirty="0" err="1">
                <a:solidFill>
                  <a:schemeClr val="tx1">
                    <a:lumMod val="85000"/>
                    <a:lumOff val="15000"/>
                  </a:schemeClr>
                </a:solidFill>
                <a:latin typeface="Berlin Sans FB" pitchFamily="34" charset="0"/>
              </a:rPr>
              <a:t>dengan</a:t>
            </a:r>
            <a:r>
              <a:rPr lang="en-US" sz="3400" dirty="0">
                <a:solidFill>
                  <a:schemeClr val="tx1">
                    <a:lumMod val="85000"/>
                    <a:lumOff val="15000"/>
                  </a:schemeClr>
                </a:solidFill>
                <a:latin typeface="Berlin Sans FB" pitchFamily="34" charset="0"/>
              </a:rPr>
              <a:t> </a:t>
            </a:r>
            <a:r>
              <a:rPr lang="en-US" sz="3400" dirty="0" err="1">
                <a:solidFill>
                  <a:schemeClr val="tx1">
                    <a:lumMod val="85000"/>
                    <a:lumOff val="15000"/>
                  </a:schemeClr>
                </a:solidFill>
                <a:latin typeface="Berlin Sans FB" pitchFamily="34" charset="0"/>
                <a:hlinkClick r:id="rId5" tooltip="Cara (halaman belum tersedia)"/>
              </a:rPr>
              <a:t>cara</a:t>
            </a:r>
            <a:r>
              <a:rPr lang="en-US" sz="3400" dirty="0">
                <a:solidFill>
                  <a:schemeClr val="tx1">
                    <a:lumMod val="85000"/>
                    <a:lumOff val="15000"/>
                  </a:schemeClr>
                </a:solidFill>
                <a:latin typeface="Berlin Sans FB" pitchFamily="34" charset="0"/>
              </a:rPr>
              <a:t> </a:t>
            </a:r>
            <a:r>
              <a:rPr lang="en-US" sz="3400" dirty="0" err="1">
                <a:solidFill>
                  <a:schemeClr val="tx1">
                    <a:lumMod val="85000"/>
                    <a:lumOff val="15000"/>
                  </a:schemeClr>
                </a:solidFill>
                <a:latin typeface="Berlin Sans FB" pitchFamily="34" charset="0"/>
              </a:rPr>
              <a:t>menyusun</a:t>
            </a:r>
            <a:r>
              <a:rPr lang="en-US" sz="3400" dirty="0">
                <a:solidFill>
                  <a:schemeClr val="tx1">
                    <a:lumMod val="85000"/>
                    <a:lumOff val="15000"/>
                  </a:schemeClr>
                </a:solidFill>
                <a:latin typeface="Berlin Sans FB" pitchFamily="34" charset="0"/>
              </a:rPr>
              <a:t> </a:t>
            </a:r>
            <a:r>
              <a:rPr lang="en-US" sz="3400" dirty="0" err="1">
                <a:solidFill>
                  <a:schemeClr val="tx1">
                    <a:lumMod val="85000"/>
                    <a:lumOff val="15000"/>
                  </a:schemeClr>
                </a:solidFill>
                <a:latin typeface="Berlin Sans FB" pitchFamily="34" charset="0"/>
                <a:hlinkClick r:id="rId6" tooltip="Daftar"/>
              </a:rPr>
              <a:t>daftar</a:t>
            </a:r>
            <a:r>
              <a:rPr lang="en-US" sz="3400" dirty="0">
                <a:solidFill>
                  <a:schemeClr val="tx1">
                    <a:lumMod val="85000"/>
                    <a:lumOff val="15000"/>
                  </a:schemeClr>
                </a:solidFill>
                <a:latin typeface="Berlin Sans FB" pitchFamily="34" charset="0"/>
              </a:rPr>
              <a:t> </a:t>
            </a:r>
            <a:r>
              <a:rPr lang="en-US" sz="3400" dirty="0" err="1">
                <a:solidFill>
                  <a:schemeClr val="tx1">
                    <a:lumMod val="85000"/>
                    <a:lumOff val="15000"/>
                  </a:schemeClr>
                </a:solidFill>
                <a:latin typeface="Berlin Sans FB" pitchFamily="34" charset="0"/>
                <a:hlinkClick r:id="rId7" tooltip="Pertanyaan"/>
              </a:rPr>
              <a:t>pertanyaan</a:t>
            </a:r>
            <a:r>
              <a:rPr lang="en-US" sz="3400" dirty="0">
                <a:solidFill>
                  <a:schemeClr val="tx1">
                    <a:lumMod val="85000"/>
                    <a:lumOff val="15000"/>
                  </a:schemeClr>
                </a:solidFill>
                <a:latin typeface="Berlin Sans FB" pitchFamily="34" charset="0"/>
              </a:rPr>
              <a:t> yang </a:t>
            </a:r>
            <a:r>
              <a:rPr lang="en-US" sz="3400" dirty="0" err="1">
                <a:solidFill>
                  <a:schemeClr val="tx1">
                    <a:lumMod val="85000"/>
                    <a:lumOff val="15000"/>
                  </a:schemeClr>
                </a:solidFill>
                <a:latin typeface="Berlin Sans FB" pitchFamily="34" charset="0"/>
              </a:rPr>
              <a:t>diajukan</a:t>
            </a:r>
            <a:r>
              <a:rPr lang="en-US" sz="3400" dirty="0">
                <a:solidFill>
                  <a:schemeClr val="tx1">
                    <a:lumMod val="85000"/>
                    <a:lumOff val="15000"/>
                  </a:schemeClr>
                </a:solidFill>
                <a:latin typeface="Berlin Sans FB" pitchFamily="34" charset="0"/>
              </a:rPr>
              <a:t> </a:t>
            </a:r>
            <a:r>
              <a:rPr lang="en-US" sz="3400" dirty="0" err="1">
                <a:solidFill>
                  <a:schemeClr val="tx1">
                    <a:lumMod val="85000"/>
                    <a:lumOff val="15000"/>
                  </a:schemeClr>
                </a:solidFill>
                <a:latin typeface="Berlin Sans FB" pitchFamily="34" charset="0"/>
              </a:rPr>
              <a:t>kepada</a:t>
            </a:r>
            <a:r>
              <a:rPr lang="en-US" sz="3400" dirty="0">
                <a:solidFill>
                  <a:schemeClr val="tx1">
                    <a:lumMod val="85000"/>
                    <a:lumOff val="15000"/>
                  </a:schemeClr>
                </a:solidFill>
                <a:latin typeface="Berlin Sans FB" pitchFamily="34" charset="0"/>
              </a:rPr>
              <a:t> </a:t>
            </a:r>
            <a:r>
              <a:rPr lang="en-US" sz="3400" dirty="0" err="1">
                <a:solidFill>
                  <a:schemeClr val="tx1">
                    <a:lumMod val="85000"/>
                    <a:lumOff val="15000"/>
                  </a:schemeClr>
                </a:solidFill>
                <a:latin typeface="Berlin Sans FB" pitchFamily="34" charset="0"/>
                <a:hlinkClick r:id="rId8" tooltip="Responden (halaman belum tersedia)"/>
              </a:rPr>
              <a:t>responden</a:t>
            </a:r>
            <a:r>
              <a:rPr lang="en-US" sz="3400" dirty="0">
                <a:solidFill>
                  <a:schemeClr val="tx1">
                    <a:lumMod val="85000"/>
                    <a:lumOff val="15000"/>
                  </a:schemeClr>
                </a:solidFill>
                <a:latin typeface="Berlin Sans FB" pitchFamily="34" charset="0"/>
              </a:rPr>
              <a:t>.  </a:t>
            </a:r>
          </a:p>
          <a:p>
            <a:pPr>
              <a:buNone/>
            </a:pPr>
            <a:endParaRPr lang="en-US" dirty="0">
              <a:solidFill>
                <a:schemeClr val="tx1">
                  <a:lumMod val="85000"/>
                  <a:lumOff val="15000"/>
                </a:schemeClr>
              </a:solidFill>
            </a:endParaRPr>
          </a:p>
        </p:txBody>
      </p:sp>
    </p:spTree>
  </p:cSld>
  <p:clrMapOvr>
    <a:masterClrMapping/>
  </p:clrMapOvr>
  <p:transition>
    <p:strips dir="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2051</Words>
  <Application>Microsoft Office PowerPoint</Application>
  <PresentationFormat>On-screen Show (4:3)</PresentationFormat>
  <Paragraphs>129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METODE PENELITIAN</vt:lpstr>
      <vt:lpstr>Jenis Penelitian menurut Tujuannya:</vt:lpstr>
      <vt:lpstr>Penelitian Eksploratori (eksploratif) </vt:lpstr>
      <vt:lpstr>Penelitian Deskriptif</vt:lpstr>
      <vt:lpstr>Eksploratif versus Deskriptif</vt:lpstr>
      <vt:lpstr>Penelitian Eksplanatori</vt:lpstr>
      <vt:lpstr>Tujuan Penelitian Eksplanatori</vt:lpstr>
      <vt:lpstr>Metode Penelitian:</vt:lpstr>
      <vt:lpstr>Penelitian Survey</vt:lpstr>
      <vt:lpstr>Jenis Survei melalui Surat</vt:lpstr>
      <vt:lpstr>Survey melalui Wawancara Langsung</vt:lpstr>
      <vt:lpstr>Survei dgn Wawancara Telepon</vt:lpstr>
      <vt:lpstr>Penelitian Ex post facto</vt:lpstr>
      <vt:lpstr>Lanjutan Penelitian Ex post facto</vt:lpstr>
      <vt:lpstr>Karakteristik Penelitian Ex Post Facto:</vt:lpstr>
      <vt:lpstr>Kelemahan Penelitian Ex Post Facto</vt:lpstr>
      <vt:lpstr>Penelitian Eksperimen</vt:lpstr>
      <vt:lpstr>Lanjutan Eksperimen ….</vt:lpstr>
      <vt:lpstr>Keterbatasan Penel. Eksperimen</vt:lpstr>
      <vt:lpstr>Validitas Penelitian Eksperimen</vt:lpstr>
      <vt:lpstr>Karakteristik Penel. Eksperimen</vt:lpstr>
      <vt:lpstr>Ruang Lingkup Penel. Eksperimen</vt:lpstr>
      <vt:lpstr>Jenis Variabel dlm Eksperimen …</vt:lpstr>
      <vt:lpstr>Cara Penyetaraan Kelompok</vt:lpstr>
      <vt:lpstr>DESAIN PENELITIAN EKSPERIMEN</vt:lpstr>
      <vt:lpstr>Lanjutan Penel. Eksperimen…</vt:lpstr>
      <vt:lpstr>Validitas Penelitian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3SAN</cp:lastModifiedBy>
  <cp:revision>18</cp:revision>
  <dcterms:created xsi:type="dcterms:W3CDTF">2012-02-26T13:08:03Z</dcterms:created>
  <dcterms:modified xsi:type="dcterms:W3CDTF">2013-02-25T13:19:24Z</dcterms:modified>
</cp:coreProperties>
</file>