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59" r:id="rId9"/>
    <p:sldId id="260" r:id="rId10"/>
    <p:sldId id="261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C94D-540F-4AAC-821E-4BD0E36F4940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75337-C7DC-415D-B927-BB27CDA15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MENEMUKAN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TOPIK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/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MASALAH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 PENELITIAN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357562"/>
            <a:ext cx="6400800" cy="20383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Amat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itchFamily="34" charset="0"/>
              </a:rPr>
              <a:t>Jaedun</a:t>
            </a:r>
            <a:endParaRPr lang="en-US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FT UNY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Puslit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Dikdasmenjur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LPPM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</a:p>
          <a:p>
            <a:pPr>
              <a:lnSpc>
                <a:spcPct val="80000"/>
              </a:lnSpc>
            </a:pP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Pascasarjana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UNY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n-US" sz="4200" dirty="0" err="1"/>
              <a:t>Identifikasi</a:t>
            </a:r>
            <a:r>
              <a:rPr lang="en-US" sz="4200" dirty="0"/>
              <a:t> </a:t>
            </a:r>
            <a:r>
              <a:rPr lang="en-US" sz="4200" dirty="0" err="1"/>
              <a:t>dan</a:t>
            </a:r>
            <a:r>
              <a:rPr lang="en-US" sz="4200" dirty="0"/>
              <a:t> </a:t>
            </a:r>
            <a:r>
              <a:rPr lang="en-US" sz="4200" dirty="0" err="1"/>
              <a:t>Pembatasan</a:t>
            </a:r>
            <a:r>
              <a:rPr lang="en-US" sz="4200" dirty="0"/>
              <a:t> </a:t>
            </a:r>
            <a:r>
              <a:rPr lang="en-US" sz="4200" dirty="0" err="1"/>
              <a:t>Masalah</a:t>
            </a:r>
            <a:r>
              <a:rPr lang="en-US" sz="4200" dirty="0" smtClean="0"/>
              <a:t>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229600" cy="3886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proposal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kadang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ada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identifikasi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pembatasan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karena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>
                <a:latin typeface="Tahoma" pitchFamily="34" charset="0"/>
                <a:cs typeface="Tahoma" pitchFamily="34" charset="0"/>
              </a:rPr>
              <a:t>rumusan</a:t>
            </a:r>
            <a:r>
              <a:rPr lang="en-US" sz="3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sebagai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intisari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diuraikan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latar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belakang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0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30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0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</a:pPr>
            <a:r>
              <a:rPr lang="sv-SE" b="1" dirty="0" smtClean="0">
                <a:solidFill>
                  <a:srgbClr val="FF0000"/>
                </a:solidFill>
              </a:rPr>
              <a:t>Rumusan 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038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endParaRPr lang="sv-SE" sz="2800" dirty="0" smtClean="0"/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Dirumuskan dengan kalimat pertanyaan.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Mencerminkan variabel yang akan diteliti. 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Menggunakan kata ”Apakah” atau ”Sejauhmanakah” untuk penelitian positivistik, dan</a:t>
            </a:r>
          </a:p>
          <a:p>
            <a:pPr marL="609600" indent="-609600">
              <a:lnSpc>
                <a:spcPct val="85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sv-SE" sz="2800" dirty="0" smtClean="0">
                <a:latin typeface="Berlin Sans FB" pitchFamily="34" charset="0"/>
              </a:rPr>
              <a:t>”Bagaimanakah, untuk penelitian tindakan.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b="1" dirty="0" err="1">
                <a:solidFill>
                  <a:schemeClr val="bg1"/>
                </a:solidFill>
              </a:rPr>
              <a:t>Tujuan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Penelitian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kalimat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pernyataan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Rumusan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umumnya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diselaraskan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rumusan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diajukan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 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pemandu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Manfaat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Hasil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Penelitian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8577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konvensional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mencakup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dua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yaitu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ilmu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teoretis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praktis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 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kelas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PTK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biasanya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menuliskan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siswa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guru,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sekolah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berkaitan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manfaat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praktis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terutama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menyediakan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pengambilan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tentang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program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sedang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diimplementasikan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89034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Dari </a:t>
            </a:r>
            <a:r>
              <a:rPr lang="en-US" dirty="0" err="1" smtClean="0">
                <a:latin typeface="Berlin Sans FB" pitchFamily="34" charset="0"/>
              </a:rPr>
              <a:t>mana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diperoleh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ide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gagasan</a:t>
            </a:r>
            <a:r>
              <a:rPr lang="en-US" dirty="0" smtClean="0">
                <a:latin typeface="Berlin Sans FB" pitchFamily="34" charset="0"/>
              </a:rPr>
              <a:t> ….?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/>
              <a:t>Merenungkah</a:t>
            </a:r>
            <a:r>
              <a:rPr lang="en-US" dirty="0" smtClean="0"/>
              <a:t>…..?</a:t>
            </a:r>
          </a:p>
          <a:p>
            <a:r>
              <a:rPr lang="en-US" dirty="0" err="1" smtClean="0"/>
              <a:t>Membacakah</a:t>
            </a:r>
            <a:r>
              <a:rPr lang="en-US" dirty="0" smtClean="0"/>
              <a:t> …..?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….?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yang </a:t>
            </a:r>
            <a:r>
              <a:rPr lang="en-US" dirty="0" err="1" smtClean="0"/>
              <a:t>diminati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sinyalemen-sinyalemen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pengamat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lgerian" pitchFamily="82" charset="0"/>
              </a:rPr>
              <a:t>KATEGORI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PERMASALAHAN</a:t>
            </a:r>
            <a:r>
              <a:rPr lang="en-US" dirty="0" smtClean="0">
                <a:latin typeface="Algerian" pitchFamily="82" charset="0"/>
              </a:rPr>
              <a:t>…..?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85765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600" dirty="0" err="1" smtClean="0">
                <a:latin typeface="Berlin Sans FB" pitchFamily="34" charset="0"/>
              </a:rPr>
              <a:t>Permasalahan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yg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benar-benar</a:t>
            </a:r>
            <a:r>
              <a:rPr lang="en-US" sz="3600" dirty="0" smtClean="0">
                <a:latin typeface="Berlin Sans FB" pitchFamily="34" charset="0"/>
              </a:rPr>
              <a:t> </a:t>
            </a:r>
            <a:r>
              <a:rPr lang="en-US" sz="3600" dirty="0" err="1" smtClean="0">
                <a:latin typeface="Berlin Sans FB" pitchFamily="34" charset="0"/>
              </a:rPr>
              <a:t>memang</a:t>
            </a:r>
            <a:r>
              <a:rPr lang="en-US" sz="3600" dirty="0" smtClean="0">
                <a:latin typeface="Berlin Sans FB" pitchFamily="34" charset="0"/>
              </a:rPr>
              <a:t> problem (</a:t>
            </a:r>
            <a:r>
              <a:rPr lang="en-US" sz="3600" dirty="0" err="1" smtClean="0">
                <a:latin typeface="Berlin Sans FB" pitchFamily="34" charset="0"/>
              </a:rPr>
              <a:t>riil</a:t>
            </a:r>
            <a:r>
              <a:rPr lang="en-US" sz="3600" dirty="0" smtClean="0">
                <a:latin typeface="Berlin Sans FB" pitchFamily="34" charset="0"/>
              </a:rPr>
              <a:t>) 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 genuine problems</a:t>
            </a:r>
          </a:p>
          <a:p>
            <a:pPr>
              <a:spcAft>
                <a:spcPts val="600"/>
              </a:spcAft>
            </a:pPr>
            <a:r>
              <a:rPr lang="en-US" sz="3600" dirty="0" err="1" smtClean="0">
                <a:latin typeface="Berlin Sans FB" pitchFamily="34" charset="0"/>
                <a:sym typeface="Wingdings" pitchFamily="2" charset="2"/>
              </a:rPr>
              <a:t>Permasalahan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Berlin Sans FB" pitchFamily="34" charset="0"/>
                <a:sym typeface="Wingdings" pitchFamily="2" charset="2"/>
              </a:rPr>
              <a:t>semu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3600" dirty="0" err="1" smtClean="0">
                <a:latin typeface="Berlin Sans FB" pitchFamily="34" charset="0"/>
                <a:sym typeface="Wingdings" pitchFamily="2" charset="2"/>
              </a:rPr>
              <a:t>dibuat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3600" dirty="0" err="1" smtClean="0">
                <a:latin typeface="Berlin Sans FB" pitchFamily="34" charset="0"/>
                <a:sym typeface="Wingdings" pitchFamily="2" charset="2"/>
              </a:rPr>
              <a:t>direkayasa</a:t>
            </a:r>
            <a:r>
              <a:rPr lang="en-US" sz="3600" dirty="0" smtClean="0">
                <a:latin typeface="Berlin Sans FB" pitchFamily="34" charset="0"/>
                <a:sym typeface="Wingdings" pitchFamily="2" charset="2"/>
              </a:rPr>
              <a:t>)  pseudo problems</a:t>
            </a:r>
            <a:endParaRPr lang="en-US" sz="36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/ </a:t>
            </a:r>
            <a:r>
              <a:rPr lang="en-US" dirty="0" err="1" smtClean="0"/>
              <a:t>Permasalahan</a:t>
            </a:r>
            <a:r>
              <a:rPr lang="en-US" dirty="0" smtClean="0"/>
              <a:t>……………?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Input –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– Output – Outcomes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Kajian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Program </a:t>
            </a:r>
            <a:r>
              <a:rPr lang="en-US" dirty="0" err="1" smtClean="0">
                <a:sym typeface="Wingdings" pitchFamily="2" charset="2"/>
              </a:rPr>
              <a:t>peningkatan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aktual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saja</a:t>
            </a:r>
            <a:r>
              <a:rPr lang="en-US" dirty="0" smtClean="0">
                <a:sym typeface="Wingdings" pitchFamily="2" charset="2"/>
              </a:rPr>
              <a:t>..?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Kajian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thd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hasil-hasil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relevan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Hasil-hasil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Jurnal-jurnal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negeri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melanjutkan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err="1" smtClean="0">
                <a:sym typeface="Wingdings" pitchFamily="2" charset="2"/>
              </a:rPr>
              <a:t>menyempurnakan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lain.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sym typeface="Wingdings" pitchFamily="2" charset="2"/>
              </a:rPr>
              <a:t>Bagaimana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kita</a:t>
            </a:r>
            <a:r>
              <a:rPr lang="en-US" dirty="0" smtClean="0">
                <a:sym typeface="Wingdings" pitchFamily="2" charset="2"/>
              </a:rPr>
              <a:t> ….?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89034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dirty="0" err="1" smtClean="0"/>
              <a:t>TEMA-TEMA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  <a:solidFill>
            <a:srgbClr val="CCFFFF"/>
          </a:solidFill>
        </p:spPr>
        <p:txBody>
          <a:bodyPr>
            <a:normAutofit fontScale="55000" lnSpcReduction="20000"/>
          </a:bodyPr>
          <a:lstStyle/>
          <a:p>
            <a:pPr marL="514350" lvl="0" indent="-514350">
              <a:buNone/>
            </a:pPr>
            <a:r>
              <a:rPr lang="en-US" dirty="0" smtClean="0"/>
              <a:t>1</a:t>
            </a:r>
            <a:r>
              <a:rPr lang="en-US" dirty="0" smtClean="0">
                <a:latin typeface="Berlin Sans FB" pitchFamily="34" charset="0"/>
              </a:rPr>
              <a:t>.   </a:t>
            </a:r>
            <a:r>
              <a:rPr lang="en-US" sz="4000" dirty="0" smtClean="0">
                <a:latin typeface="Berlin Sans FB" pitchFamily="34" charset="0"/>
              </a:rPr>
              <a:t>Input </a:t>
            </a:r>
            <a:r>
              <a:rPr lang="en-US" sz="4000" dirty="0" err="1" smtClean="0">
                <a:latin typeface="Berlin Sans FB" pitchFamily="34" charset="0"/>
              </a:rPr>
              <a:t>Peserta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Didik</a:t>
            </a:r>
            <a:r>
              <a:rPr lang="en-US" sz="4000" dirty="0" smtClean="0">
                <a:latin typeface="Berlin Sans FB" pitchFamily="34" charset="0"/>
              </a:rPr>
              <a:t> :</a:t>
            </a:r>
          </a:p>
          <a:p>
            <a:r>
              <a:rPr lang="en-US" sz="4000" dirty="0" err="1" smtClean="0">
                <a:latin typeface="Berlin Sans FB" pitchFamily="34" charset="0"/>
              </a:rPr>
              <a:t>Kajian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Sistem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Seleksi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Peserta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Didik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Baru</a:t>
            </a:r>
            <a:r>
              <a:rPr lang="en-US" sz="4000" dirty="0" smtClean="0">
                <a:latin typeface="Berlin Sans FB" pitchFamily="34" charset="0"/>
              </a:rPr>
              <a:t> (</a:t>
            </a:r>
            <a:r>
              <a:rPr lang="en-US" sz="4000" dirty="0" err="1" smtClean="0">
                <a:latin typeface="Berlin Sans FB" pitchFamily="34" charset="0"/>
              </a:rPr>
              <a:t>PSB</a:t>
            </a:r>
            <a:r>
              <a:rPr lang="en-US" sz="4000" dirty="0" smtClean="0">
                <a:latin typeface="Berlin Sans FB" pitchFamily="34" charset="0"/>
              </a:rPr>
              <a:t>), </a:t>
            </a:r>
            <a:r>
              <a:rPr lang="en-US" sz="4000" dirty="0" err="1" smtClean="0">
                <a:latin typeface="Berlin Sans FB" pitchFamily="34" charset="0"/>
              </a:rPr>
              <a:t>khususnya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pada</a:t>
            </a:r>
            <a:r>
              <a:rPr lang="en-US" sz="4000" dirty="0" smtClean="0">
                <a:latin typeface="Berlin Sans FB" pitchFamily="34" charset="0"/>
              </a:rPr>
              <a:t> SMK </a:t>
            </a:r>
            <a:r>
              <a:rPr lang="en-US" sz="4000" dirty="0" err="1" smtClean="0">
                <a:latin typeface="Berlin Sans FB" pitchFamily="34" charset="0"/>
              </a:rPr>
              <a:t>RSBI</a:t>
            </a:r>
            <a:endParaRPr lang="en-US" sz="4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4000" dirty="0" smtClean="0">
                <a:latin typeface="Berlin Sans FB" pitchFamily="34" charset="0"/>
              </a:rPr>
              <a:t> </a:t>
            </a:r>
          </a:p>
          <a:p>
            <a:pPr lvl="0">
              <a:buNone/>
            </a:pPr>
            <a:r>
              <a:rPr lang="en-US" sz="4000" dirty="0" smtClean="0">
                <a:latin typeface="Berlin Sans FB" pitchFamily="34" charset="0"/>
              </a:rPr>
              <a:t>2.   Input Guru :</a:t>
            </a:r>
          </a:p>
          <a:p>
            <a:pPr lvl="0"/>
            <a:r>
              <a:rPr lang="en-US" sz="4000" dirty="0" err="1" smtClean="0">
                <a:latin typeface="Berlin Sans FB" pitchFamily="34" charset="0"/>
              </a:rPr>
              <a:t>Penilaian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Kompetensi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Mengajar</a:t>
            </a:r>
            <a:r>
              <a:rPr lang="en-US" sz="4000" dirty="0" smtClean="0">
                <a:latin typeface="Berlin Sans FB" pitchFamily="34" charset="0"/>
              </a:rPr>
              <a:t> Guru </a:t>
            </a:r>
            <a:r>
              <a:rPr lang="en-US" sz="4000" dirty="0" err="1" smtClean="0">
                <a:latin typeface="Berlin Sans FB" pitchFamily="34" charset="0"/>
              </a:rPr>
              <a:t>Berdasarkan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Peserta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Didik</a:t>
            </a:r>
            <a:endParaRPr lang="en-US" sz="4000" dirty="0" smtClean="0">
              <a:latin typeface="Berlin Sans FB" pitchFamily="34" charset="0"/>
            </a:endParaRPr>
          </a:p>
          <a:p>
            <a:pPr lvl="0"/>
            <a:r>
              <a:rPr lang="en-US" sz="4000" dirty="0" err="1" smtClean="0">
                <a:latin typeface="Berlin Sans FB" pitchFamily="34" charset="0"/>
              </a:rPr>
              <a:t>Manajemen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Peningkatan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Mutu</a:t>
            </a:r>
            <a:r>
              <a:rPr lang="en-US" sz="4000" dirty="0" smtClean="0">
                <a:latin typeface="Berlin Sans FB" pitchFamily="34" charset="0"/>
              </a:rPr>
              <a:t> Guru SMK</a:t>
            </a:r>
          </a:p>
          <a:p>
            <a:endParaRPr lang="en-US" sz="4000" dirty="0" smtClean="0">
              <a:latin typeface="Berlin Sans FB" pitchFamily="34" charset="0"/>
            </a:endParaRPr>
          </a:p>
          <a:p>
            <a:pPr lvl="0">
              <a:buNone/>
            </a:pPr>
            <a:r>
              <a:rPr lang="en-US" sz="4000" dirty="0" smtClean="0">
                <a:latin typeface="Berlin Sans FB" pitchFamily="34" charset="0"/>
              </a:rPr>
              <a:t>3.   Input </a:t>
            </a:r>
            <a:r>
              <a:rPr lang="en-US" sz="4000" dirty="0" err="1" smtClean="0">
                <a:latin typeface="Berlin Sans FB" pitchFamily="34" charset="0"/>
              </a:rPr>
              <a:t>Sarana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dan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Prasarana</a:t>
            </a:r>
            <a:r>
              <a:rPr lang="en-US" sz="4000" dirty="0" smtClean="0">
                <a:latin typeface="Berlin Sans FB" pitchFamily="34" charset="0"/>
              </a:rPr>
              <a:t> :</a:t>
            </a:r>
          </a:p>
          <a:p>
            <a:pPr lvl="0"/>
            <a:r>
              <a:rPr lang="en-US" sz="4000" dirty="0" err="1" smtClean="0">
                <a:latin typeface="Berlin Sans FB" pitchFamily="34" charset="0"/>
              </a:rPr>
              <a:t>Kajian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Bangunan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Pendidikan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smtClean="0">
                <a:latin typeface="Berlin Sans FB" pitchFamily="34" charset="0"/>
                <a:sym typeface="Wingdings"/>
              </a:rPr>
              <a:t>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Pemenuhan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terhadap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Standar</a:t>
            </a:r>
            <a:endParaRPr lang="en-US" sz="4000" dirty="0" smtClean="0">
              <a:latin typeface="Berlin Sans FB" pitchFamily="34" charset="0"/>
            </a:endParaRPr>
          </a:p>
          <a:p>
            <a:pPr lvl="0"/>
            <a:r>
              <a:rPr lang="en-US" sz="4000" dirty="0" err="1" smtClean="0">
                <a:latin typeface="Berlin Sans FB" pitchFamily="34" charset="0"/>
              </a:rPr>
              <a:t>Kajian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Sarana</a:t>
            </a:r>
            <a:r>
              <a:rPr lang="en-US" sz="4000" dirty="0" smtClean="0">
                <a:latin typeface="Berlin Sans FB" pitchFamily="34" charset="0"/>
              </a:rPr>
              <a:t> (</a:t>
            </a:r>
            <a:r>
              <a:rPr lang="en-US" sz="4000" dirty="0" err="1" smtClean="0">
                <a:latin typeface="Berlin Sans FB" pitchFamily="34" charset="0"/>
              </a:rPr>
              <a:t>misal</a:t>
            </a:r>
            <a:r>
              <a:rPr lang="en-US" sz="4000" dirty="0" smtClean="0">
                <a:latin typeface="Berlin Sans FB" pitchFamily="34" charset="0"/>
              </a:rPr>
              <a:t>: </a:t>
            </a:r>
            <a:r>
              <a:rPr lang="en-US" sz="4000" dirty="0" err="1" smtClean="0">
                <a:latin typeface="Berlin Sans FB" pitchFamily="34" charset="0"/>
              </a:rPr>
              <a:t>peralatan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bengkel</a:t>
            </a:r>
            <a:r>
              <a:rPr lang="en-US" sz="4000" dirty="0" smtClean="0">
                <a:latin typeface="Berlin Sans FB" pitchFamily="34" charset="0"/>
              </a:rPr>
              <a:t>) </a:t>
            </a:r>
            <a:r>
              <a:rPr lang="en-US" sz="4000" dirty="0" smtClean="0">
                <a:latin typeface="Berlin Sans FB" pitchFamily="34" charset="0"/>
                <a:sym typeface="Wingdings"/>
              </a:rPr>
              <a:t>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Pemenuhan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terhadap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Standar</a:t>
            </a:r>
            <a:endParaRPr lang="en-US" sz="4000" dirty="0" smtClean="0">
              <a:latin typeface="Berlin Sans FB" pitchFamily="34" charset="0"/>
            </a:endParaRPr>
          </a:p>
          <a:p>
            <a:pPr lvl="0"/>
            <a:r>
              <a:rPr lang="en-US" sz="4000" dirty="0" err="1" smtClean="0">
                <a:latin typeface="Berlin Sans FB" pitchFamily="34" charset="0"/>
              </a:rPr>
              <a:t>Pengembangan</a:t>
            </a:r>
            <a:r>
              <a:rPr lang="en-US" sz="4000" dirty="0" smtClean="0">
                <a:latin typeface="Berlin Sans FB" pitchFamily="34" charset="0"/>
              </a:rPr>
              <a:t> Media yang </a:t>
            </a:r>
            <a:r>
              <a:rPr lang="en-US" sz="4000" dirty="0" err="1" smtClean="0">
                <a:latin typeface="Berlin Sans FB" pitchFamily="34" charset="0"/>
              </a:rPr>
              <a:t>Cocok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untuk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Pembelajaran</a:t>
            </a:r>
            <a:r>
              <a:rPr lang="en-US" sz="4000" dirty="0" smtClean="0">
                <a:latin typeface="Berlin Sans FB" pitchFamily="34" charset="0"/>
              </a:rPr>
              <a:t> </a:t>
            </a:r>
            <a:r>
              <a:rPr lang="en-US" sz="4000" dirty="0" err="1" smtClean="0">
                <a:latin typeface="Berlin Sans FB" pitchFamily="34" charset="0"/>
              </a:rPr>
              <a:t>di</a:t>
            </a:r>
            <a:r>
              <a:rPr lang="en-US" sz="4000" dirty="0" smtClean="0">
                <a:latin typeface="Berlin Sans FB" pitchFamily="34" charset="0"/>
              </a:rPr>
              <a:t> SMK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Tema-tema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4. Input </a:t>
            </a:r>
            <a:r>
              <a:rPr lang="en-US" dirty="0" err="1" smtClean="0"/>
              <a:t>Kurikulum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SMK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SMK</a:t>
            </a:r>
          </a:p>
          <a:p>
            <a:pPr lvl="0"/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(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Pendekatan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)</a:t>
            </a:r>
          </a:p>
          <a:p>
            <a:pPr lvl="0"/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/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lvl="0"/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Prakerin</a:t>
            </a:r>
            <a:r>
              <a:rPr lang="en-US" dirty="0" smtClean="0"/>
              <a:t>,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Kejuruan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Tema-tema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6. </a:t>
            </a:r>
            <a:r>
              <a:rPr lang="en-US" dirty="0" err="1" smtClean="0">
                <a:latin typeface="Berlin Sans FB" pitchFamily="34" charset="0"/>
              </a:rPr>
              <a:t>Komponen</a:t>
            </a:r>
            <a:r>
              <a:rPr lang="en-US" dirty="0" smtClean="0">
                <a:latin typeface="Berlin Sans FB" pitchFamily="34" charset="0"/>
              </a:rPr>
              <a:t> Output :</a:t>
            </a:r>
          </a:p>
          <a:p>
            <a:pPr lvl="0"/>
            <a:r>
              <a:rPr lang="en-US" dirty="0" err="1" smtClean="0">
                <a:latin typeface="Berlin Sans FB" pitchFamily="34" charset="0"/>
              </a:rPr>
              <a:t>Kajian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tentang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Kualitas</a:t>
            </a:r>
            <a:r>
              <a:rPr lang="en-US" dirty="0" smtClean="0">
                <a:latin typeface="Berlin Sans FB" pitchFamily="34" charset="0"/>
              </a:rPr>
              <a:t> Output (</a:t>
            </a:r>
            <a:r>
              <a:rPr lang="en-US" dirty="0" err="1" smtClean="0">
                <a:latin typeface="Berlin Sans FB" pitchFamily="34" charset="0"/>
              </a:rPr>
              <a:t>Kompetensi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Siswa</a:t>
            </a:r>
            <a:r>
              <a:rPr lang="en-US" dirty="0" smtClean="0">
                <a:latin typeface="Berlin Sans FB" pitchFamily="34" charset="0"/>
              </a:rPr>
              <a:t>), </a:t>
            </a:r>
            <a:r>
              <a:rPr lang="en-US" dirty="0" err="1" smtClean="0">
                <a:latin typeface="Berlin Sans FB" pitchFamily="34" charset="0"/>
              </a:rPr>
              <a:t>baik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i="1" dirty="0" smtClean="0">
                <a:latin typeface="Berlin Sans FB" pitchFamily="34" charset="0"/>
              </a:rPr>
              <a:t>hard skill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maupun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i="1" dirty="0" smtClean="0">
                <a:latin typeface="Berlin Sans FB" pitchFamily="34" charset="0"/>
              </a:rPr>
              <a:t>soft skill -</a:t>
            </a:r>
            <a:r>
              <a:rPr lang="en-US" dirty="0" err="1" smtClean="0">
                <a:latin typeface="Berlin Sans FB" pitchFamily="34" charset="0"/>
              </a:rPr>
              <a:t>nya</a:t>
            </a:r>
            <a:endParaRPr lang="en-US" dirty="0" smtClean="0"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Kajian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tentang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Kejuruan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Uji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Kompetensi</a:t>
            </a:r>
            <a:endParaRPr lang="en-US" dirty="0" smtClean="0">
              <a:latin typeface="Berlin Sans FB" pitchFamily="34" charset="0"/>
            </a:endParaRPr>
          </a:p>
          <a:p>
            <a:pPr>
              <a:buNone/>
            </a:pPr>
            <a:endParaRPr lang="en-US" dirty="0" smtClean="0">
              <a:latin typeface="Berlin Sans FB" pitchFamily="34" charset="0"/>
            </a:endParaRPr>
          </a:p>
          <a:p>
            <a:pPr lvl="0">
              <a:buNone/>
            </a:pPr>
            <a:r>
              <a:rPr lang="en-US" dirty="0" smtClean="0">
                <a:latin typeface="Berlin Sans FB" pitchFamily="34" charset="0"/>
              </a:rPr>
              <a:t>7. </a:t>
            </a:r>
            <a:r>
              <a:rPr lang="en-US" dirty="0" err="1" smtClean="0">
                <a:latin typeface="Berlin Sans FB" pitchFamily="34" charset="0"/>
              </a:rPr>
              <a:t>Komponen</a:t>
            </a:r>
            <a:r>
              <a:rPr lang="en-US" dirty="0" smtClean="0">
                <a:latin typeface="Berlin Sans FB" pitchFamily="34" charset="0"/>
              </a:rPr>
              <a:t> Outcomes (</a:t>
            </a:r>
            <a:r>
              <a:rPr lang="en-US" dirty="0" err="1" smtClean="0">
                <a:latin typeface="Berlin Sans FB" pitchFamily="34" charset="0"/>
              </a:rPr>
              <a:t>Dampak</a:t>
            </a:r>
            <a:r>
              <a:rPr lang="en-US" dirty="0" smtClean="0">
                <a:latin typeface="Berlin Sans FB" pitchFamily="34" charset="0"/>
              </a:rPr>
              <a:t>) :</a:t>
            </a:r>
          </a:p>
          <a:p>
            <a:pPr lvl="0"/>
            <a:r>
              <a:rPr lang="en-US" dirty="0" err="1" smtClean="0">
                <a:latin typeface="Berlin Sans FB" pitchFamily="34" charset="0"/>
              </a:rPr>
              <a:t>Kajian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mengenai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Peluang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Kerja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Lulusan</a:t>
            </a:r>
            <a:r>
              <a:rPr lang="en-US" dirty="0" smtClean="0">
                <a:latin typeface="Berlin Sans FB" pitchFamily="34" charset="0"/>
              </a:rPr>
              <a:t> SMK </a:t>
            </a:r>
            <a:r>
              <a:rPr lang="en-US" dirty="0" err="1" smtClean="0">
                <a:latin typeface="Berlin Sans FB" pitchFamily="34" charset="0"/>
              </a:rPr>
              <a:t>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Industri</a:t>
            </a:r>
            <a:endParaRPr lang="en-US" dirty="0" smtClean="0">
              <a:latin typeface="Berlin Sans FB" pitchFamily="34" charset="0"/>
            </a:endParaRPr>
          </a:p>
          <a:p>
            <a:pPr lvl="0"/>
            <a:r>
              <a:rPr lang="en-US" dirty="0" err="1" smtClean="0">
                <a:latin typeface="Berlin Sans FB" pitchFamily="34" charset="0"/>
              </a:rPr>
              <a:t>Daya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Serap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lulusan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oleh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Lapangan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Kerja</a:t>
            </a:r>
            <a:r>
              <a:rPr lang="en-US" dirty="0" smtClean="0">
                <a:latin typeface="Berlin Sans FB" pitchFamily="34" charset="0"/>
              </a:rPr>
              <a:t> (</a:t>
            </a:r>
            <a:r>
              <a:rPr lang="en-US" dirty="0" err="1" smtClean="0">
                <a:latin typeface="Berlin Sans FB" pitchFamily="34" charset="0"/>
              </a:rPr>
              <a:t>Masa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Tunggu</a:t>
            </a:r>
            <a:r>
              <a:rPr lang="en-US" dirty="0" smtClean="0">
                <a:latin typeface="Berlin Sans FB" pitchFamily="34" charset="0"/>
              </a:rPr>
              <a:t>)</a:t>
            </a:r>
          </a:p>
          <a:p>
            <a:pPr lvl="0"/>
            <a:r>
              <a:rPr lang="en-US" dirty="0" err="1" smtClean="0">
                <a:latin typeface="Berlin Sans FB" pitchFamily="34" charset="0"/>
              </a:rPr>
              <a:t>Kajian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tentang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Relevansi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Lulusan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Kebutuhan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Dunia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Kerja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pPr lvl="0" algn="l"/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Pendahuluan</a:t>
            </a:r>
            <a:r>
              <a:rPr lang="en-US" b="1" dirty="0"/>
              <a:t>, </a:t>
            </a:r>
            <a:r>
              <a:rPr lang="en-US" dirty="0" err="1" smtClean="0"/>
              <a:t>mencakup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05800" cy="3886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Latar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belakang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,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Identifikasi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pembatasan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, </a:t>
            </a:r>
            <a:endParaRPr lang="en-US" sz="2800" dirty="0" smtClean="0">
              <a:latin typeface="Berlin Sans FB" pitchFamily="34" charset="0"/>
            </a:endParaRP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Rumusan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masalah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(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penelitian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evaluasi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berupa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pertanyaan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evaluasi</a:t>
            </a:r>
            <a:r>
              <a:rPr lang="en-US" sz="2800" dirty="0">
                <a:latin typeface="Berlin Sans FB" pitchFamily="34" charset="0"/>
              </a:rPr>
              <a:t>),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 smtClean="0">
                <a:latin typeface="Berlin Sans FB" pitchFamily="34" charset="0"/>
              </a:rPr>
              <a:t>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</a:p>
          <a:p>
            <a:pPr marL="514350" lvl="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800" dirty="0" err="1">
                <a:latin typeface="Berlin Sans FB" pitchFamily="34" charset="0"/>
              </a:rPr>
              <a:t>Manfaat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hasil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penelitian</a:t>
            </a:r>
            <a:r>
              <a:rPr lang="en-US" sz="2800" dirty="0" smtClean="0">
                <a:latin typeface="Berlin Sans FB" pitchFamily="34" charset="0"/>
              </a:rPr>
              <a:t>.</a:t>
            </a:r>
            <a:endParaRPr lang="en-US" sz="2800" dirty="0">
              <a:latin typeface="Berlin Sans FB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683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>
                <a:solidFill>
                  <a:srgbClr val="FF0000"/>
                </a:solidFill>
              </a:rPr>
              <a:t>Latar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belakang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masalah</a:t>
            </a:r>
            <a:r>
              <a:rPr lang="en-US" dirty="0"/>
              <a:t>, </a:t>
            </a:r>
            <a:r>
              <a:rPr lang="en-US" dirty="0" err="1"/>
              <a:t>berisi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spcAft>
                <a:spcPts val="600"/>
              </a:spcAft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Gambaran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ttg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masalah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kesenjangan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diharapkan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914400" lvl="1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kondisi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riil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600" dirty="0" err="1" smtClean="0">
                <a:latin typeface="Tahoma" pitchFamily="34" charset="0"/>
                <a:cs typeface="Tahoma" pitchFamily="34" charset="0"/>
              </a:rPr>
              <a:t>terjadi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Hal-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yang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atau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alasan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melatar-belakangi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latin typeface="Tahoma" pitchFamily="34" charset="0"/>
                <a:cs typeface="Tahoma" pitchFamily="34" charset="0"/>
              </a:rPr>
              <a:t>dilaksanakannya</a:t>
            </a: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penelitian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diajukan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455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MENEMUKAN TOPIK/MASALAH PENELITIAN</vt:lpstr>
      <vt:lpstr>Dari mana diperoleh ide/gagasan ….?</vt:lpstr>
      <vt:lpstr>KATEGORI PERMASALAHAN…..?</vt:lpstr>
      <vt:lpstr>Bagaimanakah Menemukan Topik/ Permasalahan……………?</vt:lpstr>
      <vt:lpstr>TEMA-TEMA PENELITIAN SKRIPSI…</vt:lpstr>
      <vt:lpstr>Lanjutan Tema-tema Penelitian…</vt:lpstr>
      <vt:lpstr>Lanjutan Tema-tema Penelitian…</vt:lpstr>
      <vt:lpstr>Bagian Pendahuluan, mencakup: </vt:lpstr>
      <vt:lpstr>Latar belakang masalah, berisi: </vt:lpstr>
      <vt:lpstr>Identifikasi dan Pembatasan Masalah:</vt:lpstr>
      <vt:lpstr>Rumusan Masalah</vt:lpstr>
      <vt:lpstr>Tujuan  Penelitian:</vt:lpstr>
      <vt:lpstr>Manfaat Hasil Penelitian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PROPOSAL PENELITIAN</dc:title>
  <dc:creator>USER</dc:creator>
  <cp:lastModifiedBy>3SAN</cp:lastModifiedBy>
  <cp:revision>20</cp:revision>
  <dcterms:created xsi:type="dcterms:W3CDTF">2012-02-26T22:15:56Z</dcterms:created>
  <dcterms:modified xsi:type="dcterms:W3CDTF">2013-02-25T12:37:41Z</dcterms:modified>
</cp:coreProperties>
</file>