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6C94D-540F-4AAC-821E-4BD0E36F4940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75337-C7DC-415D-B927-BB27CDA156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6C94D-540F-4AAC-821E-4BD0E36F4940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75337-C7DC-415D-B927-BB27CDA156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6C94D-540F-4AAC-821E-4BD0E36F4940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75337-C7DC-415D-B927-BB27CDA156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6C94D-540F-4AAC-821E-4BD0E36F4940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75337-C7DC-415D-B927-BB27CDA156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6C94D-540F-4AAC-821E-4BD0E36F4940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75337-C7DC-415D-B927-BB27CDA156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6C94D-540F-4AAC-821E-4BD0E36F4940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75337-C7DC-415D-B927-BB27CDA156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6C94D-540F-4AAC-821E-4BD0E36F4940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75337-C7DC-415D-B927-BB27CDA156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6C94D-540F-4AAC-821E-4BD0E36F4940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75337-C7DC-415D-B927-BB27CDA156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6C94D-540F-4AAC-821E-4BD0E36F4940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75337-C7DC-415D-B927-BB27CDA156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6C94D-540F-4AAC-821E-4BD0E36F4940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75337-C7DC-415D-B927-BB27CDA156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6C94D-540F-4AAC-821E-4BD0E36F4940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75337-C7DC-415D-B927-BB27CDA156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6C94D-540F-4AAC-821E-4BD0E36F4940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275337-C7DC-415D-B927-BB27CDA156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1000108"/>
            <a:ext cx="7772400" cy="1470025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Algerian" pitchFamily="82" charset="0"/>
              </a:rPr>
              <a:t>PENYUSUNAN PROPOSAL PENELITIAN</a:t>
            </a:r>
            <a:endParaRPr lang="en-US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52" y="3143248"/>
            <a:ext cx="6400800" cy="2038352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</a:pPr>
            <a:r>
              <a:rPr lang="en-US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Berlin Sans FB" pitchFamily="34" charset="0"/>
              </a:rPr>
              <a:t>Amat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erlin Sans FB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Berlin Sans FB" pitchFamily="34" charset="0"/>
              </a:rPr>
              <a:t>Jaedun</a:t>
            </a:r>
            <a:endParaRPr lang="en-US" sz="3600" dirty="0" smtClean="0">
              <a:solidFill>
                <a:schemeClr val="tx1">
                  <a:lumMod val="85000"/>
                  <a:lumOff val="15000"/>
                </a:schemeClr>
              </a:solidFill>
              <a:latin typeface="Berlin Sans FB" pitchFamily="34" charset="0"/>
            </a:endParaRPr>
          </a:p>
          <a:p>
            <a:pPr>
              <a:lnSpc>
                <a:spcPct val="80000"/>
              </a:lnSpc>
            </a:pPr>
            <a:r>
              <a:rPr lang="en-US" dirty="0" smtClean="0">
                <a:solidFill>
                  <a:srgbClr val="FF0000"/>
                </a:solidFill>
                <a:latin typeface="Berlin Sans FB" pitchFamily="34" charset="0"/>
              </a:rPr>
              <a:t>FT UNY</a:t>
            </a:r>
          </a:p>
          <a:p>
            <a:pPr>
              <a:lnSpc>
                <a:spcPct val="80000"/>
              </a:lnSpc>
            </a:pPr>
            <a:r>
              <a:rPr lang="en-US" dirty="0" err="1" smtClean="0">
                <a:solidFill>
                  <a:srgbClr val="FF0000"/>
                </a:solidFill>
                <a:latin typeface="Berlin Sans FB" pitchFamily="34" charset="0"/>
              </a:rPr>
              <a:t>Puslit</a:t>
            </a:r>
            <a:r>
              <a:rPr lang="en-US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Berlin Sans FB" pitchFamily="34" charset="0"/>
              </a:rPr>
              <a:t>Dikdasmenjur</a:t>
            </a:r>
            <a:r>
              <a:rPr lang="en-US" dirty="0" smtClean="0">
                <a:solidFill>
                  <a:srgbClr val="FF0000"/>
                </a:solidFill>
                <a:latin typeface="Berlin Sans FB" pitchFamily="34" charset="0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latin typeface="Berlin Sans FB" pitchFamily="34" charset="0"/>
              </a:rPr>
              <a:t>LPPM</a:t>
            </a:r>
            <a:r>
              <a:rPr lang="en-US" dirty="0" smtClean="0">
                <a:solidFill>
                  <a:srgbClr val="FF0000"/>
                </a:solidFill>
                <a:latin typeface="Berlin Sans FB" pitchFamily="34" charset="0"/>
              </a:rPr>
              <a:t> UNY</a:t>
            </a:r>
          </a:p>
          <a:p>
            <a:pPr>
              <a:lnSpc>
                <a:spcPct val="80000"/>
              </a:lnSpc>
            </a:pPr>
            <a:r>
              <a:rPr lang="en-US" dirty="0" err="1" smtClean="0">
                <a:solidFill>
                  <a:srgbClr val="FF0000"/>
                </a:solidFill>
                <a:latin typeface="Berlin Sans FB" pitchFamily="34" charset="0"/>
              </a:rPr>
              <a:t>Pascasarjana</a:t>
            </a:r>
            <a:r>
              <a:rPr lang="en-US" dirty="0" smtClean="0">
                <a:solidFill>
                  <a:srgbClr val="FF0000"/>
                </a:solidFill>
                <a:latin typeface="Berlin Sans FB" pitchFamily="34" charset="0"/>
              </a:rPr>
              <a:t> UNY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92162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en-US" b="1" dirty="0" err="1"/>
              <a:t>Metode</a:t>
            </a:r>
            <a:r>
              <a:rPr lang="en-US" b="1" dirty="0"/>
              <a:t> </a:t>
            </a:r>
            <a:r>
              <a:rPr lang="en-US" b="1" dirty="0" err="1" smtClean="0"/>
              <a:t>Penelitian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44196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Aft>
                <a:spcPts val="300"/>
              </a:spcAft>
              <a:buNone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Metode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penelitian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mencakup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empat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komponen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:</a:t>
            </a:r>
          </a:p>
          <a:p>
            <a:pPr marL="514350" lvl="0" indent="-514350">
              <a:spcAft>
                <a:spcPts val="300"/>
              </a:spcAft>
              <a:buFont typeface="+mj-lt"/>
              <a:buAutoNum type="arabicPeriod"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Disain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penelitian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yang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dipilih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marL="514350" lvl="0" indent="-514350">
              <a:spcAft>
                <a:spcPts val="300"/>
              </a:spcAft>
              <a:buFont typeface="+mj-lt"/>
              <a:buAutoNum type="arabicPeriod"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Penentuan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populasi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sampel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subyek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penelitian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, unit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analisis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responden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atau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sumber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data;  </a:t>
            </a:r>
          </a:p>
          <a:p>
            <a:pPr marL="514350" lvl="0" indent="-514350">
              <a:spcAft>
                <a:spcPts val="300"/>
              </a:spcAft>
              <a:buFont typeface="+mj-lt"/>
              <a:buAutoNum type="arabicPeriod"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Metode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pengumpulan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data; </a:t>
            </a:r>
          </a:p>
          <a:p>
            <a:pPr marL="514350" lvl="0" indent="-514350">
              <a:spcAft>
                <a:spcPts val="300"/>
              </a:spcAft>
              <a:buFont typeface="+mj-lt"/>
              <a:buAutoNum type="arabicPeriod"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Penentuan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pengembangan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alat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atau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instrumen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pengumpul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data;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dan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</a:p>
          <a:p>
            <a:pPr marL="514350" lvl="0" indent="-514350">
              <a:spcAft>
                <a:spcPts val="300"/>
              </a:spcAft>
              <a:buFont typeface="+mj-lt"/>
              <a:buAutoNum type="arabicPeriod"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Teknik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analisis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data. 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marL="514350" lvl="0" indent="-514350">
              <a:spcAft>
                <a:spcPts val="300"/>
              </a:spcAft>
              <a:buNone/>
            </a:pPr>
            <a:endParaRPr lang="en-US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400" dirty="0" err="1" smtClean="0">
                <a:latin typeface="Berlin Sans FB" pitchFamily="34" charset="0"/>
              </a:rPr>
              <a:t>Responden</a:t>
            </a:r>
            <a:r>
              <a:rPr lang="en-US" sz="4400" dirty="0" smtClean="0">
                <a:latin typeface="Berlin Sans FB" pitchFamily="34" charset="0"/>
              </a:rPr>
              <a:t> (</a:t>
            </a:r>
            <a:r>
              <a:rPr lang="en-US" sz="4400" dirty="0" err="1" smtClean="0">
                <a:latin typeface="Berlin Sans FB" pitchFamily="34" charset="0"/>
              </a:rPr>
              <a:t>Sumber</a:t>
            </a:r>
            <a:r>
              <a:rPr lang="en-US" sz="4400" dirty="0" smtClean="0">
                <a:latin typeface="Berlin Sans FB" pitchFamily="34" charset="0"/>
              </a:rPr>
              <a:t> Data) …</a:t>
            </a:r>
            <a:endParaRPr lang="en-US" sz="4400" dirty="0"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spcAft>
                <a:spcPts val="400"/>
              </a:spcAft>
              <a:buFont typeface="Wingdings" pitchFamily="2" charset="2"/>
              <a:buChar char="q"/>
            </a:pP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Penentuan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responden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atau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sumber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data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dapat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dilakukan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setelah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peneliti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tahu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betul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macam-macam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data yang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perlu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dikumpulkan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</a:p>
          <a:p>
            <a:pPr>
              <a:spcAft>
                <a:spcPts val="400"/>
              </a:spcAft>
              <a:buFont typeface="Wingdings" pitchFamily="2" charset="2"/>
              <a:buChar char="q"/>
            </a:pP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Utk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menentukan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sumber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data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secara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tepat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peneliti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harus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tahu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dari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mana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saja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data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tersebut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dapat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diperoleh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apa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dan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siapa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saja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yang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dapat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dijadikan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sebagai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sumber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data).</a:t>
            </a:r>
          </a:p>
          <a:p>
            <a:pPr>
              <a:spcAft>
                <a:spcPts val="400"/>
              </a:spcAft>
              <a:buFont typeface="Wingdings" pitchFamily="2" charset="2"/>
              <a:buChar char="q"/>
            </a:pP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Sumber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data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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dipilih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orang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yg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paling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tahu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mengenai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informasi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/data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yg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akan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dikumpul-kan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(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oleh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karena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itu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kadang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sampel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bersifat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</a:t>
            </a:r>
            <a:r>
              <a:rPr lang="en-US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purposive sampling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)</a:t>
            </a:r>
            <a:endParaRPr lang="en-US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8229600" cy="8382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lvl="0"/>
            <a:r>
              <a:rPr lang="en-US" sz="4600" dirty="0" err="1" smtClean="0">
                <a:latin typeface="Berlin Sans FB" pitchFamily="34" charset="0"/>
              </a:rPr>
              <a:t>Metode</a:t>
            </a:r>
            <a:r>
              <a:rPr lang="en-US" sz="4600" dirty="0" smtClean="0">
                <a:latin typeface="Berlin Sans FB" pitchFamily="34" charset="0"/>
              </a:rPr>
              <a:t> </a:t>
            </a:r>
            <a:r>
              <a:rPr lang="en-US" sz="4600" dirty="0" err="1" smtClean="0">
                <a:latin typeface="Berlin Sans FB" pitchFamily="34" charset="0"/>
              </a:rPr>
              <a:t>Pengumpulan</a:t>
            </a:r>
            <a:r>
              <a:rPr lang="en-US" sz="4600" dirty="0" smtClean="0">
                <a:latin typeface="Berlin Sans FB" pitchFamily="34" charset="0"/>
              </a:rPr>
              <a:t> Data …</a:t>
            </a:r>
            <a:endParaRPr lang="en-US" sz="4600" dirty="0"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2672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800" dirty="0" err="1" smtClean="0">
                <a:latin typeface="Berlin Sans FB" pitchFamily="34" charset="0"/>
                <a:cs typeface="Arial" pitchFamily="34" charset="0"/>
              </a:rPr>
              <a:t>Kesesuaian</a:t>
            </a:r>
            <a:r>
              <a:rPr lang="en-US" sz="2800" dirty="0" smtClean="0">
                <a:latin typeface="Berlin Sans FB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  <a:cs typeface="Arial" pitchFamily="34" charset="0"/>
              </a:rPr>
              <a:t>dgn</a:t>
            </a:r>
            <a:r>
              <a:rPr lang="en-US" sz="2800" dirty="0" smtClean="0">
                <a:latin typeface="Berlin Sans FB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  <a:cs typeface="Arial" pitchFamily="34" charset="0"/>
              </a:rPr>
              <a:t>jenis</a:t>
            </a:r>
            <a:r>
              <a:rPr lang="en-US" sz="2800" dirty="0" smtClean="0">
                <a:latin typeface="Berlin Sans FB" pitchFamily="34" charset="0"/>
                <a:cs typeface="Arial" pitchFamily="34" charset="0"/>
              </a:rPr>
              <a:t> data yang </a:t>
            </a:r>
            <a:r>
              <a:rPr lang="en-US" sz="2800" dirty="0" err="1" smtClean="0">
                <a:latin typeface="Berlin Sans FB" pitchFamily="34" charset="0"/>
                <a:cs typeface="Arial" pitchFamily="34" charset="0"/>
              </a:rPr>
              <a:t>akan</a:t>
            </a:r>
            <a:r>
              <a:rPr lang="en-US" sz="2800" dirty="0" smtClean="0">
                <a:latin typeface="Berlin Sans FB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  <a:cs typeface="Arial" pitchFamily="34" charset="0"/>
              </a:rPr>
              <a:t>dikumpulkan</a:t>
            </a:r>
            <a:r>
              <a:rPr lang="en-US" sz="2800" dirty="0" smtClean="0">
                <a:latin typeface="Berlin Sans FB" pitchFamily="34" charset="0"/>
                <a:cs typeface="Arial" pitchFamily="34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sz="2800" dirty="0" err="1" smtClean="0">
                <a:latin typeface="Berlin Sans FB" pitchFamily="34" charset="0"/>
                <a:cs typeface="Arial" pitchFamily="34" charset="0"/>
              </a:rPr>
              <a:t>Menggunakan</a:t>
            </a:r>
            <a:r>
              <a:rPr lang="en-US" sz="2800" dirty="0" smtClean="0">
                <a:latin typeface="Berlin Sans FB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  <a:cs typeface="Arial" pitchFamily="34" charset="0"/>
              </a:rPr>
              <a:t>instrumen</a:t>
            </a:r>
            <a:r>
              <a:rPr lang="en-US" sz="2800" dirty="0" smtClean="0">
                <a:latin typeface="Berlin Sans FB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  <a:cs typeface="Arial" pitchFamily="34" charset="0"/>
              </a:rPr>
              <a:t>yg</a:t>
            </a:r>
            <a:r>
              <a:rPr lang="en-US" sz="2800" dirty="0" smtClean="0">
                <a:latin typeface="Berlin Sans FB" pitchFamily="34" charset="0"/>
                <a:cs typeface="Arial" pitchFamily="34" charset="0"/>
              </a:rPr>
              <a:t> valid (</a:t>
            </a:r>
            <a:r>
              <a:rPr lang="en-US" sz="2800" dirty="0" err="1" smtClean="0">
                <a:latin typeface="Berlin Sans FB" pitchFamily="34" charset="0"/>
                <a:cs typeface="Arial" pitchFamily="34" charset="0"/>
              </a:rPr>
              <a:t>tepat</a:t>
            </a:r>
            <a:r>
              <a:rPr lang="en-US" sz="2800" dirty="0" smtClean="0">
                <a:latin typeface="Berlin Sans FB" pitchFamily="34" charset="0"/>
                <a:cs typeface="Arial" pitchFamily="34" charset="0"/>
              </a:rPr>
              <a:t>)</a:t>
            </a:r>
          </a:p>
          <a:p>
            <a:pPr>
              <a:spcAft>
                <a:spcPts val="600"/>
              </a:spcAft>
            </a:pPr>
            <a:r>
              <a:rPr lang="en-US" sz="2800" dirty="0" err="1" smtClean="0">
                <a:latin typeface="Berlin Sans FB" pitchFamily="34" charset="0"/>
                <a:cs typeface="Arial" pitchFamily="34" charset="0"/>
              </a:rPr>
              <a:t>Dimungkinkan</a:t>
            </a:r>
            <a:r>
              <a:rPr lang="en-US" sz="2800" dirty="0" smtClean="0">
                <a:latin typeface="Berlin Sans FB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  <a:cs typeface="Arial" pitchFamily="34" charset="0"/>
              </a:rPr>
              <a:t>menggunakan</a:t>
            </a:r>
            <a:r>
              <a:rPr lang="en-US" sz="2800" dirty="0" smtClean="0">
                <a:latin typeface="Berlin Sans FB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  <a:cs typeface="Arial" pitchFamily="34" charset="0"/>
              </a:rPr>
              <a:t>berbagai</a:t>
            </a:r>
            <a:r>
              <a:rPr lang="en-US" sz="2800" dirty="0" smtClean="0">
                <a:latin typeface="Berlin Sans FB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  <a:cs typeface="Arial" pitchFamily="34" charset="0"/>
              </a:rPr>
              <a:t>metode</a:t>
            </a:r>
            <a:r>
              <a:rPr lang="en-US" sz="2800" dirty="0" smtClean="0">
                <a:latin typeface="Berlin Sans FB" pitchFamily="34" charset="0"/>
                <a:cs typeface="Arial" pitchFamily="34" charset="0"/>
              </a:rPr>
              <a:t> (multi methods).</a:t>
            </a:r>
          </a:p>
          <a:p>
            <a:pPr>
              <a:spcAft>
                <a:spcPts val="600"/>
              </a:spcAft>
            </a:pPr>
            <a:r>
              <a:rPr lang="en-US" sz="2800" dirty="0" err="1" smtClean="0">
                <a:latin typeface="Berlin Sans FB" pitchFamily="34" charset="0"/>
                <a:cs typeface="Arial" pitchFamily="34" charset="0"/>
              </a:rPr>
              <a:t>Dilakukan</a:t>
            </a:r>
            <a:r>
              <a:rPr lang="en-US" sz="2800" dirty="0" smtClean="0">
                <a:latin typeface="Berlin Sans FB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  <a:cs typeface="Arial" pitchFamily="34" charset="0"/>
              </a:rPr>
              <a:t>oleh</a:t>
            </a:r>
            <a:r>
              <a:rPr lang="en-US" sz="2800" dirty="0" smtClean="0">
                <a:latin typeface="Berlin Sans FB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  <a:cs typeface="Arial" pitchFamily="34" charset="0"/>
              </a:rPr>
              <a:t>petugas</a:t>
            </a:r>
            <a:r>
              <a:rPr lang="en-US" sz="2800" dirty="0" smtClean="0">
                <a:latin typeface="Berlin Sans FB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  <a:cs typeface="Arial" pitchFamily="34" charset="0"/>
              </a:rPr>
              <a:t>yg</a:t>
            </a:r>
            <a:r>
              <a:rPr lang="en-US" sz="2800" dirty="0" smtClean="0">
                <a:latin typeface="Berlin Sans FB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  <a:cs typeface="Arial" pitchFamily="34" charset="0"/>
              </a:rPr>
              <a:t>profesional</a:t>
            </a:r>
            <a:endParaRPr lang="en-US" sz="2800" dirty="0" smtClean="0">
              <a:latin typeface="Berlin Sans FB" pitchFamily="34" charset="0"/>
              <a:cs typeface="Arial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800" dirty="0" err="1" smtClean="0">
                <a:latin typeface="Berlin Sans FB" pitchFamily="34" charset="0"/>
                <a:cs typeface="Arial" pitchFamily="34" charset="0"/>
              </a:rPr>
              <a:t>Mampu</a:t>
            </a:r>
            <a:r>
              <a:rPr lang="en-US" sz="2800" dirty="0" smtClean="0">
                <a:latin typeface="Berlin Sans FB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  <a:cs typeface="Arial" pitchFamily="34" charset="0"/>
              </a:rPr>
              <a:t>menjaring</a:t>
            </a:r>
            <a:r>
              <a:rPr lang="en-US" sz="2800" dirty="0" smtClean="0">
                <a:latin typeface="Berlin Sans FB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  <a:cs typeface="Arial" pitchFamily="34" charset="0"/>
              </a:rPr>
              <a:t>bukti</a:t>
            </a:r>
            <a:r>
              <a:rPr lang="en-US" sz="2800" dirty="0" smtClean="0">
                <a:latin typeface="Berlin Sans FB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  <a:cs typeface="Arial" pitchFamily="34" charset="0"/>
              </a:rPr>
              <a:t>objektif</a:t>
            </a:r>
            <a:r>
              <a:rPr lang="en-US" sz="2800" dirty="0" smtClean="0">
                <a:latin typeface="Berlin Sans FB" pitchFamily="34" charset="0"/>
                <a:cs typeface="Arial" pitchFamily="34" charset="0"/>
              </a:rPr>
              <a:t>.</a:t>
            </a:r>
          </a:p>
          <a:p>
            <a:pPr>
              <a:spcAft>
                <a:spcPts val="600"/>
              </a:spcAft>
              <a:buNone/>
            </a:pPr>
            <a:endParaRPr lang="en-US" sz="2800" dirty="0" smtClean="0">
              <a:latin typeface="Berlin Sans FB" pitchFamily="34" charset="0"/>
              <a:cs typeface="Arial" pitchFamily="34" charset="0"/>
            </a:endParaRP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144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err="1" smtClean="0"/>
              <a:t>Instrumen</a:t>
            </a:r>
            <a:r>
              <a:rPr lang="en-US" dirty="0" smtClean="0"/>
              <a:t> </a:t>
            </a:r>
            <a:r>
              <a:rPr lang="en-US" dirty="0" err="1" smtClean="0"/>
              <a:t>Pengumpul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39624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Berbasis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Indikator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Kinerja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Kunci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(IKK)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tepat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.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Disesuaikan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dgn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teknik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pengumpulan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datanya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Tepat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/valid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utk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menjaring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informasi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dibutuhkan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Mampu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menjaring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bukti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obyektif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. 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Mengurangi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bukti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sifatnya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subyektif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(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perseptual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)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Mudah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digunakan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US" sz="28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9144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 algn="l"/>
            <a:r>
              <a:rPr lang="en-US" b="1" dirty="0" err="1" smtClean="0">
                <a:solidFill>
                  <a:srgbClr val="FF0000"/>
                </a:solidFill>
              </a:rPr>
              <a:t>Analisis</a:t>
            </a:r>
            <a:r>
              <a:rPr lang="en-US" b="1" dirty="0" smtClean="0">
                <a:solidFill>
                  <a:srgbClr val="FF0000"/>
                </a:solidFill>
              </a:rPr>
              <a:t> Data ….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21484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Kesesuaian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dengan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kebutuhan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jenis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data,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kebutuhan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untuk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eksplanasi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hasil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penelitian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(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uji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hipotesis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).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Utk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meningkatkan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validitas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temuan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mengisolasi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efek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lain </a:t>
            </a:r>
            <a:r>
              <a:rPr lang="en-US" sz="28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dapat</a:t>
            </a:r>
            <a:r>
              <a:rPr lang="en-US" sz="28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digunakan</a:t>
            </a:r>
            <a:r>
              <a:rPr lang="en-US" sz="28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manipulasi</a:t>
            </a:r>
            <a:r>
              <a:rPr lang="en-US" sz="28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variabel</a:t>
            </a:r>
            <a:r>
              <a:rPr lang="en-US" sz="28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(</a:t>
            </a:r>
            <a:r>
              <a:rPr lang="en-US" sz="28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disain</a:t>
            </a:r>
            <a:r>
              <a:rPr lang="en-US" sz="28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tertentu</a:t>
            </a:r>
            <a:r>
              <a:rPr lang="en-US" sz="2800" smtClean="0">
                <a:latin typeface="Tahoma" pitchFamily="34" charset="0"/>
                <a:cs typeface="Tahoma" pitchFamily="34" charset="0"/>
                <a:sym typeface="Wingdings" pitchFamily="2" charset="2"/>
              </a:rPr>
              <a:t>) atau</a:t>
            </a:r>
            <a:r>
              <a:rPr lang="en-US" sz="28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manipulasi</a:t>
            </a:r>
            <a:r>
              <a:rPr lang="en-US" sz="28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statistik</a:t>
            </a:r>
            <a:r>
              <a:rPr lang="en-US" sz="28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28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(</a:t>
            </a:r>
            <a:r>
              <a:rPr lang="en-US" sz="28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parsial</a:t>
            </a:r>
            <a:r>
              <a:rPr lang="en-US" sz="28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/semi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parsial</a:t>
            </a:r>
            <a:r>
              <a:rPr lang="en-US" sz="28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,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analisis</a:t>
            </a:r>
            <a:r>
              <a:rPr lang="en-US" sz="28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kovarians</a:t>
            </a:r>
            <a:r>
              <a:rPr lang="en-US" sz="28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).</a:t>
            </a:r>
          </a:p>
          <a:p>
            <a:pPr>
              <a:spcAft>
                <a:spcPts val="600"/>
              </a:spcAft>
            </a:pPr>
            <a:r>
              <a:rPr lang="en-US" sz="28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Perlu</a:t>
            </a:r>
            <a:r>
              <a:rPr lang="en-US" sz="28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pendalaman</a:t>
            </a:r>
            <a:r>
              <a:rPr lang="en-US" sz="28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(</a:t>
            </a:r>
            <a:r>
              <a:rPr lang="en-US" sz="28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indepth</a:t>
            </a:r>
            <a:r>
              <a:rPr lang="en-US" sz="28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)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secara</a:t>
            </a:r>
            <a:r>
              <a:rPr lang="en-US" sz="28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kualitatif</a:t>
            </a:r>
            <a:r>
              <a:rPr lang="en-US" sz="28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,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jika</a:t>
            </a:r>
            <a:r>
              <a:rPr lang="en-US" sz="28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diperlukan</a:t>
            </a:r>
            <a:r>
              <a:rPr lang="en-US" sz="28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.</a:t>
            </a:r>
          </a:p>
          <a:p>
            <a:endParaRPr lang="en-US" dirty="0" smtClean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d-ID" sz="3600" b="1" dirty="0"/>
              <a:t>PROPOSAL </a:t>
            </a:r>
            <a:r>
              <a:rPr lang="id-ID" sz="3600" b="1" dirty="0" smtClean="0"/>
              <a:t>PENELITIAN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Berlin Sans FB" pitchFamily="34" charset="0"/>
              </a:rPr>
              <a:t>F</a:t>
            </a:r>
            <a:r>
              <a:rPr lang="id-ID" dirty="0">
                <a:latin typeface="Berlin Sans FB" pitchFamily="34" charset="0"/>
              </a:rPr>
              <a:t>ormat yang telah disepakati di UNY, proposal </a:t>
            </a:r>
            <a:endParaRPr lang="en-US" dirty="0" smtClean="0">
              <a:latin typeface="Berlin Sans FB" pitchFamily="34" charset="0"/>
            </a:endParaRPr>
          </a:p>
          <a:p>
            <a:pPr>
              <a:buNone/>
            </a:pPr>
            <a:r>
              <a:rPr lang="id-ID" dirty="0" smtClean="0">
                <a:latin typeface="Berlin Sans FB" pitchFamily="34" charset="0"/>
              </a:rPr>
              <a:t>jenis penelitian </a:t>
            </a:r>
            <a:r>
              <a:rPr lang="id-ID" dirty="0">
                <a:latin typeface="Berlin Sans FB" pitchFamily="34" charset="0"/>
              </a:rPr>
              <a:t>apapun terdiri dari tiga bagian, </a:t>
            </a:r>
            <a:endParaRPr lang="en-US" dirty="0" smtClean="0">
              <a:latin typeface="Berlin Sans FB" pitchFamily="34" charset="0"/>
            </a:endParaRPr>
          </a:p>
          <a:p>
            <a:pPr>
              <a:buNone/>
            </a:pPr>
            <a:r>
              <a:rPr lang="id-ID" dirty="0" smtClean="0">
                <a:latin typeface="Berlin Sans FB" pitchFamily="34" charset="0"/>
              </a:rPr>
              <a:t>yaitu</a:t>
            </a:r>
            <a:r>
              <a:rPr lang="id-ID" dirty="0">
                <a:latin typeface="Berlin Sans FB" pitchFamily="34" charset="0"/>
              </a:rPr>
              <a:t>: </a:t>
            </a:r>
            <a:endParaRPr lang="en-US" dirty="0">
              <a:latin typeface="Berlin Sans FB" pitchFamily="34" charset="0"/>
            </a:endParaRPr>
          </a:p>
          <a:p>
            <a:pPr lvl="0"/>
            <a:r>
              <a:rPr lang="en-US" dirty="0" err="1" smtClean="0">
                <a:latin typeface="Berlin Sans FB" pitchFamily="34" charset="0"/>
              </a:rPr>
              <a:t>Bagian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id-ID" dirty="0" smtClean="0">
                <a:latin typeface="Berlin Sans FB" pitchFamily="34" charset="0"/>
              </a:rPr>
              <a:t>pendahuluan</a:t>
            </a:r>
            <a:r>
              <a:rPr lang="id-ID" dirty="0">
                <a:latin typeface="Berlin Sans FB" pitchFamily="34" charset="0"/>
              </a:rPr>
              <a:t>, </a:t>
            </a:r>
            <a:endParaRPr lang="en-US" dirty="0">
              <a:latin typeface="Berlin Sans FB" pitchFamily="34" charset="0"/>
            </a:endParaRPr>
          </a:p>
          <a:p>
            <a:pPr lvl="0"/>
            <a:r>
              <a:rPr lang="en-US" dirty="0" err="1" smtClean="0">
                <a:latin typeface="Berlin Sans FB" pitchFamily="34" charset="0"/>
              </a:rPr>
              <a:t>Bagian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id-ID" dirty="0" smtClean="0">
                <a:latin typeface="Berlin Sans FB" pitchFamily="34" charset="0"/>
              </a:rPr>
              <a:t>kajian teori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id-ID" dirty="0" smtClean="0">
                <a:latin typeface="Berlin Sans FB" pitchFamily="34" charset="0"/>
              </a:rPr>
              <a:t>dan </a:t>
            </a:r>
            <a:r>
              <a:rPr lang="en-US" dirty="0" err="1" smtClean="0">
                <a:latin typeface="Berlin Sans FB" pitchFamily="34" charset="0"/>
              </a:rPr>
              <a:t>hipotesis</a:t>
            </a:r>
            <a:r>
              <a:rPr lang="en-US" dirty="0" smtClean="0">
                <a:latin typeface="Berlin Sans FB" pitchFamily="34" charset="0"/>
              </a:rPr>
              <a:t> (</a:t>
            </a:r>
            <a:r>
              <a:rPr lang="en-US" dirty="0" err="1" smtClean="0">
                <a:latin typeface="Berlin Sans FB" pitchFamily="34" charset="0"/>
              </a:rPr>
              <a:t>jika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ada</a:t>
            </a:r>
            <a:r>
              <a:rPr lang="en-US" dirty="0" smtClean="0">
                <a:latin typeface="Berlin Sans FB" pitchFamily="34" charset="0"/>
              </a:rPr>
              <a:t>)</a:t>
            </a:r>
            <a:endParaRPr lang="en-US" dirty="0">
              <a:latin typeface="Berlin Sans FB" pitchFamily="34" charset="0"/>
            </a:endParaRPr>
          </a:p>
          <a:p>
            <a:pPr lvl="0"/>
            <a:r>
              <a:rPr lang="en-US" dirty="0" err="1" smtClean="0">
                <a:latin typeface="Berlin Sans FB" pitchFamily="34" charset="0"/>
              </a:rPr>
              <a:t>Bagian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id-ID" dirty="0" smtClean="0">
                <a:latin typeface="Berlin Sans FB" pitchFamily="34" charset="0"/>
              </a:rPr>
              <a:t>metode </a:t>
            </a:r>
            <a:r>
              <a:rPr lang="id-ID" dirty="0">
                <a:latin typeface="Berlin Sans FB" pitchFamily="34" charset="0"/>
              </a:rPr>
              <a:t>penelitian.</a:t>
            </a:r>
            <a:endParaRPr lang="en-US" dirty="0">
              <a:latin typeface="Berlin Sans FB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38200"/>
          </a:xfrm>
        </p:spPr>
        <p:txBody>
          <a:bodyPr>
            <a:normAutofit/>
          </a:bodyPr>
          <a:lstStyle/>
          <a:p>
            <a:pPr lvl="0" algn="l"/>
            <a:r>
              <a:rPr lang="en-US" b="1" dirty="0" err="1"/>
              <a:t>Bagian</a:t>
            </a:r>
            <a:r>
              <a:rPr lang="en-US" b="1" dirty="0"/>
              <a:t> </a:t>
            </a:r>
            <a:r>
              <a:rPr lang="en-US" b="1" dirty="0" err="1"/>
              <a:t>Pendahuluan</a:t>
            </a:r>
            <a:r>
              <a:rPr lang="en-US" b="1" dirty="0"/>
              <a:t>, </a:t>
            </a:r>
            <a:r>
              <a:rPr lang="en-US" dirty="0" err="1" smtClean="0"/>
              <a:t>mencakup</a:t>
            </a:r>
            <a:r>
              <a:rPr lang="en-US" dirty="0"/>
              <a:t>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1"/>
            <a:ext cx="8305800" cy="38862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514350" lvl="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2800" dirty="0" err="1">
                <a:latin typeface="Berlin Sans FB" pitchFamily="34" charset="0"/>
              </a:rPr>
              <a:t>Latar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belakang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masalah</a:t>
            </a:r>
            <a:r>
              <a:rPr lang="en-US" sz="2800" dirty="0">
                <a:latin typeface="Berlin Sans FB" pitchFamily="34" charset="0"/>
              </a:rPr>
              <a:t>, </a:t>
            </a:r>
          </a:p>
          <a:p>
            <a:pPr marL="514350" lvl="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2800" dirty="0" err="1">
                <a:latin typeface="Berlin Sans FB" pitchFamily="34" charset="0"/>
              </a:rPr>
              <a:t>Identifikasi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dan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pembatasan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masalah</a:t>
            </a:r>
            <a:r>
              <a:rPr lang="en-US" sz="2800" dirty="0">
                <a:latin typeface="Berlin Sans FB" pitchFamily="34" charset="0"/>
              </a:rPr>
              <a:t>, </a:t>
            </a:r>
            <a:endParaRPr lang="en-US" sz="2800" dirty="0" smtClean="0">
              <a:latin typeface="Berlin Sans FB" pitchFamily="34" charset="0"/>
            </a:endParaRPr>
          </a:p>
          <a:p>
            <a:pPr marL="514350" lvl="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2800" dirty="0" err="1" smtClean="0">
                <a:latin typeface="Berlin Sans FB" pitchFamily="34" charset="0"/>
              </a:rPr>
              <a:t>Rumusan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masalah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smtClean="0">
                <a:latin typeface="Berlin Sans FB" pitchFamily="34" charset="0"/>
              </a:rPr>
              <a:t>(</a:t>
            </a:r>
            <a:r>
              <a:rPr lang="en-US" sz="2800" dirty="0" err="1" smtClean="0">
                <a:latin typeface="Berlin Sans FB" pitchFamily="34" charset="0"/>
              </a:rPr>
              <a:t>dalam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penelitian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evaluasi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berupa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pertanyaan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evaluasi</a:t>
            </a:r>
            <a:r>
              <a:rPr lang="en-US" sz="2800" dirty="0">
                <a:latin typeface="Berlin Sans FB" pitchFamily="34" charset="0"/>
              </a:rPr>
              <a:t>),</a:t>
            </a:r>
          </a:p>
          <a:p>
            <a:pPr marL="514350" lvl="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2800" dirty="0" err="1" smtClean="0">
                <a:latin typeface="Berlin Sans FB" pitchFamily="34" charset="0"/>
              </a:rPr>
              <a:t>Tujuan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penelitian</a:t>
            </a:r>
            <a:r>
              <a:rPr lang="en-US" sz="2800" dirty="0" smtClean="0">
                <a:latin typeface="Berlin Sans FB" pitchFamily="34" charset="0"/>
              </a:rPr>
              <a:t>, </a:t>
            </a:r>
            <a:r>
              <a:rPr lang="en-US" sz="2800" dirty="0" err="1">
                <a:latin typeface="Berlin Sans FB" pitchFamily="34" charset="0"/>
              </a:rPr>
              <a:t>dan</a:t>
            </a:r>
            <a:r>
              <a:rPr lang="en-US" sz="2800" dirty="0">
                <a:latin typeface="Berlin Sans FB" pitchFamily="34" charset="0"/>
              </a:rPr>
              <a:t> </a:t>
            </a:r>
          </a:p>
          <a:p>
            <a:pPr marL="514350" lvl="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2800" dirty="0" err="1">
                <a:latin typeface="Berlin Sans FB" pitchFamily="34" charset="0"/>
              </a:rPr>
              <a:t>Manfaat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hasil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penelitian</a:t>
            </a:r>
            <a:r>
              <a:rPr lang="en-US" sz="2800" dirty="0" smtClean="0">
                <a:latin typeface="Berlin Sans FB" pitchFamily="34" charset="0"/>
              </a:rPr>
              <a:t>.</a:t>
            </a:r>
            <a:endParaRPr lang="en-US" sz="2800" dirty="0">
              <a:latin typeface="Berlin Sans FB" pitchFamily="34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6836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 algn="l"/>
            <a:r>
              <a:rPr lang="en-US" dirty="0" err="1">
                <a:solidFill>
                  <a:srgbClr val="FF0000"/>
                </a:solidFill>
              </a:rPr>
              <a:t>Latar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belakang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masalah</a:t>
            </a:r>
            <a:r>
              <a:rPr lang="en-US" dirty="0"/>
              <a:t>, </a:t>
            </a:r>
            <a:r>
              <a:rPr lang="en-US" dirty="0" err="1"/>
              <a:t>berisi</a:t>
            </a:r>
            <a:r>
              <a:rPr lang="en-US" dirty="0"/>
              <a:t>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lvl="0">
              <a:spcAft>
                <a:spcPts val="600"/>
              </a:spcAft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Gambaran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ttg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adanya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masalah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menunjukkan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adanya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kesenjangan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antara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: </a:t>
            </a:r>
          </a:p>
          <a:p>
            <a:pPr marL="914400" lvl="1" indent="-514350">
              <a:spcAft>
                <a:spcPts val="600"/>
              </a:spcAft>
              <a:buFont typeface="+mj-lt"/>
              <a:buAutoNum type="alphaLcPeriod"/>
            </a:pPr>
            <a:r>
              <a:rPr lang="en-US" sz="2600" dirty="0" err="1" smtClean="0">
                <a:latin typeface="Tahoma" pitchFamily="34" charset="0"/>
                <a:cs typeface="Tahoma" pitchFamily="34" charset="0"/>
              </a:rPr>
              <a:t>kondisi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2600" dirty="0" err="1" smtClean="0">
                <a:latin typeface="Tahoma" pitchFamily="34" charset="0"/>
                <a:cs typeface="Tahoma" pitchFamily="34" charset="0"/>
              </a:rPr>
              <a:t>diharapkan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2600" dirty="0" err="1" smtClean="0">
                <a:latin typeface="Tahoma" pitchFamily="34" charset="0"/>
                <a:cs typeface="Tahoma" pitchFamily="34" charset="0"/>
              </a:rPr>
              <a:t>dengan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600" dirty="0" err="1" smtClean="0">
                <a:latin typeface="Tahoma" pitchFamily="34" charset="0"/>
                <a:cs typeface="Tahoma" pitchFamily="34" charset="0"/>
              </a:rPr>
              <a:t>kondisi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600" dirty="0" err="1" smtClean="0">
                <a:latin typeface="Tahoma" pitchFamily="34" charset="0"/>
                <a:cs typeface="Tahoma" pitchFamily="34" charset="0"/>
              </a:rPr>
              <a:t>riil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2600" dirty="0" err="1" smtClean="0">
                <a:latin typeface="Tahoma" pitchFamily="34" charset="0"/>
                <a:cs typeface="Tahoma" pitchFamily="34" charset="0"/>
              </a:rPr>
              <a:t>terjadi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2600" dirty="0" err="1" smtClean="0">
                <a:latin typeface="Tahoma" pitchFamily="34" charset="0"/>
                <a:cs typeface="Tahoma" pitchFamily="34" charset="0"/>
              </a:rPr>
              <a:t>atau</a:t>
            </a:r>
            <a:endParaRPr lang="en-US" sz="2600" dirty="0" smtClean="0">
              <a:latin typeface="Tahoma" pitchFamily="34" charset="0"/>
              <a:cs typeface="Tahoma" pitchFamily="34" charset="0"/>
            </a:endParaRPr>
          </a:p>
          <a:p>
            <a:pPr marL="914400" lvl="1" indent="-514350">
              <a:spcAft>
                <a:spcPts val="600"/>
              </a:spcAft>
              <a:buFont typeface="+mj-lt"/>
              <a:buAutoNum type="alphaLcPeriod"/>
            </a:pPr>
            <a:r>
              <a:rPr lang="en-US" sz="2600" dirty="0" err="1" smtClean="0">
                <a:latin typeface="Tahoma" pitchFamily="34" charset="0"/>
                <a:cs typeface="Tahoma" pitchFamily="34" charset="0"/>
              </a:rPr>
              <a:t>Kondisi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600" dirty="0" err="1" smtClean="0">
                <a:latin typeface="Tahoma" pitchFamily="34" charset="0"/>
                <a:cs typeface="Tahoma" pitchFamily="34" charset="0"/>
              </a:rPr>
              <a:t>saat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600" dirty="0" err="1" smtClean="0">
                <a:latin typeface="Tahoma" pitchFamily="34" charset="0"/>
                <a:cs typeface="Tahoma" pitchFamily="34" charset="0"/>
              </a:rPr>
              <a:t>ini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 (</a:t>
            </a:r>
            <a:r>
              <a:rPr lang="en-US" sz="2600" dirty="0" err="1" smtClean="0">
                <a:latin typeface="Tahoma" pitchFamily="34" charset="0"/>
                <a:cs typeface="Tahoma" pitchFamily="34" charset="0"/>
              </a:rPr>
              <a:t>potret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) </a:t>
            </a:r>
            <a:r>
              <a:rPr lang="en-US" sz="2600" dirty="0" err="1" smtClean="0">
                <a:latin typeface="Tahoma" pitchFamily="34" charset="0"/>
                <a:cs typeface="Tahoma" pitchFamily="34" charset="0"/>
              </a:rPr>
              <a:t>dengan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600" dirty="0" err="1" smtClean="0">
                <a:latin typeface="Tahoma" pitchFamily="34" charset="0"/>
                <a:cs typeface="Tahoma" pitchFamily="34" charset="0"/>
              </a:rPr>
              <a:t>kondisi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2600" dirty="0" err="1" smtClean="0">
                <a:latin typeface="Tahoma" pitchFamily="34" charset="0"/>
                <a:cs typeface="Tahoma" pitchFamily="34" charset="0"/>
              </a:rPr>
              <a:t>diharapkan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600" dirty="0" err="1" smtClean="0">
                <a:latin typeface="Tahoma" pitchFamily="34" charset="0"/>
                <a:cs typeface="Tahoma" pitchFamily="34" charset="0"/>
              </a:rPr>
              <a:t>di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600" dirty="0" err="1" smtClean="0">
                <a:latin typeface="Tahoma" pitchFamily="34" charset="0"/>
                <a:cs typeface="Tahoma" pitchFamily="34" charset="0"/>
              </a:rPr>
              <a:t>masa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600" dirty="0" err="1" smtClean="0">
                <a:latin typeface="Tahoma" pitchFamily="34" charset="0"/>
                <a:cs typeface="Tahoma" pitchFamily="34" charset="0"/>
              </a:rPr>
              <a:t>depan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 (</a:t>
            </a:r>
            <a:r>
              <a:rPr lang="en-US" sz="2600" dirty="0" err="1" smtClean="0">
                <a:latin typeface="Tahoma" pitchFamily="34" charset="0"/>
                <a:cs typeface="Tahoma" pitchFamily="34" charset="0"/>
              </a:rPr>
              <a:t>visi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)</a:t>
            </a:r>
            <a:endParaRPr lang="en-US" sz="2600" dirty="0" smtClean="0">
              <a:latin typeface="Tahoma" pitchFamily="34" charset="0"/>
              <a:cs typeface="Tahoma" pitchFamily="34" charset="0"/>
            </a:endParaRPr>
          </a:p>
          <a:p>
            <a:pPr lvl="0">
              <a:spcAft>
                <a:spcPts val="600"/>
              </a:spcAft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Hal-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hal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yang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mendorong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atau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alasan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melatar-belakangi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dilaksanakannya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kegiatan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penelitian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yang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akan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diajukan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. </a:t>
            </a:r>
            <a:endParaRPr lang="en-US" sz="2800" dirty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79216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/>
            <a:r>
              <a:rPr lang="en-US" sz="4200" dirty="0" err="1"/>
              <a:t>Identifikasi</a:t>
            </a:r>
            <a:r>
              <a:rPr lang="en-US" sz="4200" dirty="0"/>
              <a:t> </a:t>
            </a:r>
            <a:r>
              <a:rPr lang="en-US" sz="4200" dirty="0" err="1"/>
              <a:t>dan</a:t>
            </a:r>
            <a:r>
              <a:rPr lang="en-US" sz="4200" dirty="0"/>
              <a:t> </a:t>
            </a:r>
            <a:r>
              <a:rPr lang="en-US" sz="4200" dirty="0" err="1"/>
              <a:t>Pembatasan</a:t>
            </a:r>
            <a:r>
              <a:rPr lang="en-US" sz="4200" dirty="0"/>
              <a:t> </a:t>
            </a:r>
            <a:r>
              <a:rPr lang="en-US" sz="4200" dirty="0" err="1"/>
              <a:t>Masalah</a:t>
            </a:r>
            <a:r>
              <a:rPr lang="en-US" sz="4200" dirty="0" smtClean="0"/>
              <a:t>: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1"/>
            <a:ext cx="8229600" cy="38862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3000" dirty="0" err="1">
                <a:latin typeface="Tahoma" pitchFamily="34" charset="0"/>
                <a:cs typeface="Tahoma" pitchFamily="34" charset="0"/>
              </a:rPr>
              <a:t>Dalam</a:t>
            </a:r>
            <a:r>
              <a:rPr lang="en-US" sz="3000" dirty="0">
                <a:latin typeface="Tahoma" pitchFamily="34" charset="0"/>
                <a:cs typeface="Tahoma" pitchFamily="34" charset="0"/>
              </a:rPr>
              <a:t> proposal </a:t>
            </a:r>
            <a:r>
              <a:rPr lang="en-US" sz="3000" dirty="0" err="1">
                <a:latin typeface="Tahoma" pitchFamily="34" charset="0"/>
                <a:cs typeface="Tahoma" pitchFamily="34" charset="0"/>
              </a:rPr>
              <a:t>penelitian</a:t>
            </a:r>
            <a:r>
              <a:rPr lang="en-US" sz="3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kadang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tidak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ada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>
                <a:latin typeface="Tahoma" pitchFamily="34" charset="0"/>
                <a:cs typeface="Tahoma" pitchFamily="34" charset="0"/>
              </a:rPr>
              <a:t>identifikasi</a:t>
            </a:r>
            <a:r>
              <a:rPr lang="en-US" sz="3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>
                <a:latin typeface="Tahoma" pitchFamily="34" charset="0"/>
                <a:cs typeface="Tahoma" pitchFamily="34" charset="0"/>
              </a:rPr>
              <a:t>masalah</a:t>
            </a:r>
            <a:r>
              <a:rPr lang="en-US" sz="3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>
                <a:latin typeface="Tahoma" pitchFamily="34" charset="0"/>
                <a:cs typeface="Tahoma" pitchFamily="34" charset="0"/>
              </a:rPr>
              <a:t>dan</a:t>
            </a:r>
            <a:r>
              <a:rPr lang="en-US" sz="3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pembatasan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>
                <a:latin typeface="Tahoma" pitchFamily="34" charset="0"/>
                <a:cs typeface="Tahoma" pitchFamily="34" charset="0"/>
              </a:rPr>
              <a:t>masalah</a:t>
            </a:r>
            <a:r>
              <a:rPr lang="en-US" sz="3000" dirty="0">
                <a:latin typeface="Tahoma" pitchFamily="34" charset="0"/>
                <a:cs typeface="Tahoma" pitchFamily="34" charset="0"/>
              </a:rPr>
              <a:t>, </a:t>
            </a:r>
            <a:r>
              <a:rPr lang="en-US" sz="3000" dirty="0" err="1">
                <a:latin typeface="Tahoma" pitchFamily="34" charset="0"/>
                <a:cs typeface="Tahoma" pitchFamily="34" charset="0"/>
              </a:rPr>
              <a:t>karena</a:t>
            </a:r>
            <a:r>
              <a:rPr lang="en-US" sz="3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>
                <a:latin typeface="Tahoma" pitchFamily="34" charset="0"/>
                <a:cs typeface="Tahoma" pitchFamily="34" charset="0"/>
              </a:rPr>
              <a:t>rumusan</a:t>
            </a:r>
            <a:r>
              <a:rPr lang="en-US" sz="3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masalah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langsung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dirumuskan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sebagai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intisari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dari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masalah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telah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diuraikan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dalam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latar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belakang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masalah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.</a:t>
            </a:r>
            <a:endParaRPr lang="en-US" sz="3000" dirty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71596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609600" indent="-609600" algn="l">
              <a:lnSpc>
                <a:spcPct val="80000"/>
              </a:lnSpc>
            </a:pPr>
            <a:r>
              <a:rPr lang="sv-SE" b="1" dirty="0" smtClean="0">
                <a:solidFill>
                  <a:srgbClr val="FF0000"/>
                </a:solidFill>
              </a:rPr>
              <a:t>Rumusan Masalah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40386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609600" indent="-609600">
              <a:lnSpc>
                <a:spcPct val="80000"/>
              </a:lnSpc>
              <a:buNone/>
            </a:pPr>
            <a:endParaRPr lang="sv-SE" sz="2800" dirty="0" smtClean="0"/>
          </a:p>
          <a:p>
            <a:pPr marL="609600" indent="-609600">
              <a:lnSpc>
                <a:spcPct val="85000"/>
              </a:lnSpc>
              <a:spcAft>
                <a:spcPts val="600"/>
              </a:spcAft>
              <a:buFont typeface="Wingdings" pitchFamily="2" charset="2"/>
              <a:buChar char="q"/>
            </a:pPr>
            <a:r>
              <a:rPr lang="sv-SE" sz="2800" dirty="0" smtClean="0">
                <a:latin typeface="Berlin Sans FB" pitchFamily="34" charset="0"/>
              </a:rPr>
              <a:t>Dirumuskan dengan kalimat pertanyaan.</a:t>
            </a:r>
          </a:p>
          <a:p>
            <a:pPr marL="609600" indent="-609600">
              <a:lnSpc>
                <a:spcPct val="85000"/>
              </a:lnSpc>
              <a:spcAft>
                <a:spcPts val="600"/>
              </a:spcAft>
              <a:buFont typeface="Wingdings" pitchFamily="2" charset="2"/>
              <a:buChar char="q"/>
            </a:pPr>
            <a:r>
              <a:rPr lang="sv-SE" sz="2800" dirty="0" smtClean="0">
                <a:latin typeface="Berlin Sans FB" pitchFamily="34" charset="0"/>
              </a:rPr>
              <a:t>Mencerminkan variabel yang akan diteliti. </a:t>
            </a:r>
          </a:p>
          <a:p>
            <a:pPr marL="609600" indent="-609600">
              <a:lnSpc>
                <a:spcPct val="85000"/>
              </a:lnSpc>
              <a:spcAft>
                <a:spcPts val="600"/>
              </a:spcAft>
              <a:buFont typeface="Wingdings" pitchFamily="2" charset="2"/>
              <a:buChar char="q"/>
            </a:pPr>
            <a:r>
              <a:rPr lang="sv-SE" sz="2800" dirty="0" smtClean="0">
                <a:latin typeface="Berlin Sans FB" pitchFamily="34" charset="0"/>
              </a:rPr>
              <a:t>Menggunakan kata ”Apakah” atau ”Sejauhmanakah” untuk penelitian positivistik, dan</a:t>
            </a:r>
          </a:p>
          <a:p>
            <a:pPr marL="609600" indent="-609600">
              <a:lnSpc>
                <a:spcPct val="85000"/>
              </a:lnSpc>
              <a:spcAft>
                <a:spcPts val="600"/>
              </a:spcAft>
              <a:buFont typeface="Wingdings" pitchFamily="2" charset="2"/>
              <a:buChar char="q"/>
            </a:pPr>
            <a:r>
              <a:rPr lang="sv-SE" sz="2800" dirty="0" smtClean="0">
                <a:latin typeface="Berlin Sans FB" pitchFamily="34" charset="0"/>
              </a:rPr>
              <a:t>”Bagaimanakah, untuk penelitian tindakan.</a:t>
            </a:r>
            <a:endParaRPr lang="en-US" dirty="0">
              <a:latin typeface="Berlin Sans FB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lvl="0"/>
            <a:r>
              <a:rPr lang="en-US" b="1" dirty="0" err="1">
                <a:solidFill>
                  <a:schemeClr val="bg1"/>
                </a:solidFill>
              </a:rPr>
              <a:t>Tujuan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Penelitian</a:t>
            </a:r>
            <a:r>
              <a:rPr lang="en-US" b="1" dirty="0" smtClean="0">
                <a:solidFill>
                  <a:schemeClr val="bg1"/>
                </a:solidFill>
              </a:rPr>
              <a:t>: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Dirumuskan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dengan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kalimat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pernyataan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.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Rumusan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tujuan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penelitian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umumnya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diselaraskan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dengan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rumusan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masalah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penelitian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diajukan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. 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Tujuan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penelitian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akan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menjadi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pemandu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bagi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peneliti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untuk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melakukan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penelitian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.</a:t>
            </a:r>
          </a:p>
          <a:p>
            <a:pPr>
              <a:spcAft>
                <a:spcPts val="600"/>
              </a:spcAft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>
              <a:spcAft>
                <a:spcPts val="600"/>
              </a:spcAft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>
              <a:spcAft>
                <a:spcPts val="600"/>
              </a:spcAft>
              <a:buNone/>
            </a:pPr>
            <a:endParaRPr lang="en-US" dirty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68362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lvl="0"/>
            <a:r>
              <a:rPr lang="en-US" b="1" dirty="0" err="1" smtClean="0">
                <a:solidFill>
                  <a:srgbClr val="FF0000"/>
                </a:solidFill>
              </a:rPr>
              <a:t>Manfaat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Hasil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Penelitian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85778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>
              <a:spcAft>
                <a:spcPts val="600"/>
              </a:spcAft>
            </a:pPr>
            <a:r>
              <a:rPr lang="en-US" sz="2800" dirty="0" err="1">
                <a:latin typeface="Tahoma" pitchFamily="34" charset="0"/>
                <a:cs typeface="Tahoma" pitchFamily="34" charset="0"/>
              </a:rPr>
              <a:t>Dalam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penelitian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konvensional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,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manfaat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biasanya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mencakup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dua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hal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,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yaitu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manfaat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dalam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pengembangan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ilmu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(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manfaat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secara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teoretis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)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dan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manfaat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praktis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. 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Penelitian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tindakan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kelas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(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PTK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)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biasanya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menuliskan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manfaat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bagi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: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siswa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, guru,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sekolah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Dalam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penelitian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evaluasi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manfaat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berkaitan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dengan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manfaat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praktis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,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terutama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dalam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menyediakan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informasi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untuk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pengambilan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keputusan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tentang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program yang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sedang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telah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diimplementasikan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79216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n-US" b="1" dirty="0" err="1"/>
              <a:t>Bagian</a:t>
            </a:r>
            <a:r>
              <a:rPr lang="en-US" b="1" dirty="0"/>
              <a:t> </a:t>
            </a:r>
            <a:r>
              <a:rPr lang="en-US" b="1" dirty="0" err="1"/>
              <a:t>Kajian</a:t>
            </a:r>
            <a:r>
              <a:rPr lang="en-US" b="1" dirty="0"/>
              <a:t> </a:t>
            </a:r>
            <a:r>
              <a:rPr lang="en-US" b="1" dirty="0" err="1" smtClean="0"/>
              <a:t>Teori</a:t>
            </a:r>
            <a:r>
              <a:rPr lang="en-US" b="1" dirty="0" smtClean="0"/>
              <a:t> &amp; </a:t>
            </a:r>
            <a:r>
              <a:rPr lang="en-US" b="1" dirty="0" err="1" smtClean="0"/>
              <a:t>Hipotesis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lvl="0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en-US" sz="3900" dirty="0" err="1" smtClean="0">
                <a:latin typeface="Tahoma" pitchFamily="34" charset="0"/>
                <a:cs typeface="Tahoma" pitchFamily="34" charset="0"/>
              </a:rPr>
              <a:t>Kajian</a:t>
            </a:r>
            <a:r>
              <a:rPr lang="en-US" sz="39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900" dirty="0" err="1" smtClean="0">
                <a:latin typeface="Tahoma" pitchFamily="34" charset="0"/>
                <a:cs typeface="Tahoma" pitchFamily="34" charset="0"/>
              </a:rPr>
              <a:t>teori</a:t>
            </a:r>
            <a:r>
              <a:rPr lang="en-US" sz="39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900" dirty="0" err="1" smtClean="0">
                <a:latin typeface="Tahoma" pitchFamily="34" charset="0"/>
                <a:cs typeface="Tahoma" pitchFamily="34" charset="0"/>
              </a:rPr>
              <a:t>memuat</a:t>
            </a:r>
            <a:r>
              <a:rPr lang="en-US" sz="39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900" dirty="0" err="1">
                <a:latin typeface="Tahoma" pitchFamily="34" charset="0"/>
                <a:cs typeface="Tahoma" pitchFamily="34" charset="0"/>
              </a:rPr>
              <a:t>dua</a:t>
            </a:r>
            <a:r>
              <a:rPr lang="en-US" sz="39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900" dirty="0" err="1">
                <a:latin typeface="Tahoma" pitchFamily="34" charset="0"/>
                <a:cs typeface="Tahoma" pitchFamily="34" charset="0"/>
              </a:rPr>
              <a:t>hal</a:t>
            </a:r>
            <a:r>
              <a:rPr lang="en-US" sz="39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900" dirty="0" err="1" smtClean="0">
                <a:latin typeface="Tahoma" pitchFamily="34" charset="0"/>
                <a:cs typeface="Tahoma" pitchFamily="34" charset="0"/>
              </a:rPr>
              <a:t>pokok</a:t>
            </a:r>
            <a:r>
              <a:rPr lang="en-US" sz="3900" dirty="0" smtClean="0">
                <a:latin typeface="Tahoma" pitchFamily="34" charset="0"/>
                <a:cs typeface="Tahoma" pitchFamily="34" charset="0"/>
              </a:rPr>
              <a:t>: </a:t>
            </a:r>
          </a:p>
          <a:p>
            <a:pPr marL="914400" lvl="1" indent="-514350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AutoNum type="arabicParenR"/>
            </a:pPr>
            <a:r>
              <a:rPr lang="en-US" sz="3900" dirty="0" err="1" smtClean="0">
                <a:latin typeface="Tahoma" pitchFamily="34" charset="0"/>
                <a:cs typeface="Tahoma" pitchFamily="34" charset="0"/>
              </a:rPr>
              <a:t>Teori</a:t>
            </a:r>
            <a:r>
              <a:rPr lang="en-US" sz="39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900" dirty="0" err="1" smtClean="0">
                <a:latin typeface="Tahoma" pitchFamily="34" charset="0"/>
                <a:cs typeface="Tahoma" pitchFamily="34" charset="0"/>
              </a:rPr>
              <a:t>pengukuran</a:t>
            </a:r>
            <a:r>
              <a:rPr lang="en-US" sz="3900" dirty="0" smtClean="0">
                <a:latin typeface="Tahoma" pitchFamily="34" charset="0"/>
                <a:cs typeface="Tahoma" pitchFamily="34" charset="0"/>
              </a:rPr>
              <a:t>: </a:t>
            </a:r>
            <a:r>
              <a:rPr lang="en-US" sz="3900" dirty="0" err="1" smtClean="0">
                <a:latin typeface="Tahoma" pitchFamily="34" charset="0"/>
                <a:cs typeface="Tahoma" pitchFamily="34" charset="0"/>
              </a:rPr>
              <a:t>mulai</a:t>
            </a:r>
            <a:r>
              <a:rPr lang="en-US" sz="39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900" dirty="0" err="1" smtClean="0">
                <a:latin typeface="Tahoma" pitchFamily="34" charset="0"/>
                <a:cs typeface="Tahoma" pitchFamily="34" charset="0"/>
              </a:rPr>
              <a:t>dari</a:t>
            </a:r>
            <a:r>
              <a:rPr lang="en-US" sz="39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900" dirty="0" err="1" smtClean="0">
                <a:latin typeface="Tahoma" pitchFamily="34" charset="0"/>
                <a:cs typeface="Tahoma" pitchFamily="34" charset="0"/>
              </a:rPr>
              <a:t>definisi</a:t>
            </a:r>
            <a:r>
              <a:rPr lang="en-US" sz="39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900" dirty="0" err="1" smtClean="0">
                <a:latin typeface="Tahoma" pitchFamily="34" charset="0"/>
                <a:cs typeface="Tahoma" pitchFamily="34" charset="0"/>
              </a:rPr>
              <a:t>konseptual</a:t>
            </a:r>
            <a:r>
              <a:rPr lang="en-US" sz="39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900" dirty="0" err="1" smtClean="0">
                <a:latin typeface="Tahoma" pitchFamily="34" charset="0"/>
                <a:cs typeface="Tahoma" pitchFamily="34" charset="0"/>
              </a:rPr>
              <a:t>sampai</a:t>
            </a:r>
            <a:r>
              <a:rPr lang="en-US" sz="39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900" dirty="0" err="1" smtClean="0">
                <a:latin typeface="Tahoma" pitchFamily="34" charset="0"/>
                <a:cs typeface="Tahoma" pitchFamily="34" charset="0"/>
              </a:rPr>
              <a:t>cara</a:t>
            </a:r>
            <a:r>
              <a:rPr lang="en-US" sz="39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900" dirty="0" err="1" smtClean="0">
                <a:latin typeface="Tahoma" pitchFamily="34" charset="0"/>
                <a:cs typeface="Tahoma" pitchFamily="34" charset="0"/>
              </a:rPr>
              <a:t>pengukurannya</a:t>
            </a:r>
            <a:endParaRPr lang="en-US" sz="3900" dirty="0" smtClean="0">
              <a:latin typeface="Tahoma" pitchFamily="34" charset="0"/>
              <a:cs typeface="Tahoma" pitchFamily="34" charset="0"/>
            </a:endParaRPr>
          </a:p>
          <a:p>
            <a:pPr marL="914400" lvl="1" indent="-514350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AutoNum type="arabicParenR"/>
            </a:pPr>
            <a:r>
              <a:rPr lang="en-US" sz="3900" dirty="0" err="1" smtClean="0">
                <a:latin typeface="Tahoma" pitchFamily="34" charset="0"/>
                <a:cs typeface="Tahoma" pitchFamily="34" charset="0"/>
              </a:rPr>
              <a:t>Teori</a:t>
            </a:r>
            <a:r>
              <a:rPr lang="en-US" sz="39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900" dirty="0" err="1" smtClean="0">
                <a:latin typeface="Tahoma" pitchFamily="34" charset="0"/>
                <a:cs typeface="Tahoma" pitchFamily="34" charset="0"/>
              </a:rPr>
              <a:t>struktural</a:t>
            </a:r>
            <a:r>
              <a:rPr lang="en-US" sz="3900" dirty="0" smtClean="0">
                <a:latin typeface="Tahoma" pitchFamily="34" charset="0"/>
                <a:cs typeface="Tahoma" pitchFamily="34" charset="0"/>
              </a:rPr>
              <a:t>: yang </a:t>
            </a:r>
            <a:r>
              <a:rPr lang="en-US" sz="3900" dirty="0" err="1" smtClean="0">
                <a:latin typeface="Tahoma" pitchFamily="34" charset="0"/>
                <a:cs typeface="Tahoma" pitchFamily="34" charset="0"/>
              </a:rPr>
              <a:t>mendeskripsikan</a:t>
            </a:r>
            <a:r>
              <a:rPr lang="en-US" sz="39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900" dirty="0" err="1" smtClean="0">
                <a:latin typeface="Tahoma" pitchFamily="34" charset="0"/>
                <a:cs typeface="Tahoma" pitchFamily="34" charset="0"/>
              </a:rPr>
              <a:t>keterkaitan</a:t>
            </a:r>
            <a:r>
              <a:rPr lang="en-US" sz="39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900" dirty="0" err="1" smtClean="0">
                <a:latin typeface="Tahoma" pitchFamily="34" charset="0"/>
                <a:cs typeface="Tahoma" pitchFamily="34" charset="0"/>
              </a:rPr>
              <a:t>antar</a:t>
            </a:r>
            <a:r>
              <a:rPr lang="en-US" sz="39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900" dirty="0" err="1" smtClean="0">
                <a:latin typeface="Tahoma" pitchFamily="34" charset="0"/>
                <a:cs typeface="Tahoma" pitchFamily="34" charset="0"/>
              </a:rPr>
              <a:t>variabel</a:t>
            </a:r>
            <a:r>
              <a:rPr lang="en-US" sz="39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900" dirty="0" err="1" smtClean="0">
                <a:latin typeface="Tahoma" pitchFamily="34" charset="0"/>
                <a:cs typeface="Tahoma" pitchFamily="34" charset="0"/>
              </a:rPr>
              <a:t>penelitian</a:t>
            </a:r>
            <a:r>
              <a:rPr lang="en-US" sz="3900" dirty="0" smtClean="0">
                <a:latin typeface="Tahoma" pitchFamily="34" charset="0"/>
                <a:cs typeface="Tahoma" pitchFamily="34" charset="0"/>
              </a:rPr>
              <a:t>.</a:t>
            </a:r>
          </a:p>
          <a:p>
            <a:pPr marL="514350" lvl="0" indent="-514350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en-US" sz="3900" dirty="0" err="1" smtClean="0">
                <a:latin typeface="Tahoma" pitchFamily="34" charset="0"/>
                <a:cs typeface="Tahoma" pitchFamily="34" charset="0"/>
              </a:rPr>
              <a:t>Hipotesis</a:t>
            </a:r>
            <a:r>
              <a:rPr lang="en-US" sz="39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9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 </a:t>
            </a:r>
            <a:r>
              <a:rPr lang="en-US" sz="39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wajib</a:t>
            </a:r>
            <a:r>
              <a:rPr lang="en-US" sz="39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39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ada</a:t>
            </a:r>
            <a:r>
              <a:rPr lang="en-US" sz="39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39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utk</a:t>
            </a:r>
            <a:r>
              <a:rPr lang="en-US" sz="39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39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penelitian</a:t>
            </a:r>
            <a:r>
              <a:rPr lang="en-US" sz="39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39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eksplanatif</a:t>
            </a:r>
            <a:r>
              <a:rPr lang="en-US" sz="39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39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atau</a:t>
            </a:r>
            <a:r>
              <a:rPr lang="en-US" sz="39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39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konfirmatori</a:t>
            </a:r>
            <a:r>
              <a:rPr lang="en-US" sz="39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.</a:t>
            </a:r>
          </a:p>
          <a:p>
            <a:pPr marL="514350" lvl="0" indent="-514350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en-US" sz="39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Utk</a:t>
            </a:r>
            <a:r>
              <a:rPr lang="en-US" sz="39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39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penelitian</a:t>
            </a:r>
            <a:r>
              <a:rPr lang="en-US" sz="39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39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eksploratif</a:t>
            </a:r>
            <a:r>
              <a:rPr lang="en-US" sz="39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, </a:t>
            </a:r>
            <a:r>
              <a:rPr lang="en-US" sz="39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dan</a:t>
            </a:r>
            <a:r>
              <a:rPr lang="en-US" sz="39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39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deskriptif</a:t>
            </a:r>
            <a:r>
              <a:rPr lang="en-US" sz="39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 </a:t>
            </a:r>
            <a:r>
              <a:rPr lang="en-US" sz="39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tidak</a:t>
            </a:r>
            <a:r>
              <a:rPr lang="en-US" sz="39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39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perlu</a:t>
            </a:r>
            <a:r>
              <a:rPr lang="en-US" sz="39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39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ada</a:t>
            </a:r>
            <a:r>
              <a:rPr lang="en-US" sz="39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39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hipotesis</a:t>
            </a:r>
            <a:r>
              <a:rPr lang="en-US" sz="39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.</a:t>
            </a:r>
          </a:p>
          <a:p>
            <a:pPr>
              <a:spcAft>
                <a:spcPts val="300"/>
              </a:spcAft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>
              <a:spcAft>
                <a:spcPts val="300"/>
              </a:spcAft>
              <a:buNone/>
            </a:pP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      </a:t>
            </a:r>
            <a:endParaRPr lang="en-US" dirty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624</Words>
  <Application>Microsoft Office PowerPoint</Application>
  <PresentationFormat>On-screen Show (4:3)</PresentationFormat>
  <Paragraphs>79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PENYUSUNAN PROPOSAL PENELITIAN</vt:lpstr>
      <vt:lpstr>PROPOSAL PENELITIAN</vt:lpstr>
      <vt:lpstr>Bagian Pendahuluan, mencakup: </vt:lpstr>
      <vt:lpstr>Latar belakang masalah, berisi: </vt:lpstr>
      <vt:lpstr>Identifikasi dan Pembatasan Masalah:</vt:lpstr>
      <vt:lpstr>Rumusan Masalah</vt:lpstr>
      <vt:lpstr>Tujuan  Penelitian:</vt:lpstr>
      <vt:lpstr>Manfaat Hasil Penelitian</vt:lpstr>
      <vt:lpstr>Bagian Kajian Teori &amp; Hipotesis</vt:lpstr>
      <vt:lpstr>Metode Penelitian</vt:lpstr>
      <vt:lpstr>Responden (Sumber Data) …</vt:lpstr>
      <vt:lpstr>Metode Pengumpulan Data …</vt:lpstr>
      <vt:lpstr>Instrumen Pengumpul Data</vt:lpstr>
      <vt:lpstr>Analisis Data ….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PENYUSUNAN PROPOSAL PENELITIAN</dc:title>
  <dc:creator>USER</dc:creator>
  <cp:lastModifiedBy>3SAN</cp:lastModifiedBy>
  <cp:revision>17</cp:revision>
  <dcterms:created xsi:type="dcterms:W3CDTF">2012-02-26T22:15:56Z</dcterms:created>
  <dcterms:modified xsi:type="dcterms:W3CDTF">2013-02-25T13:15:33Z</dcterms:modified>
</cp:coreProperties>
</file>