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40" d="100"/>
          <a:sy n="40" d="100"/>
        </p:scale>
        <p:origin x="-1386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jpe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jpe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3D518E-F02D-419E-85D5-7C98BCB3A65A}" type="datetimeFigureOut">
              <a:rPr lang="id-ID" smtClean="0"/>
              <a:pPr/>
              <a:t>15/07/2012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29F3B-0105-4345-9A08-F50113B99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49544DAF-3E36-4D97-9E24-DB8250FAD2E1}" type="slidenum">
              <a:rPr lang="id-ID" smtClean="0"/>
              <a:pPr>
                <a:defRPr/>
              </a:pPr>
              <a:t>5</a:t>
            </a:fld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49544DAF-3E36-4D97-9E24-DB8250FAD2E1}" type="slidenum">
              <a:rPr lang="id-ID" smtClean="0"/>
              <a:pPr>
                <a:defRPr/>
              </a:pPr>
              <a:t>6</a:t>
            </a:fld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3A49794-26BD-487A-948C-E48880E84976}" type="datetimeFigureOut">
              <a:rPr lang="id-ID" smtClean="0"/>
              <a:pPr/>
              <a:t>15/07/2012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3E6E472-0553-43B9-BB60-7629503DA9F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94-26BD-487A-948C-E48880E84976}" type="datetimeFigureOut">
              <a:rPr lang="id-ID" smtClean="0"/>
              <a:pPr/>
              <a:t>15/07/2012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6E472-0553-43B9-BB60-7629503DA9F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94-26BD-487A-948C-E48880E84976}" type="datetimeFigureOut">
              <a:rPr lang="id-ID" smtClean="0"/>
              <a:pPr/>
              <a:t>15/07/2012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6E472-0553-43B9-BB60-7629503DA9F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A49794-26BD-487A-948C-E48880E84976}" type="datetimeFigureOut">
              <a:rPr lang="id-ID" smtClean="0"/>
              <a:pPr/>
              <a:t>15/07/2012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3E6E472-0553-43B9-BB60-7629503DA9F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3A49794-26BD-487A-948C-E48880E84976}" type="datetimeFigureOut">
              <a:rPr lang="id-ID" smtClean="0"/>
              <a:pPr/>
              <a:t>15/07/2012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3E6E472-0553-43B9-BB60-7629503DA9F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94-26BD-487A-948C-E48880E84976}" type="datetimeFigureOut">
              <a:rPr lang="id-ID" smtClean="0"/>
              <a:pPr/>
              <a:t>15/07/2012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6E472-0553-43B9-BB60-7629503DA9F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94-26BD-487A-948C-E48880E84976}" type="datetimeFigureOut">
              <a:rPr lang="id-ID" smtClean="0"/>
              <a:pPr/>
              <a:t>15/07/2012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6E472-0553-43B9-BB60-7629503DA9F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A49794-26BD-487A-948C-E48880E84976}" type="datetimeFigureOut">
              <a:rPr lang="id-ID" smtClean="0"/>
              <a:pPr/>
              <a:t>15/07/2012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E6E472-0553-43B9-BB60-7629503DA9F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94-26BD-487A-948C-E48880E84976}" type="datetimeFigureOut">
              <a:rPr lang="id-ID" smtClean="0"/>
              <a:pPr/>
              <a:t>15/07/2012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6E472-0553-43B9-BB60-7629503DA9F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A49794-26BD-487A-948C-E48880E84976}" type="datetimeFigureOut">
              <a:rPr lang="id-ID" smtClean="0"/>
              <a:pPr/>
              <a:t>15/07/2012</a:t>
            </a:fld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3E6E472-0553-43B9-BB60-7629503DA9F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A49794-26BD-487A-948C-E48880E84976}" type="datetimeFigureOut">
              <a:rPr lang="id-ID" smtClean="0"/>
              <a:pPr/>
              <a:t>15/07/2012</a:t>
            </a:fld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E6E472-0553-43B9-BB60-7629503DA9F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3A49794-26BD-487A-948C-E48880E84976}" type="datetimeFigureOut">
              <a:rPr lang="id-ID" smtClean="0"/>
              <a:pPr/>
              <a:t>15/07/2012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3E6E472-0553-43B9-BB60-7629503DA9F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8077200" cy="793232"/>
          </a:xfrm>
        </p:spPr>
        <p:txBody>
          <a:bodyPr>
            <a:noAutofit/>
          </a:bodyPr>
          <a:lstStyle/>
          <a:p>
            <a:r>
              <a:rPr lang="id-ID" sz="5400" dirty="0" smtClean="0">
                <a:latin typeface="Algerian" pitchFamily="82" charset="0"/>
              </a:rPr>
              <a:t>UJI K</a:t>
            </a:r>
            <a:r>
              <a:rPr lang="en-US" sz="5400" dirty="0" smtClean="0">
                <a:latin typeface="Algerian" pitchFamily="82" charset="0"/>
              </a:rPr>
              <a:t>-</a:t>
            </a:r>
            <a:r>
              <a:rPr lang="id-ID" sz="5400" dirty="0" smtClean="0">
                <a:latin typeface="Algerian" pitchFamily="82" charset="0"/>
              </a:rPr>
              <a:t>SAMPEL RELATED</a:t>
            </a:r>
            <a:endParaRPr lang="id-ID" sz="54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75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7467600" cy="846158"/>
          </a:xfrm>
        </p:spPr>
        <p:txBody>
          <a:bodyPr>
            <a:normAutofit/>
          </a:bodyPr>
          <a:lstStyle/>
          <a:p>
            <a:pPr algn="ctr"/>
            <a:r>
              <a:rPr lang="id-ID" sz="3600" dirty="0" smtClean="0">
                <a:latin typeface="Berlin Sans FB" pitchFamily="34" charset="0"/>
              </a:rPr>
              <a:t>UJI K SAMPEL</a:t>
            </a:r>
            <a:r>
              <a:rPr lang="en-US" sz="3600" dirty="0" smtClean="0">
                <a:latin typeface="Berlin Sans FB" pitchFamily="34" charset="0"/>
              </a:rPr>
              <a:t> BERKAITAN</a:t>
            </a:r>
            <a:endParaRPr lang="id-ID" sz="3600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58138" cy="4873752"/>
          </a:xfrm>
        </p:spPr>
        <p:txBody>
          <a:bodyPr>
            <a:normAutofit lnSpcReduction="10000"/>
          </a:bodyPr>
          <a:lstStyle/>
          <a:p>
            <a:r>
              <a:rPr lang="id-ID" sz="3600" dirty="0" smtClean="0"/>
              <a:t>Untuk menguji signifikansi k kelompok (3 atau lebih)</a:t>
            </a:r>
          </a:p>
          <a:p>
            <a:r>
              <a:rPr lang="id-ID" sz="3600" dirty="0" smtClean="0"/>
              <a:t>Untuk menguji hipotesis Nol bahwa sampel ditarik dari populasi yang sama atau populasi yang identik</a:t>
            </a:r>
          </a:p>
          <a:p>
            <a:r>
              <a:rPr lang="id-ID" sz="3600" dirty="0" smtClean="0"/>
              <a:t>Memungkinkan data yang bersifat klasifikasi atau rangking saja. </a:t>
            </a:r>
            <a:endParaRPr lang="id-ID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75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UJI K SAMPEL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sz="3600" dirty="0" smtClean="0"/>
              <a:t>Terdapat dua rancangan dasar, yaitu:</a:t>
            </a:r>
          </a:p>
          <a:p>
            <a:pPr marL="971550" lvl="1" indent="-514350">
              <a:buAutoNum type="arabicPeriod"/>
            </a:pPr>
            <a:r>
              <a:rPr lang="id-ID" dirty="0" smtClean="0"/>
              <a:t>k sampel yang sama ukurannya dipasangkan menurut patokan tertentu  yang dpt mempengaruhi harga-harga observasi. Teknik statistik yg digunakan adalah Uji K Sampel Berhubungan</a:t>
            </a:r>
          </a:p>
          <a:p>
            <a:pPr marL="971550" lvl="1" indent="-514350">
              <a:buAutoNum type="arabicPeriod"/>
            </a:pPr>
            <a:r>
              <a:rPr lang="id-ID" dirty="0" smtClean="0"/>
              <a:t>Melibatkan k sampel random independent yg tdk hrs sm ukurannya, satu sampel dr tiap populasi. Teknik statistik yg digunakan adalah Uji K Sampel Independent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75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dirty="0" smtClean="0"/>
              <a:t>UJI K SAMPEL BERHUBUNGAN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sz="3600" dirty="0" smtClean="0"/>
              <a:t>Teknik yg digunakan sejajar dgn analisis varian dua arah.</a:t>
            </a:r>
          </a:p>
          <a:p>
            <a:r>
              <a:rPr lang="id-ID" sz="3600" dirty="0" smtClean="0"/>
              <a:t>Data yg terukur dlm skala nominal dan data yg lain sekurang-kurangnya adlh skala ordinal</a:t>
            </a:r>
          </a:p>
          <a:p>
            <a:r>
              <a:rPr lang="id-ID" sz="3600" dirty="0" smtClean="0"/>
              <a:t>Uji yg digunakan adalah </a:t>
            </a:r>
            <a:r>
              <a:rPr lang="id-ID" sz="3600" b="1" dirty="0" smtClean="0"/>
              <a:t>Q </a:t>
            </a:r>
            <a:r>
              <a:rPr lang="id-ID" sz="3600" b="1" dirty="0" smtClean="0"/>
              <a:t>C</a:t>
            </a:r>
            <a:r>
              <a:rPr lang="en-US" sz="3600" b="1" dirty="0" smtClean="0"/>
              <a:t>o</a:t>
            </a:r>
            <a:r>
              <a:rPr lang="id-ID" sz="3600" b="1" dirty="0" smtClean="0"/>
              <a:t>chran</a:t>
            </a:r>
            <a:endParaRPr lang="id-ID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66992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id-ID" smtClean="0"/>
              <a:t>Uji Q Cochran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endParaRPr lang="id-ID">
              <a:cs typeface="+mn-cs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endParaRPr lang="id-ID">
              <a:cs typeface="+mn-cs"/>
            </a:endParaRPr>
          </a:p>
        </p:txBody>
      </p:sp>
      <p:sp>
        <p:nvSpPr>
          <p:cNvPr id="8198" name="TextBox 6"/>
          <p:cNvSpPr txBox="1">
            <a:spLocks noChangeArrowheads="1"/>
          </p:cNvSpPr>
          <p:nvPr/>
        </p:nvSpPr>
        <p:spPr bwMode="auto">
          <a:xfrm>
            <a:off x="500034" y="1357298"/>
            <a:ext cx="814387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id-ID" sz="3600" dirty="0" smtClean="0"/>
              <a:t>Langkah-langkah:</a:t>
            </a:r>
          </a:p>
          <a:p>
            <a:pPr marL="514350" indent="-514350" eaLnBrk="0" hangingPunct="0">
              <a:buAutoNum type="arabicPeriod"/>
            </a:pPr>
            <a:r>
              <a:rPr lang="id-ID" sz="3600" dirty="0" smtClean="0"/>
              <a:t>Beri skor 1 utk ya dan 0 utk tdk</a:t>
            </a:r>
          </a:p>
          <a:p>
            <a:pPr marL="514350" indent="-514350" eaLnBrk="0" hangingPunct="0">
              <a:buAutoNum type="arabicPeriod"/>
            </a:pPr>
            <a:r>
              <a:rPr lang="id-ID" sz="3600" dirty="0" smtClean="0"/>
              <a:t>Masukan skor tsb ke tabel N x k (N: baris: jml responden, k: kolom: jml kel yg di obsv)</a:t>
            </a:r>
          </a:p>
          <a:p>
            <a:pPr marL="514350" indent="-514350" eaLnBrk="0" hangingPunct="0">
              <a:buAutoNum type="arabicPeriod"/>
            </a:pPr>
            <a:r>
              <a:rPr lang="id-ID" sz="3600" dirty="0" smtClean="0"/>
              <a:t>Hitung nilai Q</a:t>
            </a:r>
          </a:p>
          <a:p>
            <a:pPr marL="514350" indent="-514350" eaLnBrk="0" hangingPunct="0">
              <a:buAutoNum type="arabicPeriod"/>
            </a:pPr>
            <a:r>
              <a:rPr lang="id-ID" sz="3600" dirty="0" smtClean="0"/>
              <a:t>Cari nilai kritis </a:t>
            </a:r>
            <a:r>
              <a:rPr lang="el-GR" sz="3600" dirty="0" smtClean="0"/>
              <a:t>χ</a:t>
            </a:r>
            <a:r>
              <a:rPr lang="id-ID" sz="3600" baseline="30000" dirty="0" smtClean="0"/>
              <a:t>2</a:t>
            </a:r>
            <a:r>
              <a:rPr lang="id-ID" sz="3600" dirty="0" smtClean="0"/>
              <a:t> dgn df k-1</a:t>
            </a:r>
          </a:p>
          <a:p>
            <a:pPr marL="514350" indent="-514350" eaLnBrk="0" hangingPunct="0">
              <a:buAutoNum type="arabicPeriod"/>
            </a:pPr>
            <a:r>
              <a:rPr lang="id-ID" sz="3600" dirty="0" smtClean="0"/>
              <a:t>Uji Hipotesis: Tolak Ho jika Q &gt; </a:t>
            </a:r>
            <a:r>
              <a:rPr lang="el-GR" sz="3600" dirty="0" smtClean="0"/>
              <a:t>χ</a:t>
            </a:r>
            <a:r>
              <a:rPr lang="id-ID" sz="3600" baseline="30000" dirty="0" smtClean="0"/>
              <a:t>2</a:t>
            </a:r>
            <a:r>
              <a:rPr lang="id-ID" sz="3600" dirty="0" smtClean="0"/>
              <a:t>  tabel.</a:t>
            </a:r>
            <a:endParaRPr lang="id-ID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66992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id-ID" smtClean="0"/>
              <a:t>Uji Q Cochran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endParaRPr lang="id-ID">
              <a:cs typeface="+mn-cs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endParaRPr lang="id-ID">
              <a:cs typeface="+mn-cs"/>
            </a:endParaRPr>
          </a:p>
        </p:txBody>
      </p:sp>
      <p:sp>
        <p:nvSpPr>
          <p:cNvPr id="8198" name="TextBox 6"/>
          <p:cNvSpPr txBox="1">
            <a:spLocks noChangeArrowheads="1"/>
          </p:cNvSpPr>
          <p:nvPr/>
        </p:nvSpPr>
        <p:spPr bwMode="auto">
          <a:xfrm>
            <a:off x="500063" y="1628801"/>
            <a:ext cx="814387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id-ID" sz="3200" dirty="0"/>
              <a:t>Untuk menguji hipotesis komparatif k sampel berpasangan dengan data nominal dikotomi</a:t>
            </a: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1643042" y="3071810"/>
          <a:ext cx="5929354" cy="2579690"/>
        </p:xfrm>
        <a:graphic>
          <a:graphicData uri="http://schemas.openxmlformats.org/presentationml/2006/ole">
            <p:oleObj spid="_x0000_s22530" name="Equation" r:id="rId4" imgW="1930400" imgH="990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66992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id-ID" smtClean="0"/>
              <a:t>Uji Q Cochran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endParaRPr lang="id-ID">
              <a:cs typeface="+mn-cs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endParaRPr lang="id-ID"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51520" y="1348758"/>
          <a:ext cx="4176464" cy="5320602"/>
        </p:xfrm>
        <a:graphic>
          <a:graphicData uri="http://schemas.openxmlformats.org/drawingml/2006/table">
            <a:tbl>
              <a:tblPr/>
              <a:tblGrid>
                <a:gridCol w="801544"/>
                <a:gridCol w="674984"/>
                <a:gridCol w="674984"/>
                <a:gridCol w="674984"/>
                <a:gridCol w="674984"/>
                <a:gridCol w="674984"/>
              </a:tblGrid>
              <a:tr h="23659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Konsumen</a:t>
                      </a:r>
                    </a:p>
                  </a:txBody>
                  <a:tcPr marL="9525" marR="9525" marT="9522" marB="0" anchor="ctr" anchorCtr="1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Kemasan Merk</a:t>
                      </a:r>
                      <a:endParaRPr lang="id-ID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Li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Li^2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36598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36598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2" marB="0" anchor="b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30876" name="TextBox 7"/>
          <p:cNvSpPr txBox="1">
            <a:spLocks noChangeArrowheads="1"/>
          </p:cNvSpPr>
          <p:nvPr/>
        </p:nvSpPr>
        <p:spPr bwMode="auto">
          <a:xfrm>
            <a:off x="4572000" y="1357313"/>
            <a:ext cx="4071938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id-ID" sz="2800" dirty="0"/>
              <a:t>K=3; </a:t>
            </a:r>
          </a:p>
          <a:p>
            <a:pPr eaLnBrk="0" hangingPunct="0"/>
            <a:r>
              <a:rPr lang="id-ID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Ho: Kesukaan konsumen terhadap kemasan merk A=B=C</a:t>
            </a:r>
          </a:p>
          <a:p>
            <a:pPr eaLnBrk="0" hangingPunct="0"/>
            <a:r>
              <a:rPr lang="id-ID" sz="2800" dirty="0" smtClean="0">
                <a:solidFill>
                  <a:srgbClr val="C00000"/>
                </a:solidFill>
              </a:rPr>
              <a:t>Ha: Minimal terdapat satu  kemasan merk A/B/C tidak disukai konsumen</a:t>
            </a:r>
            <a:r>
              <a:rPr lang="id-ID" sz="2800" dirty="0" smtClean="0"/>
              <a:t>. Atau </a:t>
            </a:r>
            <a:r>
              <a:rPr lang="id-ID" sz="2800" dirty="0" smtClean="0">
                <a:solidFill>
                  <a:srgbClr val="FFFF00"/>
                </a:solidFill>
              </a:rPr>
              <a:t>Ha: Kesukaan konsumen terhadap ketiga merk kemasan tsb tdk sama</a:t>
            </a:r>
          </a:p>
          <a:p>
            <a:pPr eaLnBrk="0" hangingPunct="0"/>
            <a:endParaRPr lang="id-ID" sz="2800" dirty="0"/>
          </a:p>
        </p:txBody>
      </p:sp>
      <p:sp>
        <p:nvSpPr>
          <p:cNvPr id="30877" name="Rectangle 1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66992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id-ID" smtClean="0"/>
              <a:t>Uji Q Cochran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endParaRPr lang="id-ID">
              <a:cs typeface="+mn-cs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endParaRPr lang="id-ID">
              <a:cs typeface="+mn-cs"/>
            </a:endParaRPr>
          </a:p>
        </p:txBody>
      </p:sp>
      <p:sp>
        <p:nvSpPr>
          <p:cNvPr id="9222" name="TextBox 6"/>
          <p:cNvSpPr txBox="1">
            <a:spLocks noChangeArrowheads="1"/>
          </p:cNvSpPr>
          <p:nvPr/>
        </p:nvSpPr>
        <p:spPr bwMode="auto">
          <a:xfrm>
            <a:off x="357158" y="2928934"/>
            <a:ext cx="842968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id-ID" sz="3200" dirty="0" smtClean="0"/>
              <a:t>Untk </a:t>
            </a:r>
            <a:r>
              <a:rPr lang="id-ID" sz="3200" dirty="0"/>
              <a:t>df = k – 1 = 3 – 1 = 2; </a:t>
            </a:r>
            <a:r>
              <a:rPr lang="el-GR" sz="3200" dirty="0"/>
              <a:t>α</a:t>
            </a:r>
            <a:r>
              <a:rPr lang="id-ID" sz="3200" dirty="0"/>
              <a:t> = 0,05; nilai </a:t>
            </a:r>
            <a:r>
              <a:rPr lang="el-GR" sz="3200" dirty="0" smtClean="0"/>
              <a:t>χ</a:t>
            </a:r>
            <a:r>
              <a:rPr lang="id-ID" sz="3200" baseline="30000" dirty="0" smtClean="0"/>
              <a:t>2</a:t>
            </a:r>
            <a:r>
              <a:rPr lang="id-ID" sz="3200" dirty="0" smtClean="0"/>
              <a:t> = </a:t>
            </a:r>
            <a:r>
              <a:rPr lang="id-ID" sz="3200" dirty="0"/>
              <a:t>5,99</a:t>
            </a:r>
          </a:p>
          <a:p>
            <a:pPr eaLnBrk="0" hangingPunct="0"/>
            <a:r>
              <a:rPr lang="id-ID" sz="3200" dirty="0"/>
              <a:t>Karena Q &gt; </a:t>
            </a:r>
            <a:r>
              <a:rPr lang="el-GR" sz="3200" dirty="0" smtClean="0"/>
              <a:t>χ</a:t>
            </a:r>
            <a:r>
              <a:rPr lang="id-ID" sz="3200" baseline="30000" dirty="0" smtClean="0"/>
              <a:t>2 </a:t>
            </a:r>
            <a:r>
              <a:rPr lang="id-ID" sz="3200" dirty="0" smtClean="0"/>
              <a:t>tabel, </a:t>
            </a:r>
            <a:r>
              <a:rPr lang="id-ID" sz="3200" dirty="0"/>
              <a:t>berarti Ha diterima, artinya kesukaan konsumen terhadap 3 kemasan </a:t>
            </a:r>
            <a:r>
              <a:rPr lang="id-ID" sz="3200" dirty="0" smtClean="0"/>
              <a:t>merek A, B, dan C tidak </a:t>
            </a:r>
            <a:r>
              <a:rPr lang="id-ID" sz="3200" dirty="0"/>
              <a:t>sama (berbeda).</a:t>
            </a:r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431032" y="1285860"/>
          <a:ext cx="8712968" cy="1440160"/>
        </p:xfrm>
        <a:graphic>
          <a:graphicData uri="http://schemas.openxmlformats.org/presentationml/2006/ole">
            <p:oleObj spid="_x0000_s2050" name="Equation" r:id="rId3" imgW="307332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390</TotalTime>
  <Words>430</Words>
  <Application>Microsoft Office PowerPoint</Application>
  <PresentationFormat>On-screen Show (4:3)</PresentationFormat>
  <Paragraphs>152</Paragraphs>
  <Slides>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Oriel</vt:lpstr>
      <vt:lpstr>Equation</vt:lpstr>
      <vt:lpstr>UJI K-SAMPEL RELATED</vt:lpstr>
      <vt:lpstr>UJI K SAMPEL BERKAITAN</vt:lpstr>
      <vt:lpstr>UJI K SAMPEL</vt:lpstr>
      <vt:lpstr>UJI K SAMPEL BERHUBUNGAN</vt:lpstr>
      <vt:lpstr>Uji Q Cochran</vt:lpstr>
      <vt:lpstr>Uji Q Cochran</vt:lpstr>
      <vt:lpstr>Uji Q Cochran</vt:lpstr>
      <vt:lpstr>Uji Q Cochran</vt:lpstr>
    </vt:vector>
  </TitlesOfParts>
  <Company>UNY Yogyakarta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UJI K SAMPEL BERHUBUNGAN</dc:title>
  <dc:creator>Hary Alfa Beta</dc:creator>
  <cp:lastModifiedBy>3SAN</cp:lastModifiedBy>
  <cp:revision>40</cp:revision>
  <dcterms:created xsi:type="dcterms:W3CDTF">2011-03-21T06:23:50Z</dcterms:created>
  <dcterms:modified xsi:type="dcterms:W3CDTF">2012-07-15T12:24:17Z</dcterms:modified>
</cp:coreProperties>
</file>