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74" r:id="rId27"/>
    <p:sldId id="275" r:id="rId28"/>
    <p:sldId id="276" r:id="rId29"/>
    <p:sldId id="277" r:id="rId30"/>
    <p:sldId id="278" r:id="rId31"/>
    <p:sldId id="279" r:id="rId32"/>
    <p:sldId id="297" r:id="rId33"/>
    <p:sldId id="281" r:id="rId34"/>
    <p:sldId id="29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040F"/>
    <a:srgbClr val="4A0702"/>
    <a:srgbClr val="A50021"/>
    <a:srgbClr val="EE12AF"/>
    <a:srgbClr val="FA0C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618306-2A37-4309-ABAC-B95B2C88F7AB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56B9BA-A04A-48A0-923A-A0CC9357836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362200"/>
            <a:ext cx="7620000" cy="6318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lgerian" pitchFamily="82" charset="0"/>
              </a:rPr>
              <a:t/>
            </a:r>
            <a:br>
              <a:rPr lang="en-US" sz="5400" b="1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/>
            </a:r>
            <a:br>
              <a:rPr lang="en-US" sz="5400" dirty="0" smtClean="0">
                <a:latin typeface="Algerian" pitchFamily="82" charset="0"/>
              </a:rPr>
            </a:br>
            <a:r>
              <a:rPr lang="en-US" sz="5000" b="1" dirty="0" smtClean="0">
                <a:solidFill>
                  <a:srgbClr val="4A0702"/>
                </a:solidFill>
                <a:latin typeface="Algerian" pitchFamily="82" charset="0"/>
              </a:rPr>
              <a:t>METODOLOGI PENELITIAN EKSPERIMEN</a:t>
            </a:r>
            <a:endParaRPr lang="en-US" sz="5000" b="1" dirty="0">
              <a:solidFill>
                <a:srgbClr val="4A0702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00800" cy="1828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 err="1" smtClean="0">
                <a:solidFill>
                  <a:srgbClr val="A50021"/>
                </a:solidFill>
                <a:latin typeface="Berlin Sans FB" pitchFamily="34" charset="0"/>
              </a:rPr>
              <a:t>Oleh</a:t>
            </a:r>
            <a:r>
              <a:rPr lang="en-US" sz="3000" dirty="0" smtClean="0">
                <a:solidFill>
                  <a:srgbClr val="A50021"/>
                </a:solidFill>
                <a:latin typeface="Berlin Sans FB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en-US" sz="3000" dirty="0" err="1" smtClean="0">
                <a:solidFill>
                  <a:srgbClr val="A50021"/>
                </a:solidFill>
                <a:latin typeface="Berlin Sans FB" pitchFamily="34" charset="0"/>
              </a:rPr>
              <a:t>Amat</a:t>
            </a:r>
            <a:r>
              <a:rPr lang="en-US" sz="3000" dirty="0" smtClean="0">
                <a:solidFill>
                  <a:srgbClr val="A50021"/>
                </a:solidFill>
                <a:latin typeface="Berlin Sans FB" pitchFamily="34" charset="0"/>
              </a:rPr>
              <a:t> </a:t>
            </a:r>
            <a:r>
              <a:rPr lang="en-US" sz="3000" dirty="0" err="1" smtClean="0">
                <a:solidFill>
                  <a:srgbClr val="A50021"/>
                </a:solidFill>
                <a:latin typeface="Berlin Sans FB" pitchFamily="34" charset="0"/>
              </a:rPr>
              <a:t>Jaedun</a:t>
            </a:r>
            <a:endParaRPr lang="en-US" sz="3000" dirty="0" smtClean="0">
              <a:solidFill>
                <a:srgbClr val="A50021"/>
              </a:solidFill>
              <a:latin typeface="Berlin Sans FB" pitchFamily="34" charset="0"/>
            </a:endParaRPr>
          </a:p>
          <a:p>
            <a:pPr>
              <a:spcBef>
                <a:spcPts val="0"/>
              </a:spcBef>
            </a:pPr>
            <a:r>
              <a:rPr lang="en-US" sz="3000" dirty="0" err="1" smtClean="0">
                <a:solidFill>
                  <a:srgbClr val="A50021"/>
                </a:solidFill>
                <a:latin typeface="Berlin Sans FB" pitchFamily="34" charset="0"/>
              </a:rPr>
              <a:t>Puslit</a:t>
            </a:r>
            <a:r>
              <a:rPr lang="en-US" sz="3000" dirty="0" smtClean="0">
                <a:solidFill>
                  <a:srgbClr val="A50021"/>
                </a:solidFill>
                <a:latin typeface="Berlin Sans FB" pitchFamily="34" charset="0"/>
              </a:rPr>
              <a:t> </a:t>
            </a:r>
            <a:r>
              <a:rPr lang="en-US" sz="3000" dirty="0" err="1" smtClean="0">
                <a:solidFill>
                  <a:srgbClr val="A50021"/>
                </a:solidFill>
                <a:latin typeface="Berlin Sans FB" pitchFamily="34" charset="0"/>
              </a:rPr>
              <a:t>Dikdasmen</a:t>
            </a:r>
            <a:endParaRPr lang="en-US" sz="3000" dirty="0">
              <a:solidFill>
                <a:srgbClr val="A5002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Riset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Evaluasi</a:t>
            </a:r>
            <a:r>
              <a:rPr lang="en-US" dirty="0" smtClean="0">
                <a:solidFill>
                  <a:schemeClr val="bg1"/>
                </a:solidFill>
              </a:rPr>
              <a:t> …..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konvensional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bersifat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  <a:cs typeface="Tahoma" pitchFamily="34" charset="0"/>
              </a:rPr>
              <a:t>conclusion oriented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berorientasi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pada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kesimpulan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),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menguji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mengakumulasikan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teori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sedangkan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mempunyai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ciri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>
                <a:latin typeface="Tahoma" pitchFamily="34" charset="0"/>
                <a:cs typeface="Tahoma" pitchFamily="34" charset="0"/>
              </a:rPr>
              <a:t>decision 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oriented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bertujuan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/data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dasar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pengambilan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perumusan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 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300"/>
              </a:spcAft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Pengertian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Penelitian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Eksperimen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Metode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eksperimen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awalnya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digunakan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bersifat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laboratoris</a:t>
            </a:r>
            <a:r>
              <a:rPr lang="en-US" sz="2800" dirty="0" smtClean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eksperimen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mendasarkan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paradigma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positivistik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mula-mula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banyak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diterapkan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ilmu-ilmu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keras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i="1" dirty="0" smtClean="0">
                <a:latin typeface="Berlin Sans FB" pitchFamily="34" charset="0"/>
              </a:rPr>
              <a:t>hard-science</a:t>
            </a:r>
            <a:r>
              <a:rPr lang="en-US" sz="2800" dirty="0" smtClean="0">
                <a:latin typeface="Berlin Sans FB" pitchFamily="34" charset="0"/>
              </a:rPr>
              <a:t>), </a:t>
            </a:r>
            <a:r>
              <a:rPr lang="en-US" sz="2800" dirty="0" err="1" smtClean="0">
                <a:latin typeface="Berlin Sans FB" pitchFamily="34" charset="0"/>
              </a:rPr>
              <a:t>seperti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biologi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Fisika</a:t>
            </a:r>
            <a:r>
              <a:rPr lang="en-US" sz="2800" dirty="0" smtClean="0">
                <a:latin typeface="Berlin Sans FB" pitchFamily="34" charset="0"/>
              </a:rPr>
              <a:t>, yang </a:t>
            </a:r>
            <a:r>
              <a:rPr lang="en-US" sz="2800" dirty="0" err="1" smtClean="0">
                <a:latin typeface="Berlin Sans FB" pitchFamily="34" charset="0"/>
              </a:rPr>
              <a:t>kemudian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diadopsi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diterapkan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bidang-bidang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sosial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pendidikan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Eksperimen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….</a:t>
            </a:r>
            <a:endParaRPr lang="en-US" sz="60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eksperimen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merupakan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dilakukan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secara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sengaja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cara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memberikan</a:t>
            </a:r>
            <a:r>
              <a:rPr lang="en-US" sz="2800" dirty="0" smtClean="0">
                <a:latin typeface="Berlin Sans FB" pitchFamily="34" charset="0"/>
              </a:rPr>
              <a:t> treatment/</a:t>
            </a:r>
            <a:r>
              <a:rPr lang="en-US" sz="2800" dirty="0" err="1" smtClean="0">
                <a:latin typeface="Berlin Sans FB" pitchFamily="34" charset="0"/>
              </a:rPr>
              <a:t>perlakuan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tertentu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terhadap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subjek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melihat</a:t>
            </a:r>
            <a:r>
              <a:rPr lang="en-US" sz="2800" dirty="0" smtClean="0">
                <a:latin typeface="Berlin Sans FB" pitchFamily="34" charset="0"/>
              </a:rPr>
              <a:t>/</a:t>
            </a:r>
            <a:r>
              <a:rPr lang="en-US" sz="2800" dirty="0" err="1" smtClean="0">
                <a:latin typeface="Berlin Sans FB" pitchFamily="34" charset="0"/>
              </a:rPr>
              <a:t>mengetahui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dampaknya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terhadap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subyek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diteliti</a:t>
            </a:r>
            <a:r>
              <a:rPr lang="en-US" sz="2800" dirty="0" smtClean="0">
                <a:latin typeface="Berlin Sans FB" pitchFamily="34" charset="0"/>
              </a:rPr>
              <a:t>. </a:t>
            </a:r>
            <a:endParaRPr lang="en-US" sz="2400" dirty="0" smtClean="0">
              <a:latin typeface="Berlin Sans FB" pitchFamily="34" charset="0"/>
            </a:endParaRPr>
          </a:p>
          <a:p>
            <a:pPr lvl="0"/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eksperimen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merupakan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kausal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sebab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akibat</a:t>
            </a:r>
            <a:r>
              <a:rPr lang="en-US" sz="2800" dirty="0" smtClean="0">
                <a:latin typeface="Berlin Sans FB" pitchFamily="34" charset="0"/>
              </a:rPr>
              <a:t>) yang </a:t>
            </a:r>
            <a:r>
              <a:rPr lang="en-US" sz="2800" dirty="0" err="1" smtClean="0">
                <a:latin typeface="Berlin Sans FB" pitchFamily="34" charset="0"/>
              </a:rPr>
              <a:t>pembuktiannya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diperoleh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melalui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komparasi</a:t>
            </a:r>
            <a:r>
              <a:rPr lang="en-US" sz="2800" dirty="0" smtClean="0">
                <a:latin typeface="Berlin Sans FB" pitchFamily="34" charset="0"/>
              </a:rPr>
              <a:t>/</a:t>
            </a:r>
            <a:r>
              <a:rPr lang="en-US" sz="2800" dirty="0" err="1" smtClean="0">
                <a:latin typeface="Berlin Sans FB" pitchFamily="34" charset="0"/>
              </a:rPr>
              <a:t>perbandingan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antara</a:t>
            </a:r>
            <a:r>
              <a:rPr lang="en-US" sz="2800" dirty="0" smtClean="0">
                <a:latin typeface="Berlin Sans FB" pitchFamily="34" charset="0"/>
              </a:rPr>
              <a:t> :</a:t>
            </a:r>
            <a:endParaRPr lang="en-US" sz="2400" dirty="0" smtClean="0">
              <a:latin typeface="Berlin Sans FB" pitchFamily="34" charset="0"/>
            </a:endParaRPr>
          </a:p>
          <a:p>
            <a:pPr lvl="1"/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(yang </a:t>
            </a:r>
            <a:r>
              <a:rPr lang="en-US" dirty="0" err="1" smtClean="0">
                <a:latin typeface="Berlin Sans FB" pitchFamily="34" charset="0"/>
              </a:rPr>
              <a:t>diberi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 (yang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diberikan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);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 lvl="1"/>
            <a:r>
              <a:rPr lang="en-US" dirty="0" err="1" smtClean="0">
                <a:latin typeface="Berlin Sans FB" pitchFamily="34" charset="0"/>
              </a:rPr>
              <a:t>Kondisi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subjek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sebelum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diberikan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sesudah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Penel</a:t>
            </a:r>
            <a:r>
              <a:rPr lang="en-US" dirty="0" smtClean="0"/>
              <a:t>. </a:t>
            </a:r>
            <a:r>
              <a:rPr lang="en-US" dirty="0" err="1" smtClean="0"/>
              <a:t>Eksperimen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semua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paradigma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positivistik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menghadapi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pertanyaan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besar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Apakah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benar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dipercaya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?;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Apakah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kita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menggeneralisasikan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sejumlah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subyek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kondisinya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dianggap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subyek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kita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teliti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?</a:t>
            </a:r>
          </a:p>
          <a:p>
            <a:pPr>
              <a:spcBef>
                <a:spcPts val="1200"/>
              </a:spcBef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Permasalahan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nomor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berkaitan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validitas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internal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suatu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permasalahan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nomor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(2)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menyangkut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validitas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eksternal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suatu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Faktor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Mengancam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Validitas</a:t>
            </a:r>
            <a:r>
              <a:rPr lang="en-US" dirty="0" smtClean="0">
                <a:solidFill>
                  <a:srgbClr val="FF0000"/>
                </a:solidFill>
              </a:rPr>
              <a:t> Internal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</a:pPr>
            <a:r>
              <a:rPr lang="en-US" b="1" i="1" dirty="0" smtClean="0">
                <a:latin typeface="Berlin Sans FB" pitchFamily="34" charset="0"/>
              </a:rPr>
              <a:t>History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kejadian-kejadian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terjadi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pengukuran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pertama</a:t>
            </a:r>
            <a:r>
              <a:rPr lang="en-US" dirty="0" smtClean="0">
                <a:latin typeface="Berlin Sans FB" pitchFamily="34" charset="0"/>
              </a:rPr>
              <a:t> (pretest)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kedua</a:t>
            </a:r>
            <a:r>
              <a:rPr lang="en-US" dirty="0" smtClean="0">
                <a:latin typeface="Berlin Sans FB" pitchFamily="34" charset="0"/>
              </a:rPr>
              <a:t> (post-test), </a:t>
            </a:r>
            <a:r>
              <a:rPr lang="en-US" dirty="0" err="1" smtClean="0">
                <a:latin typeface="Berlin Sans FB" pitchFamily="34" charset="0"/>
              </a:rPr>
              <a:t>selain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variabel-variabel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dieksperimenkan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b="1" i="1" dirty="0" smtClean="0">
                <a:latin typeface="Berlin Sans FB" pitchFamily="34" charset="0"/>
              </a:rPr>
              <a:t>Maturation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kematangan</a:t>
            </a:r>
            <a:r>
              <a:rPr lang="en-US" dirty="0" smtClean="0">
                <a:latin typeface="Berlin Sans FB" pitchFamily="34" charset="0"/>
              </a:rPr>
              <a:t>),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 smtClean="0">
                <a:latin typeface="Berlin Sans FB" pitchFamily="34" charset="0"/>
              </a:rPr>
              <a:t>proses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perubahan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kematangan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subyek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terjadi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selama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berlangsungnya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 smtClean="0">
                <a:latin typeface="Berlin Sans FB" pitchFamily="34" charset="0"/>
              </a:rPr>
              <a:t>makin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trampil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makin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lelah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makin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jenuh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dsb</a:t>
            </a:r>
            <a:r>
              <a:rPr lang="en-US" dirty="0" smtClean="0">
                <a:latin typeface="Berlin Sans FB" pitchFamily="34" charset="0"/>
              </a:rPr>
              <a:t>). </a:t>
            </a:r>
          </a:p>
          <a:p>
            <a:pPr lvl="0">
              <a:spcAft>
                <a:spcPts val="600"/>
              </a:spcAft>
            </a:pPr>
            <a:r>
              <a:rPr lang="en-US" b="1" dirty="0" err="1" smtClean="0">
                <a:latin typeface="Berlin Sans FB" pitchFamily="34" charset="0"/>
              </a:rPr>
              <a:t>Efek</a:t>
            </a:r>
            <a:r>
              <a:rPr lang="en-US" b="1" dirty="0" smtClean="0">
                <a:latin typeface="Berlin Sans FB" pitchFamily="34" charset="0"/>
              </a:rPr>
              <a:t> Testing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efek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ditimbulkan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pengukuran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pertama</a:t>
            </a:r>
            <a:r>
              <a:rPr lang="en-US" dirty="0" smtClean="0">
                <a:latin typeface="Berlin Sans FB" pitchFamily="34" charset="0"/>
              </a:rPr>
              <a:t> (pre-test)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pengukuran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kedua</a:t>
            </a:r>
            <a:r>
              <a:rPr lang="en-US" dirty="0" smtClean="0">
                <a:latin typeface="Berlin Sans FB" pitchFamily="34" charset="0"/>
              </a:rPr>
              <a:t> (post-test). Cara </a:t>
            </a:r>
            <a:r>
              <a:rPr lang="en-US" dirty="0" err="1" smtClean="0">
                <a:latin typeface="Berlin Sans FB" pitchFamily="34" charset="0"/>
              </a:rPr>
              <a:t>mengatasinya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memberikan</a:t>
            </a:r>
            <a:r>
              <a:rPr lang="en-US" dirty="0" smtClean="0">
                <a:latin typeface="Berlin Sans FB" pitchFamily="34" charset="0"/>
              </a:rPr>
              <a:t> pre-test.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Faktor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Yg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Mengancam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..</a:t>
            </a:r>
            <a:endParaRPr lang="en-US" sz="54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500"/>
              </a:spcAft>
            </a:pP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Instrumentation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ditimbulkan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akibat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pengukuran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pengamat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membuat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pengukuran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spcAft>
                <a:spcPts val="500"/>
              </a:spcAft>
            </a:pP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Selection bias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bias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memilih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subyek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diberikan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perlakuan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pembanding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spcAft>
                <a:spcPts val="500"/>
              </a:spcAft>
            </a:pP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Statistical regression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bahwa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dipilih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berdasarkan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ekstrim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cenderung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meregres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rerata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populasi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lvl="0">
              <a:spcAft>
                <a:spcPts val="500"/>
              </a:spcAft>
            </a:pPr>
            <a:r>
              <a:rPr lang="en-US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Mortality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kehilangan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subyek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pembading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ketika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pengukuran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dampak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perlakuan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Keterbatasan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Penel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</a:rPr>
              <a:t>Eksperimen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Penggunaan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sosial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pendidikan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dihadapkan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permasalahan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sangat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rumit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mengingat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obyek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diteliti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menyangkut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interaksi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manusia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lingkungan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interaksi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manusia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sendiri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Selain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itu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mudah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mencari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orang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bersedia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sukarela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menjadi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subyek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("</a:t>
            </a:r>
            <a:r>
              <a:rPr lang="en-US" dirty="0" err="1" smtClean="0">
                <a:latin typeface="Berlin Sans FB" pitchFamily="34" charset="0"/>
              </a:rPr>
              <a:t>kelinci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percobaan</a:t>
            </a:r>
            <a:r>
              <a:rPr lang="en-US" dirty="0" smtClean="0">
                <a:latin typeface="Berlin Sans FB" pitchFamily="34" charset="0"/>
              </a:rPr>
              <a:t>").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Berlin Sans FB" pitchFamily="34" charset="0"/>
              </a:rPr>
              <a:t>Guru </a:t>
            </a:r>
            <a:r>
              <a:rPr lang="en-US" dirty="0" err="1" smtClean="0">
                <a:latin typeface="Berlin Sans FB" pitchFamily="34" charset="0"/>
              </a:rPr>
              <a:t>sebagai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dihadapkan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persoalan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apakah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bisa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bersikap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obyektif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mengingat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sebagai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juga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sebagai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manusia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berinteraksi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subyek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diteliti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siswanya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sendiri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Brush Script MT" pitchFamily="66" charset="0"/>
              </a:rPr>
              <a:t>Karakteristik</a:t>
            </a:r>
            <a:r>
              <a:rPr lang="en-US" sz="5400" dirty="0" smtClean="0">
                <a:solidFill>
                  <a:schemeClr val="tx1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Brush Script MT" pitchFamily="66" charset="0"/>
              </a:rPr>
              <a:t>Penel</a:t>
            </a:r>
            <a:r>
              <a:rPr lang="en-US" sz="5400" dirty="0" smtClean="0">
                <a:solidFill>
                  <a:schemeClr val="tx1"/>
                </a:solidFill>
                <a:latin typeface="Brush Script MT" pitchFamily="66" charset="0"/>
              </a:rPr>
              <a:t>. </a:t>
            </a:r>
            <a:r>
              <a:rPr lang="en-US" sz="5400" dirty="0" err="1" smtClean="0">
                <a:solidFill>
                  <a:schemeClr val="tx1"/>
                </a:solidFill>
                <a:latin typeface="Brush Script MT" pitchFamily="66" charset="0"/>
              </a:rPr>
              <a:t>Eksperimen</a:t>
            </a:r>
            <a:endParaRPr lang="en-US" sz="5400" dirty="0">
              <a:solidFill>
                <a:schemeClr val="tx1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yang paling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diandalkan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keilmiahannya</a:t>
            </a:r>
            <a:r>
              <a:rPr lang="en-US" dirty="0" smtClean="0">
                <a:latin typeface="Berlin Sans FB" pitchFamily="34" charset="0"/>
              </a:rPr>
              <a:t> (paling valid),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dilakukan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pengontrolan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ketat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variabel-variabel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pengganggu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luar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dieksperimenkan</a:t>
            </a:r>
            <a:r>
              <a:rPr lang="en-US" dirty="0" smtClean="0">
                <a:latin typeface="Berlin Sans FB" pitchFamily="34" charset="0"/>
              </a:rPr>
              <a:t> (Borg &amp; Gall, 1983). 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Metode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mencari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pengaruh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dampaknya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kondisi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ter-kendalikan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1991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Karakteristik</a:t>
            </a:r>
            <a:endParaRPr lang="en-US" sz="54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600"/>
              </a:spcAft>
              <a:buNone/>
            </a:pPr>
            <a:r>
              <a:rPr lang="en-US" dirty="0" smtClean="0"/>
              <a:t>4.   </a:t>
            </a:r>
            <a:r>
              <a:rPr lang="en-US" dirty="0" err="1" smtClean="0">
                <a:latin typeface="Berlin Sans FB" pitchFamily="34" charset="0"/>
              </a:rPr>
              <a:t>Ciri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khas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membedakan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dg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 </a:t>
            </a:r>
          </a:p>
          <a:p>
            <a:pPr lvl="0">
              <a:spcAft>
                <a:spcPts val="600"/>
              </a:spcAft>
              <a:buNone/>
            </a:pPr>
            <a:r>
              <a:rPr lang="en-US" dirty="0" smtClean="0">
                <a:latin typeface="Berlin Sans FB" pitchFamily="34" charset="0"/>
              </a:rPr>
              <a:t>      </a:t>
            </a:r>
            <a:r>
              <a:rPr lang="en-US" dirty="0" err="1" smtClean="0">
                <a:latin typeface="Berlin Sans FB" pitchFamily="34" charset="0"/>
              </a:rPr>
              <a:t>jenis</a:t>
            </a:r>
            <a:r>
              <a:rPr lang="en-US" dirty="0" smtClean="0">
                <a:latin typeface="Berlin Sans FB" pitchFamily="34" charset="0"/>
              </a:rPr>
              <a:t> lain, </a:t>
            </a: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:</a:t>
            </a:r>
          </a:p>
          <a:p>
            <a:pPr marL="514350" lvl="0" indent="-514350">
              <a:spcAft>
                <a:spcPts val="600"/>
              </a:spcAft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lebih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dimanipulasi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kondisinya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dibuat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),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: treatment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non-treatment</a:t>
            </a:r>
          </a:p>
          <a:p>
            <a:pPr marL="514350" lvl="0" indent="-514350">
              <a:spcAft>
                <a:spcPts val="600"/>
              </a:spcAft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Semua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lainnya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kecuali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), </a:t>
            </a:r>
            <a:r>
              <a:rPr lang="en-US" dirty="0" err="1" smtClean="0">
                <a:latin typeface="Berlin Sans FB" pitchFamily="34" charset="0"/>
              </a:rPr>
              <a:t>dikendalikan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kondisinya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dipertahankan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tetap</a:t>
            </a:r>
            <a:r>
              <a:rPr lang="en-US" dirty="0" smtClean="0">
                <a:latin typeface="Berlin Sans FB" pitchFamily="34" charset="0"/>
              </a:rPr>
              <a:t>).</a:t>
            </a:r>
          </a:p>
          <a:p>
            <a:pPr marL="514350" lvl="0" indent="-514350">
              <a:spcAft>
                <a:spcPts val="600"/>
              </a:spcAft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Pengaruh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manipulasi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pemberian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diamati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asumsi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maka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berdampak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 pula.</a:t>
            </a:r>
          </a:p>
          <a:p>
            <a:pPr marL="514350" lvl="0" indent="-514350">
              <a:spcAft>
                <a:spcPts val="600"/>
              </a:spcAft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Adanya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komparasi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sehingga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penyamaan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antara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dibandingkan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tersebut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harus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komparabel</a:t>
            </a:r>
            <a:r>
              <a:rPr lang="en-US" dirty="0" smtClean="0">
                <a:latin typeface="Berlin Sans FB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Ruang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Lingkup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Eksperimen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400"/>
              </a:spcAft>
            </a:pPr>
            <a:r>
              <a:rPr lang="en-US" sz="2500" dirty="0" err="1" smtClean="0">
                <a:latin typeface="Berlin Sans FB" pitchFamily="34" charset="0"/>
              </a:rPr>
              <a:t>Eksperimen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dalam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bidang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pendidikan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yg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dilakukan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dalam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rangka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melakukan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inovasi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untuk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meningkatkan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kualitas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pembelajaran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adalah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dgn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menguji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pengaruh</a:t>
            </a:r>
            <a:r>
              <a:rPr lang="en-US" sz="2500" dirty="0" smtClean="0">
                <a:latin typeface="Berlin Sans FB" pitchFamily="34" charset="0"/>
              </a:rPr>
              <a:t>: </a:t>
            </a:r>
            <a:r>
              <a:rPr lang="en-US" sz="2500" dirty="0" err="1" smtClean="0">
                <a:latin typeface="Berlin Sans FB" pitchFamily="34" charset="0"/>
              </a:rPr>
              <a:t>materi</a:t>
            </a:r>
            <a:r>
              <a:rPr lang="en-US" sz="2500" dirty="0" smtClean="0">
                <a:latin typeface="Berlin Sans FB" pitchFamily="34" charset="0"/>
              </a:rPr>
              <a:t>, media, </a:t>
            </a:r>
            <a:r>
              <a:rPr lang="en-US" sz="2500" dirty="0" err="1" smtClean="0">
                <a:latin typeface="Berlin Sans FB" pitchFamily="34" charset="0"/>
              </a:rPr>
              <a:t>metode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atau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praktik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pendidikan</a:t>
            </a:r>
            <a:r>
              <a:rPr lang="en-US" sz="2500" dirty="0" smtClean="0">
                <a:latin typeface="Berlin Sans FB" pitchFamily="34" charset="0"/>
              </a:rPr>
              <a:t> yang </a:t>
            </a:r>
            <a:r>
              <a:rPr lang="en-US" sz="2500" dirty="0" err="1" smtClean="0">
                <a:latin typeface="Berlin Sans FB" pitchFamily="34" charset="0"/>
              </a:rPr>
              <a:t>baru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terhadap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hasil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belajar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siswa</a:t>
            </a:r>
            <a:r>
              <a:rPr lang="en-US" sz="2500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400"/>
              </a:spcAft>
            </a:pPr>
            <a:r>
              <a:rPr lang="en-US" sz="2500" dirty="0" err="1" smtClean="0">
                <a:latin typeface="Berlin Sans FB" pitchFamily="34" charset="0"/>
              </a:rPr>
              <a:t>Rancangan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penelitian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eksperimen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pada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umumnya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menggunakan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tunggal</a:t>
            </a:r>
            <a:r>
              <a:rPr lang="en-US" sz="2500" dirty="0" smtClean="0">
                <a:latin typeface="Berlin Sans FB" pitchFamily="34" charset="0"/>
              </a:rPr>
              <a:t>:</a:t>
            </a:r>
          </a:p>
          <a:p>
            <a:pPr lvl="1">
              <a:spcAft>
                <a:spcPts val="400"/>
              </a:spcAft>
            </a:pPr>
            <a:r>
              <a:rPr lang="en-US" sz="2500" dirty="0" err="1" smtClean="0">
                <a:latin typeface="Berlin Sans FB" pitchFamily="34" charset="0"/>
              </a:rPr>
              <a:t>satu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perlakuan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dimanipulasikan</a:t>
            </a:r>
            <a:r>
              <a:rPr lang="en-US" sz="2500" dirty="0" smtClean="0">
                <a:latin typeface="Berlin Sans FB" pitchFamily="34" charset="0"/>
              </a:rPr>
              <a:t> (</a:t>
            </a:r>
            <a:r>
              <a:rPr lang="en-US" sz="2500" dirty="0" err="1" smtClean="0">
                <a:latin typeface="Berlin Sans FB" pitchFamily="34" charset="0"/>
              </a:rPr>
              <a:t>dibuat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kondisinya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berbeda</a:t>
            </a:r>
            <a:r>
              <a:rPr lang="en-US" sz="2500" dirty="0" smtClean="0">
                <a:latin typeface="Berlin Sans FB" pitchFamily="34" charset="0"/>
              </a:rPr>
              <a:t>), </a:t>
            </a:r>
            <a:r>
              <a:rPr lang="en-US" sz="2500" dirty="0" err="1" smtClean="0">
                <a:latin typeface="Berlin Sans FB" pitchFamily="34" charset="0"/>
              </a:rPr>
              <a:t>selanjutnya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diamati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akibat</a:t>
            </a:r>
            <a:r>
              <a:rPr lang="en-US" sz="2500" dirty="0" smtClean="0">
                <a:latin typeface="Berlin Sans FB" pitchFamily="34" charset="0"/>
              </a:rPr>
              <a:t>/</a:t>
            </a:r>
            <a:r>
              <a:rPr lang="en-US" sz="2500" dirty="0" err="1" smtClean="0">
                <a:latin typeface="Berlin Sans FB" pitchFamily="34" charset="0"/>
              </a:rPr>
              <a:t>danpak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dari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perlakuan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tersebut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terhadap</a:t>
            </a:r>
            <a:r>
              <a:rPr lang="en-US" sz="2500" dirty="0" smtClean="0">
                <a:latin typeface="Berlin Sans FB" pitchFamily="34" charset="0"/>
              </a:rPr>
              <a:t> 1 </a:t>
            </a:r>
            <a:r>
              <a:rPr lang="en-US" sz="2500" dirty="0" err="1" smtClean="0">
                <a:latin typeface="Berlin Sans FB" pitchFamily="34" charset="0"/>
              </a:rPr>
              <a:t>atau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lebih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tergantung</a:t>
            </a:r>
            <a:r>
              <a:rPr lang="en-US" sz="2500" dirty="0" smtClean="0">
                <a:latin typeface="Berlin Sans FB" pitchFamily="34" charset="0"/>
              </a:rPr>
              <a:t>.</a:t>
            </a:r>
          </a:p>
          <a:p>
            <a:pPr lvl="1">
              <a:spcAft>
                <a:spcPts val="400"/>
              </a:spcAft>
            </a:pP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yang </a:t>
            </a:r>
            <a:r>
              <a:rPr lang="en-US" sz="2500" dirty="0" err="1" smtClean="0">
                <a:latin typeface="Berlin Sans FB" pitchFamily="34" charset="0"/>
              </a:rPr>
              <a:t>dimanipulasikan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disebut</a:t>
            </a:r>
            <a:r>
              <a:rPr lang="en-US" sz="2500" dirty="0" smtClean="0">
                <a:latin typeface="Berlin Sans FB" pitchFamily="34" charset="0"/>
              </a:rPr>
              <a:t>: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perlakuan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treatment,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eksperimen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atau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independen</a:t>
            </a:r>
            <a:r>
              <a:rPr lang="en-US" sz="2500" dirty="0" smtClean="0">
                <a:latin typeface="Berlin Sans FB" pitchFamily="34" charset="0"/>
              </a:rPr>
              <a:t>. </a:t>
            </a:r>
          </a:p>
          <a:p>
            <a:pPr lvl="1">
              <a:spcAft>
                <a:spcPts val="400"/>
              </a:spcAft>
            </a:pP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yang </a:t>
            </a:r>
            <a:r>
              <a:rPr lang="en-US" sz="2500" dirty="0" err="1" smtClean="0">
                <a:latin typeface="Berlin Sans FB" pitchFamily="34" charset="0"/>
              </a:rPr>
              <a:t>merupakan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akibat</a:t>
            </a:r>
            <a:r>
              <a:rPr lang="en-US" sz="2500" dirty="0" smtClean="0">
                <a:latin typeface="Berlin Sans FB" pitchFamily="34" charset="0"/>
              </a:rPr>
              <a:t>/</a:t>
            </a:r>
            <a:r>
              <a:rPr lang="en-US" sz="2500" dirty="0" err="1" smtClean="0">
                <a:latin typeface="Berlin Sans FB" pitchFamily="34" charset="0"/>
              </a:rPr>
              <a:t>dampak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disebut</a:t>
            </a:r>
            <a:r>
              <a:rPr lang="en-US" sz="2500" dirty="0" smtClean="0">
                <a:latin typeface="Berlin Sans FB" pitchFamily="34" charset="0"/>
              </a:rPr>
              <a:t>: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tergantung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dependen</a:t>
            </a:r>
            <a:r>
              <a:rPr lang="en-US" sz="2500" dirty="0" smtClean="0">
                <a:latin typeface="Berlin Sans FB" pitchFamily="34" charset="0"/>
              </a:rPr>
              <a:t>, </a:t>
            </a:r>
            <a:r>
              <a:rPr lang="en-US" sz="2500" dirty="0" err="1" smtClean="0">
                <a:latin typeface="Berlin Sans FB" pitchFamily="34" charset="0"/>
              </a:rPr>
              <a:t>atau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variabel</a:t>
            </a:r>
            <a:r>
              <a:rPr lang="en-US" sz="2500" dirty="0" smtClean="0">
                <a:latin typeface="Berlin Sans FB" pitchFamily="34" charset="0"/>
              </a:rPr>
              <a:t> </a:t>
            </a:r>
            <a:r>
              <a:rPr lang="en-US" sz="2500" dirty="0" err="1" smtClean="0">
                <a:latin typeface="Berlin Sans FB" pitchFamily="34" charset="0"/>
              </a:rPr>
              <a:t>dampak</a:t>
            </a:r>
            <a:r>
              <a:rPr lang="en-US" sz="2500" dirty="0" smtClean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Secara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epistemologis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metodologi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riset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berkaitan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dengan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pembahasan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mengenai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bagaimana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cara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memperoleh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Berlin Sans FB" pitchFamily="34" charset="0"/>
              </a:rPr>
              <a:t>pengetahuan</a:t>
            </a:r>
            <a:r>
              <a:rPr lang="en-US" sz="2700" dirty="0">
                <a:solidFill>
                  <a:srgbClr val="FF0000"/>
                </a:solidFill>
                <a:latin typeface="Berlin Sans FB" pitchFamily="34" charset="0"/>
              </a:rPr>
              <a:t>. 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3992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Menurut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tujuannya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riset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diklasifikasikan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menjadi</a:t>
            </a:r>
            <a:r>
              <a:rPr lang="en-US" dirty="0">
                <a:latin typeface="Berlin Sans FB" pitchFamily="34" charset="0"/>
              </a:rPr>
              <a:t> 2,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: </a:t>
            </a:r>
          </a:p>
          <a:p>
            <a:pPr>
              <a:buNone/>
            </a:pPr>
            <a:r>
              <a:rPr lang="en-US" dirty="0">
                <a:latin typeface="Berlin Sans FB" pitchFamily="34" charset="0"/>
              </a:rPr>
              <a:t>1. </a:t>
            </a:r>
            <a:r>
              <a:rPr lang="en-US" dirty="0" err="1">
                <a:latin typeface="Berlin Sans FB" pitchFamily="34" charset="0"/>
              </a:rPr>
              <a:t>riset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dasar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i="1" dirty="0">
                <a:latin typeface="Berlin Sans FB" pitchFamily="34" charset="0"/>
              </a:rPr>
              <a:t>pure </a:t>
            </a:r>
            <a:r>
              <a:rPr lang="en-US" i="1" dirty="0" smtClean="0">
                <a:latin typeface="Berlin Sans FB" pitchFamily="34" charset="0"/>
              </a:rPr>
              <a:t>research  </a:t>
            </a:r>
            <a:r>
              <a:rPr lang="en-US" i="1" dirty="0" err="1" smtClean="0">
                <a:latin typeface="Berlin Sans FB" pitchFamily="34" charset="0"/>
              </a:rPr>
              <a:t>atau</a:t>
            </a:r>
            <a:r>
              <a:rPr lang="en-US" i="1" dirty="0" smtClean="0">
                <a:latin typeface="Berlin Sans FB" pitchFamily="34" charset="0"/>
              </a:rPr>
              <a:t> basic research</a:t>
            </a:r>
            <a:r>
              <a:rPr lang="en-US" dirty="0" smtClean="0">
                <a:latin typeface="Berlin Sans FB" pitchFamily="34" charset="0"/>
              </a:rPr>
              <a:t>;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Berlin Sans FB" pitchFamily="34" charset="0"/>
              </a:rPr>
              <a:t>2. </a:t>
            </a:r>
            <a:r>
              <a:rPr lang="en-US" dirty="0" err="1">
                <a:latin typeface="Berlin Sans FB" pitchFamily="34" charset="0"/>
              </a:rPr>
              <a:t>riset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terapan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applied research</a:t>
            </a:r>
            <a:r>
              <a:rPr lang="en-US" dirty="0">
                <a:latin typeface="Berlin Sans FB" pitchFamily="34" charset="0"/>
              </a:rPr>
              <a:t>), yang </a:t>
            </a:r>
            <a:r>
              <a:rPr lang="en-US" dirty="0" err="1">
                <a:latin typeface="Berlin Sans FB" pitchFamily="34" charset="0"/>
              </a:rPr>
              <a:t>dibagi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menjadi</a:t>
            </a:r>
            <a:r>
              <a:rPr lang="en-US" dirty="0">
                <a:latin typeface="Berlin Sans FB" pitchFamily="34" charset="0"/>
              </a:rPr>
              <a:t>: </a:t>
            </a:r>
            <a:endParaRPr lang="en-US" dirty="0" smtClean="0">
              <a:latin typeface="Berlin Sans FB" pitchFamily="34" charset="0"/>
            </a:endParaRPr>
          </a:p>
          <a:p>
            <a:pPr marL="605790" indent="-514350"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riset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evaluasi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evaluation research</a:t>
            </a:r>
            <a:r>
              <a:rPr lang="en-US" dirty="0">
                <a:latin typeface="Berlin Sans FB" pitchFamily="34" charset="0"/>
              </a:rPr>
              <a:t>); </a:t>
            </a:r>
          </a:p>
          <a:p>
            <a:pPr marL="605790" indent="-514350"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riset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pengembangan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research and development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 R </a:t>
            </a:r>
            <a:r>
              <a:rPr lang="en-US" dirty="0">
                <a:latin typeface="Berlin Sans FB" pitchFamily="34" charset="0"/>
              </a:rPr>
              <a:t>&amp; D); 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</a:p>
          <a:p>
            <a:pPr marL="605790" indent="-514350">
              <a:buAutoNum type="alphaLcPeriod"/>
            </a:pPr>
            <a:r>
              <a:rPr lang="en-US" dirty="0" err="1" smtClean="0">
                <a:latin typeface="Berlin Sans FB" pitchFamily="34" charset="0"/>
              </a:rPr>
              <a:t>riset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aksi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tindakan</a:t>
            </a:r>
            <a:r>
              <a:rPr lang="en-US" dirty="0">
                <a:latin typeface="Berlin Sans FB" pitchFamily="34" charset="0"/>
              </a:rPr>
              <a:t>).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dirty="0" err="1" smtClean="0"/>
              <a:t>Eksperimen</a:t>
            </a:r>
            <a:r>
              <a:rPr lang="en-US" b="1" dirty="0" smtClean="0"/>
              <a:t>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independen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smtClean="0">
                <a:latin typeface="Berlin Sans FB" pitchFamily="34" charset="0"/>
                <a:sym typeface="Wingdings"/>
              </a:rPr>
              <a:t>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dilihat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pengaruhnya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dependen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dependen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smtClean="0">
                <a:latin typeface="Berlin Sans FB" pitchFamily="34" charset="0"/>
                <a:sym typeface="Wingdings"/>
              </a:rPr>
              <a:t>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merupakan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akibat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Pengendali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smtClean="0">
                <a:latin typeface="Berlin Sans FB" pitchFamily="34" charset="0"/>
                <a:sym typeface="Wingdings"/>
              </a:rPr>
              <a:t>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berpengaruh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tetapi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pengaruhnya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ditiadakan</a:t>
            </a:r>
            <a:r>
              <a:rPr lang="en-US" dirty="0" smtClean="0">
                <a:latin typeface="Berlin Sans FB" pitchFamily="34" charset="0"/>
              </a:rPr>
              <a:t>/ </a:t>
            </a:r>
            <a:r>
              <a:rPr lang="en-US" dirty="0" err="1" smtClean="0">
                <a:latin typeface="Berlin Sans FB" pitchFamily="34" charset="0"/>
              </a:rPr>
              <a:t>dikendalikan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dikontrol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diisolasi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pengaruhnya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Moderator </a:t>
            </a:r>
            <a:r>
              <a:rPr lang="en-US" dirty="0" smtClean="0">
                <a:latin typeface="Berlin Sans FB" pitchFamily="34" charset="0"/>
                <a:sym typeface="Wingdings"/>
              </a:rPr>
              <a:t>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mempengaruhi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tingkat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hubungan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pengaruh</a:t>
            </a:r>
            <a:r>
              <a:rPr lang="en-US" dirty="0" smtClean="0">
                <a:latin typeface="Berlin Sans FB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hubungan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pengaruh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memiliki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nilai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level yang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Prosedur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Eksperimen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Memilih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merumuskan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masalah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termasuk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menguji-cobakan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apa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apa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ingin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dilihat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Memilih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subyek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subyek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Memilih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disain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Mengembangkan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instrumen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pengukuran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instrumen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mengumpulkan</a:t>
            </a:r>
            <a:r>
              <a:rPr lang="en-US" dirty="0" smtClean="0">
                <a:latin typeface="Berlin Sans FB" pitchFamily="34" charset="0"/>
              </a:rPr>
              <a:t> data)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Melaksanakan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prosedur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pengumpulan</a:t>
            </a:r>
            <a:r>
              <a:rPr lang="en-US" dirty="0" smtClean="0">
                <a:latin typeface="Berlin Sans FB" pitchFamily="34" charset="0"/>
              </a:rPr>
              <a:t> data.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Menganalisis</a:t>
            </a:r>
            <a:r>
              <a:rPr lang="en-US" dirty="0" smtClean="0">
                <a:latin typeface="Berlin Sans FB" pitchFamily="34" charset="0"/>
              </a:rPr>
              <a:t>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Perumusan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kesimpulan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4371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Langkah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Operasional</a:t>
            </a:r>
            <a:r>
              <a:rPr lang="en-US" sz="54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ush Script MT" pitchFamily="66" charset="0"/>
              </a:rPr>
              <a:t>Penelitian</a:t>
            </a:r>
            <a:endParaRPr lang="en-US" sz="54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Membentuk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memilih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kelompok-kelompok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pembanding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).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Mencoba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mengontrol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semua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faktor</a:t>
            </a:r>
            <a:r>
              <a:rPr lang="en-US" dirty="0" smtClean="0">
                <a:latin typeface="Berlin Sans FB" pitchFamily="34" charset="0"/>
              </a:rPr>
              <a:t> lain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luar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perubahan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direncanakan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Mengamati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mengukur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efek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kelompok-kelompok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setelah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berakhir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7C040F"/>
                </a:solidFill>
                <a:latin typeface="Brush Script MT" pitchFamily="66" charset="0"/>
              </a:rPr>
              <a:t>Lanjutan</a:t>
            </a:r>
            <a:r>
              <a:rPr lang="en-US" sz="5400" dirty="0" smtClean="0">
                <a:solidFill>
                  <a:srgbClr val="7C040F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7C040F"/>
                </a:solidFill>
                <a:latin typeface="Brush Script MT" pitchFamily="66" charset="0"/>
              </a:rPr>
              <a:t>Langkah</a:t>
            </a:r>
            <a:r>
              <a:rPr lang="en-US" sz="5400" dirty="0" smtClean="0">
                <a:solidFill>
                  <a:srgbClr val="7C040F"/>
                </a:solidFill>
                <a:latin typeface="Brush Script MT" pitchFamily="66" charset="0"/>
              </a:rPr>
              <a:t> </a:t>
            </a:r>
            <a:r>
              <a:rPr lang="en-US" sz="5400" dirty="0" err="1" smtClean="0">
                <a:solidFill>
                  <a:srgbClr val="7C040F"/>
                </a:solidFill>
                <a:latin typeface="Brush Script MT" pitchFamily="66" charset="0"/>
              </a:rPr>
              <a:t>Operasional</a:t>
            </a:r>
            <a:endParaRPr lang="en-US" sz="5400" dirty="0">
              <a:solidFill>
                <a:srgbClr val="7C040F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paling </a:t>
            </a:r>
            <a:r>
              <a:rPr lang="en-US" dirty="0" err="1" smtClean="0">
                <a:latin typeface="Berlin Sans FB" pitchFamily="34" charset="0"/>
              </a:rPr>
              <a:t>sederhana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biasanya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melibatkan</a:t>
            </a:r>
            <a:r>
              <a:rPr lang="en-US" dirty="0" smtClean="0">
                <a:latin typeface="Berlin Sans FB" pitchFamily="34" charset="0"/>
              </a:rPr>
              <a:t> 2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: (1)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tertentu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(2)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pembanding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menerima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treatmen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baru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suatu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treatmen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sedang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diselidiki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sedangkan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menerima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treatmen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diberi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treatmen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seperti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biasa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dibandingkan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menerima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treatmen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treatmen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harus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disetarakan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terlebih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dahulu</a:t>
            </a:r>
            <a:r>
              <a:rPr lang="en-US" dirty="0" smtClean="0">
                <a:latin typeface="Berlin Sans FB" pitchFamily="34" charset="0"/>
              </a:rPr>
              <a:t>, agar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dipastikan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perbedaan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terikat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semata-mata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pengaruh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diberikan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sejak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awalnya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sudah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Cara </a:t>
            </a:r>
            <a:r>
              <a:rPr lang="en-US" b="1" dirty="0" err="1" smtClean="0">
                <a:solidFill>
                  <a:srgbClr val="FF0000"/>
                </a:solidFill>
              </a:rPr>
              <a:t>Penyetaraan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Kelompok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Membuat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subyek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berpasang-pasangan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matching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misal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siswa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nilai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awalnya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dikelompokkan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berpasang-pasangan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berbeda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Penugasan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random (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random assignment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yaitu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menempatkan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subyek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pembanding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diundi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dirandom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dipilih-pilih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lnSpc>
                <a:spcPct val="90000"/>
              </a:lnSpc>
              <a:spcAft>
                <a:spcPts val="600"/>
              </a:spcAft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Kesulitan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terjadi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memungkinkan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sulit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mengelompokkan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siswa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bebas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terpisah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rombelnya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karena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merusak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berjalan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Sehingga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sampelnya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disebut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intax</a:t>
            </a:r>
            <a:r>
              <a:rPr lang="en-US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sampel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Validitas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Eksperimen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Kelas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Kesulitan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mengelompokkan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siswa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sesuai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keinginan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peneliti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melakukan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i="1" dirty="0" smtClean="0">
                <a:latin typeface="Berlin Sans FB" pitchFamily="34" charset="0"/>
              </a:rPr>
              <a:t>matching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penugasan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secara</a:t>
            </a:r>
            <a:r>
              <a:rPr lang="en-US" dirty="0" smtClean="0">
                <a:latin typeface="Berlin Sans FB" pitchFamily="34" charset="0"/>
              </a:rPr>
              <a:t> random, </a:t>
            </a:r>
            <a:r>
              <a:rPr lang="en-US" dirty="0" err="1" smtClean="0">
                <a:latin typeface="Berlin Sans FB" pitchFamily="34" charset="0"/>
              </a:rPr>
              <a:t>sehingga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sulit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memperoleh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) yang </a:t>
            </a:r>
            <a:r>
              <a:rPr lang="en-US" dirty="0" err="1" smtClean="0">
                <a:latin typeface="Berlin Sans FB" pitchFamily="34" charset="0"/>
              </a:rPr>
              <a:t>benar-benar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sebanding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komparabel</a:t>
            </a:r>
            <a:r>
              <a:rPr lang="en-US" dirty="0" smtClean="0">
                <a:latin typeface="Berlin Sans FB" pitchFamily="34" charset="0"/>
              </a:rPr>
              <a:t>).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umumnya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siswa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apa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adanya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sehingga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sampelnya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disebut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i="1" dirty="0" err="1" smtClean="0">
                <a:latin typeface="Berlin Sans FB" pitchFamily="34" charset="0"/>
              </a:rPr>
              <a:t>intax</a:t>
            </a:r>
            <a:r>
              <a:rPr lang="en-US" i="1" dirty="0" smtClean="0">
                <a:latin typeface="Berlin Sans FB" pitchFamily="34" charset="0"/>
              </a:rPr>
              <a:t> sample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Kendala-kendala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terkait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kejujuran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keobyektifan</a:t>
            </a:r>
            <a:r>
              <a:rPr lang="en-US" dirty="0" smtClean="0">
                <a:latin typeface="Berlin Sans FB" pitchFamily="34" charset="0"/>
              </a:rPr>
              <a:t> guru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mengukur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perlakuan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belajar</a:t>
            </a:r>
            <a:r>
              <a:rPr lang="en-US" dirty="0" smtClean="0">
                <a:latin typeface="Berlin Sans FB" pitchFamily="34" charset="0"/>
              </a:rPr>
              <a:t>).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Berlin Sans FB" pitchFamily="34" charset="0"/>
              </a:rPr>
              <a:t>Kendala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mengendalikan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faktor-faktor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) yang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mempengaruhi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hasil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misal</a:t>
            </a:r>
            <a:r>
              <a:rPr lang="en-US" dirty="0" smtClean="0">
                <a:latin typeface="Berlin Sans FB" pitchFamily="34" charset="0"/>
              </a:rPr>
              <a:t>: </a:t>
            </a:r>
            <a:r>
              <a:rPr lang="en-US" dirty="0" err="1" smtClean="0">
                <a:latin typeface="Berlin Sans FB" pitchFamily="34" charset="0"/>
              </a:rPr>
              <a:t>interaksi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siswa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eksperimen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kelompok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mungkin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dicegah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dsb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457200"/>
            <a:ext cx="8153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</a:rPr>
              <a:t>DESAIN PENELITIAN EKSPERIMEN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371600"/>
            <a:ext cx="8153400" cy="5257800"/>
          </a:xfrm>
        </p:spPr>
        <p:txBody>
          <a:bodyPr>
            <a:noAutofit/>
          </a:bodyPr>
          <a:lstStyle/>
          <a:p>
            <a:pPr marL="342900" indent="-342900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Pra-Eksperimental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(Pre-ED) </a:t>
            </a:r>
            <a:r>
              <a:rPr lang="en-US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 Single Group Design</a:t>
            </a:r>
            <a:endParaRPr lang="en-US" sz="2000" b="1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Studi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kasus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 </a:t>
            </a:r>
            <a:r>
              <a:rPr lang="en-US" sz="200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 </a:t>
            </a:r>
            <a:r>
              <a:rPr lang="en-US" sz="20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shot case study</a:t>
            </a:r>
            <a:r>
              <a:rPr lang="en-US" sz="20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Pretest –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postest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rangkaian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waktu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series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400050" indent="-354013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Sebenarnya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(True-ED)</a:t>
            </a:r>
          </a:p>
          <a:p>
            <a:pPr marL="720090" lvl="1" indent="-354013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pretest-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postest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20090" lvl="1" indent="-354013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hanya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postest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20090" lvl="1" indent="-354013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solomon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00050" indent="-3556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Eksperimental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Semu</a:t>
            </a: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(Quasi-ED)</a:t>
            </a:r>
          </a:p>
          <a:p>
            <a:pPr marL="720090" lvl="1" indent="-355600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pretest-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postest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tak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ekuivalen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20090" lvl="1" indent="-3556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Perbandingan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statis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20090" lvl="1" indent="-355600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Tx/>
              <a:buFont typeface="Wingdings 2"/>
              <a:buChar char=""/>
              <a:defRPr/>
            </a:pP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Desain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berimbang</a:t>
            </a:r>
            <a:endParaRPr lang="en-US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42900" indent="-342900" eaLnBrk="1" fontAlgn="auto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Pra-Eksperimental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(Pre-ED)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1225" cy="472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One shot case study : </a:t>
            </a:r>
            <a:r>
              <a:rPr lang="en-US" sz="3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treatmen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en-US" sz="3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observasi</a:t>
            </a:r>
            <a:r>
              <a:rPr lang="en-US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00050" indent="0" eaLnBrk="1" hangingPunct="1">
              <a:buFont typeface="Wingdings" pitchFamily="2" charset="2"/>
              <a:buNone/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simulasi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(X)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pemahaman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(O)”</a:t>
            </a:r>
          </a:p>
          <a:p>
            <a:pPr marL="400050" indent="0" eaLnBrk="1" hangingPunct="1">
              <a:buFont typeface="Wingdings" pitchFamily="2" charset="2"/>
              <a:buNone/>
              <a:defRPr/>
            </a:pP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Pretest–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postest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   O</a:t>
            </a:r>
            <a:r>
              <a:rPr lang="en-US" sz="32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0005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time-series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 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  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   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  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0005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04800"/>
            <a:ext cx="8302625" cy="685800"/>
          </a:xfrm>
        </p:spPr>
        <p:txBody>
          <a:bodyPr/>
          <a:lstStyle/>
          <a:p>
            <a:pPr>
              <a:defRPr/>
            </a:pP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Eksperimen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Sebenarnya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(True-ED)</a:t>
            </a:r>
            <a:endParaRPr lang="en-US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153400" cy="4724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pretest-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postest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</a:t>
            </a:r>
          </a:p>
          <a:p>
            <a:pPr indent="23813"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Pretest   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Treatmen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 Post-test</a:t>
            </a:r>
          </a:p>
          <a:p>
            <a:pPr indent="23813">
              <a:buFont typeface="Wingdings" pitchFamily="2" charset="2"/>
              <a:buNone/>
              <a:defRPr/>
            </a:pP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Kontrol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R	   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         X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	      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indent="23813">
              <a:buFont typeface="Wingdings" pitchFamily="2" charset="2"/>
              <a:buNone/>
              <a:defRPr/>
            </a:pP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Eksp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R	   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         X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    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kontrol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postest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23813">
              <a:buFont typeface="Wingdings" pitchFamily="2" charset="2"/>
              <a:buNone/>
              <a:defRPr/>
            </a:pP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Pretest     Treatment      Post-test</a:t>
            </a:r>
          </a:p>
          <a:p>
            <a:pPr indent="23813">
              <a:buFont typeface="Wingdings" pitchFamily="2" charset="2"/>
              <a:buNone/>
              <a:defRPr/>
            </a:pP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Kontrol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R	 --	         X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	         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pPr indent="23813">
              <a:buFont typeface="Wingdings" pitchFamily="2" charset="2"/>
              <a:buNone/>
              <a:defRPr/>
            </a:pPr>
            <a:r>
              <a:rPr lang="en-US" sz="28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Eksp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R	 -- 	         X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         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990600"/>
          </a:xfrm>
        </p:spPr>
        <p:txBody>
          <a:bodyPr/>
          <a:lstStyle/>
          <a:p>
            <a:pPr>
              <a:defRPr/>
            </a:pP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Eksperimen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Sebenarnya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(True-ED)</a:t>
            </a:r>
            <a:endParaRPr lang="en-US" sz="3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solomon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23813">
              <a:spcAft>
                <a:spcPts val="400"/>
              </a:spcAft>
              <a:buFont typeface="Wingdings" pitchFamily="2" charset="2"/>
              <a:buNone/>
              <a:tabLst>
                <a:tab pos="2228850" algn="l"/>
                <a:tab pos="2857500" algn="l"/>
                <a:tab pos="4000500" algn="l"/>
                <a:tab pos="5486400" algn="l"/>
              </a:tabLst>
              <a:defRPr/>
            </a:pPr>
            <a:r>
              <a:rPr lang="en-US" sz="3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      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Pretest    </a:t>
            </a:r>
            <a:r>
              <a:rPr lang="en-US" sz="24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Treatmen</a:t>
            </a:r>
            <a:r>
              <a:rPr lang="en-US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Post-test</a:t>
            </a:r>
          </a:p>
          <a:p>
            <a:pPr indent="23813">
              <a:spcAft>
                <a:spcPts val="400"/>
              </a:spcAft>
              <a:buFont typeface="Wingdings" pitchFamily="2" charset="2"/>
              <a:buNone/>
              <a:tabLst>
                <a:tab pos="2228850" algn="l"/>
                <a:tab pos="2857500" algn="l"/>
                <a:tab pos="4000500" algn="l"/>
                <a:tab pos="5486400" algn="l"/>
              </a:tabLst>
              <a:defRPr/>
            </a:pP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Pretested		R	O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X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	    </a:t>
            </a: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indent="23813">
              <a:spcAft>
                <a:spcPts val="400"/>
              </a:spcAft>
              <a:buFont typeface="Wingdings" pitchFamily="2" charset="2"/>
              <a:buNone/>
              <a:tabLst>
                <a:tab pos="2228850" algn="l"/>
                <a:tab pos="2857500" algn="l"/>
                <a:tab pos="4000500" algn="l"/>
                <a:tab pos="5486400" algn="l"/>
              </a:tabLst>
              <a:defRPr/>
            </a:pP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Pretested   		R	O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-- 	   O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indent="23813">
              <a:spcAft>
                <a:spcPts val="400"/>
              </a:spcAft>
              <a:buFont typeface="Wingdings" pitchFamily="2" charset="2"/>
              <a:buNone/>
              <a:tabLst>
                <a:tab pos="2228850" algn="l"/>
                <a:tab pos="2857500" algn="l"/>
                <a:tab pos="4000500" algn="l"/>
                <a:tab pos="5486400" algn="l"/>
              </a:tabLst>
              <a:defRPr/>
            </a:pPr>
            <a:r>
              <a:rPr lang="en-US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Unpretested</a:t>
            </a: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R	--	X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   O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indent="23813">
              <a:spcAft>
                <a:spcPts val="400"/>
              </a:spcAft>
              <a:buFont typeface="Wingdings" pitchFamily="2" charset="2"/>
              <a:buNone/>
              <a:tabLst>
                <a:tab pos="2228850" algn="l"/>
                <a:tab pos="2857500" algn="l"/>
                <a:tab pos="4000500" algn="l"/>
                <a:tab pos="5486400" algn="l"/>
              </a:tabLst>
              <a:defRPr/>
            </a:pPr>
            <a:r>
              <a:rPr lang="en-US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Unpretested</a:t>
            </a:r>
            <a:r>
              <a:rPr lang="en-US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R	--	-- 	   O</a:t>
            </a:r>
            <a:r>
              <a:rPr lang="en-US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0">
              <a:spcAft>
                <a:spcPts val="400"/>
              </a:spcAft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900" dirty="0" err="1" smtClean="0">
                <a:latin typeface="Berlin Sans FB" pitchFamily="34" charset="0"/>
              </a:rPr>
              <a:t>Pada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penelitian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dasar</a:t>
            </a:r>
            <a:r>
              <a:rPr lang="en-US" sz="2900" dirty="0">
                <a:latin typeface="Berlin Sans FB" pitchFamily="34" charset="0"/>
              </a:rPr>
              <a:t>, </a:t>
            </a:r>
            <a:r>
              <a:rPr lang="en-US" sz="2900" dirty="0" err="1">
                <a:latin typeface="Berlin Sans FB" pitchFamily="34" charset="0"/>
              </a:rPr>
              <a:t>dikenal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dua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kelompok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paradigma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yg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dominan</a:t>
            </a:r>
            <a:r>
              <a:rPr lang="en-US" sz="2900" dirty="0">
                <a:latin typeface="Berlin Sans FB" pitchFamily="34" charset="0"/>
              </a:rPr>
              <a:t>, </a:t>
            </a:r>
            <a:r>
              <a:rPr lang="en-US" sz="2900" dirty="0" err="1">
                <a:latin typeface="Berlin Sans FB" pitchFamily="34" charset="0"/>
              </a:rPr>
              <a:t>yaitu</a:t>
            </a:r>
            <a:r>
              <a:rPr lang="en-US" sz="2900" dirty="0">
                <a:latin typeface="Berlin Sans FB" pitchFamily="34" charset="0"/>
              </a:rPr>
              <a:t>: </a:t>
            </a:r>
            <a:br>
              <a:rPr lang="en-US" sz="2900" dirty="0">
                <a:latin typeface="Berlin Sans FB" pitchFamily="34" charset="0"/>
              </a:rPr>
            </a:br>
            <a:r>
              <a:rPr lang="en-US" sz="2900" dirty="0">
                <a:latin typeface="Berlin Sans FB" pitchFamily="34" charset="0"/>
              </a:rPr>
              <a:t>(1) 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paradigma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positivistik</a:t>
            </a:r>
            <a:r>
              <a:rPr lang="en-US" sz="2900" dirty="0">
                <a:latin typeface="Berlin Sans FB" pitchFamily="34" charset="0"/>
              </a:rPr>
              <a:t> (</a:t>
            </a:r>
            <a:r>
              <a:rPr lang="en-US" sz="2900" dirty="0" err="1">
                <a:latin typeface="Berlin Sans FB" pitchFamily="34" charset="0"/>
              </a:rPr>
              <a:t>metode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kuantitatif</a:t>
            </a:r>
            <a:r>
              <a:rPr lang="en-US" sz="2900" dirty="0">
                <a:latin typeface="Berlin Sans FB" pitchFamily="34" charset="0"/>
              </a:rPr>
              <a:t>); </a:t>
            </a:r>
            <a:r>
              <a:rPr lang="en-US" sz="2900" dirty="0" err="1">
                <a:latin typeface="Berlin Sans FB" pitchFamily="34" charset="0"/>
              </a:rPr>
              <a:t>dan</a:t>
            </a:r>
            <a:r>
              <a:rPr lang="en-US" sz="2900" dirty="0">
                <a:latin typeface="Berlin Sans FB" pitchFamily="34" charset="0"/>
              </a:rPr>
              <a:t> </a:t>
            </a:r>
            <a:br>
              <a:rPr lang="en-US" sz="2900" dirty="0">
                <a:latin typeface="Berlin Sans FB" pitchFamily="34" charset="0"/>
              </a:rPr>
            </a:br>
            <a:r>
              <a:rPr lang="en-US" sz="2900" dirty="0">
                <a:latin typeface="Berlin Sans FB" pitchFamily="34" charset="0"/>
              </a:rPr>
              <a:t>(2) </a:t>
            </a:r>
            <a:r>
              <a:rPr lang="en-US" sz="2900" dirty="0" err="1">
                <a:latin typeface="Berlin Sans FB" pitchFamily="34" charset="0"/>
              </a:rPr>
              <a:t>paradigma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err="1">
                <a:latin typeface="Berlin Sans FB" pitchFamily="34" charset="0"/>
              </a:rPr>
              <a:t>fenomenologis</a:t>
            </a:r>
            <a:r>
              <a:rPr lang="en-US" sz="2900" dirty="0">
                <a:latin typeface="Berlin Sans FB" pitchFamily="34" charset="0"/>
              </a:rPr>
              <a:t>/</a:t>
            </a:r>
            <a:r>
              <a:rPr lang="en-US" sz="2900" dirty="0" err="1">
                <a:latin typeface="Berlin Sans FB" pitchFamily="34" charset="0"/>
              </a:rPr>
              <a:t>interpretif</a:t>
            </a:r>
            <a:r>
              <a:rPr lang="en-US" sz="2900" dirty="0">
                <a:latin typeface="Berlin Sans FB" pitchFamily="34" charset="0"/>
              </a:rPr>
              <a:t> (</a:t>
            </a:r>
            <a:r>
              <a:rPr lang="en-US" sz="2900" dirty="0" err="1">
                <a:latin typeface="Berlin Sans FB" pitchFamily="34" charset="0"/>
              </a:rPr>
              <a:t>metode</a:t>
            </a: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smtClean="0">
                <a:latin typeface="Berlin Sans FB" pitchFamily="34" charset="0"/>
              </a:rPr>
              <a:t/>
            </a:r>
            <a:br>
              <a:rPr lang="en-US" sz="2900" dirty="0" smtClean="0">
                <a:latin typeface="Berlin Sans FB" pitchFamily="34" charset="0"/>
              </a:rPr>
            </a:br>
            <a:r>
              <a:rPr lang="en-US" sz="2900" dirty="0">
                <a:latin typeface="Berlin Sans FB" pitchFamily="34" charset="0"/>
              </a:rPr>
              <a:t> </a:t>
            </a:r>
            <a:r>
              <a:rPr lang="en-US" sz="2900" dirty="0" smtClean="0">
                <a:latin typeface="Berlin Sans FB" pitchFamily="34" charset="0"/>
              </a:rPr>
              <a:t>     </a:t>
            </a:r>
            <a:r>
              <a:rPr lang="en-US" sz="2900" dirty="0" err="1" smtClean="0">
                <a:latin typeface="Berlin Sans FB" pitchFamily="34" charset="0"/>
              </a:rPr>
              <a:t>kualitatif</a:t>
            </a:r>
            <a:r>
              <a:rPr lang="en-US" sz="2900" dirty="0">
                <a:latin typeface="Berlin Sans FB" pitchFamily="34" charset="0"/>
              </a:rPr>
              <a:t>). 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Berlin Sans FB" pitchFamily="34" charset="0"/>
              </a:rPr>
              <a:t>Don Adam (1988), </a:t>
            </a:r>
            <a:r>
              <a:rPr lang="en-US" dirty="0" err="1">
                <a:latin typeface="Berlin Sans FB" pitchFamily="34" charset="0"/>
              </a:rPr>
              <a:t>mempertentangkan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paradigma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kutub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saling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berlawanan</a:t>
            </a:r>
            <a:r>
              <a:rPr lang="en-US" dirty="0">
                <a:latin typeface="Berlin Sans FB" pitchFamily="34" charset="0"/>
              </a:rPr>
              <a:t>,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Berlin Sans FB" pitchFamily="34" charset="0"/>
              </a:rPr>
              <a:t>yaitu</a:t>
            </a:r>
            <a:r>
              <a:rPr lang="en-US" dirty="0">
                <a:latin typeface="Berlin Sans FB" pitchFamily="34" charset="0"/>
              </a:rPr>
              <a:t>: 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positivistik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rasionalitas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obyektivitas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fenomenologi</a:t>
            </a:r>
            <a:r>
              <a:rPr lang="en-US" dirty="0">
                <a:latin typeface="Berlin Sans FB" pitchFamily="34" charset="0"/>
              </a:rPr>
              <a:t>/</a:t>
            </a:r>
            <a:r>
              <a:rPr lang="en-US" dirty="0" err="1">
                <a:latin typeface="Berlin Sans FB" pitchFamily="34" charset="0"/>
              </a:rPr>
              <a:t>interpretif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menggunakan</a:t>
            </a:r>
            <a:r>
              <a:rPr lang="en-US" dirty="0">
                <a:latin typeface="Berlin Sans FB" pitchFamily="34" charset="0"/>
              </a:rPr>
              <a:t> model </a:t>
            </a:r>
            <a:r>
              <a:rPr lang="en-US" dirty="0" err="1">
                <a:latin typeface="Berlin Sans FB" pitchFamily="34" charset="0"/>
              </a:rPr>
              <a:t>interaktif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subyektif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Eksperimental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Semu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(Quasi-ED)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524000"/>
            <a:ext cx="8153400" cy="5029200"/>
          </a:xfrm>
        </p:spPr>
        <p:txBody>
          <a:bodyPr/>
          <a:lstStyle/>
          <a:p>
            <a:pPr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pretest-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postest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ekuivalen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	O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	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i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	O</a:t>
            </a:r>
            <a:r>
              <a:rPr lang="en-US" sz="28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statis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	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2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	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00050" indent="0">
              <a:buNone/>
              <a:defRPr/>
            </a:pPr>
            <a:r>
              <a:rPr lang="en-US" sz="32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		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32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	</a:t>
            </a:r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2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berimbang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19088" lvl="1" indent="23813">
              <a:spcBef>
                <a:spcPts val="700"/>
              </a:spcBef>
              <a:buClr>
                <a:schemeClr val="accent2"/>
              </a:buClr>
              <a:buSzPct val="60000"/>
              <a:buFont typeface="Wingdings 2" pitchFamily="18" charset="2"/>
              <a:buNone/>
              <a:defRPr/>
            </a:pP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menerima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treatmen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urutan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5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berbeda</a:t>
            </a:r>
            <a:endParaRPr lang="en-US" sz="2500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 2" pitchFamily="18" charset="2"/>
              <a:buNone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04800"/>
            <a:ext cx="81534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PENUTUP …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226425" cy="5181600"/>
          </a:xfrm>
        </p:spPr>
        <p:txBody>
          <a:bodyPr>
            <a:normAutofit fontScale="92500"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Penyusunan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PROPOSAL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penulisan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LAPORAN PENELITIAN EKSPERIMEN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jenis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kuantitatif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lain;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harus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jelas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tegas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variabel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dampaknya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agar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jelas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pula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hipotesis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diajukan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Analisis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analisis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data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menguji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hipotesis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telah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dirumuskan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biasanya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analisis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perbandingan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komparasi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hasil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antara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dikenai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treatmen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pembanding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kelompok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kontrol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dikenai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treatmen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berbeda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treatmen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biasa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32688"/>
          </a:xfrm>
        </p:spPr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5400" b="1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Brush Script MT" pitchFamily="66" charset="0"/>
              </a:rPr>
              <a:t>Penutup</a:t>
            </a:r>
            <a:r>
              <a:rPr lang="en-US" sz="5400" b="1" dirty="0" smtClean="0">
                <a:solidFill>
                  <a:srgbClr val="FF0000"/>
                </a:solidFill>
                <a:latin typeface="Brush Script MT" pitchFamily="66" charset="0"/>
              </a:rPr>
              <a:t> …..</a:t>
            </a:r>
            <a:endParaRPr lang="en-US" sz="5400" b="1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Meskipun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uraian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mengenai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metode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kelihatan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sangat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rumit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tetapi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penelitian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kelas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guru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kepentingan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peningkatan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kualitas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pembelajaran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harus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memenuhi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aturan-aturan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rigid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seperti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Sekalipun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metode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sebagai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pendekatan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ideal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pemecahan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masalah-masalah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pendidikan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termasuk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masalah-masalah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pembelajaran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kelas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namun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harus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kita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ingat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bahwa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banyak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persoalan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penting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pendidikan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dipecahkan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7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eksperimentasi</a:t>
            </a:r>
            <a:r>
              <a:rPr lang="en-US" sz="2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TUGAS PRAKTIK….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err="1" smtClean="0">
                <a:latin typeface="Berlin Sans FB" pitchFamily="34" charset="0"/>
              </a:rPr>
              <a:t>Buatlah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rancangan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penelitian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eksperimen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meningkatkan</a:t>
            </a:r>
            <a:r>
              <a:rPr lang="en-US" sz="2200" dirty="0" smtClean="0"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sz="2200" dirty="0" err="1" smtClean="0">
                <a:latin typeface="Berlin Sans FB" pitchFamily="34" charset="0"/>
              </a:rPr>
              <a:t>kualitas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pembelajaran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kelas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Saudara</a:t>
            </a:r>
            <a:r>
              <a:rPr lang="en-US" sz="2200" dirty="0" smtClean="0">
                <a:latin typeface="Berlin Sans FB" pitchFamily="34" charset="0"/>
              </a:rPr>
              <a:t>, 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meliputi</a:t>
            </a:r>
            <a:r>
              <a:rPr lang="en-US" sz="2200" dirty="0" smtClean="0">
                <a:latin typeface="Berlin Sans FB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Berlin Sans FB" pitchFamily="34" charset="0"/>
              </a:rPr>
              <a:t>Latar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belakang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singkat</a:t>
            </a:r>
            <a:r>
              <a:rPr lang="en-US" sz="2200" dirty="0" smtClean="0">
                <a:latin typeface="Berlin Sans FB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Berlin Sans FB" pitchFamily="34" charset="0"/>
              </a:rPr>
              <a:t>Rumusan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endParaRPr lang="en-US" sz="2200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penelitian</a:t>
            </a:r>
            <a:endParaRPr lang="en-US" sz="2200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Berlin Sans FB" pitchFamily="34" charset="0"/>
              </a:rPr>
              <a:t>Rumusan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hipotesis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penelitian</a:t>
            </a:r>
            <a:endParaRPr lang="en-US" sz="2200" dirty="0" smtClean="0">
              <a:latin typeface="Berlin Sans FB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err="1" smtClean="0">
                <a:latin typeface="Berlin Sans FB" pitchFamily="34" charset="0"/>
              </a:rPr>
              <a:t>Metode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penelitian</a:t>
            </a:r>
            <a:r>
              <a:rPr lang="en-US" sz="2200" dirty="0" smtClean="0">
                <a:latin typeface="Berlin Sans FB" pitchFamily="34" charset="0"/>
              </a:rPr>
              <a:t>, yang </a:t>
            </a:r>
            <a:r>
              <a:rPr lang="en-US" sz="2200" dirty="0" err="1" smtClean="0">
                <a:latin typeface="Berlin Sans FB" pitchFamily="34" charset="0"/>
              </a:rPr>
              <a:t>mencakup</a:t>
            </a:r>
            <a:r>
              <a:rPr lang="en-US" sz="2200" dirty="0" smtClean="0">
                <a:latin typeface="Berlin Sans FB" pitchFamily="34" charset="0"/>
              </a:rPr>
              <a:t>: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en-US" sz="2100" dirty="0" err="1" smtClean="0">
                <a:latin typeface="Berlin Sans FB" pitchFamily="34" charset="0"/>
              </a:rPr>
              <a:t>Subyek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penelitian</a:t>
            </a:r>
            <a:endParaRPr lang="en-US" sz="2100" dirty="0" smtClean="0">
              <a:latin typeface="Berlin Sans FB" pitchFamily="34" charset="0"/>
            </a:endParaRPr>
          </a:p>
          <a:p>
            <a:pPr marL="880110" lvl="1" indent="-514350">
              <a:buFont typeface="Wingdings" pitchFamily="2" charset="2"/>
              <a:buChar char="q"/>
            </a:pPr>
            <a:r>
              <a:rPr lang="en-US" sz="2100" dirty="0" err="1" smtClean="0">
                <a:latin typeface="Berlin Sans FB" pitchFamily="34" charset="0"/>
              </a:rPr>
              <a:t>Variabel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perlakuan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dan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variabel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dampaknya</a:t>
            </a:r>
            <a:endParaRPr lang="en-US" sz="2100" dirty="0" smtClean="0">
              <a:latin typeface="Berlin Sans FB" pitchFamily="34" charset="0"/>
            </a:endParaRPr>
          </a:p>
          <a:p>
            <a:pPr marL="880110" lvl="1" indent="-514350">
              <a:buFont typeface="Wingdings" pitchFamily="2" charset="2"/>
              <a:buChar char="q"/>
            </a:pPr>
            <a:r>
              <a:rPr lang="en-US" sz="2100" dirty="0" err="1" smtClean="0">
                <a:latin typeface="Berlin Sans FB" pitchFamily="34" charset="0"/>
              </a:rPr>
              <a:t>Disain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eksperimen</a:t>
            </a:r>
            <a:r>
              <a:rPr lang="en-US" sz="2100" dirty="0" smtClean="0">
                <a:latin typeface="Berlin Sans FB" pitchFamily="34" charset="0"/>
              </a:rPr>
              <a:t> yang </a:t>
            </a:r>
            <a:r>
              <a:rPr lang="en-US" sz="2100" dirty="0" err="1" smtClean="0">
                <a:latin typeface="Berlin Sans FB" pitchFamily="34" charset="0"/>
              </a:rPr>
              <a:t>digunakan</a:t>
            </a:r>
            <a:endParaRPr lang="en-US" sz="2100" dirty="0" smtClean="0">
              <a:latin typeface="Berlin Sans FB" pitchFamily="34" charset="0"/>
            </a:endParaRPr>
          </a:p>
          <a:p>
            <a:pPr marL="880110" lvl="1" indent="-514350">
              <a:buFont typeface="Wingdings" pitchFamily="2" charset="2"/>
              <a:buChar char="q"/>
            </a:pPr>
            <a:r>
              <a:rPr lang="en-US" sz="2100" dirty="0" err="1" smtClean="0">
                <a:latin typeface="Berlin Sans FB" pitchFamily="34" charset="0"/>
              </a:rPr>
              <a:t>Langkah</a:t>
            </a:r>
            <a:r>
              <a:rPr lang="en-US" sz="2100" dirty="0" smtClean="0">
                <a:latin typeface="Berlin Sans FB" pitchFamily="34" charset="0"/>
              </a:rPr>
              <a:t>/</a:t>
            </a:r>
            <a:r>
              <a:rPr lang="en-US" sz="2100" dirty="0" err="1" smtClean="0">
                <a:latin typeface="Berlin Sans FB" pitchFamily="34" charset="0"/>
              </a:rPr>
              <a:t>prosedur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penelitian</a:t>
            </a:r>
            <a:endParaRPr lang="en-US" sz="2100" dirty="0" smtClean="0">
              <a:latin typeface="Berlin Sans FB" pitchFamily="34" charset="0"/>
            </a:endParaRPr>
          </a:p>
          <a:p>
            <a:pPr marL="880110" lvl="1" indent="-514350">
              <a:buFont typeface="Wingdings" pitchFamily="2" charset="2"/>
              <a:buChar char="q"/>
            </a:pPr>
            <a:r>
              <a:rPr lang="en-US" sz="2100" dirty="0" err="1" smtClean="0">
                <a:latin typeface="Berlin Sans FB" pitchFamily="34" charset="0"/>
              </a:rPr>
              <a:t>Teknik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pengumpulan</a:t>
            </a:r>
            <a:r>
              <a:rPr lang="en-US" sz="2100" dirty="0" smtClean="0">
                <a:latin typeface="Berlin Sans FB" pitchFamily="34" charset="0"/>
              </a:rPr>
              <a:t> data</a:t>
            </a:r>
          </a:p>
          <a:p>
            <a:pPr marL="880110" lvl="1" indent="-514350">
              <a:buFont typeface="Wingdings" pitchFamily="2" charset="2"/>
              <a:buChar char="q"/>
            </a:pPr>
            <a:r>
              <a:rPr lang="en-US" sz="2100" dirty="0" err="1" smtClean="0">
                <a:latin typeface="Berlin Sans FB" pitchFamily="34" charset="0"/>
              </a:rPr>
              <a:t>Teknik</a:t>
            </a:r>
            <a:r>
              <a:rPr lang="en-US" sz="2100" dirty="0" smtClean="0">
                <a:latin typeface="Berlin Sans FB" pitchFamily="34" charset="0"/>
              </a:rPr>
              <a:t> </a:t>
            </a:r>
            <a:r>
              <a:rPr lang="en-US" sz="2100" dirty="0" err="1" smtClean="0">
                <a:latin typeface="Berlin Sans FB" pitchFamily="34" charset="0"/>
              </a:rPr>
              <a:t>Analisis</a:t>
            </a:r>
            <a:r>
              <a:rPr lang="en-US" sz="2100" dirty="0" smtClean="0">
                <a:latin typeface="Berlin Sans FB" pitchFamily="34" charset="0"/>
              </a:rPr>
              <a:t> Data</a:t>
            </a:r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  <p:transition>
    <p:pull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601631">
            <a:off x="732625" y="1626434"/>
            <a:ext cx="7636375" cy="28069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7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Selamat</a:t>
            </a:r>
            <a:r>
              <a:rPr lang="en-US" sz="7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n-US" sz="7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Mencoba</a:t>
            </a:r>
            <a:r>
              <a:rPr lang="en-US" sz="7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!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7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Terima</a:t>
            </a:r>
            <a:r>
              <a:rPr lang="en-US" sz="7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n-US" sz="7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kasih</a:t>
            </a:r>
            <a:r>
              <a:rPr lang="en-US" sz="7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,</a:t>
            </a:r>
            <a:endParaRPr lang="en-US" sz="7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ush Script MT" pitchFamily="66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7200" b="1" i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S</a:t>
            </a:r>
            <a:r>
              <a:rPr lang="en-US" sz="7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emoga</a:t>
            </a:r>
            <a:r>
              <a:rPr lang="en-US" sz="7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n-US" sz="72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bermanfaat</a:t>
            </a:r>
            <a:r>
              <a:rPr lang="en-US" sz="7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ush Script MT" pitchFamily="66" charset="0"/>
              </a:rPr>
              <a:t> ..! </a:t>
            </a:r>
            <a:endParaRPr lang="en-US" sz="7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ush Script MT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Karakteristik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Positivistik</a:t>
            </a:r>
            <a:r>
              <a:rPr lang="en-US" b="1" dirty="0" smtClean="0">
                <a:solidFill>
                  <a:srgbClr val="FF0000"/>
                </a:solidFill>
              </a:rPr>
              <a:t>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Fenomena-fenomena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sosial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pendidikan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diamati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secara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parsial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yaitu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cara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mereduksi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sejumlah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variabel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dianggap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kurang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penting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menjelaskan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-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dimaksud</a:t>
            </a:r>
            <a:r>
              <a:rPr lang="en-US" sz="2800" dirty="0">
                <a:latin typeface="Berlin Sans FB" pitchFamily="34" charset="0"/>
              </a:rPr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Berpandangan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bahwa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-</a:t>
            </a:r>
            <a:r>
              <a:rPr lang="en-US" sz="2800" dirty="0" err="1">
                <a:latin typeface="Berlin Sans FB" pitchFamily="34" charset="0"/>
              </a:rPr>
              <a:t>fenomena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kehidupan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manusia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lingkungan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sosialnya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bersifat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mekanistik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berlaku</a:t>
            </a:r>
            <a:r>
              <a:rPr lang="en-US" sz="2800" dirty="0">
                <a:latin typeface="Berlin Sans FB" pitchFamily="34" charset="0"/>
              </a:rPr>
              <a:t> universal;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Proses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riset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menggunakan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logika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berpikir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rasional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deduktif</a:t>
            </a:r>
            <a:r>
              <a:rPr lang="en-US" sz="2800" dirty="0" smtClean="0">
                <a:latin typeface="Berlin Sans FB" pitchFamily="34" charset="0"/>
              </a:rPr>
              <a:t> (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menguji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teori</a:t>
            </a:r>
            <a:r>
              <a:rPr lang="en-US" sz="2800" dirty="0" smtClean="0">
                <a:latin typeface="Berlin Sans FB" pitchFamily="34" charset="0"/>
              </a:rPr>
              <a:t>); </a:t>
            </a:r>
            <a:endParaRPr lang="en-US" sz="28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Lanjutan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Brush Script MT" pitchFamily="66" charset="0"/>
              </a:rPr>
              <a:t>Karakteristik</a:t>
            </a:r>
            <a:r>
              <a:rPr lang="en-US" sz="6000" dirty="0" smtClean="0">
                <a:solidFill>
                  <a:srgbClr val="FF0000"/>
                </a:solidFill>
                <a:latin typeface="Brush Script MT" pitchFamily="66" charset="0"/>
              </a:rPr>
              <a:t> …..</a:t>
            </a:r>
            <a:endParaRPr lang="en-US" sz="6000" dirty="0">
              <a:solidFill>
                <a:srgbClr val="FF0000"/>
              </a:solidFill>
              <a:latin typeface="Brus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spcAft>
                <a:spcPts val="200"/>
              </a:spcAft>
              <a:buNone/>
            </a:pPr>
            <a:r>
              <a:rPr lang="en-US" dirty="0" smtClean="0"/>
              <a:t>4. </a:t>
            </a:r>
            <a:r>
              <a:rPr lang="en-US" sz="2700" dirty="0" err="1" smtClean="0">
                <a:latin typeface="Berlin Sans FB" pitchFamily="34" charset="0"/>
              </a:rPr>
              <a:t>menekankan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pada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uji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hipotesis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mengejar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generalisasi</a:t>
            </a:r>
            <a:r>
              <a:rPr lang="en-US" sz="2700" dirty="0">
                <a:latin typeface="Berlin Sans FB" pitchFamily="34" charset="0"/>
              </a:rPr>
              <a:t> (</a:t>
            </a:r>
            <a:r>
              <a:rPr lang="en-US" sz="2700" dirty="0" err="1">
                <a:latin typeface="Berlin Sans FB" pitchFamily="34" charset="0"/>
              </a:rPr>
              <a:t>validitas</a:t>
            </a:r>
            <a:r>
              <a:rPr lang="en-US" sz="2700" dirty="0">
                <a:latin typeface="Berlin Sans FB" pitchFamily="34" charset="0"/>
              </a:rPr>
              <a:t> internal </a:t>
            </a:r>
            <a:r>
              <a:rPr lang="en-US" sz="2700" dirty="0" err="1">
                <a:latin typeface="Berlin Sans FB" pitchFamily="34" charset="0"/>
              </a:rPr>
              <a:t>dan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eksternal</a:t>
            </a:r>
            <a:r>
              <a:rPr lang="en-US" sz="2700" dirty="0">
                <a:latin typeface="Berlin Sans FB" pitchFamily="34" charset="0"/>
              </a:rPr>
              <a:t>); </a:t>
            </a:r>
            <a:endParaRPr lang="en-US" sz="2700" dirty="0" smtClean="0">
              <a:latin typeface="Berlin Sans FB" pitchFamily="34" charset="0"/>
            </a:endParaRPr>
          </a:p>
          <a:p>
            <a:pPr lvl="0"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5. </a:t>
            </a:r>
            <a:r>
              <a:rPr lang="en-US" sz="2700" dirty="0" err="1" smtClean="0">
                <a:latin typeface="Berlin Sans FB" pitchFamily="34" charset="0"/>
              </a:rPr>
              <a:t>fenomena</a:t>
            </a:r>
            <a:r>
              <a:rPr lang="en-US" sz="2700" dirty="0" smtClean="0">
                <a:latin typeface="Berlin Sans FB" pitchFamily="34" charset="0"/>
              </a:rPr>
              <a:t>-</a:t>
            </a:r>
            <a:r>
              <a:rPr lang="en-US" sz="2700" dirty="0" err="1" smtClean="0">
                <a:latin typeface="Berlin Sans FB" pitchFamily="34" charset="0"/>
              </a:rPr>
              <a:t>fenomena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>
                <a:latin typeface="Berlin Sans FB" pitchFamily="34" charset="0"/>
              </a:rPr>
              <a:t>yang </a:t>
            </a:r>
            <a:r>
              <a:rPr lang="en-US" sz="2700" dirty="0" err="1">
                <a:latin typeface="Berlin Sans FB" pitchFamily="34" charset="0"/>
              </a:rPr>
              <a:t>diamati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sifatnya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teratur</a:t>
            </a:r>
            <a:r>
              <a:rPr lang="en-US" sz="2700" dirty="0">
                <a:latin typeface="Berlin Sans FB" pitchFamily="34" charset="0"/>
              </a:rPr>
              <a:t>/</a:t>
            </a:r>
            <a:r>
              <a:rPr lang="en-US" sz="2700" dirty="0" err="1">
                <a:latin typeface="Berlin Sans FB" pitchFamily="34" charset="0"/>
              </a:rPr>
              <a:t>tidak</a:t>
            </a:r>
            <a:r>
              <a:rPr lang="en-US" sz="2700" dirty="0">
                <a:latin typeface="Berlin Sans FB" pitchFamily="34" charset="0"/>
              </a:rPr>
              <a:t> random, </a:t>
            </a:r>
            <a:r>
              <a:rPr lang="en-US" sz="2700" dirty="0" err="1">
                <a:latin typeface="Berlin Sans FB" pitchFamily="34" charset="0"/>
              </a:rPr>
              <a:t>sehingga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dapat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diprediksikan</a:t>
            </a:r>
            <a:r>
              <a:rPr lang="en-US" sz="2700" dirty="0">
                <a:latin typeface="Berlin Sans FB" pitchFamily="34" charset="0"/>
              </a:rPr>
              <a:t>; </a:t>
            </a:r>
            <a:endParaRPr lang="en-US" sz="2700" dirty="0" smtClean="0">
              <a:latin typeface="Berlin Sans FB" pitchFamily="34" charset="0"/>
            </a:endParaRPr>
          </a:p>
          <a:p>
            <a:pPr lvl="0"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6. </a:t>
            </a:r>
            <a:r>
              <a:rPr lang="en-US" sz="2700" dirty="0" err="1" smtClean="0">
                <a:latin typeface="Berlin Sans FB" pitchFamily="34" charset="0"/>
              </a:rPr>
              <a:t>menganut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kebenaran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tunggal</a:t>
            </a:r>
            <a:r>
              <a:rPr lang="en-US" sz="2700" dirty="0">
                <a:latin typeface="Berlin Sans FB" pitchFamily="34" charset="0"/>
              </a:rPr>
              <a:t> (</a:t>
            </a:r>
            <a:r>
              <a:rPr lang="en-US" sz="2700" dirty="0" err="1">
                <a:latin typeface="Berlin Sans FB" pitchFamily="34" charset="0"/>
              </a:rPr>
              <a:t>nomotetis</a:t>
            </a:r>
            <a:r>
              <a:rPr lang="en-US" sz="2700" dirty="0">
                <a:latin typeface="Berlin Sans FB" pitchFamily="34" charset="0"/>
              </a:rPr>
              <a:t>), </a:t>
            </a:r>
            <a:r>
              <a:rPr lang="en-US" sz="2700" dirty="0" smtClean="0">
                <a:latin typeface="Berlin Sans FB" pitchFamily="34" charset="0"/>
              </a:rPr>
              <a:t>yang </a:t>
            </a:r>
            <a:r>
              <a:rPr lang="en-US" sz="2700" dirty="0" err="1" smtClean="0">
                <a:latin typeface="Berlin Sans FB" pitchFamily="34" charset="0"/>
              </a:rPr>
              <a:t>akan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berlaku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manapun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tanpa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terikat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dengan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konteks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eko-kulturnya</a:t>
            </a:r>
            <a:r>
              <a:rPr lang="en-US" sz="2700" dirty="0">
                <a:latin typeface="Berlin Sans FB" pitchFamily="34" charset="0"/>
              </a:rPr>
              <a:t>. </a:t>
            </a:r>
            <a:endParaRPr lang="en-US" sz="2700" dirty="0" smtClean="0">
              <a:latin typeface="Berlin Sans FB" pitchFamily="34" charset="0"/>
            </a:endParaRPr>
          </a:p>
          <a:p>
            <a:pPr lvl="0"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7. </a:t>
            </a:r>
            <a:r>
              <a:rPr lang="en-US" sz="2700" dirty="0" err="1" smtClean="0">
                <a:latin typeface="Berlin Sans FB" pitchFamily="34" charset="0"/>
              </a:rPr>
              <a:t>memisahkan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teori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dan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praktik</a:t>
            </a:r>
            <a:r>
              <a:rPr lang="en-US" sz="2700" dirty="0" smtClean="0">
                <a:latin typeface="Berlin Sans FB" pitchFamily="34" charset="0"/>
              </a:rPr>
              <a:t>.</a:t>
            </a:r>
          </a:p>
          <a:p>
            <a:pPr>
              <a:spcAft>
                <a:spcPts val="200"/>
              </a:spcAft>
              <a:buNone/>
            </a:pPr>
            <a:r>
              <a:rPr lang="en-US" sz="2700" dirty="0" smtClean="0">
                <a:latin typeface="Berlin Sans FB" pitchFamily="34" charset="0"/>
              </a:rPr>
              <a:t>8. </a:t>
            </a:r>
            <a:r>
              <a:rPr lang="en-US" sz="2700" dirty="0" err="1">
                <a:latin typeface="Berlin Sans FB" pitchFamily="34" charset="0"/>
              </a:rPr>
              <a:t>Paradigma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ini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telah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mewarnai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berbagai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kebijakan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 smtClean="0">
                <a:latin typeface="Berlin Sans FB" pitchFamily="34" charset="0"/>
              </a:rPr>
              <a:t>peningkatan</a:t>
            </a:r>
            <a:r>
              <a:rPr lang="en-US" sz="2700" dirty="0" smtClean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mutu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pendidikan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kita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selama</a:t>
            </a:r>
            <a:r>
              <a:rPr lang="en-US" sz="2700" dirty="0">
                <a:latin typeface="Berlin Sans FB" pitchFamily="34" charset="0"/>
              </a:rPr>
              <a:t> </a:t>
            </a:r>
            <a:r>
              <a:rPr lang="en-US" sz="2700" dirty="0" err="1">
                <a:latin typeface="Berlin Sans FB" pitchFamily="34" charset="0"/>
              </a:rPr>
              <a:t>ini</a:t>
            </a:r>
            <a:r>
              <a:rPr lang="en-US" sz="2700" dirty="0">
                <a:latin typeface="Berlin Sans FB" pitchFamily="34" charset="0"/>
              </a:rPr>
              <a:t> (</a:t>
            </a:r>
            <a:r>
              <a:rPr lang="en-US" sz="2700" i="1" dirty="0">
                <a:latin typeface="Berlin Sans FB" pitchFamily="34" charset="0"/>
              </a:rPr>
              <a:t>rational planning</a:t>
            </a:r>
            <a:r>
              <a:rPr lang="en-US" sz="2700" dirty="0" smtClean="0">
                <a:latin typeface="Berlin Sans FB" pitchFamily="34" charset="0"/>
              </a:rPr>
              <a:t>).</a:t>
            </a:r>
            <a:endParaRPr lang="en-US" sz="27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8683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err="1">
                <a:solidFill>
                  <a:srgbClr val="FF0000"/>
                </a:solidFill>
                <a:latin typeface="+mn-lt"/>
              </a:rPr>
              <a:t>Paradigma</a:t>
            </a:r>
            <a:r>
              <a:rPr lang="en-US" sz="42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200" b="1" dirty="0" err="1">
                <a:solidFill>
                  <a:srgbClr val="FF0000"/>
                </a:solidFill>
                <a:latin typeface="+mn-lt"/>
              </a:rPr>
              <a:t>fenomenologis</a:t>
            </a:r>
            <a:r>
              <a:rPr lang="en-US" sz="4200" b="1" dirty="0">
                <a:solidFill>
                  <a:srgbClr val="FF0000"/>
                </a:solidFill>
                <a:latin typeface="+mn-lt"/>
              </a:rPr>
              <a:t> (</a:t>
            </a:r>
            <a:r>
              <a:rPr lang="en-US" sz="4200" b="1" dirty="0" err="1">
                <a:solidFill>
                  <a:srgbClr val="FF0000"/>
                </a:solidFill>
                <a:latin typeface="+mn-lt"/>
              </a:rPr>
              <a:t>interpretif</a:t>
            </a:r>
            <a:r>
              <a:rPr lang="en-US" sz="4200" b="1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en-US" dirty="0" err="1" smtClean="0">
                <a:latin typeface="Berlin Sans FB" pitchFamily="34" charset="0"/>
              </a:rPr>
              <a:t>Realitas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>
                <a:latin typeface="Berlin Sans FB" pitchFamily="34" charset="0"/>
              </a:rPr>
              <a:t>(</a:t>
            </a:r>
            <a:r>
              <a:rPr lang="en-US" dirty="0" err="1">
                <a:latin typeface="Berlin Sans FB" pitchFamily="34" charset="0"/>
              </a:rPr>
              <a:t>fenomena</a:t>
            </a:r>
            <a:r>
              <a:rPr lang="en-US" dirty="0">
                <a:latin typeface="Berlin Sans FB" pitchFamily="34" charset="0"/>
              </a:rPr>
              <a:t>)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tunggal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tetapi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bersifat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jamak</a:t>
            </a:r>
            <a:r>
              <a:rPr lang="en-US" dirty="0">
                <a:latin typeface="Berlin Sans FB" pitchFamily="34" charset="0"/>
              </a:rPr>
              <a:t> (plural), yang </a:t>
            </a:r>
            <a:r>
              <a:rPr lang="en-US" dirty="0" err="1" smtClean="0">
                <a:latin typeface="Berlin Sans FB" pitchFamily="34" charset="0"/>
              </a:rPr>
              <a:t>sangat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tergantung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konteks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kultur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masyarakat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/>
            <a:r>
              <a:rPr lang="en-US" dirty="0" err="1">
                <a:latin typeface="Berlin Sans FB" pitchFamily="34" charset="0"/>
              </a:rPr>
              <a:t>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utama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pemahanan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makna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meaning</a:t>
            </a:r>
            <a:r>
              <a:rPr lang="en-US" dirty="0">
                <a:latin typeface="Berlin Sans FB" pitchFamily="34" charset="0"/>
              </a:rPr>
              <a:t>), </a:t>
            </a:r>
            <a:r>
              <a:rPr lang="en-US" dirty="0" err="1">
                <a:latin typeface="Berlin Sans FB" pitchFamily="34" charset="0"/>
              </a:rPr>
              <a:t>karena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fenomena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>
                <a:latin typeface="Berlin Sans FB" pitchFamily="34" charset="0"/>
              </a:rPr>
              <a:t>(</a:t>
            </a:r>
            <a:r>
              <a:rPr lang="en-US" dirty="0" err="1">
                <a:latin typeface="Berlin Sans FB" pitchFamily="34" charset="0"/>
              </a:rPr>
              <a:t>perilaku</a:t>
            </a:r>
            <a:r>
              <a:rPr lang="en-US" dirty="0">
                <a:latin typeface="Berlin Sans FB" pitchFamily="34" charset="0"/>
              </a:rPr>
              <a:t>) yang </a:t>
            </a:r>
            <a:r>
              <a:rPr lang="en-US" dirty="0" err="1">
                <a:latin typeface="Berlin Sans FB" pitchFamily="34" charset="0"/>
              </a:rPr>
              <a:t>sama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dapat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mempunyai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makna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berbeda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konteks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kultural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berbeda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/>
            <a:r>
              <a:rPr lang="en-US" dirty="0" err="1" smtClean="0">
                <a:latin typeface="Berlin Sans FB" pitchFamily="34" charset="0"/>
              </a:rPr>
              <a:t>Mendasarkan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gambaran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apa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interpretasi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subyek</a:t>
            </a:r>
            <a:r>
              <a:rPr lang="en-US" dirty="0" smtClean="0">
                <a:latin typeface="Berlin Sans FB" pitchFamily="34" charset="0"/>
              </a:rPr>
              <a:t>.</a:t>
            </a: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P</a:t>
            </a:r>
            <a:r>
              <a:rPr lang="en-US" dirty="0" err="1" smtClean="0">
                <a:latin typeface="Berlin Sans FB" pitchFamily="34" charset="0"/>
              </a:rPr>
              <a:t>engamatannya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skopa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sempit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tetapi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mendalam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RISET </a:t>
            </a:r>
            <a:r>
              <a:rPr lang="en-US" b="1" dirty="0" smtClean="0">
                <a:solidFill>
                  <a:srgbClr val="C00000"/>
                </a:solidFill>
              </a:rPr>
              <a:t>TERAPAN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terapan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applied research</a:t>
            </a:r>
            <a:r>
              <a:rPr lang="en-US" dirty="0">
                <a:latin typeface="Berlin Sans FB" pitchFamily="34" charset="0"/>
              </a:rPr>
              <a:t>)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dasar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i="1" dirty="0">
                <a:latin typeface="Berlin Sans FB" pitchFamily="34" charset="0"/>
              </a:rPr>
              <a:t>pure research</a:t>
            </a:r>
            <a:r>
              <a:rPr lang="en-US" dirty="0">
                <a:latin typeface="Berlin Sans FB" pitchFamily="34" charset="0"/>
              </a:rPr>
              <a:t>) </a:t>
            </a:r>
            <a:r>
              <a:rPr lang="en-US" dirty="0" err="1">
                <a:latin typeface="Berlin Sans FB" pitchFamily="34" charset="0"/>
              </a:rPr>
              <a:t>mempunyai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perbedaan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orientasi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tujuan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i="1" dirty="0">
                <a:latin typeface="Berlin Sans FB" pitchFamily="34" charset="0"/>
              </a:rPr>
              <a:t>Basic research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menekankan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standar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keilmuan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tinggi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 </a:t>
            </a:r>
            <a:r>
              <a:rPr lang="en-US" dirty="0" err="1">
                <a:latin typeface="Berlin Sans FB" pitchFamily="34" charset="0"/>
              </a:rPr>
              <a:t>berusaha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yang valid </a:t>
            </a:r>
            <a:r>
              <a:rPr lang="en-US" dirty="0" err="1">
                <a:latin typeface="Berlin Sans FB" pitchFamily="34" charset="0"/>
              </a:rPr>
              <a:t>menurut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ukuran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metode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ilmiah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terapan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(</a:t>
            </a:r>
            <a:r>
              <a:rPr lang="en-US" i="1" dirty="0" smtClean="0">
                <a:latin typeface="Berlin Sans FB" pitchFamily="34" charset="0"/>
              </a:rPr>
              <a:t>Applied research)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menekankan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kemanfaatan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praktis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mengatasi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masalah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kongkrit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Riset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3962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Aft>
                <a:spcPts val="300"/>
              </a:spcAft>
            </a:pPr>
            <a:r>
              <a:rPr lang="en-US" sz="2800" dirty="0" err="1" smtClean="0">
                <a:latin typeface="Berlin Sans FB" pitchFamily="34" charset="0"/>
              </a:rPr>
              <a:t>Bertujuan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mengembangkan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menguji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kemanfaatan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efektivitas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produk</a:t>
            </a:r>
            <a:r>
              <a:rPr lang="en-US" sz="2800" dirty="0">
                <a:latin typeface="Berlin Sans FB" pitchFamily="34" charset="0"/>
              </a:rPr>
              <a:t> (model</a:t>
            </a:r>
            <a:r>
              <a:rPr lang="en-US" sz="2800" dirty="0" smtClean="0">
                <a:latin typeface="Berlin Sans FB" pitchFamily="34" charset="0"/>
              </a:rPr>
              <a:t>), </a:t>
            </a:r>
            <a:r>
              <a:rPr lang="en-US" sz="2800" dirty="0" err="1">
                <a:latin typeface="Berlin Sans FB" pitchFamily="34" charset="0"/>
              </a:rPr>
              <a:t>baik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produk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teknologi</a:t>
            </a:r>
            <a:r>
              <a:rPr lang="en-US" sz="2800" dirty="0">
                <a:latin typeface="Berlin Sans FB" pitchFamily="34" charset="0"/>
              </a:rPr>
              <a:t>, material, </a:t>
            </a:r>
            <a:r>
              <a:rPr lang="en-US" sz="2800" dirty="0" err="1">
                <a:latin typeface="Berlin Sans FB" pitchFamily="34" charset="0"/>
              </a:rPr>
              <a:t>organisasi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metode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alat-alat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dsb</a:t>
            </a:r>
            <a:r>
              <a:rPr lang="en-US" sz="2800" dirty="0">
                <a:latin typeface="Berlin Sans FB" pitchFamily="34" charset="0"/>
              </a:rPr>
              <a:t>.</a:t>
            </a:r>
          </a:p>
          <a:p>
            <a:pPr lvl="0">
              <a:spcAft>
                <a:spcPts val="300"/>
              </a:spcAft>
            </a:pPr>
            <a:r>
              <a:rPr lang="en-US" sz="2800" dirty="0" err="1" smtClean="0">
                <a:latin typeface="Berlin Sans FB" pitchFamily="34" charset="0"/>
              </a:rPr>
              <a:t>Bertujuan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menghasilkan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teori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sehingga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sangat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dimungkinkan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untuk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menggunakan</a:t>
            </a:r>
            <a:r>
              <a:rPr lang="en-US" sz="2800" dirty="0">
                <a:latin typeface="Berlin Sans FB" pitchFamily="34" charset="0"/>
              </a:rPr>
              <a:t> multi </a:t>
            </a:r>
            <a:r>
              <a:rPr lang="en-US" sz="2800" dirty="0" err="1">
                <a:latin typeface="Berlin Sans FB" pitchFamily="34" charset="0"/>
              </a:rPr>
              <a:t>pendekatan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multi </a:t>
            </a:r>
            <a:r>
              <a:rPr lang="en-US" sz="2800" dirty="0" err="1">
                <a:latin typeface="Berlin Sans FB" pitchFamily="34" charset="0"/>
              </a:rPr>
              <a:t>metode</a:t>
            </a:r>
            <a:r>
              <a:rPr lang="en-US" sz="2800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Riset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Aksi</a:t>
            </a:r>
            <a:r>
              <a:rPr lang="en-US" sz="4000" b="1" dirty="0" smtClean="0">
                <a:solidFill>
                  <a:srgbClr val="FF0000"/>
                </a:solidFill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</a:rPr>
              <a:t>Penelitian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Tindakan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 err="1" smtClean="0">
                <a:latin typeface="Berlin Sans FB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tindakan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mendasarkan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paradigma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teori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kritis</a:t>
            </a:r>
            <a:r>
              <a:rPr lang="en-US" dirty="0" smtClean="0">
                <a:latin typeface="Berlin Sans FB" pitchFamily="34" charset="0"/>
              </a:rPr>
              <a:t>. Para </a:t>
            </a:r>
            <a:r>
              <a:rPr lang="en-US" dirty="0" err="1">
                <a:latin typeface="Berlin Sans FB" pitchFamily="34" charset="0"/>
              </a:rPr>
              <a:t>penganut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paradigma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teori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kritis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berusaha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mempersatukan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teori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praksis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Berlin Sans FB" pitchFamily="34" charset="0"/>
              </a:rPr>
              <a:t>Para </a:t>
            </a:r>
            <a:r>
              <a:rPr lang="en-US" dirty="0" err="1" smtClean="0">
                <a:latin typeface="Berlin Sans FB" pitchFamily="34" charset="0"/>
              </a:rPr>
              <a:t>penganut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paradigma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teori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kritis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berpandangan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bahwa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teori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deskriptif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seperti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>
                <a:latin typeface="Berlin Sans FB" pitchFamily="34" charset="0"/>
              </a:rPr>
              <a:t>yang </a:t>
            </a:r>
            <a:r>
              <a:rPr lang="en-US" dirty="0" err="1" smtClean="0">
                <a:latin typeface="Berlin Sans FB" pitchFamily="34" charset="0"/>
              </a:rPr>
              <a:t>dikembangkan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penganut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positivistik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keliru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karena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memiliki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dampak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apapun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terhadap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usaha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perbaikan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praktik-praktik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pendidikan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peningkatan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kualitas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kehidupan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masyarakat</a:t>
            </a:r>
            <a:r>
              <a:rPr lang="en-US" dirty="0">
                <a:latin typeface="Berlin Sans FB" pitchFamily="34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</TotalTime>
  <Words>2142</Words>
  <Application>Microsoft Office PowerPoint</Application>
  <PresentationFormat>On-screen Show (4:3)</PresentationFormat>
  <Paragraphs>189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    METODOLOGI PENELITIAN EKSPERIMEN</vt:lpstr>
      <vt:lpstr>Secara epistemologis, metodologi riset berkaitan dengan pembahasan mengenai bagaimana cara memperoleh pengetahuan. </vt:lpstr>
      <vt:lpstr>Pada penelitian dasar, dikenal dua kelompok paradigma yg dominan, yaitu:  (1)  paradigma positivistik (metode kuantitatif); dan  (2) paradigma fenomenologis/interpretif (metode        kualitatif). </vt:lpstr>
      <vt:lpstr>Karakteristik Positivistik :</vt:lpstr>
      <vt:lpstr>Lanjutan Karakteristik …..</vt:lpstr>
      <vt:lpstr>Paradigma fenomenologis (interpretif)</vt:lpstr>
      <vt:lpstr>RISET TERAPAN : </vt:lpstr>
      <vt:lpstr>  Riset Pengembangan</vt:lpstr>
      <vt:lpstr>Riset Aksi (Penelitian Tindakan)</vt:lpstr>
      <vt:lpstr>Riset Evaluasi …..</vt:lpstr>
      <vt:lpstr>Pengertian Penelitian Eksperimen</vt:lpstr>
      <vt:lpstr>Lanjutan Eksperimen ….</vt:lpstr>
      <vt:lpstr>Validitas Penel. Eksperimen</vt:lpstr>
      <vt:lpstr>Faktor Yg Mengancam Validitas Internal</vt:lpstr>
      <vt:lpstr>Lanjutan Faktor Yg Mengancam..</vt:lpstr>
      <vt:lpstr>Keterbatasan Penel. Eksperimen</vt:lpstr>
      <vt:lpstr>Karakteristik Penel. Eksperimen</vt:lpstr>
      <vt:lpstr>Lanjutan Karakteristik</vt:lpstr>
      <vt:lpstr>Ruang Lingkup Penel. Eksperimen</vt:lpstr>
      <vt:lpstr>Jenis Variabel dlm Eksperimen …</vt:lpstr>
      <vt:lpstr>Prosedur Penel. Eksperimen…</vt:lpstr>
      <vt:lpstr>Langkah Operasional Penelitian</vt:lpstr>
      <vt:lpstr>Lanjutan Langkah Operasional</vt:lpstr>
      <vt:lpstr>Cara Penyetaraan Kelompok</vt:lpstr>
      <vt:lpstr>Validitas Eksperimen Kelas</vt:lpstr>
      <vt:lpstr>DESAIN PENELITIAN EKSPERIMEN</vt:lpstr>
      <vt:lpstr>Desain Pra-Eksperimental (Pre-ED)</vt:lpstr>
      <vt:lpstr>Desain Eksperimen Sebenarnya (True-ED)</vt:lpstr>
      <vt:lpstr>Desain Eksperimen Sebenarnya (True-ED)</vt:lpstr>
      <vt:lpstr>Desain Eksperimental Semu (Quasi-ED)</vt:lpstr>
      <vt:lpstr>PENUTUP …</vt:lpstr>
      <vt:lpstr>Lanjutan Penutup …..</vt:lpstr>
      <vt:lpstr>TUGAS PRAKTIK….</vt:lpstr>
      <vt:lpstr>Slide 34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Evaluasi Program</dc:title>
  <dc:creator>owie</dc:creator>
  <cp:lastModifiedBy>USER</cp:lastModifiedBy>
  <cp:revision>82</cp:revision>
  <dcterms:created xsi:type="dcterms:W3CDTF">2010-08-23T12:35:18Z</dcterms:created>
  <dcterms:modified xsi:type="dcterms:W3CDTF">2012-02-21T22:45:14Z</dcterms:modified>
</cp:coreProperties>
</file>