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81" r:id="rId7"/>
    <p:sldId id="261" r:id="rId8"/>
    <p:sldId id="283" r:id="rId9"/>
    <p:sldId id="262" r:id="rId10"/>
    <p:sldId id="263" r:id="rId11"/>
    <p:sldId id="285" r:id="rId12"/>
    <p:sldId id="286" r:id="rId13"/>
    <p:sldId id="265" r:id="rId14"/>
    <p:sldId id="278" r:id="rId15"/>
    <p:sldId id="279" r:id="rId16"/>
    <p:sldId id="280" r:id="rId17"/>
    <p:sldId id="288"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AF"/>
    <a:srgbClr val="FA0C0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varScale="1">
        <p:scale>
          <a:sx n="48" d="100"/>
          <a:sy n="48" d="100"/>
        </p:scale>
        <p:origin x="-11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5618306-2A37-4309-ABAC-B95B2C88F7AB}" type="datetimeFigureOut">
              <a:rPr lang="en-US" smtClean="0"/>
              <a:pPr/>
              <a:t>9/14/2011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56B9BA-A04A-48A0-923A-A0CC935783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618306-2A37-4309-ABAC-B95B2C88F7AB}"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618306-2A37-4309-ABAC-B95B2C88F7AB}" type="datetimeFigureOut">
              <a:rPr lang="en-US" smtClean="0"/>
              <a:pPr/>
              <a:t>9/14/2011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618306-2A37-4309-ABAC-B95B2C88F7AB}" type="datetimeFigureOut">
              <a:rPr lang="en-US" smtClean="0"/>
              <a:pPr/>
              <a:t>9/14/2011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18306-2A37-4309-ABAC-B95B2C88F7AB}" type="datetimeFigureOut">
              <a:rPr lang="en-US" smtClean="0"/>
              <a:pPr/>
              <a:t>9/14/2011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618306-2A37-4309-ABAC-B95B2C88F7AB}"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56B9BA-A04A-48A0-923A-A0CC9357836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618306-2A37-4309-ABAC-B95B2C88F7AB}" type="datetimeFigureOut">
              <a:rPr lang="en-US" smtClean="0"/>
              <a:pPr/>
              <a:t>9/14/2011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56B9BA-A04A-48A0-923A-A0CC9357836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620000" cy="1851025"/>
          </a:xfrm>
        </p:spPr>
        <p:txBody>
          <a:bodyPr>
            <a:noAutofit/>
          </a:bodyPr>
          <a:lstStyle/>
          <a:p>
            <a:pPr algn="ctr"/>
            <a:r>
              <a:rPr lang="en-US" sz="5400" b="1" dirty="0" smtClean="0">
                <a:latin typeface="Algerian" pitchFamily="82" charset="0"/>
              </a:rPr>
              <a:t/>
            </a:r>
            <a:br>
              <a:rPr lang="en-US" sz="5400" b="1"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000" dirty="0" smtClean="0">
                <a:solidFill>
                  <a:srgbClr val="FF0000"/>
                </a:solidFill>
                <a:latin typeface="Algerian" pitchFamily="82" charset="0"/>
              </a:rPr>
              <a:t>SEKILAS TTG. </a:t>
            </a:r>
            <a:r>
              <a:rPr lang="en-US" sz="5000" b="1" dirty="0" smtClean="0">
                <a:solidFill>
                  <a:srgbClr val="FFFF00"/>
                </a:solidFill>
                <a:latin typeface="Algerian" pitchFamily="82" charset="0"/>
              </a:rPr>
              <a:t>PENELITIAN PENDIDIKAN</a:t>
            </a:r>
            <a:endParaRPr lang="en-US" sz="5000" b="1" dirty="0">
              <a:solidFill>
                <a:srgbClr val="FFFF00"/>
              </a:solidFill>
              <a:latin typeface="Algerian" pitchFamily="82" charset="0"/>
            </a:endParaRPr>
          </a:p>
        </p:txBody>
      </p:sp>
      <p:sp>
        <p:nvSpPr>
          <p:cNvPr id="3" name="Subtitle 2"/>
          <p:cNvSpPr>
            <a:spLocks noGrp="1"/>
          </p:cNvSpPr>
          <p:nvPr>
            <p:ph type="subTitle" idx="1"/>
          </p:nvPr>
        </p:nvSpPr>
        <p:spPr>
          <a:xfrm>
            <a:off x="1447800" y="3657600"/>
            <a:ext cx="6400800" cy="1828800"/>
          </a:xfrm>
        </p:spPr>
        <p:txBody>
          <a:bodyPr>
            <a:normAutofit/>
          </a:bodyPr>
          <a:lstStyle/>
          <a:p>
            <a:pPr algn="ctr">
              <a:spcAft>
                <a:spcPts val="600"/>
              </a:spcAft>
            </a:pPr>
            <a:r>
              <a:rPr lang="en-US" sz="3000" dirty="0" err="1" smtClean="0">
                <a:solidFill>
                  <a:srgbClr val="FF0000"/>
                </a:solidFill>
                <a:latin typeface="Berlin Sans FB" pitchFamily="34" charset="0"/>
              </a:rPr>
              <a:t>Oleh</a:t>
            </a:r>
            <a:r>
              <a:rPr lang="en-US" sz="3000" dirty="0" smtClean="0">
                <a:solidFill>
                  <a:srgbClr val="FF0000"/>
                </a:solidFill>
                <a:latin typeface="Berlin Sans FB" pitchFamily="34" charset="0"/>
              </a:rPr>
              <a:t>: </a:t>
            </a:r>
          </a:p>
          <a:p>
            <a:pPr algn="ctr">
              <a:spcBef>
                <a:spcPts val="0"/>
              </a:spcBef>
            </a:pPr>
            <a:r>
              <a:rPr lang="en-US" sz="3000" dirty="0" err="1" smtClean="0">
                <a:solidFill>
                  <a:srgbClr val="FF0000"/>
                </a:solidFill>
                <a:latin typeface="Berlin Sans FB" pitchFamily="34" charset="0"/>
              </a:rPr>
              <a:t>Amat</a:t>
            </a:r>
            <a:r>
              <a:rPr lang="en-US" sz="3000" dirty="0" smtClean="0">
                <a:solidFill>
                  <a:srgbClr val="FF0000"/>
                </a:solidFill>
                <a:latin typeface="Berlin Sans FB" pitchFamily="34" charset="0"/>
              </a:rPr>
              <a:t> </a:t>
            </a:r>
            <a:r>
              <a:rPr lang="en-US" sz="3000" dirty="0" err="1" smtClean="0">
                <a:solidFill>
                  <a:srgbClr val="FF0000"/>
                </a:solidFill>
                <a:latin typeface="Berlin Sans FB" pitchFamily="34" charset="0"/>
              </a:rPr>
              <a:t>Jaedun</a:t>
            </a:r>
            <a:endParaRPr lang="en-US" sz="3000" dirty="0" smtClean="0">
              <a:solidFill>
                <a:srgbClr val="FF0000"/>
              </a:solidFill>
              <a:latin typeface="Berlin Sans FB" pitchFamily="34" charset="0"/>
            </a:endParaRPr>
          </a:p>
          <a:p>
            <a:pPr algn="ctr">
              <a:spcBef>
                <a:spcPts val="0"/>
              </a:spcBef>
            </a:pPr>
            <a:r>
              <a:rPr lang="en-US" sz="3000" dirty="0" err="1" smtClean="0">
                <a:solidFill>
                  <a:srgbClr val="FF0000"/>
                </a:solidFill>
                <a:latin typeface="Berlin Sans FB" pitchFamily="34" charset="0"/>
              </a:rPr>
              <a:t>Pascasarjana</a:t>
            </a:r>
            <a:r>
              <a:rPr lang="en-US" sz="3000" dirty="0" smtClean="0">
                <a:solidFill>
                  <a:srgbClr val="FF0000"/>
                </a:solidFill>
                <a:latin typeface="Berlin Sans FB" pitchFamily="34" charset="0"/>
              </a:rPr>
              <a:t> UNY</a:t>
            </a:r>
            <a:endParaRPr lang="en-US" sz="3000" dirty="0">
              <a:solidFill>
                <a:srgbClr val="FF0000"/>
              </a:solidFill>
              <a:latin typeface="Berlin Sans FB"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b="1" dirty="0" smtClean="0"/>
              <a:t/>
            </a:r>
            <a:br>
              <a:rPr lang="en-US" b="1" dirty="0" smtClean="0"/>
            </a:br>
            <a:r>
              <a:rPr lang="en-US" b="1" dirty="0" smtClean="0"/>
              <a:t/>
            </a:r>
            <a:br>
              <a:rPr lang="en-US" b="1" dirty="0" smtClean="0"/>
            </a:br>
            <a:r>
              <a:rPr lang="en-US" b="1" dirty="0" err="1" smtClean="0"/>
              <a:t>Riset</a:t>
            </a:r>
            <a:r>
              <a:rPr lang="en-US" b="1" dirty="0" smtClean="0"/>
              <a:t> </a:t>
            </a:r>
            <a:r>
              <a:rPr lang="en-US" b="1" dirty="0" err="1" smtClean="0"/>
              <a:t>Pengembangan</a:t>
            </a:r>
            <a:endParaRPr lang="en-US" dirty="0"/>
          </a:p>
        </p:txBody>
      </p:sp>
      <p:sp>
        <p:nvSpPr>
          <p:cNvPr id="3" name="Content Placeholder 2"/>
          <p:cNvSpPr>
            <a:spLocks noGrp="1"/>
          </p:cNvSpPr>
          <p:nvPr>
            <p:ph idx="1"/>
          </p:nvPr>
        </p:nvSpPr>
        <p:spPr>
          <a:xfrm>
            <a:off x="457200" y="1524001"/>
            <a:ext cx="8229600" cy="3962400"/>
          </a:xfrm>
        </p:spPr>
        <p:style>
          <a:lnRef idx="1">
            <a:schemeClr val="accent5"/>
          </a:lnRef>
          <a:fillRef idx="2">
            <a:schemeClr val="accent5"/>
          </a:fillRef>
          <a:effectRef idx="1">
            <a:schemeClr val="accent5"/>
          </a:effectRef>
          <a:fontRef idx="minor">
            <a:schemeClr val="dk1"/>
          </a:fontRef>
        </p:style>
        <p:txBody>
          <a:bodyPr>
            <a:normAutofit/>
          </a:bodyPr>
          <a:lstStyle/>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mengembangkan</a:t>
            </a:r>
            <a:r>
              <a:rPr lang="en-US" sz="2800" dirty="0">
                <a:latin typeface="Berlin Sans FB" pitchFamily="34" charset="0"/>
              </a:rPr>
              <a:t>, </a:t>
            </a:r>
            <a:r>
              <a:rPr lang="en-US" sz="2800" dirty="0" err="1">
                <a:latin typeface="Berlin Sans FB" pitchFamily="34" charset="0"/>
              </a:rPr>
              <a:t>menguji</a:t>
            </a:r>
            <a:r>
              <a:rPr lang="en-US" sz="2800" dirty="0">
                <a:latin typeface="Berlin Sans FB" pitchFamily="34" charset="0"/>
              </a:rPr>
              <a:t> </a:t>
            </a:r>
            <a:r>
              <a:rPr lang="en-US" sz="2800" dirty="0" err="1">
                <a:latin typeface="Berlin Sans FB" pitchFamily="34" charset="0"/>
              </a:rPr>
              <a:t>kemanfaatan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efektivitas</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(model</a:t>
            </a:r>
            <a:r>
              <a:rPr lang="en-US" sz="2800" dirty="0" smtClean="0">
                <a:latin typeface="Berlin Sans FB" pitchFamily="34" charset="0"/>
              </a:rPr>
              <a:t>), </a:t>
            </a:r>
            <a:r>
              <a:rPr lang="en-US" sz="2800" dirty="0" err="1">
                <a:latin typeface="Berlin Sans FB" pitchFamily="34" charset="0"/>
              </a:rPr>
              <a:t>baik</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a:t>
            </a:r>
            <a:r>
              <a:rPr lang="en-US" sz="2800" dirty="0" err="1">
                <a:latin typeface="Berlin Sans FB" pitchFamily="34" charset="0"/>
              </a:rPr>
              <a:t>teknologi</a:t>
            </a:r>
            <a:r>
              <a:rPr lang="en-US" sz="2800" dirty="0">
                <a:latin typeface="Berlin Sans FB" pitchFamily="34" charset="0"/>
              </a:rPr>
              <a:t>, material, </a:t>
            </a:r>
            <a:r>
              <a:rPr lang="en-US" sz="2800" dirty="0" err="1">
                <a:latin typeface="Berlin Sans FB" pitchFamily="34" charset="0"/>
              </a:rPr>
              <a:t>organisasi</a:t>
            </a:r>
            <a:r>
              <a:rPr lang="en-US" sz="2800" dirty="0">
                <a:latin typeface="Berlin Sans FB" pitchFamily="34" charset="0"/>
              </a:rPr>
              <a:t>, </a:t>
            </a:r>
            <a:r>
              <a:rPr lang="en-US" sz="2800" dirty="0" err="1">
                <a:latin typeface="Berlin Sans FB" pitchFamily="34" charset="0"/>
              </a:rPr>
              <a:t>metode</a:t>
            </a:r>
            <a:r>
              <a:rPr lang="en-US" sz="2800" dirty="0">
                <a:latin typeface="Berlin Sans FB" pitchFamily="34" charset="0"/>
              </a:rPr>
              <a:t>, </a:t>
            </a:r>
            <a:r>
              <a:rPr lang="en-US" sz="2800" dirty="0" err="1">
                <a:latin typeface="Berlin Sans FB" pitchFamily="34" charset="0"/>
              </a:rPr>
              <a:t>alat-alat</a:t>
            </a:r>
            <a:r>
              <a:rPr lang="en-US" sz="2800" dirty="0">
                <a:latin typeface="Berlin Sans FB" pitchFamily="34" charset="0"/>
              </a:rPr>
              <a:t> </a:t>
            </a:r>
            <a:r>
              <a:rPr lang="en-US" sz="2800" dirty="0" err="1">
                <a:latin typeface="Berlin Sans FB" pitchFamily="34" charset="0"/>
              </a:rPr>
              <a:t>dsb</a:t>
            </a:r>
            <a:r>
              <a:rPr lang="en-US" sz="2800" dirty="0">
                <a:latin typeface="Berlin Sans FB" pitchFamily="34" charset="0"/>
              </a:rPr>
              <a:t>.</a:t>
            </a:r>
          </a:p>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bukan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menghasilkan</a:t>
            </a:r>
            <a:r>
              <a:rPr lang="en-US" sz="2800" dirty="0">
                <a:latin typeface="Berlin Sans FB" pitchFamily="34" charset="0"/>
              </a:rPr>
              <a:t> </a:t>
            </a:r>
            <a:r>
              <a:rPr lang="en-US" sz="2800" dirty="0" err="1">
                <a:latin typeface="Berlin Sans FB" pitchFamily="34" charset="0"/>
              </a:rPr>
              <a:t>teori</a:t>
            </a:r>
            <a:r>
              <a:rPr lang="en-US" sz="2800" dirty="0">
                <a:latin typeface="Berlin Sans FB" pitchFamily="34" charset="0"/>
              </a:rPr>
              <a:t>, </a:t>
            </a:r>
            <a:r>
              <a:rPr lang="en-US" sz="2800" dirty="0" err="1">
                <a:latin typeface="Berlin Sans FB" pitchFamily="34" charset="0"/>
              </a:rPr>
              <a:t>sehingga</a:t>
            </a:r>
            <a:r>
              <a:rPr lang="en-US" sz="2800" dirty="0">
                <a:latin typeface="Berlin Sans FB" pitchFamily="34" charset="0"/>
              </a:rPr>
              <a:t> </a:t>
            </a:r>
            <a:r>
              <a:rPr lang="en-US" sz="2800" dirty="0" err="1">
                <a:latin typeface="Berlin Sans FB" pitchFamily="34" charset="0"/>
              </a:rPr>
              <a:t>sangat</a:t>
            </a:r>
            <a:r>
              <a:rPr lang="en-US" sz="2800" dirty="0">
                <a:latin typeface="Berlin Sans FB" pitchFamily="34" charset="0"/>
              </a:rPr>
              <a:t> </a:t>
            </a:r>
            <a:r>
              <a:rPr lang="en-US" sz="2800" dirty="0" err="1">
                <a:latin typeface="Berlin Sans FB" pitchFamily="34" charset="0"/>
              </a:rPr>
              <a:t>dimungkinkan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multi </a:t>
            </a:r>
            <a:r>
              <a:rPr lang="en-US" sz="2800" dirty="0" err="1">
                <a:latin typeface="Berlin Sans FB" pitchFamily="34" charset="0"/>
              </a:rPr>
              <a:t>pendekatan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multi </a:t>
            </a:r>
            <a:r>
              <a:rPr lang="en-US" sz="2800" dirty="0" err="1">
                <a:latin typeface="Berlin Sans FB" pitchFamily="34" charset="0"/>
              </a:rPr>
              <a:t>metode</a:t>
            </a:r>
            <a:r>
              <a:rPr lang="en-US" sz="2800" dirty="0">
                <a:latin typeface="Berlin Sans FB" pitchFamily="34" charset="0"/>
              </a:rPr>
              <a:t>. </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US" dirty="0" err="1" smtClean="0">
                <a:solidFill>
                  <a:schemeClr val="bg1"/>
                </a:solidFill>
              </a:rPr>
              <a:t>Riset</a:t>
            </a:r>
            <a:r>
              <a:rPr lang="en-US" dirty="0" smtClean="0">
                <a:solidFill>
                  <a:schemeClr val="bg1"/>
                </a:solidFill>
              </a:rPr>
              <a:t> </a:t>
            </a:r>
            <a:r>
              <a:rPr lang="en-US" dirty="0" err="1" smtClean="0">
                <a:solidFill>
                  <a:schemeClr val="bg1"/>
                </a:solidFill>
              </a:rPr>
              <a:t>Evaluasi</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spcAft>
                <a:spcPts val="300"/>
              </a:spcAft>
            </a:pPr>
            <a:r>
              <a:rPr lang="fi-FI" dirty="0">
                <a:latin typeface="Tahoma" pitchFamily="34" charset="0"/>
                <a:cs typeface="Tahoma" pitchFamily="34" charset="0"/>
              </a:rPr>
              <a:t>Riset evaluasi merupakan salah satu bentuk dari penelitian </a:t>
            </a:r>
            <a:r>
              <a:rPr lang="fi-FI" dirty="0" smtClean="0">
                <a:latin typeface="Tahoma" pitchFamily="34" charset="0"/>
                <a:cs typeface="Tahoma" pitchFamily="34" charset="0"/>
              </a:rPr>
              <a:t>terapan, shg mempunyai </a:t>
            </a:r>
            <a:r>
              <a:rPr lang="fi-FI" dirty="0">
                <a:latin typeface="Tahoma" pitchFamily="34" charset="0"/>
                <a:cs typeface="Tahoma" pitchFamily="34" charset="0"/>
              </a:rPr>
              <a:t>kesamaan, baik dalam pemilihan pendekatan, metodologi, penentuan subyek, sampling maupun prosedur risetnya. </a:t>
            </a:r>
            <a:endParaRPr lang="en-US" dirty="0">
              <a:latin typeface="Tahoma" pitchFamily="34" charset="0"/>
              <a:cs typeface="Tahoma" pitchFamily="34" charset="0"/>
            </a:endParaRPr>
          </a:p>
          <a:p>
            <a:pPr lvl="0">
              <a:spcAft>
                <a:spcPts val="300"/>
              </a:spcAft>
            </a:pPr>
            <a:r>
              <a:rPr lang="fi-FI" dirty="0">
                <a:latin typeface="Tahoma" pitchFamily="34" charset="0"/>
                <a:cs typeface="Tahoma" pitchFamily="34" charset="0"/>
              </a:rPr>
              <a:t>Nisbet (1999), menyatakan perbedaan esensial antara riset evaluasi dan riset konvensional (riset dasar) adalah lebih pada tujuan daripada dalam pemilihan subyek dan metode.</a:t>
            </a:r>
            <a:endParaRPr lang="en-US" dirty="0">
              <a:latin typeface="Tahoma" pitchFamily="34" charset="0"/>
              <a:cs typeface="Tahoma" pitchFamily="34" charset="0"/>
            </a:endParaRPr>
          </a:p>
          <a:p>
            <a:pPr lvl="0">
              <a:spcAft>
                <a:spcPts val="300"/>
              </a:spcAft>
            </a:pP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konvensional</a:t>
            </a:r>
            <a:r>
              <a:rPr lang="en-US" dirty="0">
                <a:latin typeface="Tahoma" pitchFamily="34" charset="0"/>
                <a:cs typeface="Tahoma" pitchFamily="34" charset="0"/>
              </a:rPr>
              <a:t> </a:t>
            </a:r>
            <a:r>
              <a:rPr lang="en-US" dirty="0" err="1">
                <a:latin typeface="Tahoma" pitchFamily="34" charset="0"/>
                <a:cs typeface="Tahoma" pitchFamily="34" charset="0"/>
              </a:rPr>
              <a:t>bersifat</a:t>
            </a:r>
            <a:r>
              <a:rPr lang="en-US" dirty="0">
                <a:latin typeface="Tahoma" pitchFamily="34" charset="0"/>
                <a:cs typeface="Tahoma" pitchFamily="34" charset="0"/>
              </a:rPr>
              <a:t> </a:t>
            </a:r>
            <a:r>
              <a:rPr lang="en-US" i="1" dirty="0">
                <a:latin typeface="Tahoma" pitchFamily="34" charset="0"/>
                <a:cs typeface="Tahoma" pitchFamily="34" charset="0"/>
              </a:rPr>
              <a:t>conclusion oriented</a:t>
            </a:r>
            <a:r>
              <a:rPr lang="en-US" dirty="0">
                <a:latin typeface="Tahoma" pitchFamily="34" charset="0"/>
                <a:cs typeface="Tahoma" pitchFamily="34" charset="0"/>
              </a:rPr>
              <a:t> (</a:t>
            </a:r>
            <a:r>
              <a:rPr lang="en-US" dirty="0" err="1" smtClean="0">
                <a:latin typeface="Tahoma" pitchFamily="34" charset="0"/>
                <a:cs typeface="Tahoma" pitchFamily="34" charset="0"/>
              </a:rPr>
              <a:t>ber-orientasi</a:t>
            </a:r>
            <a:r>
              <a:rPr lang="en-US" dirty="0" smtClean="0">
                <a:latin typeface="Tahoma" pitchFamily="34" charset="0"/>
                <a:cs typeface="Tahoma" pitchFamily="34" charset="0"/>
              </a:rPr>
              <a:t> </a:t>
            </a:r>
            <a:r>
              <a:rPr lang="en-US" dirty="0" err="1">
                <a:latin typeface="Tahoma" pitchFamily="34" charset="0"/>
                <a:cs typeface="Tahoma" pitchFamily="34" charset="0"/>
              </a:rPr>
              <a:t>pada</a:t>
            </a:r>
            <a:r>
              <a:rPr lang="en-US" dirty="0">
                <a:latin typeface="Tahoma" pitchFamily="34" charset="0"/>
                <a:cs typeface="Tahoma" pitchFamily="34" charset="0"/>
              </a:rPr>
              <a:t> </a:t>
            </a:r>
            <a:r>
              <a:rPr lang="en-US" dirty="0" err="1">
                <a:latin typeface="Tahoma" pitchFamily="34" charset="0"/>
                <a:cs typeface="Tahoma" pitchFamily="34" charset="0"/>
              </a:rPr>
              <a:t>kesimpulan</a:t>
            </a:r>
            <a:r>
              <a:rPr lang="en-US" dirty="0">
                <a:latin typeface="Tahoma" pitchFamily="34" charset="0"/>
                <a:cs typeface="Tahoma" pitchFamily="34" charset="0"/>
              </a:rPr>
              <a:t>), </a:t>
            </a:r>
            <a:r>
              <a:rPr lang="en-US" dirty="0" err="1">
                <a:latin typeface="Tahoma" pitchFamily="34" charset="0"/>
                <a:cs typeface="Tahoma" pitchFamily="34" charset="0"/>
              </a:rPr>
              <a:t>sedangkan</a:t>
            </a:r>
            <a:r>
              <a:rPr lang="en-US" dirty="0">
                <a:latin typeface="Tahoma" pitchFamily="34" charset="0"/>
                <a:cs typeface="Tahoma" pitchFamily="34" charset="0"/>
              </a:rPr>
              <a:t> </a:t>
            </a: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evaluasi</a:t>
            </a:r>
            <a:r>
              <a:rPr lang="en-US" dirty="0">
                <a:latin typeface="Tahoma" pitchFamily="34" charset="0"/>
                <a:cs typeface="Tahoma" pitchFamily="34" charset="0"/>
              </a:rPr>
              <a:t> </a:t>
            </a:r>
            <a:r>
              <a:rPr lang="en-US" dirty="0" err="1">
                <a:latin typeface="Tahoma" pitchFamily="34" charset="0"/>
                <a:cs typeface="Tahoma" pitchFamily="34" charset="0"/>
              </a:rPr>
              <a:t>mempunyai</a:t>
            </a:r>
            <a:r>
              <a:rPr lang="en-US" dirty="0">
                <a:latin typeface="Tahoma" pitchFamily="34" charset="0"/>
                <a:cs typeface="Tahoma" pitchFamily="34" charset="0"/>
              </a:rPr>
              <a:t> </a:t>
            </a:r>
            <a:r>
              <a:rPr lang="en-US" dirty="0" err="1">
                <a:latin typeface="Tahoma" pitchFamily="34" charset="0"/>
                <a:cs typeface="Tahoma" pitchFamily="34" charset="0"/>
              </a:rPr>
              <a:t>ciri</a:t>
            </a:r>
            <a:r>
              <a:rPr lang="en-US" dirty="0">
                <a:latin typeface="Tahoma" pitchFamily="34" charset="0"/>
                <a:cs typeface="Tahoma" pitchFamily="34" charset="0"/>
              </a:rPr>
              <a:t> </a:t>
            </a:r>
            <a:r>
              <a:rPr lang="en-US" i="1" dirty="0">
                <a:latin typeface="Tahoma" pitchFamily="34" charset="0"/>
                <a:cs typeface="Tahoma" pitchFamily="34" charset="0"/>
              </a:rPr>
              <a:t>decision </a:t>
            </a:r>
            <a:r>
              <a:rPr lang="en-US" i="1" dirty="0" smtClean="0">
                <a:latin typeface="Tahoma" pitchFamily="34" charset="0"/>
                <a:cs typeface="Tahoma" pitchFamily="34" charset="0"/>
              </a:rPr>
              <a:t>oriented</a:t>
            </a:r>
            <a:r>
              <a:rPr lang="en-US" dirty="0" smtClean="0">
                <a:latin typeface="Tahoma" pitchFamily="34" charset="0"/>
                <a:cs typeface="Tahoma" pitchFamily="34" charset="0"/>
              </a:rPr>
              <a:t> (</a:t>
            </a:r>
            <a:r>
              <a:rPr lang="en-US" dirty="0" err="1" smtClean="0">
                <a:latin typeface="Tahoma" pitchFamily="34" charset="0"/>
                <a:cs typeface="Tahoma" pitchFamily="34" charset="0"/>
              </a:rPr>
              <a:t>yaitu</a:t>
            </a:r>
            <a:r>
              <a:rPr lang="en-US" dirty="0" smtClean="0">
                <a:latin typeface="Tahoma" pitchFamily="34" charset="0"/>
                <a:cs typeface="Tahoma" pitchFamily="34" charset="0"/>
              </a:rPr>
              <a:t> </a:t>
            </a:r>
            <a:r>
              <a:rPr lang="en-US" dirty="0" err="1">
                <a:latin typeface="Tahoma" pitchFamily="34" charset="0"/>
                <a:cs typeface="Tahoma" pitchFamily="34" charset="0"/>
              </a:rPr>
              <a:t>bertujuan</a:t>
            </a:r>
            <a:r>
              <a:rPr lang="en-US" dirty="0">
                <a:latin typeface="Tahoma" pitchFamily="34" charset="0"/>
                <a:cs typeface="Tahoma" pitchFamily="34" charset="0"/>
              </a:rPr>
              <a:t> </a:t>
            </a:r>
            <a:r>
              <a:rPr lang="en-US" dirty="0" err="1">
                <a:latin typeface="Tahoma" pitchFamily="34" charset="0"/>
                <a:cs typeface="Tahoma" pitchFamily="34" charset="0"/>
              </a:rPr>
              <a:t>untuk</a:t>
            </a:r>
            <a:r>
              <a:rPr lang="en-US" dirty="0">
                <a:latin typeface="Tahoma" pitchFamily="34" charset="0"/>
                <a:cs typeface="Tahoma" pitchFamily="34" charset="0"/>
              </a:rPr>
              <a:t> </a:t>
            </a:r>
            <a:r>
              <a:rPr lang="en-US" dirty="0" err="1">
                <a:latin typeface="Tahoma" pitchFamily="34" charset="0"/>
                <a:cs typeface="Tahoma" pitchFamily="34" charset="0"/>
              </a:rPr>
              <a:t>memenuhi</a:t>
            </a:r>
            <a:r>
              <a:rPr lang="en-US" dirty="0">
                <a:latin typeface="Tahoma" pitchFamily="34" charset="0"/>
                <a:cs typeface="Tahoma" pitchFamily="34" charset="0"/>
              </a:rPr>
              <a:t> </a:t>
            </a:r>
            <a:r>
              <a:rPr lang="en-US" dirty="0" err="1">
                <a:latin typeface="Tahoma" pitchFamily="34" charset="0"/>
                <a:cs typeface="Tahoma" pitchFamily="34" charset="0"/>
              </a:rPr>
              <a:t>kebutuhan</a:t>
            </a:r>
            <a:r>
              <a:rPr lang="en-US" dirty="0">
                <a:latin typeface="Tahoma" pitchFamily="34" charset="0"/>
                <a:cs typeface="Tahoma" pitchFamily="34" charset="0"/>
              </a:rPr>
              <a:t> </a:t>
            </a:r>
            <a:r>
              <a:rPr lang="en-US" dirty="0" err="1">
                <a:latin typeface="Tahoma" pitchFamily="34" charset="0"/>
                <a:cs typeface="Tahoma" pitchFamily="34" charset="0"/>
              </a:rPr>
              <a:t>akan</a:t>
            </a:r>
            <a:r>
              <a:rPr lang="en-US" dirty="0">
                <a:latin typeface="Tahoma" pitchFamily="34" charset="0"/>
                <a:cs typeface="Tahoma" pitchFamily="34" charset="0"/>
              </a:rPr>
              <a:t> </a:t>
            </a:r>
            <a:r>
              <a:rPr lang="en-US" dirty="0" err="1">
                <a:latin typeface="Tahoma" pitchFamily="34" charset="0"/>
                <a:cs typeface="Tahoma" pitchFamily="34" charset="0"/>
              </a:rPr>
              <a:t>informasi</a:t>
            </a:r>
            <a:r>
              <a:rPr lang="en-US" dirty="0">
                <a:latin typeface="Tahoma" pitchFamily="34" charset="0"/>
                <a:cs typeface="Tahoma" pitchFamily="34" charset="0"/>
              </a:rPr>
              <a:t>/data </a:t>
            </a:r>
            <a:r>
              <a:rPr lang="en-US" dirty="0" err="1">
                <a:latin typeface="Tahoma" pitchFamily="34" charset="0"/>
                <a:cs typeface="Tahoma" pitchFamily="34" charset="0"/>
              </a:rPr>
              <a:t>sebagai</a:t>
            </a:r>
            <a:r>
              <a:rPr lang="en-US" dirty="0">
                <a:latin typeface="Tahoma" pitchFamily="34" charset="0"/>
                <a:cs typeface="Tahoma" pitchFamily="34" charset="0"/>
              </a:rPr>
              <a:t> </a:t>
            </a:r>
            <a:r>
              <a:rPr lang="en-US" dirty="0" err="1">
                <a:latin typeface="Tahoma" pitchFamily="34" charset="0"/>
                <a:cs typeface="Tahoma" pitchFamily="34" charset="0"/>
              </a:rPr>
              <a:t>dasar</a:t>
            </a:r>
            <a:r>
              <a:rPr lang="en-US" dirty="0">
                <a:latin typeface="Tahoma" pitchFamily="34" charset="0"/>
                <a:cs typeface="Tahoma" pitchFamily="34" charset="0"/>
              </a:rPr>
              <a:t> </a:t>
            </a:r>
            <a:r>
              <a:rPr lang="en-US" dirty="0" err="1">
                <a:latin typeface="Tahoma" pitchFamily="34" charset="0"/>
                <a:cs typeface="Tahoma" pitchFamily="34" charset="0"/>
              </a:rPr>
              <a:t>dalam</a:t>
            </a:r>
            <a:r>
              <a:rPr lang="en-US" dirty="0">
                <a:latin typeface="Tahoma" pitchFamily="34" charset="0"/>
                <a:cs typeface="Tahoma" pitchFamily="34" charset="0"/>
              </a:rPr>
              <a:t> </a:t>
            </a:r>
            <a:r>
              <a:rPr lang="en-US" dirty="0" err="1">
                <a:latin typeface="Tahoma" pitchFamily="34" charset="0"/>
                <a:cs typeface="Tahoma" pitchFamily="34" charset="0"/>
              </a:rPr>
              <a:t>pengambilan</a:t>
            </a:r>
            <a:r>
              <a:rPr lang="en-US" dirty="0">
                <a:latin typeface="Tahoma" pitchFamily="34" charset="0"/>
                <a:cs typeface="Tahoma" pitchFamily="34" charset="0"/>
              </a:rPr>
              <a:t> </a:t>
            </a:r>
            <a:r>
              <a:rPr lang="en-US" dirty="0" err="1">
                <a:latin typeface="Tahoma" pitchFamily="34" charset="0"/>
                <a:cs typeface="Tahoma" pitchFamily="34" charset="0"/>
              </a:rPr>
              <a:t>keputusan</a:t>
            </a:r>
            <a:r>
              <a:rPr lang="en-US" dirty="0">
                <a:latin typeface="Tahoma" pitchFamily="34" charset="0"/>
                <a:cs typeface="Tahoma" pitchFamily="34" charset="0"/>
              </a:rPr>
              <a:t>/</a:t>
            </a:r>
            <a:r>
              <a:rPr lang="en-US" dirty="0" err="1">
                <a:latin typeface="Tahoma" pitchFamily="34" charset="0"/>
                <a:cs typeface="Tahoma" pitchFamily="34" charset="0"/>
              </a:rPr>
              <a:t>perumusan</a:t>
            </a:r>
            <a:r>
              <a:rPr lang="en-US" dirty="0">
                <a:latin typeface="Tahoma" pitchFamily="34" charset="0"/>
                <a:cs typeface="Tahoma" pitchFamily="34" charset="0"/>
              </a:rPr>
              <a:t> </a:t>
            </a:r>
            <a:r>
              <a:rPr lang="en-US" dirty="0" err="1" smtClean="0">
                <a:latin typeface="Tahoma" pitchFamily="34" charset="0"/>
                <a:cs typeface="Tahoma" pitchFamily="34" charset="0"/>
              </a:rPr>
              <a:t>kebijakan</a:t>
            </a:r>
            <a:r>
              <a:rPr lang="en-US" dirty="0" smtClean="0">
                <a:latin typeface="Tahoma" pitchFamily="34" charset="0"/>
                <a:cs typeface="Tahoma" pitchFamily="34" charset="0"/>
              </a:rPr>
              <a:t>). </a:t>
            </a:r>
            <a:endParaRPr lang="en-US" dirty="0">
              <a:latin typeface="Tahoma" pitchFamily="34" charset="0"/>
              <a:cs typeface="Tahoma" pitchFamily="34" charset="0"/>
            </a:endParaRPr>
          </a:p>
          <a:p>
            <a:pPr>
              <a:spcAft>
                <a:spcPts val="300"/>
              </a:spcAft>
              <a:buNone/>
            </a:pPr>
            <a:endParaRPr lang="en-US" dirty="0">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68362"/>
          </a:xfrm>
        </p:spPr>
        <p:txBody>
          <a:bodyPr>
            <a:noAutofit/>
          </a:bodyPr>
          <a:lstStyle/>
          <a:p>
            <a:r>
              <a:rPr lang="en-US" sz="6000" dirty="0" err="1" smtClean="0">
                <a:solidFill>
                  <a:srgbClr val="FF0000"/>
                </a:solidFill>
                <a:latin typeface="Brush Script MT" pitchFamily="66" charset="0"/>
              </a:rPr>
              <a:t>Perbedaan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Riset</a:t>
            </a:r>
            <a:r>
              <a:rPr lang="en-US" sz="6000" dirty="0" smtClean="0">
                <a:solidFill>
                  <a:srgbClr val="FF0000"/>
                </a:solidFill>
                <a:latin typeface="Brush Script MT" pitchFamily="66" charset="0"/>
              </a:rPr>
              <a:t> &amp; </a:t>
            </a:r>
            <a:r>
              <a:rPr lang="en-US" sz="6000" dirty="0" err="1" smtClean="0">
                <a:solidFill>
                  <a:srgbClr val="FF0000"/>
                </a:solidFill>
                <a:latin typeface="Brush Script MT" pitchFamily="66" charset="0"/>
              </a:rPr>
              <a:t>Evaluasi</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295400"/>
            <a:ext cx="8229600" cy="5029200"/>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spcBef>
                <a:spcPts val="800"/>
              </a:spcBef>
              <a:spcAft>
                <a:spcPts val="600"/>
              </a:spcAft>
            </a:pPr>
            <a:r>
              <a:rPr lang="en-US" dirty="0" err="1">
                <a:latin typeface="Berlin Sans FB" pitchFamily="34" charset="0"/>
              </a:rPr>
              <a:t>Riset</a:t>
            </a:r>
            <a:r>
              <a:rPr lang="en-US" dirty="0">
                <a:latin typeface="Berlin Sans FB" pitchFamily="34" charset="0"/>
              </a:rPr>
              <a:t> (</a:t>
            </a:r>
            <a:r>
              <a:rPr lang="en-US" i="1" dirty="0">
                <a:latin typeface="Berlin Sans FB" pitchFamily="34" charset="0"/>
              </a:rPr>
              <a:t>research</a:t>
            </a:r>
            <a:r>
              <a:rPr lang="en-US" dirty="0">
                <a:latin typeface="Berlin Sans FB" pitchFamily="34" charset="0"/>
              </a:rPr>
              <a:t>), </a:t>
            </a:r>
            <a:r>
              <a:rPr lang="en-US" dirty="0" err="1">
                <a:latin typeface="Berlin Sans FB" pitchFamily="34" charset="0"/>
              </a:rPr>
              <a:t>artinya</a:t>
            </a:r>
            <a:r>
              <a:rPr lang="en-US" dirty="0">
                <a:latin typeface="Berlin Sans FB" pitchFamily="34" charset="0"/>
              </a:rPr>
              <a:t> </a:t>
            </a:r>
            <a:r>
              <a:rPr lang="en-US" i="1" dirty="0">
                <a:latin typeface="Berlin Sans FB" pitchFamily="34" charset="0"/>
              </a:rPr>
              <a:t>search</a:t>
            </a:r>
            <a:r>
              <a:rPr lang="en-US" dirty="0">
                <a:latin typeface="Berlin Sans FB" pitchFamily="34" charset="0"/>
              </a:rPr>
              <a:t> yang </a:t>
            </a:r>
            <a:r>
              <a:rPr lang="en-US" dirty="0" err="1">
                <a:latin typeface="Berlin Sans FB" pitchFamily="34" charset="0"/>
              </a:rPr>
              <a:t>berulang</a:t>
            </a:r>
            <a:r>
              <a:rPr lang="en-US" dirty="0">
                <a:latin typeface="Berlin Sans FB" pitchFamily="34" charset="0"/>
              </a:rPr>
              <a:t>, </a:t>
            </a:r>
            <a:r>
              <a:rPr lang="en-US" dirty="0" err="1">
                <a:latin typeface="Berlin Sans FB" pitchFamily="34" charset="0"/>
              </a:rPr>
              <a:t>tidak</a:t>
            </a:r>
            <a:r>
              <a:rPr lang="en-US" dirty="0">
                <a:latin typeface="Berlin Sans FB" pitchFamily="34" charset="0"/>
              </a:rPr>
              <a:t> </a:t>
            </a:r>
            <a:r>
              <a:rPr lang="en-US" dirty="0" err="1">
                <a:latin typeface="Berlin Sans FB" pitchFamily="34" charset="0"/>
              </a:rPr>
              <a:t>pernah</a:t>
            </a:r>
            <a:r>
              <a:rPr lang="en-US" dirty="0">
                <a:latin typeface="Berlin Sans FB" pitchFamily="34" charset="0"/>
              </a:rPr>
              <a:t> </a:t>
            </a:r>
            <a:r>
              <a:rPr lang="en-US" dirty="0" err="1">
                <a:latin typeface="Berlin Sans FB" pitchFamily="34" charset="0"/>
              </a:rPr>
              <a:t>selesai</a:t>
            </a:r>
            <a:r>
              <a:rPr lang="en-US" dirty="0">
                <a:latin typeface="Berlin Sans FB" pitchFamily="34" charset="0"/>
              </a:rPr>
              <a:t>, </a:t>
            </a:r>
            <a:r>
              <a:rPr lang="en-US" dirty="0" err="1">
                <a:latin typeface="Berlin Sans FB" pitchFamily="34" charset="0"/>
              </a:rPr>
              <a:t>bertujuan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pengembangan</a:t>
            </a:r>
            <a:r>
              <a:rPr lang="en-US" dirty="0">
                <a:latin typeface="Berlin Sans FB" pitchFamily="34" charset="0"/>
              </a:rPr>
              <a:t> </a:t>
            </a:r>
            <a:r>
              <a:rPr lang="en-US" dirty="0" err="1">
                <a:latin typeface="Berlin Sans FB" pitchFamily="34" charset="0"/>
              </a:rPr>
              <a:t>ilmu</a:t>
            </a:r>
            <a:r>
              <a:rPr lang="en-US" dirty="0">
                <a:latin typeface="Berlin Sans FB" pitchFamily="34" charset="0"/>
              </a:rPr>
              <a:t>, </a:t>
            </a:r>
            <a:r>
              <a:rPr lang="en-US" dirty="0" err="1" smtClean="0">
                <a:latin typeface="Berlin Sans FB" pitchFamily="34" charset="0"/>
              </a:rPr>
              <a:t>mengakumu-lasikan</a:t>
            </a:r>
            <a:r>
              <a:rPr lang="en-US" dirty="0" smtClean="0">
                <a:latin typeface="Berlin Sans FB" pitchFamily="34" charset="0"/>
              </a:rPr>
              <a:t> </a:t>
            </a:r>
            <a:r>
              <a:rPr lang="en-US" dirty="0" err="1">
                <a:latin typeface="Berlin Sans FB" pitchFamily="34" charset="0"/>
              </a:rPr>
              <a:t>teori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mengadaptasikan</a:t>
            </a:r>
            <a:r>
              <a:rPr lang="en-US" dirty="0">
                <a:latin typeface="Berlin Sans FB" pitchFamily="34" charset="0"/>
              </a:rPr>
              <a:t> </a:t>
            </a:r>
            <a:r>
              <a:rPr lang="en-US" dirty="0" err="1">
                <a:latin typeface="Berlin Sans FB" pitchFamily="34" charset="0"/>
              </a:rPr>
              <a:t>teori</a:t>
            </a:r>
            <a:r>
              <a:rPr lang="en-US" dirty="0">
                <a:latin typeface="Berlin Sans FB" pitchFamily="34" charset="0"/>
              </a:rPr>
              <a:t>, yang </a:t>
            </a:r>
            <a:r>
              <a:rPr lang="en-US" dirty="0" err="1">
                <a:latin typeface="Berlin Sans FB" pitchFamily="34" charset="0"/>
              </a:rPr>
              <a:t>dilandasi</a:t>
            </a:r>
            <a:r>
              <a:rPr lang="en-US" dirty="0">
                <a:latin typeface="Berlin Sans FB" pitchFamily="34" charset="0"/>
              </a:rPr>
              <a:t> </a:t>
            </a:r>
            <a:r>
              <a:rPr lang="en-US" dirty="0" err="1">
                <a:latin typeface="Berlin Sans FB" pitchFamily="34" charset="0"/>
              </a:rPr>
              <a:t>oleh</a:t>
            </a:r>
            <a:r>
              <a:rPr lang="en-US" dirty="0">
                <a:latin typeface="Berlin Sans FB" pitchFamily="34" charset="0"/>
              </a:rPr>
              <a:t> rasa </a:t>
            </a:r>
            <a:r>
              <a:rPr lang="en-US" dirty="0" err="1">
                <a:latin typeface="Berlin Sans FB" pitchFamily="34" charset="0"/>
              </a:rPr>
              <a:t>ingin</a:t>
            </a:r>
            <a:r>
              <a:rPr lang="en-US" dirty="0">
                <a:latin typeface="Berlin Sans FB" pitchFamily="34" charset="0"/>
              </a:rPr>
              <a:t> </a:t>
            </a:r>
            <a:r>
              <a:rPr lang="en-US" dirty="0" err="1">
                <a:latin typeface="Berlin Sans FB" pitchFamily="34" charset="0"/>
              </a:rPr>
              <a:t>tahu</a:t>
            </a:r>
            <a:r>
              <a:rPr lang="en-US" dirty="0">
                <a:latin typeface="Berlin Sans FB" pitchFamily="34" charset="0"/>
              </a:rPr>
              <a:t> (</a:t>
            </a:r>
            <a:r>
              <a:rPr lang="en-US" i="1" dirty="0">
                <a:latin typeface="Berlin Sans FB" pitchFamily="34" charset="0"/>
              </a:rPr>
              <a:t>curiosity</a:t>
            </a:r>
            <a:r>
              <a:rPr lang="en-US" dirty="0" smtClean="0">
                <a:latin typeface="Berlin Sans FB" pitchFamily="34" charset="0"/>
              </a:rPr>
              <a:t>).</a:t>
            </a:r>
          </a:p>
          <a:p>
            <a:pPr lvl="0">
              <a:spcBef>
                <a:spcPts val="800"/>
              </a:spcBef>
              <a:spcAft>
                <a:spcPts val="600"/>
              </a:spcAft>
            </a:pPr>
            <a:r>
              <a:rPr lang="en-US" dirty="0" err="1" smtClean="0">
                <a:latin typeface="Berlin Sans FB" pitchFamily="34" charset="0"/>
              </a:rPr>
              <a:t>Worthen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Sanders (1973): </a:t>
            </a:r>
            <a:r>
              <a:rPr lang="en-US" dirty="0" err="1" smtClean="0">
                <a:latin typeface="Berlin Sans FB" pitchFamily="34" charset="0"/>
              </a:rPr>
              <a:t>aktivitas</a:t>
            </a:r>
            <a:r>
              <a:rPr lang="en-US" dirty="0" smtClean="0">
                <a:latin typeface="Berlin Sans FB" pitchFamily="34" charset="0"/>
              </a:rPr>
              <a:t> </a:t>
            </a: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konvensional</a:t>
            </a:r>
            <a:r>
              <a:rPr lang="en-US" dirty="0" smtClean="0">
                <a:latin typeface="Berlin Sans FB" pitchFamily="34" charset="0"/>
              </a:rPr>
              <a:t>) </a:t>
            </a:r>
            <a:r>
              <a:rPr lang="en-US" dirty="0" err="1" smtClean="0">
                <a:latin typeface="Berlin Sans FB" pitchFamily="34" charset="0"/>
              </a:rPr>
              <a:t>bertujuan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memperoleh</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pengetahuan</a:t>
            </a:r>
            <a:r>
              <a:rPr lang="en-US" dirty="0" smtClean="0">
                <a:latin typeface="Berlin Sans FB" pitchFamily="34" charset="0"/>
              </a:rPr>
              <a:t> </a:t>
            </a:r>
            <a:r>
              <a:rPr lang="en-US" dirty="0" err="1" smtClean="0">
                <a:latin typeface="Berlin Sans FB" pitchFamily="34" charset="0"/>
              </a:rPr>
              <a:t>berdasarkan</a:t>
            </a:r>
            <a:r>
              <a:rPr lang="en-US" dirty="0" smtClean="0">
                <a:latin typeface="Berlin Sans FB" pitchFamily="34" charset="0"/>
              </a:rPr>
              <a:t> </a:t>
            </a:r>
            <a:r>
              <a:rPr lang="en-US" dirty="0" err="1" smtClean="0">
                <a:latin typeface="Berlin Sans FB" pitchFamily="34" charset="0"/>
              </a:rPr>
              <a:t>perumusan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pengujian</a:t>
            </a:r>
            <a:r>
              <a:rPr lang="en-US" dirty="0" smtClean="0">
                <a:latin typeface="Berlin Sans FB" pitchFamily="34" charset="0"/>
              </a:rPr>
              <a:t> </a:t>
            </a:r>
            <a:r>
              <a:rPr lang="en-US" dirty="0" err="1" smtClean="0">
                <a:latin typeface="Berlin Sans FB" pitchFamily="34" charset="0"/>
              </a:rPr>
              <a:t>hipotesis</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hubungan</a:t>
            </a:r>
            <a:r>
              <a:rPr lang="en-US" dirty="0" smtClean="0">
                <a:latin typeface="Berlin Sans FB" pitchFamily="34" charset="0"/>
              </a:rPr>
              <a:t> </a:t>
            </a:r>
            <a:r>
              <a:rPr lang="en-US" dirty="0" err="1" smtClean="0">
                <a:latin typeface="Berlin Sans FB" pitchFamily="34" charset="0"/>
              </a:rPr>
              <a:t>antar</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fenomena</a:t>
            </a:r>
            <a:r>
              <a:rPr lang="en-US" dirty="0" smtClean="0">
                <a:latin typeface="Berlin Sans FB" pitchFamily="34" charset="0"/>
              </a:rPr>
              <a:t>. </a:t>
            </a:r>
          </a:p>
          <a:p>
            <a:pPr>
              <a:spcBef>
                <a:spcPts val="800"/>
              </a:spcBef>
              <a:spcAft>
                <a:spcPts val="600"/>
              </a:spcAft>
            </a:pP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evaluasi</a:t>
            </a:r>
            <a:r>
              <a:rPr lang="en-US" dirty="0" smtClean="0">
                <a:latin typeface="Berlin Sans FB" pitchFamily="34" charset="0"/>
              </a:rPr>
              <a:t> </a:t>
            </a:r>
            <a:r>
              <a:rPr lang="en-US" dirty="0" err="1" smtClean="0">
                <a:latin typeface="Berlin Sans FB" pitchFamily="34" charset="0"/>
              </a:rPr>
              <a:t>didasarkan</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informasi</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merumuskan</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membuat</a:t>
            </a:r>
            <a:r>
              <a:rPr lang="en-US" dirty="0" smtClean="0">
                <a:latin typeface="Berlin Sans FB" pitchFamily="34" charset="0"/>
              </a:rPr>
              <a:t> program,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menilai</a:t>
            </a:r>
            <a:r>
              <a:rPr lang="en-US" dirty="0" smtClean="0">
                <a:latin typeface="Berlin Sans FB" pitchFamily="34" charset="0"/>
              </a:rPr>
              <a:t> </a:t>
            </a:r>
            <a:r>
              <a:rPr lang="en-US" dirty="0" err="1" smtClean="0">
                <a:latin typeface="Berlin Sans FB" pitchFamily="34" charset="0"/>
              </a:rPr>
              <a:t>dampak</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serta</a:t>
            </a:r>
            <a:r>
              <a:rPr lang="en-US" dirty="0" smtClean="0">
                <a:latin typeface="Berlin Sans FB" pitchFamily="34" charset="0"/>
              </a:rPr>
              <a:t> program.</a:t>
            </a:r>
          </a:p>
          <a:p>
            <a:pPr lvl="0">
              <a:spcAft>
                <a:spcPts val="600"/>
              </a:spcAft>
            </a:pPr>
            <a:endParaRPr lang="en-US" dirty="0" smtClean="0"/>
          </a:p>
          <a:p>
            <a:pPr>
              <a:buNone/>
            </a:pPr>
            <a:endParaRPr lang="en-US"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200" b="1" dirty="0" err="1" smtClean="0">
                <a:solidFill>
                  <a:srgbClr val="FF0000"/>
                </a:solidFill>
              </a:rPr>
              <a:t>Riset</a:t>
            </a:r>
            <a:r>
              <a:rPr lang="en-US" sz="4200" b="1" dirty="0" smtClean="0">
                <a:solidFill>
                  <a:srgbClr val="FF0000"/>
                </a:solidFill>
              </a:rPr>
              <a:t> </a:t>
            </a:r>
            <a:r>
              <a:rPr lang="en-US" sz="4200" b="1" dirty="0" err="1" smtClean="0">
                <a:solidFill>
                  <a:srgbClr val="FF0000"/>
                </a:solidFill>
              </a:rPr>
              <a:t>Aksi</a:t>
            </a:r>
            <a:r>
              <a:rPr lang="en-US" sz="4200" b="1" dirty="0" smtClean="0">
                <a:solidFill>
                  <a:srgbClr val="FF0000"/>
                </a:solidFill>
              </a:rPr>
              <a:t> (</a:t>
            </a:r>
            <a:r>
              <a:rPr lang="en-US" sz="4200" b="1" dirty="0" err="1" smtClean="0">
                <a:solidFill>
                  <a:srgbClr val="FF0000"/>
                </a:solidFill>
              </a:rPr>
              <a:t>Penelitian</a:t>
            </a:r>
            <a:r>
              <a:rPr lang="en-US" sz="4200" b="1" dirty="0" smtClean="0">
                <a:solidFill>
                  <a:srgbClr val="FF0000"/>
                </a:solidFill>
              </a:rPr>
              <a:t> </a:t>
            </a:r>
            <a:r>
              <a:rPr lang="en-US" sz="4200" b="1" dirty="0" err="1" smtClean="0">
                <a:solidFill>
                  <a:srgbClr val="FF0000"/>
                </a:solidFill>
              </a:rPr>
              <a:t>Tindakan</a:t>
            </a:r>
            <a:r>
              <a:rPr lang="en-US" sz="4200" b="1" dirty="0" smtClean="0">
                <a:solidFill>
                  <a:srgbClr val="FF0000"/>
                </a:solidFill>
              </a:rPr>
              <a:t>)</a:t>
            </a:r>
            <a:endParaRPr lang="en-US" sz="4200" dirty="0">
              <a:solidFill>
                <a:srgbClr val="C00000"/>
              </a:solidFill>
            </a:endParaRPr>
          </a:p>
        </p:txBody>
      </p:sp>
      <p:sp>
        <p:nvSpPr>
          <p:cNvPr id="3" name="Content Placeholder 2"/>
          <p:cNvSpPr>
            <a:spLocks noGrp="1"/>
          </p:cNvSpPr>
          <p:nvPr>
            <p:ph idx="1"/>
          </p:nvPr>
        </p:nvSpPr>
        <p:spPr>
          <a:xfrm>
            <a:off x="457200" y="1371600"/>
            <a:ext cx="8229600" cy="47545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nSpc>
                <a:spcPct val="105000"/>
              </a:lnSpc>
              <a:spcAft>
                <a:spcPts val="600"/>
              </a:spcAft>
            </a:pPr>
            <a:r>
              <a:rPr lang="en-US" sz="2700" dirty="0" err="1" smtClean="0">
                <a:latin typeface="Berlin Sans FB" pitchFamily="34" charset="0"/>
              </a:rPr>
              <a:t>Selain</a:t>
            </a:r>
            <a:r>
              <a:rPr lang="en-US" sz="2700" dirty="0" smtClean="0">
                <a:latin typeface="Berlin Sans FB" pitchFamily="34" charset="0"/>
              </a:rPr>
              <a:t> </a:t>
            </a:r>
            <a:r>
              <a:rPr lang="en-US" sz="2700" dirty="0" err="1" smtClean="0">
                <a:latin typeface="Berlin Sans FB" pitchFamily="34" charset="0"/>
              </a:rPr>
              <a:t>dua</a:t>
            </a:r>
            <a:r>
              <a:rPr lang="en-US" sz="2700" dirty="0" smtClean="0">
                <a:latin typeface="Berlin Sans FB" pitchFamily="34" charset="0"/>
              </a:rPr>
              <a:t> </a:t>
            </a:r>
            <a:r>
              <a:rPr lang="en-US" sz="2700" dirty="0" err="1" smtClean="0">
                <a:latin typeface="Berlin Sans FB" pitchFamily="34" charset="0"/>
              </a:rPr>
              <a:t>kelompok</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a:t>
            </a:r>
            <a:r>
              <a:rPr lang="en-US" sz="2700" dirty="0" err="1" smtClean="0">
                <a:latin typeface="Berlin Sans FB" pitchFamily="34" charset="0"/>
              </a:rPr>
              <a:t>dominan</a:t>
            </a:r>
            <a:r>
              <a:rPr lang="en-US" sz="2700" dirty="0" smtClean="0">
                <a:latin typeface="Berlin Sans FB" pitchFamily="34" charset="0"/>
              </a:rPr>
              <a:t> </a:t>
            </a:r>
            <a:r>
              <a:rPr lang="en-US" sz="2700" dirty="0" err="1" smtClean="0">
                <a:latin typeface="Berlin Sans FB" pitchFamily="34" charset="0"/>
              </a:rPr>
              <a:t>tsb</a:t>
            </a:r>
            <a:r>
              <a:rPr lang="en-US" sz="2700" dirty="0" smtClean="0">
                <a:latin typeface="Berlin Sans FB" pitchFamily="34" charset="0"/>
              </a:rPr>
              <a:t>, </a:t>
            </a:r>
            <a:r>
              <a:rPr lang="en-US" sz="2700" dirty="0" err="1" smtClean="0">
                <a:latin typeface="Berlin Sans FB" pitchFamily="34" charset="0"/>
              </a:rPr>
              <a:t>terdapat</a:t>
            </a:r>
            <a:r>
              <a:rPr lang="en-US" sz="2700" dirty="0" smtClean="0">
                <a:latin typeface="Berlin Sans FB" pitchFamily="34" charset="0"/>
              </a:rPr>
              <a:t> pula </a:t>
            </a:r>
            <a:r>
              <a:rPr lang="en-US" sz="2700" dirty="0" err="1" smtClean="0">
                <a:latin typeface="Berlin Sans FB" pitchFamily="34" charset="0"/>
              </a:rPr>
              <a:t>para</a:t>
            </a:r>
            <a:r>
              <a:rPr lang="en-US" sz="2700" dirty="0" smtClean="0">
                <a:latin typeface="Berlin Sans FB" pitchFamily="34" charset="0"/>
              </a:rPr>
              <a:t>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lain, </a:t>
            </a:r>
            <a:r>
              <a:rPr lang="en-US" sz="2700" dirty="0" err="1" smtClean="0">
                <a:latin typeface="Berlin Sans FB" pitchFamily="34" charset="0"/>
              </a:rPr>
              <a:t>yaitu</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a:t>
            </a:r>
          </a:p>
          <a:p>
            <a:pPr lvl="0">
              <a:lnSpc>
                <a:spcPct val="105000"/>
              </a:lnSpc>
              <a:spcAft>
                <a:spcPts val="600"/>
              </a:spcAft>
            </a:pPr>
            <a:r>
              <a:rPr lang="en-US" sz="2700" dirty="0" smtClean="0">
                <a:latin typeface="Berlin Sans FB" pitchFamily="34" charset="0"/>
              </a:rPr>
              <a:t>Para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kritis</a:t>
            </a:r>
            <a:r>
              <a:rPr lang="en-US" sz="2700" dirty="0">
                <a:latin typeface="Berlin Sans FB" pitchFamily="34" charset="0"/>
              </a:rPr>
              <a:t> </a:t>
            </a:r>
            <a:r>
              <a:rPr lang="en-US" sz="2700" dirty="0" err="1">
                <a:latin typeface="Berlin Sans FB" pitchFamily="34" charset="0"/>
              </a:rPr>
              <a:t>berusaha</a:t>
            </a:r>
            <a:r>
              <a:rPr lang="en-US" sz="2700" dirty="0">
                <a:latin typeface="Berlin Sans FB" pitchFamily="34" charset="0"/>
              </a:rPr>
              <a:t> </a:t>
            </a:r>
            <a:r>
              <a:rPr lang="en-US" sz="2700" dirty="0" err="1">
                <a:latin typeface="Berlin Sans FB" pitchFamily="34" charset="0"/>
              </a:rPr>
              <a:t>untuk</a:t>
            </a:r>
            <a:r>
              <a:rPr lang="en-US" sz="2700" dirty="0">
                <a:latin typeface="Berlin Sans FB" pitchFamily="34" charset="0"/>
              </a:rPr>
              <a:t> </a:t>
            </a:r>
            <a:r>
              <a:rPr lang="en-US" sz="2700" dirty="0" err="1">
                <a:latin typeface="Berlin Sans FB" pitchFamily="34" charset="0"/>
              </a:rPr>
              <a:t>mempersatukan</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praksis</a:t>
            </a:r>
            <a:r>
              <a:rPr lang="en-US" sz="2700" dirty="0">
                <a:latin typeface="Berlin Sans FB" pitchFamily="34" charset="0"/>
              </a:rPr>
              <a:t>. </a:t>
            </a:r>
            <a:r>
              <a:rPr lang="en-US" sz="2700" dirty="0" err="1">
                <a:latin typeface="Berlin Sans FB" pitchFamily="34" charset="0"/>
              </a:rPr>
              <a:t>Mereka</a:t>
            </a:r>
            <a:r>
              <a:rPr lang="en-US" sz="2700" dirty="0">
                <a:latin typeface="Berlin Sans FB" pitchFamily="34" charset="0"/>
              </a:rPr>
              <a:t> </a:t>
            </a:r>
            <a:r>
              <a:rPr lang="en-US" sz="2700" dirty="0" err="1" smtClean="0">
                <a:latin typeface="Berlin Sans FB" pitchFamily="34" charset="0"/>
              </a:rPr>
              <a:t>umumnya</a:t>
            </a:r>
            <a:r>
              <a:rPr lang="en-US" sz="2700" dirty="0" smtClean="0">
                <a:latin typeface="Berlin Sans FB" pitchFamily="34" charset="0"/>
              </a:rPr>
              <a:t> </a:t>
            </a:r>
            <a:r>
              <a:rPr lang="en-US" sz="2700" dirty="0" err="1">
                <a:latin typeface="Berlin Sans FB" pitchFamily="34" charset="0"/>
              </a:rPr>
              <a:t>memilih</a:t>
            </a:r>
            <a:r>
              <a:rPr lang="en-US" sz="2700" dirty="0">
                <a:latin typeface="Berlin Sans FB" pitchFamily="34" charset="0"/>
              </a:rPr>
              <a:t> </a:t>
            </a:r>
            <a:r>
              <a:rPr lang="en-US" sz="2700" dirty="0" err="1">
                <a:latin typeface="Berlin Sans FB" pitchFamily="34" charset="0"/>
              </a:rPr>
              <a:t>bidang</a:t>
            </a:r>
            <a:r>
              <a:rPr lang="en-US" sz="2700" dirty="0">
                <a:latin typeface="Berlin Sans FB" pitchFamily="34" charset="0"/>
              </a:rPr>
              <a:t> </a:t>
            </a:r>
            <a:r>
              <a:rPr lang="en-US" sz="2700" dirty="0" err="1">
                <a:latin typeface="Berlin Sans FB" pitchFamily="34" charset="0"/>
              </a:rPr>
              <a:t>garapan</a:t>
            </a:r>
            <a:r>
              <a:rPr lang="en-US" sz="2700" dirty="0">
                <a:latin typeface="Berlin Sans FB" pitchFamily="34" charset="0"/>
              </a:rPr>
              <a:t> yang </a:t>
            </a:r>
            <a:r>
              <a:rPr lang="en-US" sz="2700" dirty="0" err="1">
                <a:latin typeface="Berlin Sans FB" pitchFamily="34" charset="0"/>
              </a:rPr>
              <a:t>bersifat</a:t>
            </a:r>
            <a:r>
              <a:rPr lang="en-US" sz="2700" dirty="0">
                <a:latin typeface="Berlin Sans FB" pitchFamily="34" charset="0"/>
              </a:rPr>
              <a:t> </a:t>
            </a:r>
            <a:r>
              <a:rPr lang="en-US" sz="2700" dirty="0" err="1">
                <a:latin typeface="Berlin Sans FB" pitchFamily="34" charset="0"/>
              </a:rPr>
              <a:t>advokatif</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pemberdayaan</a:t>
            </a:r>
            <a:r>
              <a:rPr lang="en-US" sz="2700" dirty="0">
                <a:latin typeface="Berlin Sans FB" pitchFamily="34" charset="0"/>
              </a:rPr>
              <a:t> (</a:t>
            </a:r>
            <a:r>
              <a:rPr lang="en-US" sz="2700" i="1" dirty="0">
                <a:latin typeface="Berlin Sans FB" pitchFamily="34" charset="0"/>
              </a:rPr>
              <a:t>empowering</a:t>
            </a:r>
            <a:r>
              <a:rPr lang="en-US" sz="2700" dirty="0">
                <a:latin typeface="Berlin Sans FB" pitchFamily="34" charset="0"/>
              </a:rPr>
              <a:t>). </a:t>
            </a:r>
          </a:p>
          <a:p>
            <a:pPr lvl="0">
              <a:lnSpc>
                <a:spcPct val="105000"/>
              </a:lnSpc>
              <a:spcAft>
                <a:spcPts val="600"/>
              </a:spcAft>
            </a:pPr>
            <a:r>
              <a:rPr lang="en-US" sz="2700" dirty="0" smtClean="0">
                <a:latin typeface="Berlin Sans FB" pitchFamily="34" charset="0"/>
              </a:rPr>
              <a:t>Para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 </a:t>
            </a:r>
            <a:r>
              <a:rPr lang="en-US" sz="2700" dirty="0" err="1" smtClean="0">
                <a:latin typeface="Berlin Sans FB" pitchFamily="34" charset="0"/>
              </a:rPr>
              <a:t>berpandangan</a:t>
            </a:r>
            <a:r>
              <a:rPr lang="en-US" sz="2700" dirty="0" smtClean="0">
                <a:latin typeface="Berlin Sans FB" pitchFamily="34" charset="0"/>
              </a:rPr>
              <a:t> </a:t>
            </a:r>
            <a:r>
              <a:rPr lang="en-US" sz="2700" dirty="0" err="1" smtClean="0">
                <a:latin typeface="Berlin Sans FB" pitchFamily="34" charset="0"/>
              </a:rPr>
              <a:t>bahwa</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deskriptif</a:t>
            </a:r>
            <a:r>
              <a:rPr lang="en-US" sz="2700" dirty="0">
                <a:latin typeface="Berlin Sans FB" pitchFamily="34" charset="0"/>
              </a:rPr>
              <a:t> </a:t>
            </a:r>
            <a:r>
              <a:rPr lang="en-US" sz="2700" dirty="0" err="1" smtClean="0">
                <a:latin typeface="Berlin Sans FB" pitchFamily="34" charset="0"/>
              </a:rPr>
              <a:t>seperti</a:t>
            </a:r>
            <a:r>
              <a:rPr lang="en-US" sz="2700" dirty="0" smtClean="0">
                <a:latin typeface="Berlin Sans FB" pitchFamily="34" charset="0"/>
              </a:rPr>
              <a:t> </a:t>
            </a:r>
            <a:r>
              <a:rPr lang="en-US" sz="2700" dirty="0">
                <a:latin typeface="Berlin Sans FB" pitchFamily="34" charset="0"/>
              </a:rPr>
              <a:t>yang </a:t>
            </a:r>
            <a:r>
              <a:rPr lang="en-US" sz="2700" dirty="0" err="1" smtClean="0">
                <a:latin typeface="Berlin Sans FB" pitchFamily="34" charset="0"/>
              </a:rPr>
              <a:t>dikembangkan</a:t>
            </a:r>
            <a:r>
              <a:rPr lang="en-US" sz="2700" dirty="0" smtClean="0">
                <a:latin typeface="Berlin Sans FB" pitchFamily="34" charset="0"/>
              </a:rPr>
              <a:t> </a:t>
            </a:r>
            <a:r>
              <a:rPr lang="en-US" sz="2700" dirty="0" err="1" smtClean="0">
                <a:latin typeface="Berlin Sans FB" pitchFamily="34" charset="0"/>
              </a:rPr>
              <a:t>para</a:t>
            </a:r>
            <a:r>
              <a:rPr lang="en-US" sz="2700" dirty="0" smtClean="0">
                <a:latin typeface="Berlin Sans FB" pitchFamily="34" charset="0"/>
              </a:rPr>
              <a:t>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positivistik</a:t>
            </a:r>
            <a:r>
              <a:rPr lang="en-US" sz="2700" dirty="0">
                <a:latin typeface="Berlin Sans FB" pitchFamily="34" charset="0"/>
              </a:rPr>
              <a:t> </a:t>
            </a:r>
            <a:r>
              <a:rPr lang="en-US" sz="2700" dirty="0" err="1">
                <a:latin typeface="Berlin Sans FB" pitchFamily="34" charset="0"/>
              </a:rPr>
              <a:t>itu</a:t>
            </a:r>
            <a:r>
              <a:rPr lang="en-US" sz="2700" dirty="0">
                <a:latin typeface="Berlin Sans FB" pitchFamily="34" charset="0"/>
              </a:rPr>
              <a:t> </a:t>
            </a:r>
            <a:r>
              <a:rPr lang="en-US" sz="2700" dirty="0" err="1">
                <a:latin typeface="Berlin Sans FB" pitchFamily="34" charset="0"/>
              </a:rPr>
              <a:t>keliru</a:t>
            </a:r>
            <a:r>
              <a:rPr lang="en-US" sz="2700" dirty="0">
                <a:latin typeface="Berlin Sans FB" pitchFamily="34" charset="0"/>
              </a:rPr>
              <a:t>, </a:t>
            </a:r>
            <a:r>
              <a:rPr lang="en-US" sz="2700" dirty="0" err="1">
                <a:latin typeface="Berlin Sans FB" pitchFamily="34" charset="0"/>
              </a:rPr>
              <a:t>karena</a:t>
            </a:r>
            <a:r>
              <a:rPr lang="en-US" sz="2700" dirty="0">
                <a:latin typeface="Berlin Sans FB" pitchFamily="34" charset="0"/>
              </a:rPr>
              <a:t> </a:t>
            </a:r>
            <a:r>
              <a:rPr lang="en-US" sz="2700" dirty="0" err="1">
                <a:latin typeface="Berlin Sans FB" pitchFamily="34" charset="0"/>
              </a:rPr>
              <a:t>tidak</a:t>
            </a:r>
            <a:r>
              <a:rPr lang="en-US" sz="2700" dirty="0">
                <a:latin typeface="Berlin Sans FB" pitchFamily="34" charset="0"/>
              </a:rPr>
              <a:t> </a:t>
            </a:r>
            <a:r>
              <a:rPr lang="en-US" sz="2700" dirty="0" err="1">
                <a:latin typeface="Berlin Sans FB" pitchFamily="34" charset="0"/>
              </a:rPr>
              <a:t>memiliki</a:t>
            </a:r>
            <a:r>
              <a:rPr lang="en-US" sz="2700" dirty="0">
                <a:latin typeface="Berlin Sans FB" pitchFamily="34" charset="0"/>
              </a:rPr>
              <a:t> </a:t>
            </a:r>
            <a:r>
              <a:rPr lang="en-US" sz="2700" dirty="0" err="1">
                <a:latin typeface="Berlin Sans FB" pitchFamily="34" charset="0"/>
              </a:rPr>
              <a:t>dampak</a:t>
            </a:r>
            <a:r>
              <a:rPr lang="en-US" sz="2700" dirty="0">
                <a:latin typeface="Berlin Sans FB" pitchFamily="34" charset="0"/>
              </a:rPr>
              <a:t> </a:t>
            </a:r>
            <a:r>
              <a:rPr lang="en-US" sz="2700" dirty="0" err="1">
                <a:latin typeface="Berlin Sans FB" pitchFamily="34" charset="0"/>
              </a:rPr>
              <a:t>apapun</a:t>
            </a:r>
            <a:r>
              <a:rPr lang="en-US" sz="2700" dirty="0">
                <a:latin typeface="Berlin Sans FB" pitchFamily="34" charset="0"/>
              </a:rPr>
              <a:t> </a:t>
            </a:r>
            <a:r>
              <a:rPr lang="en-US" sz="2700" dirty="0" err="1">
                <a:latin typeface="Berlin Sans FB" pitchFamily="34" charset="0"/>
              </a:rPr>
              <a:t>terhadap</a:t>
            </a:r>
            <a:r>
              <a:rPr lang="en-US" sz="2700" dirty="0">
                <a:latin typeface="Berlin Sans FB" pitchFamily="34" charset="0"/>
              </a:rPr>
              <a:t> </a:t>
            </a:r>
            <a:r>
              <a:rPr lang="en-US" sz="2700" dirty="0" err="1">
                <a:latin typeface="Berlin Sans FB" pitchFamily="34" charset="0"/>
              </a:rPr>
              <a:t>usaha</a:t>
            </a:r>
            <a:r>
              <a:rPr lang="en-US" sz="2700" dirty="0">
                <a:latin typeface="Berlin Sans FB" pitchFamily="34" charset="0"/>
              </a:rPr>
              <a:t> </a:t>
            </a:r>
            <a:r>
              <a:rPr lang="en-US" sz="2700" dirty="0" err="1">
                <a:latin typeface="Berlin Sans FB" pitchFamily="34" charset="0"/>
              </a:rPr>
              <a:t>perbaikan</a:t>
            </a:r>
            <a:r>
              <a:rPr lang="en-US" sz="2700" dirty="0">
                <a:latin typeface="Berlin Sans FB" pitchFamily="34" charset="0"/>
              </a:rPr>
              <a:t> </a:t>
            </a:r>
            <a:r>
              <a:rPr lang="en-US" sz="2700" dirty="0" err="1">
                <a:latin typeface="Berlin Sans FB" pitchFamily="34" charset="0"/>
              </a:rPr>
              <a:t>praktik-praktik</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ataupun</a:t>
            </a:r>
            <a:r>
              <a:rPr lang="en-US" sz="2700" dirty="0">
                <a:latin typeface="Berlin Sans FB" pitchFamily="34" charset="0"/>
              </a:rPr>
              <a:t> </a:t>
            </a:r>
            <a:r>
              <a:rPr lang="en-US" sz="2700" dirty="0" err="1">
                <a:latin typeface="Berlin Sans FB" pitchFamily="34" charset="0"/>
              </a:rPr>
              <a:t>peningkatan</a:t>
            </a:r>
            <a:r>
              <a:rPr lang="en-US" sz="2700" dirty="0">
                <a:latin typeface="Berlin Sans FB" pitchFamily="34" charset="0"/>
              </a:rPr>
              <a:t> </a:t>
            </a:r>
            <a:r>
              <a:rPr lang="en-US" sz="2700" dirty="0" err="1">
                <a:latin typeface="Berlin Sans FB" pitchFamily="34" charset="0"/>
              </a:rPr>
              <a:t>kualitas</a:t>
            </a:r>
            <a:r>
              <a:rPr lang="en-US" sz="2700" dirty="0">
                <a:latin typeface="Berlin Sans FB" pitchFamily="34" charset="0"/>
              </a:rPr>
              <a:t> </a:t>
            </a:r>
            <a:r>
              <a:rPr lang="en-US" sz="2700" dirty="0" err="1">
                <a:latin typeface="Berlin Sans FB" pitchFamily="34" charset="0"/>
              </a:rPr>
              <a:t>kehidupan</a:t>
            </a:r>
            <a:r>
              <a:rPr lang="en-US" sz="2700" dirty="0">
                <a:latin typeface="Berlin Sans FB" pitchFamily="34" charset="0"/>
              </a:rPr>
              <a:t> </a:t>
            </a:r>
            <a:r>
              <a:rPr lang="en-US" sz="2700" dirty="0" err="1">
                <a:latin typeface="Berlin Sans FB" pitchFamily="34" charset="0"/>
              </a:rPr>
              <a:t>masyarakat</a:t>
            </a:r>
            <a:r>
              <a:rPr lang="en-US" sz="2700" dirty="0">
                <a:latin typeface="Berlin Sans FB" pitchFamily="34" charset="0"/>
              </a:rPr>
              <a:t>. </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9074" y="227012"/>
            <a:ext cx="8239125" cy="687387"/>
          </a:xfrm>
          <a:solidFill>
            <a:schemeClr val="hlink"/>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4700" b="1" dirty="0" err="1" smtClean="0">
                <a:solidFill>
                  <a:srgbClr val="FF0000"/>
                </a:solidFill>
                <a:latin typeface="Brush Script MT" pitchFamily="66" charset="0"/>
              </a:rPr>
              <a:t>Metode</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Penelitian</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Tindakan</a:t>
            </a:r>
            <a:endParaRPr lang="en-US" sz="4700" b="1" dirty="0" smtClean="0">
              <a:solidFill>
                <a:srgbClr val="FF0000"/>
              </a:solidFill>
              <a:latin typeface="Brush Script MT" pitchFamily="66" charset="0"/>
            </a:endParaRPr>
          </a:p>
        </p:txBody>
      </p:sp>
      <p:sp>
        <p:nvSpPr>
          <p:cNvPr id="17411" name="Rectangle 3"/>
          <p:cNvSpPr>
            <a:spLocks noGrp="1" noChangeArrowheads="1"/>
          </p:cNvSpPr>
          <p:nvPr>
            <p:ph type="body" idx="1"/>
          </p:nvPr>
        </p:nvSpPr>
        <p:spPr>
          <a:xfrm>
            <a:off x="250824" y="1066800"/>
            <a:ext cx="8207375" cy="5257800"/>
          </a:xfrm>
          <a:solidFill>
            <a:srgbClr val="FCC36E"/>
          </a:solidFill>
          <a:ln w="38100" cmpd="dbl">
            <a:solidFill>
              <a:schemeClr val="tx1"/>
            </a:solidFill>
          </a:ln>
        </p:spPr>
        <p:txBody>
          <a:bodyPr/>
          <a:lstStyle/>
          <a:p>
            <a:pPr eaLnBrk="1" hangingPunct="1">
              <a:lnSpc>
                <a:spcPct val="90000"/>
              </a:lnSpc>
            </a:pPr>
            <a:r>
              <a:rPr lang="en-US" sz="2200" smtClean="0">
                <a:latin typeface="Berlin Sans FB" pitchFamily="34" charset="0"/>
              </a:rPr>
              <a:t>Mendasarkan pd paradigma teori kritis, datang paling belakangan.</a:t>
            </a:r>
          </a:p>
          <a:p>
            <a:pPr eaLnBrk="1" hangingPunct="1">
              <a:lnSpc>
                <a:spcPct val="90000"/>
              </a:lnSpc>
            </a:pPr>
            <a:r>
              <a:rPr lang="en-US" sz="2200" smtClean="0">
                <a:latin typeface="Berlin Sans FB" pitchFamily="34" charset="0"/>
              </a:rPr>
              <a:t>Hubungan antara teori dan praktik (penelitian jenis lain jarang diaplikasikan utk perbaikan).</a:t>
            </a:r>
          </a:p>
          <a:p>
            <a:pPr eaLnBrk="1" hangingPunct="1">
              <a:lnSpc>
                <a:spcPct val="90000"/>
              </a:lnSpc>
            </a:pPr>
            <a:r>
              <a:rPr lang="en-US" sz="2200" smtClean="0">
                <a:latin typeface="Berlin Sans FB" pitchFamily="34" charset="0"/>
              </a:rPr>
              <a:t>Adanya hubungan antara peneliti dgn klp sasaran </a:t>
            </a:r>
            <a:r>
              <a:rPr lang="en-US" sz="2200" smtClean="0">
                <a:latin typeface="Berlin Sans FB" pitchFamily="34" charset="0"/>
                <a:sym typeface="Wingdings" pitchFamily="2" charset="2"/>
              </a:rPr>
              <a:t></a:t>
            </a:r>
            <a:r>
              <a:rPr lang="en-US" sz="2200" smtClean="0">
                <a:latin typeface="Berlin Sans FB" pitchFamily="34" charset="0"/>
              </a:rPr>
              <a:t> subyek sebaiknya diberitahu dan diajak bekerjasama utk mencapai tujuan bersama.</a:t>
            </a:r>
            <a:endParaRPr lang="sv-SE" sz="2200" smtClean="0">
              <a:latin typeface="Berlin Sans FB" pitchFamily="34" charset="0"/>
            </a:endParaRPr>
          </a:p>
          <a:p>
            <a:pPr eaLnBrk="1" hangingPunct="1">
              <a:lnSpc>
                <a:spcPct val="90000"/>
              </a:lnSpc>
            </a:pPr>
            <a:r>
              <a:rPr lang="sv-SE" sz="2200" smtClean="0">
                <a:latin typeface="Berlin Sans FB" pitchFamily="34" charset="0"/>
              </a:rPr>
              <a:t>Orientasi penelitian bukan utk mencari ”kebenaran” tetapi utk memecahkan permasalahan riil yg dihadapi baik oleh peneliti maupun subyek yg diteliti melalui langkah-langkah penerapan tindakan.</a:t>
            </a:r>
          </a:p>
          <a:p>
            <a:pPr eaLnBrk="1" hangingPunct="1">
              <a:lnSpc>
                <a:spcPct val="90000"/>
              </a:lnSpc>
            </a:pPr>
            <a:r>
              <a:rPr lang="sv-SE" sz="2200" smtClean="0">
                <a:latin typeface="Berlin Sans FB" pitchFamily="34" charset="0"/>
              </a:rPr>
              <a:t>Bersifat kooperatif, antara yg memberikan tindakan dan pihak yang dikenai tindakan (Dokter dalam mengobati pasien akan lebih efektif jika pasiennya juga bersifat kooperatif/mau bekerja sama).</a:t>
            </a:r>
            <a:endParaRPr lang="en-US" sz="220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28600" y="381000"/>
            <a:ext cx="7826375" cy="576263"/>
          </a:xfrm>
          <a:solidFill>
            <a:srgbClr val="FCC36E"/>
          </a:solidFill>
          <a:ln w="38100" cmpd="dbl">
            <a:solidFill>
              <a:schemeClr val="tx1"/>
            </a:solidFill>
          </a:ln>
        </p:spPr>
        <p:txBody>
          <a:bodyPr>
            <a:noAutofit/>
          </a:bodyPr>
          <a:lstStyle/>
          <a:p>
            <a:pPr eaLnBrk="1" hangingPunct="1"/>
            <a:r>
              <a:rPr lang="en-US" sz="4000" i="1" dirty="0" err="1" smtClean="0">
                <a:solidFill>
                  <a:schemeClr val="tx1"/>
                </a:solidFill>
                <a:latin typeface="Berlin Sans FB" pitchFamily="34" charset="0"/>
              </a:rPr>
              <a:t>Penelitian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Tindakan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Lanjutan</a:t>
            </a:r>
            <a:r>
              <a:rPr lang="en-US" sz="4000" i="1" dirty="0" smtClean="0">
                <a:solidFill>
                  <a:schemeClr val="tx1"/>
                </a:solidFill>
                <a:latin typeface="Berlin Sans FB" pitchFamily="34" charset="0"/>
              </a:rPr>
              <a:t>….</a:t>
            </a:r>
          </a:p>
        </p:txBody>
      </p:sp>
      <p:sp>
        <p:nvSpPr>
          <p:cNvPr id="43011" name="Rectangle 3"/>
          <p:cNvSpPr>
            <a:spLocks noGrp="1" noChangeArrowheads="1"/>
          </p:cNvSpPr>
          <p:nvPr>
            <p:ph type="body" idx="4294967295"/>
          </p:nvPr>
        </p:nvSpPr>
        <p:spPr>
          <a:xfrm>
            <a:off x="263524" y="1143000"/>
            <a:ext cx="8118476" cy="5105400"/>
          </a:xfrm>
          <a:solidFill>
            <a:srgbClr val="9EFB6F"/>
          </a:solidFill>
          <a:ln w="38100" cmpd="dbl">
            <a:solidFill>
              <a:schemeClr val="tx1"/>
            </a:solidFill>
          </a:ln>
        </p:spPr>
        <p:txBody>
          <a:bodyPr/>
          <a:lstStyle/>
          <a:p>
            <a:pPr eaLnBrk="1" hangingPunct="1">
              <a:lnSpc>
                <a:spcPct val="80000"/>
              </a:lnSpc>
              <a:spcAft>
                <a:spcPts val="600"/>
              </a:spcAft>
            </a:pPr>
            <a:r>
              <a:rPr lang="sv-SE" sz="2800" dirty="0" smtClean="0">
                <a:latin typeface="Berlin Sans FB" pitchFamily="34" charset="0"/>
              </a:rPr>
              <a:t>Dilaksanakan pada lokasi terjadinya permasalah-an tersebut (tidak diuji-cobakan pada subjek yang lain atau di tempat lain).</a:t>
            </a:r>
          </a:p>
          <a:p>
            <a:pPr eaLnBrk="1" hangingPunct="1">
              <a:lnSpc>
                <a:spcPct val="80000"/>
              </a:lnSpc>
              <a:spcAft>
                <a:spcPts val="600"/>
              </a:spcAft>
            </a:pPr>
            <a:r>
              <a:rPr lang="sv-SE" sz="2800" dirty="0" smtClean="0">
                <a:latin typeface="Berlin Sans FB" pitchFamily="34" charset="0"/>
              </a:rPr>
              <a:t>Bersifat partisipatif, karena memerlukan partisipasi dari pihak yang dikenai tindakan.</a:t>
            </a:r>
          </a:p>
          <a:p>
            <a:pPr eaLnBrk="1" hangingPunct="1">
              <a:lnSpc>
                <a:spcPct val="80000"/>
              </a:lnSpc>
              <a:spcAft>
                <a:spcPts val="600"/>
              </a:spcAft>
            </a:pPr>
            <a:r>
              <a:rPr lang="sv-SE" sz="2800" dirty="0" smtClean="0">
                <a:latin typeface="Berlin Sans FB" pitchFamily="34" charset="0"/>
              </a:rPr>
              <a:t>Dilakukan pada </a:t>
            </a:r>
            <a:r>
              <a:rPr lang="sv-SE" sz="2800" i="1" dirty="0" smtClean="0">
                <a:latin typeface="Berlin Sans FB" pitchFamily="34" charset="0"/>
              </a:rPr>
              <a:t>setting</a:t>
            </a:r>
            <a:r>
              <a:rPr lang="sv-SE" sz="2800" dirty="0" smtClean="0">
                <a:latin typeface="Berlin Sans FB" pitchFamily="34" charset="0"/>
              </a:rPr>
              <a:t> yang natural, tidak ada perubahan atau pengaturan apapun, kecuali tindakan yang akan diterapkan.</a:t>
            </a:r>
          </a:p>
          <a:p>
            <a:pPr eaLnBrk="1" hangingPunct="1">
              <a:lnSpc>
                <a:spcPct val="80000"/>
              </a:lnSpc>
              <a:spcAft>
                <a:spcPts val="600"/>
              </a:spcAft>
            </a:pPr>
            <a:r>
              <a:rPr lang="sv-SE" sz="2800" dirty="0" smtClean="0">
                <a:latin typeface="Berlin Sans FB" pitchFamily="34" charset="0"/>
              </a:rPr>
              <a:t>Tidak ada upaya pengendalian terhadap faktor (variabel) pengganggu atau yang berpengaruh thd. hasil.</a:t>
            </a:r>
          </a:p>
          <a:p>
            <a:pPr eaLnBrk="1" hangingPunct="1">
              <a:lnSpc>
                <a:spcPct val="80000"/>
              </a:lnSpc>
              <a:spcAft>
                <a:spcPts val="600"/>
              </a:spcAft>
            </a:pPr>
            <a:r>
              <a:rPr lang="sv-SE" sz="2800" dirty="0" smtClean="0">
                <a:latin typeface="Berlin Sans FB" pitchFamily="34" charset="0"/>
              </a:rPr>
              <a:t>Tidak ada upaya generalisasi dari hsl temuan.</a:t>
            </a:r>
            <a:endParaRPr lang="en-US" sz="2800" dirty="0" smtClean="0">
              <a:latin typeface="Berlin Sans FB" pitchFamily="34" charset="0"/>
            </a:endParaRPr>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219074" y="227013"/>
            <a:ext cx="8162925" cy="754062"/>
          </a:xfrm>
          <a:gradFill rotWithShape="1">
            <a:gsLst>
              <a:gs pos="0">
                <a:srgbClr val="FCC36E"/>
              </a:gs>
              <a:gs pos="100000">
                <a:schemeClr val="bg1"/>
              </a:gs>
            </a:gsLst>
            <a:lin ang="5400000" scaled="1"/>
          </a:gradFill>
        </p:spPr>
        <p:txBody>
          <a:bodyPr>
            <a:normAutofit fontScale="90000"/>
          </a:bodyPr>
          <a:lstStyle/>
          <a:p>
            <a:pPr eaLnBrk="1" hangingPunct="1"/>
            <a:r>
              <a:rPr lang="en-US" i="1" dirty="0" err="1" smtClean="0">
                <a:solidFill>
                  <a:schemeClr val="tx1"/>
                </a:solidFill>
                <a:latin typeface="Berlin Sans FB" pitchFamily="34" charset="0"/>
              </a:rPr>
              <a:t>Penelitian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Tindakan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Lanjutan</a:t>
            </a:r>
            <a:r>
              <a:rPr lang="en-US" i="1" dirty="0" smtClean="0">
                <a:solidFill>
                  <a:schemeClr val="tx1"/>
                </a:solidFill>
                <a:latin typeface="Berlin Sans FB" pitchFamily="34" charset="0"/>
              </a:rPr>
              <a:t>….</a:t>
            </a:r>
          </a:p>
        </p:txBody>
      </p:sp>
      <p:sp>
        <p:nvSpPr>
          <p:cNvPr id="44035" name="Rectangle 3"/>
          <p:cNvSpPr>
            <a:spLocks noGrp="1" noChangeArrowheads="1"/>
          </p:cNvSpPr>
          <p:nvPr>
            <p:ph type="body" idx="4294967295"/>
          </p:nvPr>
        </p:nvSpPr>
        <p:spPr>
          <a:xfrm>
            <a:off x="263524" y="1219200"/>
            <a:ext cx="7966075" cy="4876800"/>
          </a:xfrm>
          <a:solidFill>
            <a:srgbClr val="FCC36E"/>
          </a:solidFill>
          <a:ln w="38100" cmpd="dbl">
            <a:solidFill>
              <a:schemeClr val="tx1"/>
            </a:solidFill>
          </a:ln>
        </p:spPr>
        <p:txBody>
          <a:bodyPr>
            <a:normAutofit/>
          </a:bodyPr>
          <a:lstStyle/>
          <a:p>
            <a:pPr eaLnBrk="1" hangingPunct="1">
              <a:lnSpc>
                <a:spcPct val="85000"/>
              </a:lnSpc>
              <a:spcAft>
                <a:spcPts val="600"/>
              </a:spcAft>
            </a:pPr>
            <a:r>
              <a:rPr lang="fi-FI" sz="2500" dirty="0" smtClean="0">
                <a:latin typeface="Berlin Sans FB" pitchFamily="34" charset="0"/>
              </a:rPr>
              <a:t>Langkah-langkah tindakan yang dilakukan dalam bentuk siklus (daur). Memungkinkan adanya perbaik-an dalam setiap siklusnya. Jumlah siklus mestinya  tdk dapat ditetapkan terlebih dahulu oleh peneliti, karena apa yang akan terjadi dengan adanya tindakan tsb,  dan kapan tindakan tsb. akan mendatangkan hasil, belum dapat diketahui sebelumnya.</a:t>
            </a:r>
          </a:p>
          <a:p>
            <a:pPr eaLnBrk="1" hangingPunct="1">
              <a:lnSpc>
                <a:spcPct val="85000"/>
              </a:lnSpc>
              <a:spcAft>
                <a:spcPts val="600"/>
              </a:spcAft>
            </a:pPr>
            <a:r>
              <a:rPr lang="fi-FI" sz="2500" dirty="0" smtClean="0">
                <a:latin typeface="Berlin Sans FB" pitchFamily="34" charset="0"/>
              </a:rPr>
              <a:t>Terdapat empat komponen penting dalam setiap langkah/siklusnya, yaitu: (1) perencanaan; (2) penerapan tindakan; (3) observasi (M &amp; E); dan (4) refleksi.</a:t>
            </a:r>
          </a:p>
          <a:p>
            <a:pPr eaLnBrk="1" hangingPunct="1">
              <a:lnSpc>
                <a:spcPct val="85000"/>
              </a:lnSpc>
              <a:spcAft>
                <a:spcPts val="600"/>
              </a:spcAft>
            </a:pPr>
            <a:r>
              <a:rPr lang="fi-FI" sz="2500" dirty="0" smtClean="0">
                <a:latin typeface="Berlin Sans FB" pitchFamily="34" charset="0"/>
              </a:rPr>
              <a:t>Adanya langkah/upaya untuk berpikir secara reflektif, baik sesudah maupun sebelum tindakan dilakukan.</a:t>
            </a:r>
            <a:endParaRPr lang="en-US" sz="2500" dirty="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3712"/>
          </a:xfrm>
        </p:spPr>
        <p:txBody>
          <a:bodyPr>
            <a:normAutofit fontScale="90000"/>
          </a:bodyPr>
          <a:lstStyle/>
          <a:p>
            <a:pPr algn="l"/>
            <a:r>
              <a:rPr lang="en-US" dirty="0" err="1" smtClean="0"/>
              <a:t>Validitas</a:t>
            </a:r>
            <a:r>
              <a:rPr lang="en-US" dirty="0" smtClean="0"/>
              <a:t> </a:t>
            </a:r>
            <a:r>
              <a:rPr lang="en-US" dirty="0" err="1" smtClean="0"/>
              <a:t>Penelitian</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err="1" smtClean="0">
                <a:latin typeface="Arial Unicode MS" pitchFamily="34" charset="-128"/>
                <a:ea typeface="Arial Unicode MS" pitchFamily="34" charset="-128"/>
                <a:cs typeface="Arial Unicode MS" pitchFamily="34" charset="-128"/>
              </a:rPr>
              <a:t>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semua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menggunakan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paradigma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positivistik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menghadapi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pertanyaan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besar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yaitu</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benar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atau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dipercaya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dan</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menggeneralisasikan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sejumlah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kondisinya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dianggap</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sama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teliti</a:t>
            </a:r>
            <a:r>
              <a:rPr lang="en-US" dirty="0" smtClean="0">
                <a:latin typeface="Arial Unicode MS" pitchFamily="34" charset="-128"/>
                <a:ea typeface="Arial Unicode MS" pitchFamily="34" charset="-128"/>
                <a:cs typeface="Arial Unicode MS" pitchFamily="34" charset="-128"/>
              </a:rPr>
              <a:t> ?</a:t>
            </a:r>
          </a:p>
          <a:p>
            <a:pPr>
              <a:spcBef>
                <a:spcPts val="1200"/>
              </a:spcBef>
            </a:pP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(1) </a:t>
            </a:r>
            <a:r>
              <a:rPr lang="en-US" dirty="0" err="1" smtClean="0">
                <a:latin typeface="Arial Unicode MS" pitchFamily="34" charset="-128"/>
                <a:ea typeface="Arial Unicode MS" pitchFamily="34" charset="-128"/>
                <a:cs typeface="Arial Unicode MS" pitchFamily="34" charset="-128"/>
              </a:rPr>
              <a:t>adalah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berkaitan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internal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sedangkan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(2) </a:t>
            </a:r>
            <a:r>
              <a:rPr lang="en-US" dirty="0" err="1" smtClean="0">
                <a:latin typeface="Arial Unicode MS" pitchFamily="34" charset="-128"/>
                <a:ea typeface="Arial Unicode MS" pitchFamily="34" charset="-128"/>
                <a:cs typeface="Arial Unicode MS" pitchFamily="34" charset="-128"/>
              </a:rPr>
              <a:t>menyangkut</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eksternal</a:t>
            </a:r>
            <a:r>
              <a:rPr lang="en-US" b="1"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p>
          <a:p>
            <a:pPr>
              <a:buNone/>
            </a:pPr>
            <a:endParaRPr lang="en-US" dirty="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en-US" sz="5400" dirty="0" err="1" smtClean="0">
                <a:solidFill>
                  <a:schemeClr val="tx1"/>
                </a:solidFill>
                <a:latin typeface="Brush Script MT" pitchFamily="66" charset="0"/>
              </a:rPr>
              <a:t>Karakteristik</a:t>
            </a:r>
            <a:r>
              <a:rPr lang="en-US" sz="5400" dirty="0" smtClean="0">
                <a:solidFill>
                  <a:schemeClr val="tx1"/>
                </a:solidFill>
                <a:latin typeface="Brush Script MT" pitchFamily="66" charset="0"/>
              </a:rPr>
              <a:t> </a:t>
            </a:r>
            <a:r>
              <a:rPr lang="en-US" sz="5400" dirty="0" err="1" smtClean="0">
                <a:solidFill>
                  <a:schemeClr val="tx1"/>
                </a:solidFill>
                <a:latin typeface="Brush Script MT" pitchFamily="66" charset="0"/>
              </a:rPr>
              <a:t>Penel</a:t>
            </a:r>
            <a:r>
              <a:rPr lang="en-US" sz="5400" dirty="0" smtClean="0">
                <a:solidFill>
                  <a:schemeClr val="tx1"/>
                </a:solidFill>
                <a:latin typeface="Brush Script MT" pitchFamily="66" charset="0"/>
              </a:rPr>
              <a:t>. </a:t>
            </a:r>
            <a:r>
              <a:rPr lang="en-US" sz="5400" dirty="0" err="1" smtClean="0">
                <a:solidFill>
                  <a:schemeClr val="tx1"/>
                </a:solidFill>
                <a:latin typeface="Brush Script MT" pitchFamily="66" charset="0"/>
              </a:rPr>
              <a:t>Eksperimen</a:t>
            </a:r>
            <a:endParaRPr lang="en-US" sz="5400" dirty="0">
              <a:solidFill>
                <a:schemeClr val="tx1"/>
              </a:solidFill>
              <a:latin typeface="Brush Script MT" pitchFamily="66"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pPr lvl="0"/>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paling </a:t>
            </a:r>
            <a:r>
              <a:rPr lang="en-US" dirty="0" err="1" smtClean="0">
                <a:latin typeface="Berlin Sans FB" pitchFamily="34" charset="0"/>
              </a:rPr>
              <a:t>dapat</a:t>
            </a:r>
            <a:r>
              <a:rPr lang="en-US" dirty="0" smtClean="0">
                <a:latin typeface="Berlin Sans FB" pitchFamily="34" charset="0"/>
              </a:rPr>
              <a:t> </a:t>
            </a:r>
            <a:r>
              <a:rPr lang="en-US" dirty="0" err="1" smtClean="0">
                <a:latin typeface="Berlin Sans FB" pitchFamily="34" charset="0"/>
              </a:rPr>
              <a:t>diandalkan</a:t>
            </a:r>
            <a:r>
              <a:rPr lang="en-US" dirty="0" smtClean="0">
                <a:latin typeface="Berlin Sans FB" pitchFamily="34" charset="0"/>
              </a:rPr>
              <a:t> </a:t>
            </a:r>
            <a:r>
              <a:rPr lang="en-US" dirty="0" err="1" smtClean="0">
                <a:latin typeface="Berlin Sans FB" pitchFamily="34" charset="0"/>
              </a:rPr>
              <a:t>keilmiahannya</a:t>
            </a:r>
            <a:r>
              <a:rPr lang="en-US" dirty="0" smtClean="0">
                <a:latin typeface="Berlin Sans FB" pitchFamily="34" charset="0"/>
              </a:rPr>
              <a:t> (paling valid), </a:t>
            </a:r>
            <a:r>
              <a:rPr lang="en-US" dirty="0" err="1" smtClean="0">
                <a:latin typeface="Berlin Sans FB" pitchFamily="34" charset="0"/>
              </a:rPr>
              <a:t>karena</a:t>
            </a:r>
            <a:r>
              <a:rPr lang="en-US" dirty="0" smtClean="0">
                <a:latin typeface="Berlin Sans FB" pitchFamily="34" charset="0"/>
              </a:rPr>
              <a:t>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pengontrolan</a:t>
            </a:r>
            <a:r>
              <a:rPr lang="en-US" dirty="0" smtClean="0">
                <a:latin typeface="Berlin Sans FB" pitchFamily="34" charset="0"/>
              </a:rPr>
              <a:t> </a:t>
            </a:r>
            <a:r>
              <a:rPr lang="en-US" dirty="0" err="1" smtClean="0">
                <a:latin typeface="Berlin Sans FB" pitchFamily="34" charset="0"/>
              </a:rPr>
              <a:t>secara</a:t>
            </a:r>
            <a:r>
              <a:rPr lang="en-US" dirty="0" smtClean="0">
                <a:latin typeface="Berlin Sans FB" pitchFamily="34" charset="0"/>
              </a:rPr>
              <a:t> </a:t>
            </a:r>
            <a:r>
              <a:rPr lang="en-US" dirty="0" err="1" smtClean="0">
                <a:latin typeface="Berlin Sans FB" pitchFamily="34" charset="0"/>
              </a:rPr>
              <a:t>ketat</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variabel-variabel</a:t>
            </a:r>
            <a:r>
              <a:rPr lang="en-US" dirty="0" smtClean="0">
                <a:latin typeface="Berlin Sans FB" pitchFamily="34" charset="0"/>
              </a:rPr>
              <a:t> </a:t>
            </a:r>
            <a:r>
              <a:rPr lang="en-US" dirty="0" err="1" smtClean="0">
                <a:latin typeface="Berlin Sans FB" pitchFamily="34" charset="0"/>
              </a:rPr>
              <a:t>pengganggu</a:t>
            </a:r>
            <a:r>
              <a:rPr lang="en-US" dirty="0" smtClean="0">
                <a:latin typeface="Berlin Sans FB" pitchFamily="34" charset="0"/>
              </a:rPr>
              <a:t> </a:t>
            </a: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luar</a:t>
            </a:r>
            <a:r>
              <a:rPr lang="en-US" dirty="0" smtClean="0">
                <a:latin typeface="Berlin Sans FB" pitchFamily="34" charset="0"/>
              </a:rPr>
              <a:t> yang </a:t>
            </a:r>
            <a:r>
              <a:rPr lang="en-US" dirty="0" err="1" smtClean="0">
                <a:latin typeface="Berlin Sans FB" pitchFamily="34" charset="0"/>
              </a:rPr>
              <a:t>dieksperimenkan</a:t>
            </a:r>
            <a:r>
              <a:rPr lang="en-US" dirty="0" smtClean="0">
                <a:latin typeface="Berlin Sans FB" pitchFamily="34" charset="0"/>
              </a:rPr>
              <a:t> (Borg &amp; Gall, 1983). </a:t>
            </a:r>
          </a:p>
          <a:p>
            <a:pPr lvl="0">
              <a:lnSpc>
                <a:spcPct val="90000"/>
              </a:lnSpc>
              <a:spcAft>
                <a:spcPts val="600"/>
              </a:spcAft>
            </a:pPr>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rancangan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a:t>
            </a:r>
            <a:r>
              <a:rPr lang="en-US" dirty="0" err="1" smtClean="0">
                <a:latin typeface="Berlin Sans FB" pitchFamily="34" charset="0"/>
              </a:rPr>
              <a:t>memberikan</a:t>
            </a:r>
            <a:r>
              <a:rPr lang="en-US" dirty="0" smtClean="0">
                <a:latin typeface="Berlin Sans FB" pitchFamily="34" charset="0"/>
              </a:rPr>
              <a:t> </a:t>
            </a:r>
            <a:r>
              <a:rPr lang="en-US" dirty="0" err="1" smtClean="0">
                <a:latin typeface="Berlin Sans FB" pitchFamily="34" charset="0"/>
              </a:rPr>
              <a:t>pengujian</a:t>
            </a:r>
            <a:r>
              <a:rPr lang="en-US" dirty="0" smtClean="0">
                <a:latin typeface="Berlin Sans FB" pitchFamily="34" charset="0"/>
              </a:rPr>
              <a:t> </a:t>
            </a:r>
            <a:r>
              <a:rPr lang="en-US" dirty="0" err="1" smtClean="0">
                <a:latin typeface="Berlin Sans FB" pitchFamily="34" charset="0"/>
              </a:rPr>
              <a:t>hipotesis</a:t>
            </a:r>
            <a:r>
              <a:rPr lang="en-US" dirty="0" smtClean="0">
                <a:latin typeface="Berlin Sans FB" pitchFamily="34" charset="0"/>
              </a:rPr>
              <a:t> yang paling </a:t>
            </a:r>
            <a:r>
              <a:rPr lang="en-US" dirty="0" err="1" smtClean="0">
                <a:latin typeface="Berlin Sans FB" pitchFamily="34" charset="0"/>
              </a:rPr>
              <a:t>ketat</a:t>
            </a:r>
            <a:r>
              <a:rPr lang="en-US" dirty="0" smtClean="0">
                <a:latin typeface="Berlin Sans FB" pitchFamily="34" charset="0"/>
              </a:rPr>
              <a:t> </a:t>
            </a:r>
            <a:r>
              <a:rPr lang="en-US" dirty="0" err="1" smtClean="0">
                <a:latin typeface="Berlin Sans FB" pitchFamily="34" charset="0"/>
              </a:rPr>
              <a:t>dibanding</a:t>
            </a:r>
            <a:r>
              <a:rPr lang="en-US" dirty="0" smtClean="0">
                <a:latin typeface="Berlin Sans FB" pitchFamily="34" charset="0"/>
              </a:rPr>
              <a:t> </a:t>
            </a:r>
            <a:r>
              <a:rPr lang="en-US" dirty="0" err="1" smtClean="0">
                <a:latin typeface="Berlin Sans FB" pitchFamily="34" charset="0"/>
              </a:rPr>
              <a:t>jenis</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lain. </a:t>
            </a:r>
          </a:p>
          <a:p>
            <a:pPr lvl="0">
              <a:lnSpc>
                <a:spcPct val="90000"/>
              </a:lnSpc>
              <a:spcAft>
                <a:spcPts val="600"/>
              </a:spcAft>
            </a:pPr>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a:t>
            </a:r>
            <a:r>
              <a:rPr lang="en-US" dirty="0" err="1" smtClean="0">
                <a:latin typeface="Berlin Sans FB" pitchFamily="34" charset="0"/>
              </a:rPr>
              <a:t>digunakan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mencari</a:t>
            </a:r>
            <a:r>
              <a:rPr lang="en-US" dirty="0" smtClean="0">
                <a:latin typeface="Berlin Sans FB" pitchFamily="34" charset="0"/>
              </a:rPr>
              <a:t> </a:t>
            </a:r>
            <a:r>
              <a:rPr lang="en-US" dirty="0" err="1" smtClean="0">
                <a:latin typeface="Berlin Sans FB" pitchFamily="34" charset="0"/>
              </a:rPr>
              <a:t>pengaruh</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tertentu</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dampaknya</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kondisi</a:t>
            </a:r>
            <a:r>
              <a:rPr lang="en-US" dirty="0" smtClean="0">
                <a:latin typeface="Berlin Sans FB" pitchFamily="34" charset="0"/>
              </a:rPr>
              <a:t> yang </a:t>
            </a:r>
            <a:r>
              <a:rPr lang="en-US" dirty="0" err="1" smtClean="0">
                <a:latin typeface="Berlin Sans FB" pitchFamily="34" charset="0"/>
              </a:rPr>
              <a:t>terkendalikan</a:t>
            </a:r>
            <a:r>
              <a:rPr lang="en-US" dirty="0" smtClean="0">
                <a:latin typeface="Berlin Sans FB" pitchFamily="34" charset="0"/>
              </a:rPr>
              <a:t>. </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style>
          <a:lnRef idx="1">
            <a:schemeClr val="accent1"/>
          </a:lnRef>
          <a:fillRef idx="2">
            <a:schemeClr val="accent1"/>
          </a:fillRef>
          <a:effectRef idx="1">
            <a:schemeClr val="accent1"/>
          </a:effectRef>
          <a:fontRef idx="minor">
            <a:schemeClr val="dk1"/>
          </a:fontRef>
        </p:style>
        <p:txBody>
          <a:bodyPr>
            <a:noAutofit/>
          </a:bodyPr>
          <a:lstStyle/>
          <a:p>
            <a:pPr>
              <a:buNone/>
            </a:pPr>
            <a:r>
              <a:rPr lang="en-US" sz="3000" dirty="0" err="1" smtClean="0">
                <a:latin typeface="Berlin Sans FB" pitchFamily="34" charset="0"/>
              </a:rPr>
              <a:t>Menurut</a:t>
            </a:r>
            <a:r>
              <a:rPr lang="en-US" sz="3000" dirty="0" smtClean="0">
                <a:latin typeface="Berlin Sans FB" pitchFamily="34" charset="0"/>
              </a:rPr>
              <a:t> </a:t>
            </a:r>
            <a:r>
              <a:rPr lang="en-US" sz="3000" dirty="0" err="1">
                <a:latin typeface="Berlin Sans FB" pitchFamily="34" charset="0"/>
              </a:rPr>
              <a:t>tujuannya</a:t>
            </a:r>
            <a:r>
              <a:rPr lang="en-US" sz="3000" dirty="0">
                <a:latin typeface="Berlin Sans FB" pitchFamily="34" charset="0"/>
              </a:rPr>
              <a:t>,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diklasifikasikan</a:t>
            </a:r>
            <a:r>
              <a:rPr lang="en-US" sz="3000" dirty="0">
                <a:latin typeface="Berlin Sans FB" pitchFamily="34" charset="0"/>
              </a:rPr>
              <a:t> </a:t>
            </a:r>
            <a:r>
              <a:rPr lang="en-US" sz="3000" dirty="0" err="1">
                <a:latin typeface="Berlin Sans FB" pitchFamily="34" charset="0"/>
              </a:rPr>
              <a:t>menjadi</a:t>
            </a:r>
            <a:r>
              <a:rPr lang="en-US" sz="3000" dirty="0">
                <a:latin typeface="Berlin Sans FB" pitchFamily="34" charset="0"/>
              </a:rPr>
              <a:t> </a:t>
            </a:r>
            <a:endParaRPr lang="en-US" sz="3000" dirty="0" smtClean="0">
              <a:latin typeface="Berlin Sans FB" pitchFamily="34" charset="0"/>
            </a:endParaRPr>
          </a:p>
          <a:p>
            <a:pPr>
              <a:buNone/>
            </a:pPr>
            <a:r>
              <a:rPr lang="en-US" sz="3000" dirty="0" smtClean="0">
                <a:latin typeface="Berlin Sans FB" pitchFamily="34" charset="0"/>
              </a:rPr>
              <a:t>2</a:t>
            </a:r>
            <a:r>
              <a:rPr lang="en-US" sz="3000" dirty="0">
                <a:latin typeface="Berlin Sans FB" pitchFamily="34" charset="0"/>
              </a:rPr>
              <a:t>, </a:t>
            </a:r>
            <a:r>
              <a:rPr lang="en-US" sz="3000" dirty="0" err="1" smtClean="0">
                <a:latin typeface="Berlin Sans FB" pitchFamily="34" charset="0"/>
              </a:rPr>
              <a:t>yaitu</a:t>
            </a:r>
            <a:r>
              <a:rPr lang="en-US" sz="3000" dirty="0">
                <a:latin typeface="Berlin Sans FB" pitchFamily="34" charset="0"/>
              </a:rPr>
              <a:t>: </a:t>
            </a:r>
          </a:p>
          <a:p>
            <a:pPr>
              <a:buNone/>
            </a:pPr>
            <a:r>
              <a:rPr lang="en-US" sz="3000" dirty="0">
                <a:latin typeface="Berlin Sans FB" pitchFamily="34" charset="0"/>
              </a:rPr>
              <a:t>1.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dasar</a:t>
            </a:r>
            <a:r>
              <a:rPr lang="en-US" sz="3000" dirty="0">
                <a:latin typeface="Berlin Sans FB" pitchFamily="34" charset="0"/>
              </a:rPr>
              <a:t> </a:t>
            </a:r>
            <a:r>
              <a:rPr lang="en-US" sz="3000" dirty="0" err="1">
                <a:latin typeface="Berlin Sans FB" pitchFamily="34" charset="0"/>
              </a:rPr>
              <a:t>atau</a:t>
            </a:r>
            <a:r>
              <a:rPr lang="en-US" sz="3000" dirty="0">
                <a:latin typeface="Berlin Sans FB" pitchFamily="34" charset="0"/>
              </a:rPr>
              <a:t> </a:t>
            </a:r>
            <a:r>
              <a:rPr lang="en-US" sz="3000" dirty="0" err="1" smtClean="0">
                <a:latin typeface="Berlin Sans FB" pitchFamily="34" charset="0"/>
              </a:rPr>
              <a:t>riset</a:t>
            </a:r>
            <a:r>
              <a:rPr lang="en-US" sz="3000" dirty="0" smtClean="0">
                <a:latin typeface="Berlin Sans FB" pitchFamily="34" charset="0"/>
              </a:rPr>
              <a:t> </a:t>
            </a:r>
            <a:r>
              <a:rPr lang="en-US" sz="3000" dirty="0" err="1" smtClean="0">
                <a:latin typeface="Berlin Sans FB" pitchFamily="34" charset="0"/>
              </a:rPr>
              <a:t>murni</a:t>
            </a:r>
            <a:r>
              <a:rPr lang="en-US" sz="3000" dirty="0" smtClean="0">
                <a:latin typeface="Berlin Sans FB" pitchFamily="34" charset="0"/>
              </a:rPr>
              <a:t> (</a:t>
            </a:r>
            <a:r>
              <a:rPr lang="en-US" sz="3000" i="1" dirty="0" smtClean="0">
                <a:latin typeface="Berlin Sans FB" pitchFamily="34" charset="0"/>
              </a:rPr>
              <a:t>pure research </a:t>
            </a:r>
            <a:r>
              <a:rPr lang="en-US" sz="3000" i="1" dirty="0" err="1" smtClean="0">
                <a:latin typeface="Berlin Sans FB" pitchFamily="34" charset="0"/>
              </a:rPr>
              <a:t>atau</a:t>
            </a:r>
            <a:r>
              <a:rPr lang="en-US" sz="3000" i="1" dirty="0" smtClean="0">
                <a:latin typeface="Berlin Sans FB" pitchFamily="34" charset="0"/>
              </a:rPr>
              <a:t> basic research)</a:t>
            </a:r>
            <a:r>
              <a:rPr lang="en-US" sz="3000" dirty="0" smtClean="0">
                <a:latin typeface="Berlin Sans FB" pitchFamily="34" charset="0"/>
              </a:rPr>
              <a:t>; </a:t>
            </a:r>
            <a:r>
              <a:rPr lang="en-US" sz="3000" dirty="0" err="1">
                <a:latin typeface="Berlin Sans FB" pitchFamily="34" charset="0"/>
              </a:rPr>
              <a:t>dan</a:t>
            </a:r>
            <a:r>
              <a:rPr lang="en-US" sz="3000" dirty="0">
                <a:latin typeface="Berlin Sans FB" pitchFamily="34" charset="0"/>
              </a:rPr>
              <a:t> </a:t>
            </a:r>
          </a:p>
          <a:p>
            <a:pPr>
              <a:buNone/>
            </a:pPr>
            <a:r>
              <a:rPr lang="en-US" sz="3000" dirty="0">
                <a:latin typeface="Berlin Sans FB" pitchFamily="34" charset="0"/>
              </a:rPr>
              <a:t>2.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terapan</a:t>
            </a:r>
            <a:r>
              <a:rPr lang="en-US" sz="3000" dirty="0">
                <a:latin typeface="Berlin Sans FB" pitchFamily="34" charset="0"/>
              </a:rPr>
              <a:t> (</a:t>
            </a:r>
            <a:r>
              <a:rPr lang="en-US" sz="3000" i="1" dirty="0">
                <a:latin typeface="Berlin Sans FB" pitchFamily="34" charset="0"/>
              </a:rPr>
              <a:t>applied research</a:t>
            </a:r>
            <a:r>
              <a:rPr lang="en-US" sz="3000" dirty="0">
                <a:latin typeface="Berlin Sans FB" pitchFamily="34" charset="0"/>
              </a:rPr>
              <a:t>), yang </a:t>
            </a:r>
            <a:r>
              <a:rPr lang="en-US" sz="3000" dirty="0" err="1">
                <a:latin typeface="Berlin Sans FB" pitchFamily="34" charset="0"/>
              </a:rPr>
              <a:t>dibagi</a:t>
            </a:r>
            <a:r>
              <a:rPr lang="en-US" sz="3000" dirty="0">
                <a:latin typeface="Berlin Sans FB" pitchFamily="34" charset="0"/>
              </a:rPr>
              <a:t> </a:t>
            </a:r>
            <a:r>
              <a:rPr lang="en-US" sz="3000" dirty="0" err="1">
                <a:latin typeface="Berlin Sans FB" pitchFamily="34" charset="0"/>
              </a:rPr>
              <a:t>menjadi</a:t>
            </a:r>
            <a:r>
              <a:rPr lang="en-US" sz="3000" dirty="0">
                <a:latin typeface="Berlin Sans FB" pitchFamily="34" charset="0"/>
              </a:rPr>
              <a:t>: </a:t>
            </a:r>
            <a:endParaRPr lang="en-US" sz="3000" dirty="0" smtClean="0">
              <a:latin typeface="Berlin Sans FB" pitchFamily="34" charset="0"/>
            </a:endParaRP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evaluasi</a:t>
            </a:r>
            <a:r>
              <a:rPr lang="en-US" sz="3000" dirty="0">
                <a:latin typeface="Berlin Sans FB" pitchFamily="34" charset="0"/>
              </a:rPr>
              <a:t> (</a:t>
            </a:r>
            <a:r>
              <a:rPr lang="en-US" sz="3000" i="1" dirty="0">
                <a:latin typeface="Berlin Sans FB" pitchFamily="34" charset="0"/>
              </a:rPr>
              <a:t>evaluation research</a:t>
            </a:r>
            <a:r>
              <a:rPr lang="en-US" sz="3000" dirty="0">
                <a:latin typeface="Berlin Sans FB" pitchFamily="34" charset="0"/>
              </a:rPr>
              <a:t>); </a:t>
            </a: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pengembangan</a:t>
            </a:r>
            <a:r>
              <a:rPr lang="en-US" sz="3000" dirty="0">
                <a:latin typeface="Berlin Sans FB" pitchFamily="34" charset="0"/>
              </a:rPr>
              <a:t> (</a:t>
            </a:r>
            <a:r>
              <a:rPr lang="en-US" sz="3000" i="1" dirty="0">
                <a:latin typeface="Berlin Sans FB" pitchFamily="34" charset="0"/>
              </a:rPr>
              <a:t>research and development</a:t>
            </a:r>
            <a:r>
              <a:rPr lang="en-US" sz="3000" dirty="0">
                <a:latin typeface="Berlin Sans FB" pitchFamily="34" charset="0"/>
              </a:rPr>
              <a:t> </a:t>
            </a:r>
            <a:r>
              <a:rPr lang="en-US" sz="3000" dirty="0" err="1">
                <a:latin typeface="Berlin Sans FB" pitchFamily="34" charset="0"/>
              </a:rPr>
              <a:t>atau</a:t>
            </a:r>
            <a:r>
              <a:rPr lang="en-US" sz="3000" dirty="0">
                <a:latin typeface="Berlin Sans FB" pitchFamily="34" charset="0"/>
              </a:rPr>
              <a:t> </a:t>
            </a:r>
            <a:r>
              <a:rPr lang="en-US" sz="3000" dirty="0" smtClean="0">
                <a:latin typeface="Berlin Sans FB" pitchFamily="34" charset="0"/>
              </a:rPr>
              <a:t> R </a:t>
            </a:r>
            <a:r>
              <a:rPr lang="en-US" sz="3000" dirty="0">
                <a:latin typeface="Berlin Sans FB" pitchFamily="34" charset="0"/>
              </a:rPr>
              <a:t>&amp; D);  </a:t>
            </a:r>
            <a:r>
              <a:rPr lang="en-US" sz="3000" dirty="0" err="1">
                <a:latin typeface="Berlin Sans FB" pitchFamily="34" charset="0"/>
              </a:rPr>
              <a:t>dan</a:t>
            </a:r>
            <a:r>
              <a:rPr lang="en-US" sz="3000" dirty="0">
                <a:latin typeface="Berlin Sans FB" pitchFamily="34" charset="0"/>
              </a:rPr>
              <a:t> </a:t>
            </a: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aksi</a:t>
            </a:r>
            <a:r>
              <a:rPr lang="en-US" sz="3000" dirty="0">
                <a:latin typeface="Berlin Sans FB" pitchFamily="34" charset="0"/>
              </a:rPr>
              <a:t> (</a:t>
            </a:r>
            <a:r>
              <a:rPr lang="en-US" sz="3000" dirty="0" err="1">
                <a:latin typeface="Berlin Sans FB" pitchFamily="34" charset="0"/>
              </a:rPr>
              <a:t>penelitian</a:t>
            </a:r>
            <a:r>
              <a:rPr lang="en-US" sz="3000" dirty="0">
                <a:latin typeface="Berlin Sans FB" pitchFamily="34" charset="0"/>
              </a:rPr>
              <a:t> </a:t>
            </a:r>
            <a:r>
              <a:rPr lang="en-US" sz="3000" dirty="0" err="1">
                <a:latin typeface="Berlin Sans FB" pitchFamily="34" charset="0"/>
              </a:rPr>
              <a:t>tindakan</a:t>
            </a:r>
            <a:r>
              <a:rPr lang="en-US" sz="3000" dirty="0">
                <a:latin typeface="Berlin Sans FB" pitchFamily="34" charset="0"/>
              </a:rPr>
              <a:t>).</a:t>
            </a:r>
          </a:p>
          <a:p>
            <a:endParaRPr lang="en-US" sz="30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a:ln/>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900" dirty="0" err="1" smtClean="0">
                <a:latin typeface="Berlin Sans FB" pitchFamily="34" charset="0"/>
              </a:rPr>
              <a:t>Pada</a:t>
            </a:r>
            <a:r>
              <a:rPr lang="en-US" sz="2900" dirty="0" smtClean="0">
                <a:latin typeface="Berlin Sans FB" pitchFamily="34" charset="0"/>
              </a:rPr>
              <a:t> </a:t>
            </a:r>
            <a:r>
              <a:rPr lang="en-US" sz="2900" dirty="0" err="1" smtClean="0">
                <a:latin typeface="Berlin Sans FB" pitchFamily="34" charset="0"/>
              </a:rPr>
              <a:t>penelitian</a:t>
            </a:r>
            <a:r>
              <a:rPr lang="en-US" sz="2900" dirty="0" smtClean="0">
                <a:latin typeface="Berlin Sans FB" pitchFamily="34" charset="0"/>
              </a:rPr>
              <a:t> </a:t>
            </a:r>
            <a:r>
              <a:rPr lang="en-US" sz="2900" dirty="0" err="1">
                <a:latin typeface="Berlin Sans FB" pitchFamily="34" charset="0"/>
              </a:rPr>
              <a:t>dasar</a:t>
            </a:r>
            <a:r>
              <a:rPr lang="en-US" sz="2900" dirty="0">
                <a:latin typeface="Berlin Sans FB" pitchFamily="34" charset="0"/>
              </a:rPr>
              <a:t>, </a:t>
            </a:r>
            <a:r>
              <a:rPr lang="en-US" sz="2900" dirty="0" err="1">
                <a:latin typeface="Berlin Sans FB" pitchFamily="34" charset="0"/>
              </a:rPr>
              <a:t>dikenal</a:t>
            </a:r>
            <a:r>
              <a:rPr lang="en-US" sz="2900" dirty="0">
                <a:latin typeface="Berlin Sans FB" pitchFamily="34" charset="0"/>
              </a:rPr>
              <a:t> </a:t>
            </a:r>
            <a:r>
              <a:rPr lang="en-US" sz="2900" dirty="0" err="1">
                <a:latin typeface="Berlin Sans FB" pitchFamily="34" charset="0"/>
              </a:rPr>
              <a:t>dua</a:t>
            </a:r>
            <a:r>
              <a:rPr lang="en-US" sz="2900" dirty="0">
                <a:latin typeface="Berlin Sans FB" pitchFamily="34" charset="0"/>
              </a:rPr>
              <a:t> </a:t>
            </a:r>
            <a:r>
              <a:rPr lang="en-US" sz="2900" dirty="0" err="1">
                <a:latin typeface="Berlin Sans FB" pitchFamily="34" charset="0"/>
              </a:rPr>
              <a:t>kelompok</a:t>
            </a:r>
            <a:r>
              <a:rPr lang="en-US" sz="2900" dirty="0">
                <a:latin typeface="Berlin Sans FB" pitchFamily="34" charset="0"/>
              </a:rPr>
              <a:t> </a:t>
            </a:r>
            <a:r>
              <a:rPr lang="en-US" sz="2900" dirty="0" err="1">
                <a:latin typeface="Berlin Sans FB" pitchFamily="34" charset="0"/>
              </a:rPr>
              <a:t>paradigma</a:t>
            </a:r>
            <a:r>
              <a:rPr lang="en-US" sz="2900" dirty="0">
                <a:latin typeface="Berlin Sans FB" pitchFamily="34" charset="0"/>
              </a:rPr>
              <a:t> </a:t>
            </a:r>
            <a:r>
              <a:rPr lang="en-US" sz="2900" dirty="0" err="1" smtClean="0">
                <a:latin typeface="Berlin Sans FB" pitchFamily="34" charset="0"/>
              </a:rPr>
              <a:t>yg</a:t>
            </a:r>
            <a:r>
              <a:rPr lang="en-US" sz="2900" dirty="0" smtClean="0">
                <a:latin typeface="Berlin Sans FB" pitchFamily="34" charset="0"/>
              </a:rPr>
              <a:t> </a:t>
            </a:r>
            <a:r>
              <a:rPr lang="en-US" sz="2900" dirty="0" err="1">
                <a:latin typeface="Berlin Sans FB" pitchFamily="34" charset="0"/>
              </a:rPr>
              <a:t>dominan</a:t>
            </a:r>
            <a:r>
              <a:rPr lang="en-US" sz="2900" dirty="0">
                <a:latin typeface="Berlin Sans FB" pitchFamily="34" charset="0"/>
              </a:rPr>
              <a:t>, </a:t>
            </a:r>
            <a:r>
              <a:rPr lang="en-US" sz="2900" dirty="0" err="1">
                <a:latin typeface="Berlin Sans FB" pitchFamily="34" charset="0"/>
              </a:rPr>
              <a:t>yaitu</a:t>
            </a:r>
            <a:r>
              <a:rPr lang="en-US" sz="2900" dirty="0">
                <a:latin typeface="Berlin Sans FB" pitchFamily="34" charset="0"/>
              </a:rPr>
              <a:t>: </a:t>
            </a:r>
            <a:br>
              <a:rPr lang="en-US" sz="2900" dirty="0">
                <a:latin typeface="Berlin Sans FB" pitchFamily="34" charset="0"/>
              </a:rPr>
            </a:br>
            <a:r>
              <a:rPr lang="en-US" sz="2900" dirty="0">
                <a:latin typeface="Berlin Sans FB" pitchFamily="34" charset="0"/>
              </a:rPr>
              <a:t>(1) </a:t>
            </a:r>
            <a:r>
              <a:rPr lang="en-US" sz="2900" dirty="0" smtClean="0">
                <a:latin typeface="Berlin Sans FB" pitchFamily="34" charset="0"/>
              </a:rPr>
              <a:t> </a:t>
            </a:r>
            <a:r>
              <a:rPr lang="en-US" sz="2900" dirty="0" err="1" smtClean="0">
                <a:latin typeface="Berlin Sans FB" pitchFamily="34" charset="0"/>
              </a:rPr>
              <a:t>paradigma</a:t>
            </a:r>
            <a:r>
              <a:rPr lang="en-US" sz="2900" dirty="0" smtClean="0">
                <a:latin typeface="Berlin Sans FB" pitchFamily="34" charset="0"/>
              </a:rPr>
              <a:t> </a:t>
            </a:r>
            <a:r>
              <a:rPr lang="en-US" sz="2900" dirty="0" err="1">
                <a:latin typeface="Berlin Sans FB" pitchFamily="34" charset="0"/>
              </a:rPr>
              <a:t>positivistik</a:t>
            </a:r>
            <a:r>
              <a:rPr lang="en-US" sz="2900" dirty="0">
                <a:latin typeface="Berlin Sans FB" pitchFamily="34" charset="0"/>
              </a:rPr>
              <a:t> (</a:t>
            </a:r>
            <a:r>
              <a:rPr lang="en-US" sz="2900" dirty="0" err="1">
                <a:latin typeface="Berlin Sans FB" pitchFamily="34" charset="0"/>
              </a:rPr>
              <a:t>metode</a:t>
            </a:r>
            <a:r>
              <a:rPr lang="en-US" sz="2900" dirty="0">
                <a:latin typeface="Berlin Sans FB" pitchFamily="34" charset="0"/>
              </a:rPr>
              <a:t> </a:t>
            </a:r>
            <a:r>
              <a:rPr lang="en-US" sz="2900" dirty="0" err="1">
                <a:latin typeface="Berlin Sans FB" pitchFamily="34" charset="0"/>
              </a:rPr>
              <a:t>kuantitatif</a:t>
            </a:r>
            <a:r>
              <a:rPr lang="en-US" sz="2900" dirty="0">
                <a:latin typeface="Berlin Sans FB" pitchFamily="34" charset="0"/>
              </a:rPr>
              <a:t>); </a:t>
            </a:r>
            <a:r>
              <a:rPr lang="en-US" sz="2900" dirty="0" err="1">
                <a:latin typeface="Berlin Sans FB" pitchFamily="34" charset="0"/>
              </a:rPr>
              <a:t>dan</a:t>
            </a:r>
            <a:r>
              <a:rPr lang="en-US" sz="2900" dirty="0">
                <a:latin typeface="Berlin Sans FB" pitchFamily="34" charset="0"/>
              </a:rPr>
              <a:t> </a:t>
            </a:r>
            <a:br>
              <a:rPr lang="en-US" sz="2900" dirty="0">
                <a:latin typeface="Berlin Sans FB" pitchFamily="34" charset="0"/>
              </a:rPr>
            </a:br>
            <a:r>
              <a:rPr lang="en-US" sz="2900" dirty="0">
                <a:latin typeface="Berlin Sans FB" pitchFamily="34" charset="0"/>
              </a:rPr>
              <a:t>(2) </a:t>
            </a:r>
            <a:r>
              <a:rPr lang="en-US" sz="2900" dirty="0" err="1">
                <a:latin typeface="Berlin Sans FB" pitchFamily="34" charset="0"/>
              </a:rPr>
              <a:t>paradigma</a:t>
            </a:r>
            <a:r>
              <a:rPr lang="en-US" sz="2900" dirty="0">
                <a:latin typeface="Berlin Sans FB" pitchFamily="34" charset="0"/>
              </a:rPr>
              <a:t> </a:t>
            </a:r>
            <a:r>
              <a:rPr lang="en-US" sz="2900" dirty="0" err="1">
                <a:latin typeface="Berlin Sans FB" pitchFamily="34" charset="0"/>
              </a:rPr>
              <a:t>fenomenologis</a:t>
            </a:r>
            <a:r>
              <a:rPr lang="en-US" sz="2900" dirty="0">
                <a:latin typeface="Berlin Sans FB" pitchFamily="34" charset="0"/>
              </a:rPr>
              <a:t>/</a:t>
            </a:r>
            <a:r>
              <a:rPr lang="en-US" sz="2900" dirty="0" err="1">
                <a:latin typeface="Berlin Sans FB" pitchFamily="34" charset="0"/>
              </a:rPr>
              <a:t>interpretif</a:t>
            </a:r>
            <a:r>
              <a:rPr lang="en-US" sz="2900" dirty="0">
                <a:latin typeface="Berlin Sans FB" pitchFamily="34" charset="0"/>
              </a:rPr>
              <a:t> (</a:t>
            </a:r>
            <a:r>
              <a:rPr lang="en-US" sz="2900" dirty="0" err="1">
                <a:latin typeface="Berlin Sans FB" pitchFamily="34" charset="0"/>
              </a:rPr>
              <a:t>metode</a:t>
            </a:r>
            <a:r>
              <a:rPr lang="en-US" sz="2900" dirty="0">
                <a:latin typeface="Berlin Sans FB" pitchFamily="34" charset="0"/>
              </a:rPr>
              <a:t> </a:t>
            </a:r>
            <a:r>
              <a:rPr lang="en-US" sz="2900" dirty="0" smtClean="0">
                <a:latin typeface="Berlin Sans FB" pitchFamily="34" charset="0"/>
              </a:rPr>
              <a:t/>
            </a:r>
            <a:br>
              <a:rPr lang="en-US" sz="2900" dirty="0" smtClean="0">
                <a:latin typeface="Berlin Sans FB" pitchFamily="34" charset="0"/>
              </a:rPr>
            </a:br>
            <a:r>
              <a:rPr lang="en-US" sz="2900" dirty="0">
                <a:latin typeface="Berlin Sans FB" pitchFamily="34" charset="0"/>
              </a:rPr>
              <a:t> </a:t>
            </a:r>
            <a:r>
              <a:rPr lang="en-US" sz="2900" dirty="0" smtClean="0">
                <a:latin typeface="Berlin Sans FB" pitchFamily="34" charset="0"/>
              </a:rPr>
              <a:t>     </a:t>
            </a:r>
            <a:r>
              <a:rPr lang="en-US" sz="2900" dirty="0" err="1" smtClean="0">
                <a:latin typeface="Berlin Sans FB" pitchFamily="34" charset="0"/>
              </a:rPr>
              <a:t>kualitatif</a:t>
            </a:r>
            <a:r>
              <a:rPr lang="en-US" sz="2900" dirty="0" smtClean="0">
                <a:latin typeface="Berlin Sans FB" pitchFamily="34" charset="0"/>
              </a:rPr>
              <a:t>). </a:t>
            </a:r>
            <a:endParaRPr lang="en-US" dirty="0">
              <a:latin typeface="Berlin Sans FB" pitchFamily="34" charset="0"/>
            </a:endParaRPr>
          </a:p>
        </p:txBody>
      </p:sp>
      <p:sp>
        <p:nvSpPr>
          <p:cNvPr id="3" name="Content Placeholder 2"/>
          <p:cNvSpPr>
            <a:spLocks noGrp="1"/>
          </p:cNvSpPr>
          <p:nvPr>
            <p:ph idx="1"/>
          </p:nvPr>
        </p:nvSpPr>
        <p:spPr>
          <a:xfrm>
            <a:off x="457200" y="3124200"/>
            <a:ext cx="8229600" cy="3001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n-US" dirty="0">
                <a:latin typeface="Berlin Sans FB" pitchFamily="34" charset="0"/>
              </a:rPr>
              <a:t>Don Adam (1988), </a:t>
            </a:r>
            <a:r>
              <a:rPr lang="en-US" dirty="0" err="1">
                <a:latin typeface="Berlin Sans FB" pitchFamily="34" charset="0"/>
              </a:rPr>
              <a:t>mempertentangkan</a:t>
            </a:r>
            <a:r>
              <a:rPr lang="en-US" dirty="0">
                <a:latin typeface="Berlin Sans FB" pitchFamily="34" charset="0"/>
              </a:rPr>
              <a:t> </a:t>
            </a:r>
            <a:r>
              <a:rPr lang="en-US" dirty="0" err="1">
                <a:latin typeface="Berlin Sans FB" pitchFamily="34" charset="0"/>
              </a:rPr>
              <a:t>kedua</a:t>
            </a:r>
            <a:r>
              <a:rPr lang="en-US" dirty="0">
                <a:latin typeface="Berlin Sans FB" pitchFamily="34" charset="0"/>
              </a:rPr>
              <a:t> </a:t>
            </a:r>
            <a:r>
              <a:rPr lang="en-US" dirty="0" err="1" smtClean="0">
                <a:latin typeface="Berlin Sans FB" pitchFamily="34" charset="0"/>
              </a:rPr>
              <a:t>paradigma</a:t>
            </a:r>
            <a:r>
              <a:rPr lang="en-US" dirty="0" smtClean="0">
                <a:latin typeface="Berlin Sans FB" pitchFamily="34" charset="0"/>
              </a:rPr>
              <a:t> </a:t>
            </a:r>
          </a:p>
          <a:p>
            <a:pPr>
              <a:buNone/>
            </a:pP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a:latin typeface="Berlin Sans FB" pitchFamily="34" charset="0"/>
              </a:rPr>
              <a:t>ke</a:t>
            </a:r>
            <a:r>
              <a:rPr lang="en-US" dirty="0">
                <a:latin typeface="Berlin Sans FB" pitchFamily="34" charset="0"/>
              </a:rPr>
              <a:t> </a:t>
            </a:r>
            <a:r>
              <a:rPr lang="en-US" dirty="0" err="1">
                <a:latin typeface="Berlin Sans FB" pitchFamily="34" charset="0"/>
              </a:rPr>
              <a:t>dalam</a:t>
            </a:r>
            <a:r>
              <a:rPr lang="en-US" dirty="0">
                <a:latin typeface="Berlin Sans FB" pitchFamily="34" charset="0"/>
              </a:rPr>
              <a:t> </a:t>
            </a:r>
            <a:r>
              <a:rPr lang="en-US" dirty="0" err="1">
                <a:latin typeface="Berlin Sans FB" pitchFamily="34" charset="0"/>
              </a:rPr>
              <a:t>dua</a:t>
            </a:r>
            <a:r>
              <a:rPr lang="en-US" dirty="0">
                <a:latin typeface="Berlin Sans FB" pitchFamily="34" charset="0"/>
              </a:rPr>
              <a:t> </a:t>
            </a:r>
            <a:r>
              <a:rPr lang="en-US" dirty="0" err="1">
                <a:latin typeface="Berlin Sans FB" pitchFamily="34" charset="0"/>
              </a:rPr>
              <a:t>kutub</a:t>
            </a:r>
            <a:r>
              <a:rPr lang="en-US" dirty="0">
                <a:latin typeface="Berlin Sans FB" pitchFamily="34" charset="0"/>
              </a:rPr>
              <a:t> yang </a:t>
            </a:r>
            <a:r>
              <a:rPr lang="en-US" dirty="0" err="1">
                <a:latin typeface="Berlin Sans FB" pitchFamily="34" charset="0"/>
              </a:rPr>
              <a:t>saling</a:t>
            </a:r>
            <a:r>
              <a:rPr lang="en-US" dirty="0">
                <a:latin typeface="Berlin Sans FB" pitchFamily="34" charset="0"/>
              </a:rPr>
              <a:t> </a:t>
            </a:r>
            <a:r>
              <a:rPr lang="en-US" dirty="0" err="1" smtClean="0">
                <a:latin typeface="Berlin Sans FB" pitchFamily="34" charset="0"/>
              </a:rPr>
              <a:t>berlawanan</a:t>
            </a:r>
            <a:r>
              <a:rPr lang="en-US" dirty="0">
                <a:latin typeface="Berlin Sans FB" pitchFamily="34" charset="0"/>
              </a:rPr>
              <a:t>, </a:t>
            </a:r>
            <a:endParaRPr lang="en-US" dirty="0" smtClean="0">
              <a:latin typeface="Berlin Sans FB" pitchFamily="34" charset="0"/>
            </a:endParaRPr>
          </a:p>
          <a:p>
            <a:pPr>
              <a:buNone/>
            </a:pPr>
            <a:r>
              <a:rPr lang="en-US" dirty="0" err="1" smtClean="0">
                <a:latin typeface="Berlin Sans FB" pitchFamily="34" charset="0"/>
              </a:rPr>
              <a:t>yaitu</a:t>
            </a:r>
            <a:r>
              <a:rPr lang="en-US" dirty="0">
                <a:latin typeface="Berlin Sans FB" pitchFamily="34" charset="0"/>
              </a:rPr>
              <a:t>: </a:t>
            </a:r>
          </a:p>
          <a:p>
            <a:pPr lvl="0"/>
            <a:r>
              <a:rPr lang="en-US" dirty="0" err="1">
                <a:latin typeface="Berlin Sans FB" pitchFamily="34" charset="0"/>
              </a:rPr>
              <a:t>positivistik</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rasionalitas</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obyektivitas</a:t>
            </a:r>
            <a:r>
              <a:rPr lang="en-US" dirty="0">
                <a:latin typeface="Berlin Sans FB" pitchFamily="34" charset="0"/>
              </a:rPr>
              <a:t>, </a:t>
            </a:r>
            <a:r>
              <a:rPr lang="en-US" u="sng" dirty="0" err="1" smtClean="0">
                <a:solidFill>
                  <a:srgbClr val="FF0000"/>
                </a:solidFill>
                <a:latin typeface="Berlin Sans FB" pitchFamily="34" charset="0"/>
              </a:rPr>
              <a:t>sedangkan</a:t>
            </a:r>
            <a:r>
              <a:rPr lang="en-US" u="sng" dirty="0" smtClean="0">
                <a:solidFill>
                  <a:srgbClr val="FF0000"/>
                </a:solidFill>
                <a:latin typeface="Berlin Sans FB" pitchFamily="34" charset="0"/>
              </a:rPr>
              <a:t> </a:t>
            </a:r>
            <a:endParaRPr lang="en-US" u="sng" dirty="0">
              <a:solidFill>
                <a:srgbClr val="FF0000"/>
              </a:solidFill>
              <a:latin typeface="Berlin Sans FB" pitchFamily="34" charset="0"/>
            </a:endParaRPr>
          </a:p>
          <a:p>
            <a:pPr lvl="0"/>
            <a:r>
              <a:rPr lang="en-US" dirty="0" err="1">
                <a:latin typeface="Berlin Sans FB" pitchFamily="34" charset="0"/>
              </a:rPr>
              <a:t>fenomenologi</a:t>
            </a:r>
            <a:r>
              <a:rPr lang="en-US" dirty="0">
                <a:latin typeface="Berlin Sans FB" pitchFamily="34" charset="0"/>
              </a:rPr>
              <a:t>/</a:t>
            </a:r>
            <a:r>
              <a:rPr lang="en-US" dirty="0" err="1">
                <a:latin typeface="Berlin Sans FB" pitchFamily="34" charset="0"/>
              </a:rPr>
              <a:t>interpretif</a:t>
            </a:r>
            <a:r>
              <a:rPr lang="en-US" dirty="0">
                <a:latin typeface="Berlin Sans FB" pitchFamily="34" charset="0"/>
              </a:rPr>
              <a:t>, </a:t>
            </a:r>
            <a:r>
              <a:rPr lang="en-US" dirty="0" err="1">
                <a:latin typeface="Berlin Sans FB" pitchFamily="34" charset="0"/>
              </a:rPr>
              <a:t>menggunakan</a:t>
            </a:r>
            <a:r>
              <a:rPr lang="en-US" dirty="0">
                <a:latin typeface="Berlin Sans FB" pitchFamily="34" charset="0"/>
              </a:rPr>
              <a:t> model </a:t>
            </a:r>
            <a:r>
              <a:rPr lang="en-US" dirty="0" err="1">
                <a:latin typeface="Berlin Sans FB" pitchFamily="34" charset="0"/>
              </a:rPr>
              <a:t>interaktif</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subyektif</a:t>
            </a:r>
            <a:r>
              <a:rPr lang="en-US" dirty="0">
                <a:latin typeface="Berlin Sans FB" pitchFamily="34" charset="0"/>
              </a:rPr>
              <a:t>. </a:t>
            </a:r>
          </a:p>
          <a:p>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Positivistik</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533400" y="1295400"/>
            <a:ext cx="8229600" cy="4830763"/>
          </a:xfrm>
        </p:spPr>
        <p:style>
          <a:lnRef idx="0">
            <a:scrgbClr r="0" g="0" b="0"/>
          </a:lnRef>
          <a:fillRef idx="1002">
            <a:schemeClr val="lt1"/>
          </a:fillRef>
          <a:effectRef idx="0">
            <a:scrgbClr r="0" g="0" b="0"/>
          </a:effectRef>
          <a:fontRef idx="major"/>
        </p:style>
        <p:txBody>
          <a:bodyPr>
            <a:normAutofit/>
          </a:bodyPr>
          <a:lstStyle/>
          <a:p>
            <a:pPr marL="514350" lvl="0" indent="-514350">
              <a:buFont typeface="+mj-lt"/>
              <a:buAutoNum type="arabicPeriod"/>
            </a:pPr>
            <a:r>
              <a:rPr lang="en-US" sz="2800" dirty="0" err="1" smtClean="0">
                <a:latin typeface="Berlin Sans FB" pitchFamily="34" charset="0"/>
              </a:rPr>
              <a:t>Fenomena-fenomena</a:t>
            </a:r>
            <a:r>
              <a:rPr lang="en-US" sz="2800" dirty="0" smtClean="0">
                <a:latin typeface="Berlin Sans FB" pitchFamily="34" charset="0"/>
              </a:rPr>
              <a:t> </a:t>
            </a:r>
            <a:r>
              <a:rPr lang="en-US" sz="2800" dirty="0" err="1">
                <a:latin typeface="Berlin Sans FB" pitchFamily="34" charset="0"/>
              </a:rPr>
              <a:t>sosial</a:t>
            </a:r>
            <a:r>
              <a:rPr lang="en-US" sz="2800" dirty="0">
                <a:latin typeface="Berlin Sans FB" pitchFamily="34" charset="0"/>
              </a:rPr>
              <a:t>/</a:t>
            </a:r>
            <a:r>
              <a:rPr lang="en-US" sz="2800" dirty="0" err="1">
                <a:latin typeface="Berlin Sans FB" pitchFamily="34" charset="0"/>
              </a:rPr>
              <a:t>pendidikan</a:t>
            </a:r>
            <a:r>
              <a:rPr lang="en-US" sz="2800" dirty="0">
                <a:latin typeface="Berlin Sans FB" pitchFamily="34" charset="0"/>
              </a:rPr>
              <a:t> </a:t>
            </a:r>
            <a:r>
              <a:rPr lang="en-US" sz="2800" dirty="0" err="1">
                <a:latin typeface="Berlin Sans FB" pitchFamily="34" charset="0"/>
              </a:rPr>
              <a:t>diamati</a:t>
            </a:r>
            <a:r>
              <a:rPr lang="en-US" sz="2800" dirty="0">
                <a:latin typeface="Berlin Sans FB" pitchFamily="34" charset="0"/>
              </a:rPr>
              <a:t> </a:t>
            </a:r>
            <a:r>
              <a:rPr lang="en-US" sz="2800" dirty="0" err="1">
                <a:latin typeface="Berlin Sans FB" pitchFamily="34" charset="0"/>
              </a:rPr>
              <a:t>secara</a:t>
            </a:r>
            <a:r>
              <a:rPr lang="en-US" sz="2800" dirty="0">
                <a:latin typeface="Berlin Sans FB" pitchFamily="34" charset="0"/>
              </a:rPr>
              <a:t> </a:t>
            </a:r>
            <a:r>
              <a:rPr lang="en-US" sz="2800" dirty="0" err="1">
                <a:latin typeface="Berlin Sans FB" pitchFamily="34" charset="0"/>
              </a:rPr>
              <a:t>parsial</a:t>
            </a:r>
            <a:r>
              <a:rPr lang="en-US" sz="2800" dirty="0">
                <a:latin typeface="Berlin Sans FB" pitchFamily="34" charset="0"/>
              </a:rPr>
              <a:t>, </a:t>
            </a:r>
            <a:r>
              <a:rPr lang="en-US" sz="2800" dirty="0" err="1">
                <a:latin typeface="Berlin Sans FB" pitchFamily="34" charset="0"/>
              </a:rPr>
              <a:t>yaitu</a:t>
            </a:r>
            <a:r>
              <a:rPr lang="en-US" sz="2800" dirty="0">
                <a:latin typeface="Berlin Sans FB" pitchFamily="34" charset="0"/>
              </a:rPr>
              <a:t> </a:t>
            </a:r>
            <a:r>
              <a:rPr lang="en-US" sz="2800" dirty="0" err="1">
                <a:latin typeface="Berlin Sans FB" pitchFamily="34" charset="0"/>
              </a:rPr>
              <a:t>dengan</a:t>
            </a:r>
            <a:r>
              <a:rPr lang="en-US" sz="2800" dirty="0">
                <a:latin typeface="Berlin Sans FB" pitchFamily="34" charset="0"/>
              </a:rPr>
              <a:t> </a:t>
            </a:r>
            <a:r>
              <a:rPr lang="en-US" sz="2800" dirty="0" err="1">
                <a:latin typeface="Berlin Sans FB" pitchFamily="34" charset="0"/>
              </a:rPr>
              <a:t>cara</a:t>
            </a:r>
            <a:r>
              <a:rPr lang="en-US" sz="2800" dirty="0">
                <a:latin typeface="Berlin Sans FB" pitchFamily="34" charset="0"/>
              </a:rPr>
              <a:t> </a:t>
            </a:r>
            <a:r>
              <a:rPr lang="en-US" sz="2800" dirty="0" err="1">
                <a:latin typeface="Berlin Sans FB" pitchFamily="34" charset="0"/>
              </a:rPr>
              <a:t>mereduksi</a:t>
            </a:r>
            <a:r>
              <a:rPr lang="en-US" sz="2800" dirty="0">
                <a:latin typeface="Berlin Sans FB" pitchFamily="34" charset="0"/>
              </a:rPr>
              <a:t> </a:t>
            </a:r>
            <a:r>
              <a:rPr lang="en-US" sz="2800" dirty="0" err="1">
                <a:latin typeface="Berlin Sans FB" pitchFamily="34" charset="0"/>
              </a:rPr>
              <a:t>sejumlah</a:t>
            </a:r>
            <a:r>
              <a:rPr lang="en-US" sz="2800" dirty="0">
                <a:latin typeface="Berlin Sans FB" pitchFamily="34" charset="0"/>
              </a:rPr>
              <a:t> </a:t>
            </a:r>
            <a:r>
              <a:rPr lang="en-US" sz="2800" dirty="0" err="1">
                <a:latin typeface="Berlin Sans FB" pitchFamily="34" charset="0"/>
              </a:rPr>
              <a:t>variabel</a:t>
            </a:r>
            <a:r>
              <a:rPr lang="en-US" sz="2800" dirty="0">
                <a:latin typeface="Berlin Sans FB" pitchFamily="34" charset="0"/>
              </a:rPr>
              <a:t> yang </a:t>
            </a:r>
            <a:r>
              <a:rPr lang="en-US" sz="2800" dirty="0" err="1">
                <a:latin typeface="Berlin Sans FB" pitchFamily="34" charset="0"/>
              </a:rPr>
              <a:t>dianggap</a:t>
            </a:r>
            <a:r>
              <a:rPr lang="en-US" sz="2800" dirty="0">
                <a:latin typeface="Berlin Sans FB" pitchFamily="34" charset="0"/>
              </a:rPr>
              <a:t> </a:t>
            </a:r>
            <a:r>
              <a:rPr lang="en-US" sz="2800" dirty="0" err="1">
                <a:latin typeface="Berlin Sans FB" pitchFamily="34" charset="0"/>
              </a:rPr>
              <a:t>kurang</a:t>
            </a:r>
            <a:r>
              <a:rPr lang="en-US" sz="2800" dirty="0">
                <a:latin typeface="Berlin Sans FB" pitchFamily="34" charset="0"/>
              </a:rPr>
              <a:t> </a:t>
            </a:r>
            <a:r>
              <a:rPr lang="en-US" sz="2800" dirty="0" err="1">
                <a:latin typeface="Berlin Sans FB" pitchFamily="34" charset="0"/>
              </a:rPr>
              <a:t>penting</a:t>
            </a:r>
            <a:r>
              <a:rPr lang="en-US" sz="2800" dirty="0">
                <a:latin typeface="Berlin Sans FB" pitchFamily="34" charset="0"/>
              </a:rPr>
              <a:t> </a:t>
            </a:r>
            <a:r>
              <a:rPr lang="en-US" sz="2800" dirty="0" err="1">
                <a:latin typeface="Berlin Sans FB" pitchFamily="34" charset="0"/>
              </a:rPr>
              <a:t>dalam</a:t>
            </a:r>
            <a:r>
              <a:rPr lang="en-US" sz="2800" dirty="0">
                <a:latin typeface="Berlin Sans FB" pitchFamily="34" charset="0"/>
              </a:rPr>
              <a:t> </a:t>
            </a:r>
            <a:r>
              <a:rPr lang="en-US" sz="2800" dirty="0" err="1">
                <a:latin typeface="Berlin Sans FB" pitchFamily="34" charset="0"/>
              </a:rPr>
              <a:t>menjelaskan</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yang </a:t>
            </a:r>
            <a:r>
              <a:rPr lang="en-US" sz="2800" dirty="0" err="1">
                <a:latin typeface="Berlin Sans FB" pitchFamily="34" charset="0"/>
              </a:rPr>
              <a:t>dimaksud</a:t>
            </a:r>
            <a:r>
              <a:rPr lang="en-US" sz="2800" dirty="0">
                <a:latin typeface="Berlin Sans FB" pitchFamily="34" charset="0"/>
              </a:rPr>
              <a:t>; </a:t>
            </a:r>
          </a:p>
          <a:p>
            <a:pPr marL="514350" lvl="0" indent="-514350">
              <a:buFont typeface="+mj-lt"/>
              <a:buAutoNum type="arabicPeriod"/>
            </a:pPr>
            <a:r>
              <a:rPr lang="en-US" sz="2800" dirty="0" err="1" smtClean="0">
                <a:latin typeface="Berlin Sans FB" pitchFamily="34" charset="0"/>
              </a:rPr>
              <a:t>Berpandangan</a:t>
            </a:r>
            <a:r>
              <a:rPr lang="en-US" sz="2800" dirty="0" smtClean="0">
                <a:latin typeface="Berlin Sans FB" pitchFamily="34" charset="0"/>
              </a:rPr>
              <a:t> </a:t>
            </a:r>
            <a:r>
              <a:rPr lang="en-US" sz="2800" dirty="0" err="1">
                <a:latin typeface="Berlin Sans FB" pitchFamily="34" charset="0"/>
              </a:rPr>
              <a:t>bahwa</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a:t>
            </a:r>
            <a:r>
              <a:rPr lang="en-US" sz="2800" dirty="0" err="1">
                <a:latin typeface="Berlin Sans FB" pitchFamily="34" charset="0"/>
              </a:rPr>
              <a:t>kehidupan</a:t>
            </a:r>
            <a:r>
              <a:rPr lang="en-US" sz="2800" dirty="0">
                <a:latin typeface="Berlin Sans FB" pitchFamily="34" charset="0"/>
              </a:rPr>
              <a:t> </a:t>
            </a:r>
            <a:r>
              <a:rPr lang="en-US" sz="2800" dirty="0" err="1">
                <a:latin typeface="Berlin Sans FB" pitchFamily="34" charset="0"/>
              </a:rPr>
              <a:t>manusia</a:t>
            </a:r>
            <a:r>
              <a:rPr lang="en-US" sz="2800" dirty="0">
                <a:latin typeface="Berlin Sans FB" pitchFamily="34" charset="0"/>
              </a:rPr>
              <a:t> </a:t>
            </a:r>
            <a:r>
              <a:rPr lang="en-US" sz="2800" dirty="0" err="1">
                <a:latin typeface="Berlin Sans FB" pitchFamily="34" charset="0"/>
              </a:rPr>
              <a:t>di</a:t>
            </a:r>
            <a:r>
              <a:rPr lang="en-US" sz="2800" dirty="0">
                <a:latin typeface="Berlin Sans FB" pitchFamily="34" charset="0"/>
              </a:rPr>
              <a:t> </a:t>
            </a:r>
            <a:r>
              <a:rPr lang="en-US" sz="2800" dirty="0" err="1">
                <a:latin typeface="Berlin Sans FB" pitchFamily="34" charset="0"/>
              </a:rPr>
              <a:t>lingkungan</a:t>
            </a:r>
            <a:r>
              <a:rPr lang="en-US" sz="2800" dirty="0">
                <a:latin typeface="Berlin Sans FB" pitchFamily="34" charset="0"/>
              </a:rPr>
              <a:t> </a:t>
            </a:r>
            <a:r>
              <a:rPr lang="en-US" sz="2800" dirty="0" err="1">
                <a:latin typeface="Berlin Sans FB" pitchFamily="34" charset="0"/>
              </a:rPr>
              <a:t>sosialnya</a:t>
            </a:r>
            <a:r>
              <a:rPr lang="en-US" sz="2800" dirty="0">
                <a:latin typeface="Berlin Sans FB" pitchFamily="34" charset="0"/>
              </a:rPr>
              <a:t> </a:t>
            </a:r>
            <a:r>
              <a:rPr lang="en-US" sz="2800" dirty="0" err="1">
                <a:latin typeface="Berlin Sans FB" pitchFamily="34" charset="0"/>
              </a:rPr>
              <a:t>bersifat</a:t>
            </a:r>
            <a:r>
              <a:rPr lang="en-US" sz="2800" dirty="0">
                <a:latin typeface="Berlin Sans FB" pitchFamily="34" charset="0"/>
              </a:rPr>
              <a:t> </a:t>
            </a:r>
            <a:r>
              <a:rPr lang="en-US" sz="2800" dirty="0" err="1">
                <a:latin typeface="Berlin Sans FB" pitchFamily="34" charset="0"/>
              </a:rPr>
              <a:t>mekanistik</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berlaku</a:t>
            </a:r>
            <a:r>
              <a:rPr lang="en-US" sz="2800" dirty="0">
                <a:latin typeface="Berlin Sans FB" pitchFamily="34" charset="0"/>
              </a:rPr>
              <a:t> universal; </a:t>
            </a:r>
          </a:p>
          <a:p>
            <a:pPr marL="514350" lvl="0" indent="-514350">
              <a:buFont typeface="+mj-lt"/>
              <a:buAutoNum type="arabicPeriod"/>
            </a:pPr>
            <a:r>
              <a:rPr lang="en-US" sz="2800" dirty="0" err="1" smtClean="0">
                <a:latin typeface="Berlin Sans FB" pitchFamily="34" charset="0"/>
              </a:rPr>
              <a:t>Proses</a:t>
            </a:r>
            <a:r>
              <a:rPr lang="en-US" sz="2800" dirty="0" smtClean="0">
                <a:latin typeface="Berlin Sans FB" pitchFamily="34" charset="0"/>
              </a:rPr>
              <a:t> </a:t>
            </a:r>
            <a:r>
              <a:rPr lang="en-US" sz="2800" dirty="0" err="1">
                <a:latin typeface="Berlin Sans FB" pitchFamily="34" charset="0"/>
              </a:rPr>
              <a:t>riset</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a:t>
            </a:r>
            <a:r>
              <a:rPr lang="en-US" sz="2800" dirty="0" err="1">
                <a:latin typeface="Berlin Sans FB" pitchFamily="34" charset="0"/>
              </a:rPr>
              <a:t>logika</a:t>
            </a:r>
            <a:r>
              <a:rPr lang="en-US" sz="2800" dirty="0">
                <a:latin typeface="Berlin Sans FB" pitchFamily="34" charset="0"/>
              </a:rPr>
              <a:t> </a:t>
            </a:r>
            <a:r>
              <a:rPr lang="en-US" sz="2800" dirty="0" err="1">
                <a:latin typeface="Berlin Sans FB" pitchFamily="34" charset="0"/>
              </a:rPr>
              <a:t>berpikir</a:t>
            </a:r>
            <a:r>
              <a:rPr lang="en-US" sz="2800" dirty="0">
                <a:latin typeface="Berlin Sans FB" pitchFamily="34" charset="0"/>
              </a:rPr>
              <a:t> </a:t>
            </a:r>
            <a:r>
              <a:rPr lang="en-US" sz="2800" dirty="0" err="1">
                <a:latin typeface="Berlin Sans FB" pitchFamily="34" charset="0"/>
              </a:rPr>
              <a:t>rasional</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deduktif</a:t>
            </a:r>
            <a:r>
              <a:rPr lang="en-US" sz="2800" dirty="0">
                <a:latin typeface="Berlin Sans FB" pitchFamily="34" charset="0"/>
              </a:rPr>
              <a:t>; </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Autofit/>
          </a:bodyPr>
          <a:lstStyle/>
          <a:p>
            <a:pPr algn="l"/>
            <a:r>
              <a:rPr lang="en-US" sz="6000" dirty="0" err="1" smtClean="0">
                <a:solidFill>
                  <a:srgbClr val="FF0000"/>
                </a:solidFill>
                <a:latin typeface="Brush Script MT" pitchFamily="66" charset="0"/>
              </a:rPr>
              <a:t>Lanjutan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Karakteristik</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371600"/>
            <a:ext cx="8229600" cy="47545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lvl="0">
              <a:spcAft>
                <a:spcPts val="200"/>
              </a:spcAft>
              <a:buNone/>
            </a:pPr>
            <a:r>
              <a:rPr lang="en-US" dirty="0" smtClean="0"/>
              <a:t>4. </a:t>
            </a:r>
            <a:r>
              <a:rPr lang="en-US" sz="2700" dirty="0" err="1" smtClean="0">
                <a:latin typeface="Berlin Sans FB" pitchFamily="34" charset="0"/>
              </a:rPr>
              <a:t>menekankan</a:t>
            </a:r>
            <a:r>
              <a:rPr lang="en-US" sz="2700" dirty="0" smtClean="0">
                <a:latin typeface="Berlin Sans FB" pitchFamily="34" charset="0"/>
              </a:rPr>
              <a:t> </a:t>
            </a:r>
            <a:r>
              <a:rPr lang="en-US" sz="2700" dirty="0" err="1">
                <a:latin typeface="Berlin Sans FB" pitchFamily="34" charset="0"/>
              </a:rPr>
              <a:t>pada</a:t>
            </a:r>
            <a:r>
              <a:rPr lang="en-US" sz="2700" dirty="0">
                <a:latin typeface="Berlin Sans FB" pitchFamily="34" charset="0"/>
              </a:rPr>
              <a:t> </a:t>
            </a:r>
            <a:r>
              <a:rPr lang="en-US" sz="2700" dirty="0" err="1">
                <a:latin typeface="Berlin Sans FB" pitchFamily="34" charset="0"/>
              </a:rPr>
              <a:t>uji</a:t>
            </a:r>
            <a:r>
              <a:rPr lang="en-US" sz="2700" dirty="0">
                <a:latin typeface="Berlin Sans FB" pitchFamily="34" charset="0"/>
              </a:rPr>
              <a:t> </a:t>
            </a:r>
            <a:r>
              <a:rPr lang="en-US" sz="2700" dirty="0" err="1">
                <a:latin typeface="Berlin Sans FB" pitchFamily="34" charset="0"/>
              </a:rPr>
              <a:t>hipotesis</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mengejar</a:t>
            </a:r>
            <a:r>
              <a:rPr lang="en-US" sz="2700" dirty="0">
                <a:latin typeface="Berlin Sans FB" pitchFamily="34" charset="0"/>
              </a:rPr>
              <a:t> </a:t>
            </a:r>
            <a:r>
              <a:rPr lang="en-US" sz="2700" dirty="0" err="1">
                <a:latin typeface="Berlin Sans FB" pitchFamily="34" charset="0"/>
              </a:rPr>
              <a:t>generalisasi</a:t>
            </a:r>
            <a:r>
              <a:rPr lang="en-US" sz="2700" dirty="0">
                <a:latin typeface="Berlin Sans FB" pitchFamily="34" charset="0"/>
              </a:rPr>
              <a:t> (</a:t>
            </a:r>
            <a:r>
              <a:rPr lang="en-US" sz="2700" dirty="0" err="1">
                <a:latin typeface="Berlin Sans FB" pitchFamily="34" charset="0"/>
              </a:rPr>
              <a:t>validitas</a:t>
            </a:r>
            <a:r>
              <a:rPr lang="en-US" sz="2700" dirty="0">
                <a:latin typeface="Berlin Sans FB" pitchFamily="34" charset="0"/>
              </a:rPr>
              <a:t> internal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eksternal</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5. </a:t>
            </a:r>
            <a:r>
              <a:rPr lang="en-US" sz="2700" dirty="0" err="1" smtClean="0">
                <a:latin typeface="Berlin Sans FB" pitchFamily="34" charset="0"/>
              </a:rPr>
              <a:t>fenomena</a:t>
            </a:r>
            <a:r>
              <a:rPr lang="en-US" sz="2700" dirty="0" smtClean="0">
                <a:latin typeface="Berlin Sans FB" pitchFamily="34" charset="0"/>
              </a:rPr>
              <a:t>-</a:t>
            </a:r>
            <a:r>
              <a:rPr lang="en-US" sz="2700" dirty="0" err="1" smtClean="0">
                <a:latin typeface="Berlin Sans FB" pitchFamily="34" charset="0"/>
              </a:rPr>
              <a:t>fenomena</a:t>
            </a:r>
            <a:r>
              <a:rPr lang="en-US" sz="2700" dirty="0" smtClean="0">
                <a:latin typeface="Berlin Sans FB" pitchFamily="34" charset="0"/>
              </a:rPr>
              <a:t> </a:t>
            </a:r>
            <a:r>
              <a:rPr lang="en-US" sz="2700" dirty="0">
                <a:latin typeface="Berlin Sans FB" pitchFamily="34" charset="0"/>
              </a:rPr>
              <a:t>yang </a:t>
            </a:r>
            <a:r>
              <a:rPr lang="en-US" sz="2700" dirty="0" err="1">
                <a:latin typeface="Berlin Sans FB" pitchFamily="34" charset="0"/>
              </a:rPr>
              <a:t>diamati</a:t>
            </a:r>
            <a:r>
              <a:rPr lang="en-US" sz="2700" dirty="0">
                <a:latin typeface="Berlin Sans FB" pitchFamily="34" charset="0"/>
              </a:rPr>
              <a:t> </a:t>
            </a:r>
            <a:r>
              <a:rPr lang="en-US" sz="2700" dirty="0" err="1">
                <a:latin typeface="Berlin Sans FB" pitchFamily="34" charset="0"/>
              </a:rPr>
              <a:t>sifatnya</a:t>
            </a:r>
            <a:r>
              <a:rPr lang="en-US" sz="2700" dirty="0">
                <a:latin typeface="Berlin Sans FB" pitchFamily="34" charset="0"/>
              </a:rPr>
              <a:t> </a:t>
            </a:r>
            <a:r>
              <a:rPr lang="en-US" sz="2700" dirty="0" err="1">
                <a:latin typeface="Berlin Sans FB" pitchFamily="34" charset="0"/>
              </a:rPr>
              <a:t>teratur</a:t>
            </a:r>
            <a:r>
              <a:rPr lang="en-US" sz="2700" dirty="0">
                <a:latin typeface="Berlin Sans FB" pitchFamily="34" charset="0"/>
              </a:rPr>
              <a:t>/</a:t>
            </a:r>
            <a:r>
              <a:rPr lang="en-US" sz="2700" dirty="0" err="1">
                <a:latin typeface="Berlin Sans FB" pitchFamily="34" charset="0"/>
              </a:rPr>
              <a:t>tidak</a:t>
            </a:r>
            <a:r>
              <a:rPr lang="en-US" sz="2700" dirty="0">
                <a:latin typeface="Berlin Sans FB" pitchFamily="34" charset="0"/>
              </a:rPr>
              <a:t> random, </a:t>
            </a:r>
            <a:r>
              <a:rPr lang="en-US" sz="2700" dirty="0" err="1">
                <a:latin typeface="Berlin Sans FB" pitchFamily="34" charset="0"/>
              </a:rPr>
              <a:t>sehingga</a:t>
            </a:r>
            <a:r>
              <a:rPr lang="en-US" sz="2700" dirty="0">
                <a:latin typeface="Berlin Sans FB" pitchFamily="34" charset="0"/>
              </a:rPr>
              <a:t> </a:t>
            </a:r>
            <a:r>
              <a:rPr lang="en-US" sz="2700" dirty="0" err="1">
                <a:latin typeface="Berlin Sans FB" pitchFamily="34" charset="0"/>
              </a:rPr>
              <a:t>dapat</a:t>
            </a:r>
            <a:r>
              <a:rPr lang="en-US" sz="2700" dirty="0">
                <a:latin typeface="Berlin Sans FB" pitchFamily="34" charset="0"/>
              </a:rPr>
              <a:t> </a:t>
            </a:r>
            <a:r>
              <a:rPr lang="en-US" sz="2700" dirty="0" err="1">
                <a:latin typeface="Berlin Sans FB" pitchFamily="34" charset="0"/>
              </a:rPr>
              <a:t>diprediksikan</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6. </a:t>
            </a:r>
            <a:r>
              <a:rPr lang="en-US" sz="2700" dirty="0" err="1" smtClean="0">
                <a:latin typeface="Berlin Sans FB" pitchFamily="34" charset="0"/>
              </a:rPr>
              <a:t>menganut</a:t>
            </a:r>
            <a:r>
              <a:rPr lang="en-US" sz="2700" dirty="0" smtClean="0">
                <a:latin typeface="Berlin Sans FB" pitchFamily="34" charset="0"/>
              </a:rPr>
              <a:t> </a:t>
            </a:r>
            <a:r>
              <a:rPr lang="en-US" sz="2700" dirty="0" err="1">
                <a:latin typeface="Berlin Sans FB" pitchFamily="34" charset="0"/>
              </a:rPr>
              <a:t>kebenaran</a:t>
            </a:r>
            <a:r>
              <a:rPr lang="en-US" sz="2700" dirty="0">
                <a:latin typeface="Berlin Sans FB" pitchFamily="34" charset="0"/>
              </a:rPr>
              <a:t> </a:t>
            </a:r>
            <a:r>
              <a:rPr lang="en-US" sz="2700" dirty="0" err="1">
                <a:latin typeface="Berlin Sans FB" pitchFamily="34" charset="0"/>
              </a:rPr>
              <a:t>tunggal</a:t>
            </a:r>
            <a:r>
              <a:rPr lang="en-US" sz="2700" dirty="0">
                <a:latin typeface="Berlin Sans FB" pitchFamily="34" charset="0"/>
              </a:rPr>
              <a:t> (</a:t>
            </a:r>
            <a:r>
              <a:rPr lang="en-US" sz="2700" dirty="0" err="1">
                <a:latin typeface="Berlin Sans FB" pitchFamily="34" charset="0"/>
              </a:rPr>
              <a:t>nomotetis</a:t>
            </a:r>
            <a:r>
              <a:rPr lang="en-US" sz="2700" dirty="0">
                <a:latin typeface="Berlin Sans FB" pitchFamily="34" charset="0"/>
              </a:rPr>
              <a:t>), </a:t>
            </a:r>
            <a:r>
              <a:rPr lang="en-US" sz="2700" dirty="0" smtClean="0">
                <a:latin typeface="Berlin Sans FB" pitchFamily="34" charset="0"/>
              </a:rPr>
              <a:t>yang </a:t>
            </a:r>
            <a:r>
              <a:rPr lang="en-US" sz="2700" dirty="0" err="1" smtClean="0">
                <a:latin typeface="Berlin Sans FB" pitchFamily="34" charset="0"/>
              </a:rPr>
              <a:t>akan</a:t>
            </a:r>
            <a:r>
              <a:rPr lang="en-US" sz="2700" dirty="0" smtClean="0">
                <a:latin typeface="Berlin Sans FB" pitchFamily="34" charset="0"/>
              </a:rPr>
              <a:t> </a:t>
            </a:r>
            <a:r>
              <a:rPr lang="en-US" sz="2700" dirty="0" err="1">
                <a:latin typeface="Berlin Sans FB" pitchFamily="34" charset="0"/>
              </a:rPr>
              <a:t>berlaku</a:t>
            </a:r>
            <a:r>
              <a:rPr lang="en-US" sz="2700" dirty="0">
                <a:latin typeface="Berlin Sans FB" pitchFamily="34" charset="0"/>
              </a:rPr>
              <a:t> </a:t>
            </a:r>
            <a:r>
              <a:rPr lang="en-US" sz="2700" dirty="0" err="1">
                <a:latin typeface="Berlin Sans FB" pitchFamily="34" charset="0"/>
              </a:rPr>
              <a:t>di</a:t>
            </a:r>
            <a:r>
              <a:rPr lang="en-US" sz="2700" dirty="0">
                <a:latin typeface="Berlin Sans FB" pitchFamily="34" charset="0"/>
              </a:rPr>
              <a:t> </a:t>
            </a:r>
            <a:r>
              <a:rPr lang="en-US" sz="2700" dirty="0" err="1">
                <a:latin typeface="Berlin Sans FB" pitchFamily="34" charset="0"/>
              </a:rPr>
              <a:t>manapun</a:t>
            </a:r>
            <a:r>
              <a:rPr lang="en-US" sz="2700" dirty="0">
                <a:latin typeface="Berlin Sans FB" pitchFamily="34" charset="0"/>
              </a:rPr>
              <a:t> </a:t>
            </a:r>
            <a:r>
              <a:rPr lang="en-US" sz="2700" dirty="0" err="1">
                <a:latin typeface="Berlin Sans FB" pitchFamily="34" charset="0"/>
              </a:rPr>
              <a:t>tanpa</a:t>
            </a:r>
            <a:r>
              <a:rPr lang="en-US" sz="2700" dirty="0">
                <a:latin typeface="Berlin Sans FB" pitchFamily="34" charset="0"/>
              </a:rPr>
              <a:t> </a:t>
            </a:r>
            <a:r>
              <a:rPr lang="en-US" sz="2700" dirty="0" err="1">
                <a:latin typeface="Berlin Sans FB" pitchFamily="34" charset="0"/>
              </a:rPr>
              <a:t>terikat</a:t>
            </a:r>
            <a:r>
              <a:rPr lang="en-US" sz="2700" dirty="0">
                <a:latin typeface="Berlin Sans FB" pitchFamily="34" charset="0"/>
              </a:rPr>
              <a:t> </a:t>
            </a:r>
            <a:r>
              <a:rPr lang="en-US" sz="2700" dirty="0" err="1">
                <a:latin typeface="Berlin Sans FB" pitchFamily="34" charset="0"/>
              </a:rPr>
              <a:t>dengan</a:t>
            </a:r>
            <a:r>
              <a:rPr lang="en-US" sz="2700" dirty="0">
                <a:latin typeface="Berlin Sans FB" pitchFamily="34" charset="0"/>
              </a:rPr>
              <a:t> </a:t>
            </a:r>
            <a:r>
              <a:rPr lang="en-US" sz="2700" dirty="0" err="1">
                <a:latin typeface="Berlin Sans FB" pitchFamily="34" charset="0"/>
              </a:rPr>
              <a:t>konteks</a:t>
            </a:r>
            <a:r>
              <a:rPr lang="en-US" sz="2700" dirty="0">
                <a:latin typeface="Berlin Sans FB" pitchFamily="34" charset="0"/>
              </a:rPr>
              <a:t> </a:t>
            </a:r>
            <a:r>
              <a:rPr lang="en-US" sz="2700" dirty="0" err="1">
                <a:latin typeface="Berlin Sans FB" pitchFamily="34" charset="0"/>
              </a:rPr>
              <a:t>eko-kulturnya</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7. </a:t>
            </a:r>
            <a:r>
              <a:rPr lang="en-US" sz="2700" dirty="0" err="1" smtClean="0">
                <a:latin typeface="Berlin Sans FB" pitchFamily="34" charset="0"/>
              </a:rPr>
              <a:t>berpandangan</a:t>
            </a:r>
            <a:r>
              <a:rPr lang="en-US" sz="2700" dirty="0" smtClean="0">
                <a:latin typeface="Berlin Sans FB" pitchFamily="34" charset="0"/>
              </a:rPr>
              <a:t> </a:t>
            </a:r>
            <a:r>
              <a:rPr lang="en-US" sz="2700" dirty="0" err="1">
                <a:latin typeface="Berlin Sans FB" pitchFamily="34" charset="0"/>
              </a:rPr>
              <a:t>bahwa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bebas</a:t>
            </a:r>
            <a:r>
              <a:rPr lang="en-US" sz="2700" dirty="0">
                <a:latin typeface="Berlin Sans FB" pitchFamily="34" charset="0"/>
              </a:rPr>
              <a:t> </a:t>
            </a:r>
            <a:r>
              <a:rPr lang="en-US" sz="2700" dirty="0" err="1">
                <a:latin typeface="Berlin Sans FB" pitchFamily="34" charset="0"/>
              </a:rPr>
              <a:t>nilai</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8. </a:t>
            </a:r>
            <a:r>
              <a:rPr lang="en-US" sz="2700" dirty="0" err="1" smtClean="0">
                <a:latin typeface="Berlin Sans FB" pitchFamily="34" charset="0"/>
              </a:rPr>
              <a:t>memisahkan</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praktik</a:t>
            </a:r>
            <a:r>
              <a:rPr lang="en-US" sz="2700" dirty="0" smtClean="0">
                <a:latin typeface="Berlin Sans FB" pitchFamily="34" charset="0"/>
              </a:rPr>
              <a:t>.</a:t>
            </a:r>
          </a:p>
          <a:p>
            <a:pPr>
              <a:spcAft>
                <a:spcPts val="200"/>
              </a:spcAft>
              <a:buNone/>
            </a:pPr>
            <a:r>
              <a:rPr lang="en-US" sz="2700" dirty="0" smtClean="0">
                <a:latin typeface="Berlin Sans FB" pitchFamily="34" charset="0"/>
              </a:rPr>
              <a:t>9.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dirty="0" err="1">
                <a:latin typeface="Berlin Sans FB" pitchFamily="34" charset="0"/>
              </a:rPr>
              <a:t>telah</a:t>
            </a:r>
            <a:r>
              <a:rPr lang="en-US" sz="2700" dirty="0">
                <a:latin typeface="Berlin Sans FB" pitchFamily="34" charset="0"/>
              </a:rPr>
              <a:t> </a:t>
            </a:r>
            <a:r>
              <a:rPr lang="en-US" sz="2700" dirty="0" err="1">
                <a:latin typeface="Berlin Sans FB" pitchFamily="34" charset="0"/>
              </a:rPr>
              <a:t>mewarnai</a:t>
            </a:r>
            <a:r>
              <a:rPr lang="en-US" sz="2700" dirty="0">
                <a:latin typeface="Berlin Sans FB" pitchFamily="34" charset="0"/>
              </a:rPr>
              <a:t> </a:t>
            </a:r>
            <a:r>
              <a:rPr lang="en-US" sz="2700" dirty="0" err="1">
                <a:latin typeface="Berlin Sans FB" pitchFamily="34" charset="0"/>
              </a:rPr>
              <a:t>berbagai</a:t>
            </a:r>
            <a:r>
              <a:rPr lang="en-US" sz="2700" dirty="0">
                <a:latin typeface="Berlin Sans FB" pitchFamily="34" charset="0"/>
              </a:rPr>
              <a:t> </a:t>
            </a:r>
            <a:r>
              <a:rPr lang="en-US" sz="2700" dirty="0" err="1">
                <a:latin typeface="Berlin Sans FB" pitchFamily="34" charset="0"/>
              </a:rPr>
              <a:t>kebijakan</a:t>
            </a:r>
            <a:r>
              <a:rPr lang="en-US" sz="2700" dirty="0">
                <a:latin typeface="Berlin Sans FB" pitchFamily="34" charset="0"/>
              </a:rPr>
              <a:t> </a:t>
            </a:r>
            <a:r>
              <a:rPr lang="en-US" sz="2700" dirty="0" smtClean="0">
                <a:latin typeface="Berlin Sans FB" pitchFamily="34" charset="0"/>
              </a:rPr>
              <a:t> </a:t>
            </a:r>
            <a:r>
              <a:rPr lang="en-US" sz="2700" dirty="0" err="1" smtClean="0">
                <a:latin typeface="Berlin Sans FB" pitchFamily="34" charset="0"/>
              </a:rPr>
              <a:t>peningkatan</a:t>
            </a:r>
            <a:r>
              <a:rPr lang="en-US" sz="2700" dirty="0" smtClean="0">
                <a:latin typeface="Berlin Sans FB" pitchFamily="34" charset="0"/>
              </a:rPr>
              <a:t> </a:t>
            </a:r>
            <a:r>
              <a:rPr lang="en-US" sz="2700" dirty="0" err="1">
                <a:latin typeface="Berlin Sans FB" pitchFamily="34" charset="0"/>
              </a:rPr>
              <a:t>mutu</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kita</a:t>
            </a:r>
            <a:r>
              <a:rPr lang="en-US" sz="2700" dirty="0">
                <a:latin typeface="Berlin Sans FB" pitchFamily="34" charset="0"/>
              </a:rPr>
              <a:t> </a:t>
            </a:r>
            <a:r>
              <a:rPr lang="en-US" sz="2700" dirty="0" err="1">
                <a:latin typeface="Berlin Sans FB" pitchFamily="34" charset="0"/>
              </a:rPr>
              <a:t>selama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i="1" dirty="0">
                <a:latin typeface="Berlin Sans FB" pitchFamily="34" charset="0"/>
              </a:rPr>
              <a:t>rational planning</a:t>
            </a:r>
            <a:r>
              <a:rPr lang="en-US" sz="2700" dirty="0" smtClean="0">
                <a:latin typeface="Berlin Sans FB" pitchFamily="34" charset="0"/>
              </a:rPr>
              <a:t>).</a:t>
            </a:r>
            <a:endParaRPr lang="en-US" sz="2700" dirty="0">
              <a:latin typeface="Berlin Sans FB" pitchFamily="34" charset="0"/>
            </a:endParaRP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074" y="227013"/>
            <a:ext cx="8086725" cy="681037"/>
          </a:xfrm>
          <a:solidFill>
            <a:srgbClr val="F3B877"/>
          </a:solidFill>
        </p:spPr>
        <p:txBody>
          <a:bodyPr>
            <a:noAutofit/>
          </a:bodyPr>
          <a:lstStyle/>
          <a:p>
            <a:r>
              <a:rPr lang="en-US" sz="4800" dirty="0" err="1" smtClean="0">
                <a:solidFill>
                  <a:srgbClr val="FF0000"/>
                </a:solidFill>
                <a:latin typeface="Brush Script MT" pitchFamily="66" charset="0"/>
              </a:rPr>
              <a:t>Lanjutan</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Karakteristik</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Positivistik</a:t>
            </a:r>
            <a:r>
              <a:rPr lang="en-US" sz="4800" dirty="0" smtClean="0">
                <a:solidFill>
                  <a:srgbClr val="FF0000"/>
                </a:solidFill>
                <a:latin typeface="Brush Script MT" pitchFamily="66" charset="0"/>
              </a:rPr>
              <a:t> ….</a:t>
            </a:r>
            <a:endParaRPr lang="en-US" sz="4800" b="1" dirty="0" smtClean="0">
              <a:solidFill>
                <a:srgbClr val="FF0000"/>
              </a:solidFill>
              <a:latin typeface="Berlin Sans FB" pitchFamily="34" charset="0"/>
            </a:endParaRPr>
          </a:p>
        </p:txBody>
      </p:sp>
      <p:sp>
        <p:nvSpPr>
          <p:cNvPr id="11267" name="Rectangle 3"/>
          <p:cNvSpPr>
            <a:spLocks noGrp="1" noChangeArrowheads="1"/>
          </p:cNvSpPr>
          <p:nvPr>
            <p:ph type="body" idx="1"/>
          </p:nvPr>
        </p:nvSpPr>
        <p:spPr>
          <a:xfrm>
            <a:off x="263524" y="1125538"/>
            <a:ext cx="7966075" cy="5256212"/>
          </a:xfrm>
          <a:solidFill>
            <a:schemeClr val="accent3">
              <a:lumMod val="40000"/>
              <a:lumOff val="60000"/>
            </a:schemeClr>
          </a:solidFill>
        </p:spPr>
        <p:txBody>
          <a:bodyPr>
            <a:normAutofit fontScale="92500" lnSpcReduction="20000"/>
          </a:bodyPr>
          <a:lstStyle/>
          <a:p>
            <a:pPr marL="609600" indent="-609600" eaLnBrk="1" hangingPunct="1">
              <a:lnSpc>
                <a:spcPct val="90000"/>
              </a:lnSpc>
              <a:spcAft>
                <a:spcPts val="600"/>
              </a:spcAft>
            </a:pPr>
            <a:r>
              <a:rPr lang="en-US" sz="2700" dirty="0" smtClean="0">
                <a:latin typeface="Berlin Sans FB" pitchFamily="34" charset="0"/>
              </a:rPr>
              <a:t>Paling </a:t>
            </a:r>
            <a:r>
              <a:rPr lang="en-US" sz="2700" dirty="0" err="1" smtClean="0">
                <a:latin typeface="Berlin Sans FB" pitchFamily="34" charset="0"/>
              </a:rPr>
              <a:t>tua</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paling </a:t>
            </a:r>
            <a:r>
              <a:rPr lang="en-US" sz="2700" dirty="0" err="1" smtClean="0">
                <a:latin typeface="Berlin Sans FB" pitchFamily="34" charset="0"/>
              </a:rPr>
              <a:t>banyak</a:t>
            </a:r>
            <a:r>
              <a:rPr lang="en-US" sz="2700" dirty="0" smtClean="0">
                <a:latin typeface="Berlin Sans FB" pitchFamily="34" charset="0"/>
              </a:rPr>
              <a:t> </a:t>
            </a:r>
            <a:r>
              <a:rPr lang="en-US" sz="2700" dirty="0" err="1" smtClean="0">
                <a:latin typeface="Berlin Sans FB" pitchFamily="34" charset="0"/>
              </a:rPr>
              <a:t>pengikutnya</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Diadopsi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ilmu-ilmu</a:t>
            </a:r>
            <a:r>
              <a:rPr lang="en-US" sz="2700" dirty="0" smtClean="0">
                <a:latin typeface="Berlin Sans FB" pitchFamily="34" charset="0"/>
              </a:rPr>
              <a:t> </a:t>
            </a:r>
            <a:r>
              <a:rPr lang="en-US" sz="2700" dirty="0" err="1" smtClean="0">
                <a:latin typeface="Berlin Sans FB" pitchFamily="34" charset="0"/>
              </a:rPr>
              <a:t>keras</a:t>
            </a:r>
            <a:r>
              <a:rPr lang="en-US" sz="2700" dirty="0" smtClean="0">
                <a:latin typeface="Berlin Sans FB" pitchFamily="34" charset="0"/>
              </a:rPr>
              <a:t> (IPA)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diterapkan</a:t>
            </a:r>
            <a:r>
              <a:rPr lang="en-US" sz="2700" dirty="0" smtClean="0">
                <a:latin typeface="Berlin Sans FB" pitchFamily="34" charset="0"/>
              </a:rPr>
              <a:t> </a:t>
            </a:r>
            <a:r>
              <a:rPr lang="en-US" sz="2700" dirty="0" err="1" smtClean="0">
                <a:latin typeface="Berlin Sans FB" pitchFamily="34" charset="0"/>
              </a:rPr>
              <a:t>dlm</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Sosial</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a:t>
            </a:r>
            <a:r>
              <a:rPr lang="en-US" sz="2700" dirty="0" err="1" smtClean="0">
                <a:latin typeface="Berlin Sans FB" pitchFamily="34" charset="0"/>
              </a:rPr>
              <a:t>Pendidikan</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Metode</a:t>
            </a:r>
            <a:r>
              <a:rPr lang="en-US" sz="2700" dirty="0" smtClean="0">
                <a:latin typeface="Berlin Sans FB" pitchFamily="34" charset="0"/>
              </a:rPr>
              <a:t>: </a:t>
            </a:r>
            <a:r>
              <a:rPr lang="en-US" sz="2700" dirty="0" err="1" smtClean="0">
                <a:latin typeface="Berlin Sans FB" pitchFamily="34" charset="0"/>
              </a:rPr>
              <a:t>eksperimen</a:t>
            </a:r>
            <a:r>
              <a:rPr lang="en-US" sz="2700" dirty="0" smtClean="0">
                <a:latin typeface="Berlin Sans FB" pitchFamily="34" charset="0"/>
              </a:rPr>
              <a:t>, quasi </a:t>
            </a:r>
            <a:r>
              <a:rPr lang="en-US" sz="2700" dirty="0" err="1" smtClean="0">
                <a:latin typeface="Berlin Sans FB" pitchFamily="34" charset="0"/>
              </a:rPr>
              <a:t>eksperimen</a:t>
            </a:r>
            <a:r>
              <a:rPr lang="en-US" sz="2700" dirty="0" smtClean="0">
                <a:latin typeface="Berlin Sans FB" pitchFamily="34" charset="0"/>
              </a:rPr>
              <a:t>, survey, ex post facto.</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generalisasi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temuan</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dilakukan</a:t>
            </a:r>
            <a:r>
              <a:rPr lang="en-US" sz="2700" dirty="0" smtClean="0">
                <a:latin typeface="Berlin Sans FB" pitchFamily="34" charset="0"/>
              </a:rPr>
              <a:t> </a:t>
            </a:r>
            <a:r>
              <a:rPr lang="en-US" sz="2700" dirty="0" err="1" smtClean="0">
                <a:latin typeface="Berlin Sans FB" pitchFamily="34" charset="0"/>
              </a:rPr>
              <a:t>pada</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hrs </a:t>
            </a:r>
            <a:r>
              <a:rPr lang="en-US" sz="2700" dirty="0" err="1" smtClean="0">
                <a:latin typeface="Berlin Sans FB" pitchFamily="34" charset="0"/>
              </a:rPr>
              <a:t>representatif</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populasi</a:t>
            </a:r>
            <a:r>
              <a:rPr lang="en-US" sz="2700" dirty="0" smtClean="0">
                <a:latin typeface="Berlin Sans FB" pitchFamily="34" charset="0"/>
              </a:rPr>
              <a:t> (random).</a:t>
            </a:r>
          </a:p>
          <a:p>
            <a:pPr marL="609600" indent="-609600" eaLnBrk="1" hangingPunct="1">
              <a:lnSpc>
                <a:spcPct val="90000"/>
              </a:lnSpc>
              <a:spcAft>
                <a:spcPts val="600"/>
              </a:spcAft>
            </a:pPr>
            <a:r>
              <a:rPr lang="en-US" sz="2700" dirty="0" err="1" smtClean="0">
                <a:latin typeface="Berlin Sans FB" pitchFamily="34" charset="0"/>
              </a:rPr>
              <a:t>Skopa</a:t>
            </a:r>
            <a:r>
              <a:rPr lang="en-US" sz="2700" dirty="0" smtClean="0">
                <a:latin typeface="Berlin Sans FB" pitchFamily="34" charset="0"/>
              </a:rPr>
              <a:t> </a:t>
            </a:r>
            <a:r>
              <a:rPr lang="en-US" sz="2700" dirty="0" err="1" smtClean="0">
                <a:latin typeface="Berlin Sans FB" pitchFamily="34" charset="0"/>
              </a:rPr>
              <a:t>persamalahan</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diteliti</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baik</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pengendalian</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variabel-variabel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dapat</a:t>
            </a:r>
            <a:r>
              <a:rPr lang="en-US" sz="2700" dirty="0" smtClean="0">
                <a:latin typeface="Berlin Sans FB" pitchFamily="34" charset="0"/>
              </a:rPr>
              <a:t> </a:t>
            </a:r>
            <a:r>
              <a:rPr lang="en-US" sz="2700" dirty="0" err="1" smtClean="0">
                <a:latin typeface="Berlin Sans FB" pitchFamily="34" charset="0"/>
              </a:rPr>
              <a:t>mempengaruhi</a:t>
            </a:r>
            <a:r>
              <a:rPr lang="en-US" sz="2700" dirty="0" smtClean="0">
                <a:latin typeface="Berlin Sans FB" pitchFamily="34" charset="0"/>
              </a:rPr>
              <a:t> </a:t>
            </a:r>
            <a:r>
              <a:rPr lang="en-US" sz="2700" dirty="0" err="1" smtClean="0">
                <a:latin typeface="Berlin Sans FB" pitchFamily="34" charset="0"/>
              </a:rPr>
              <a:t>hasil</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Subjek</a:t>
            </a:r>
            <a:r>
              <a:rPr lang="en-US" sz="2700" dirty="0" smtClean="0">
                <a:latin typeface="Berlin Sans FB" pitchFamily="34" charset="0"/>
              </a:rPr>
              <a:t> </a:t>
            </a:r>
            <a:r>
              <a:rPr lang="en-US" sz="2700" dirty="0" err="1" smtClean="0">
                <a:latin typeface="Berlin Sans FB" pitchFamily="34" charset="0"/>
              </a:rPr>
              <a:t>tdk</a:t>
            </a:r>
            <a:r>
              <a:rPr lang="en-US" sz="2700" dirty="0" smtClean="0">
                <a:latin typeface="Berlin Sans FB" pitchFamily="34" charset="0"/>
              </a:rPr>
              <a:t> </a:t>
            </a:r>
            <a:r>
              <a:rPr lang="en-US" sz="2700" dirty="0" err="1" smtClean="0">
                <a:latin typeface="Berlin Sans FB" pitchFamily="34" charset="0"/>
              </a:rPr>
              <a:t>boleh</a:t>
            </a:r>
            <a:r>
              <a:rPr lang="en-US" sz="2700" dirty="0" smtClean="0">
                <a:latin typeface="Berlin Sans FB" pitchFamily="34" charset="0"/>
              </a:rPr>
              <a:t> </a:t>
            </a:r>
            <a:r>
              <a:rPr lang="en-US" sz="2700" dirty="0" err="1" smtClean="0">
                <a:latin typeface="Berlin Sans FB" pitchFamily="34" charset="0"/>
              </a:rPr>
              <a:t>tahu</a:t>
            </a:r>
            <a:r>
              <a:rPr lang="en-US" sz="2700" dirty="0" smtClean="0">
                <a:latin typeface="Berlin Sans FB" pitchFamily="34" charset="0"/>
              </a:rPr>
              <a:t> </a:t>
            </a:r>
            <a:r>
              <a:rPr lang="en-US" sz="2700" dirty="0" err="1" smtClean="0">
                <a:latin typeface="Berlin Sans FB" pitchFamily="34" charset="0"/>
              </a:rPr>
              <a:t>apa</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dikaji</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subyek</a:t>
            </a:r>
            <a:r>
              <a:rPr lang="en-US" sz="2700" dirty="0" smtClean="0">
                <a:latin typeface="Berlin Sans FB" pitchFamily="34" charset="0"/>
              </a:rPr>
              <a:t>/</a:t>
            </a:r>
            <a:r>
              <a:rPr lang="en-US" sz="2700" dirty="0" err="1" smtClean="0">
                <a:latin typeface="Berlin Sans FB" pitchFamily="34" charset="0"/>
              </a:rPr>
              <a:t>responden</a:t>
            </a:r>
            <a:r>
              <a:rPr lang="en-US" sz="2700" dirty="0" smtClean="0">
                <a:latin typeface="Berlin Sans FB" pitchFamily="34" charset="0"/>
              </a:rPr>
              <a:t> </a:t>
            </a:r>
            <a:r>
              <a:rPr lang="en-US" sz="2700" dirty="0" err="1" smtClean="0">
                <a:latin typeface="Berlin Sans FB" pitchFamily="34" charset="0"/>
              </a:rPr>
              <a:t>hanya</a:t>
            </a:r>
            <a:r>
              <a:rPr lang="en-US" sz="2700" dirty="0" smtClean="0">
                <a:latin typeface="Berlin Sans FB" pitchFamily="34" charset="0"/>
              </a:rPr>
              <a:t> </a:t>
            </a:r>
            <a:r>
              <a:rPr lang="en-US" sz="2700" dirty="0" err="1" smtClean="0">
                <a:latin typeface="Berlin Sans FB" pitchFamily="34" charset="0"/>
              </a:rPr>
              <a:t>diperah</a:t>
            </a:r>
            <a:r>
              <a:rPr lang="en-US" sz="2700" dirty="0" smtClean="0">
                <a:latin typeface="Berlin Sans FB" pitchFamily="34" charset="0"/>
              </a:rPr>
              <a:t> </a:t>
            </a:r>
            <a:r>
              <a:rPr lang="en-US" sz="2700" dirty="0" err="1" smtClean="0">
                <a:latin typeface="Berlin Sans FB" pitchFamily="34" charset="0"/>
              </a:rPr>
              <a:t>datanya</a:t>
            </a:r>
            <a:r>
              <a:rPr lang="en-US" sz="2700" dirty="0" smtClean="0">
                <a:latin typeface="Berlin Sans FB" pitchFamily="34" charset="0"/>
              </a:rPr>
              <a:t> </a:t>
            </a:r>
            <a:r>
              <a:rPr lang="en-US" sz="2700" dirty="0" err="1" smtClean="0">
                <a:latin typeface="Berlin Sans FB" pitchFamily="34" charset="0"/>
              </a:rPr>
              <a:t>utk</a:t>
            </a:r>
            <a:r>
              <a:rPr lang="en-US" sz="2700" dirty="0" smtClean="0">
                <a:latin typeface="Berlin Sans FB" pitchFamily="34" charset="0"/>
              </a:rPr>
              <a:t> </a:t>
            </a:r>
            <a:r>
              <a:rPr lang="en-US" sz="2700" dirty="0" err="1" smtClean="0">
                <a:latin typeface="Berlin Sans FB" pitchFamily="34" charset="0"/>
              </a:rPr>
              <a:t>kepentingan</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/sponsor.</a:t>
            </a:r>
          </a:p>
          <a:p>
            <a:pPr marL="609600" indent="-609600" eaLnBrk="1" hangingPunct="1">
              <a:lnSpc>
                <a:spcPct val="80000"/>
              </a:lnSpc>
            </a:pPr>
            <a:endParaRPr lang="en-US" sz="2600" dirty="0" smtClean="0">
              <a:latin typeface="Berlin Sans FB"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r>
              <a:rPr lang="en-US" sz="4000" dirty="0" err="1">
                <a:solidFill>
                  <a:srgbClr val="FF0000"/>
                </a:solidFill>
                <a:latin typeface="Berlin Sans FB" pitchFamily="34" charset="0"/>
              </a:rPr>
              <a:t>Paradigma</a:t>
            </a:r>
            <a:r>
              <a:rPr lang="en-US" sz="4000" dirty="0">
                <a:solidFill>
                  <a:srgbClr val="FF0000"/>
                </a:solidFill>
                <a:latin typeface="Berlin Sans FB" pitchFamily="34" charset="0"/>
              </a:rPr>
              <a:t> </a:t>
            </a:r>
            <a:r>
              <a:rPr lang="en-US" sz="4000" dirty="0" err="1" smtClean="0">
                <a:solidFill>
                  <a:srgbClr val="FF0000"/>
                </a:solidFill>
                <a:latin typeface="Berlin Sans FB" pitchFamily="34" charset="0"/>
              </a:rPr>
              <a:t>Fenomenologis</a:t>
            </a:r>
            <a:r>
              <a:rPr lang="en-US" sz="4000" dirty="0" smtClean="0">
                <a:solidFill>
                  <a:srgbClr val="FF0000"/>
                </a:solidFill>
                <a:latin typeface="Berlin Sans FB" pitchFamily="34" charset="0"/>
              </a:rPr>
              <a:t> </a:t>
            </a:r>
            <a:r>
              <a:rPr lang="en-US" sz="4000" dirty="0">
                <a:solidFill>
                  <a:srgbClr val="FF0000"/>
                </a:solidFill>
                <a:latin typeface="Berlin Sans FB" pitchFamily="34" charset="0"/>
              </a:rPr>
              <a:t>(</a:t>
            </a:r>
            <a:r>
              <a:rPr lang="en-US" sz="4000" dirty="0" err="1">
                <a:solidFill>
                  <a:srgbClr val="FF0000"/>
                </a:solidFill>
                <a:latin typeface="Berlin Sans FB" pitchFamily="34" charset="0"/>
              </a:rPr>
              <a:t>interpretif</a:t>
            </a:r>
            <a:r>
              <a:rPr lang="en-US" sz="4000" dirty="0">
                <a:solidFill>
                  <a:srgbClr val="FF0000"/>
                </a:solidFill>
                <a:latin typeface="Berlin Sans FB" pitchFamily="34" charset="0"/>
              </a:rPr>
              <a:t>)</a:t>
            </a:r>
          </a:p>
        </p:txBody>
      </p:sp>
      <p:sp>
        <p:nvSpPr>
          <p:cNvPr id="3" name="Content Placeholder 2"/>
          <p:cNvSpPr>
            <a:spLocks noGrp="1"/>
          </p:cNvSpPr>
          <p:nvPr>
            <p:ph idx="1"/>
          </p:nvPr>
        </p:nvSpPr>
        <p:spPr>
          <a:xfrm>
            <a:off x="457200" y="1905000"/>
            <a:ext cx="8229600" cy="4343400"/>
          </a:xfrm>
        </p:spPr>
        <p:style>
          <a:lnRef idx="1">
            <a:schemeClr val="accent2"/>
          </a:lnRef>
          <a:fillRef idx="2">
            <a:schemeClr val="accent2"/>
          </a:fillRef>
          <a:effectRef idx="1">
            <a:schemeClr val="accent2"/>
          </a:effectRef>
          <a:fontRef idx="minor">
            <a:schemeClr val="dk1"/>
          </a:fontRef>
        </p:style>
        <p:txBody>
          <a:bodyPr>
            <a:normAutofit/>
          </a:bodyPr>
          <a:lstStyle/>
          <a:p>
            <a:pPr>
              <a:spcAft>
                <a:spcPts val="600"/>
              </a:spcAft>
            </a:pPr>
            <a:r>
              <a:rPr lang="en-US" sz="2800" dirty="0" err="1" smtClean="0">
                <a:latin typeface="Berlin Sans FB" pitchFamily="34" charset="0"/>
              </a:rPr>
              <a:t>Asumsi</a:t>
            </a:r>
            <a:r>
              <a:rPr lang="en-US" sz="2800" dirty="0" smtClean="0">
                <a:latin typeface="Berlin Sans FB" pitchFamily="34" charset="0"/>
              </a:rPr>
              <a:t> </a:t>
            </a:r>
            <a:r>
              <a:rPr lang="en-US" sz="2800" dirty="0" err="1" smtClean="0">
                <a:latin typeface="Berlin Sans FB" pitchFamily="34" charset="0"/>
              </a:rPr>
              <a:t>kebenaran</a:t>
            </a:r>
            <a:r>
              <a:rPr lang="en-US" sz="2800" dirty="0" smtClean="0">
                <a:latin typeface="Berlin Sans FB" pitchFamily="34" charset="0"/>
              </a:rPr>
              <a:t> </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tunggal</a:t>
            </a:r>
            <a:r>
              <a:rPr lang="en-US" sz="2800" dirty="0" smtClean="0">
                <a:latin typeface="Berlin Sans FB" pitchFamily="34" charset="0"/>
              </a:rPr>
              <a:t> (</a:t>
            </a:r>
            <a:r>
              <a:rPr lang="en-US" sz="2800" dirty="0" err="1" smtClean="0">
                <a:latin typeface="Berlin Sans FB" pitchFamily="34" charset="0"/>
              </a:rPr>
              <a:t>dialektis</a:t>
            </a:r>
            <a:r>
              <a:rPr lang="en-US" sz="2800" dirty="0" smtClean="0">
                <a:latin typeface="Berlin Sans FB" pitchFamily="34" charset="0"/>
              </a:rPr>
              <a:t>) </a:t>
            </a:r>
            <a:r>
              <a:rPr lang="en-US" sz="2800" dirty="0" smtClean="0">
                <a:latin typeface="Berlin Sans FB" pitchFamily="34" charset="0"/>
                <a:sym typeface="Wingdings" pitchFamily="2" charset="2"/>
              </a:rPr>
              <a:t></a:t>
            </a:r>
            <a:r>
              <a:rPr lang="en-US" sz="2800" dirty="0" smtClean="0">
                <a:latin typeface="Berlin Sans FB" pitchFamily="34" charset="0"/>
              </a:rPr>
              <a:t> </a:t>
            </a:r>
            <a:r>
              <a:rPr lang="en-US" sz="2800" dirty="0" err="1" smtClean="0">
                <a:latin typeface="Berlin Sans FB" pitchFamily="34" charset="0"/>
              </a:rPr>
              <a:t>tergantung</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konteks</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kultur</a:t>
            </a:r>
            <a:r>
              <a:rPr lang="en-US" sz="2800" dirty="0" smtClean="0">
                <a:latin typeface="Berlin Sans FB" pitchFamily="34" charset="0"/>
              </a:rPr>
              <a:t> </a:t>
            </a:r>
            <a:r>
              <a:rPr lang="en-US" sz="2800" dirty="0" err="1" smtClean="0">
                <a:latin typeface="Berlin Sans FB" pitchFamily="34" charset="0"/>
              </a:rPr>
              <a:t>masyarakat</a:t>
            </a:r>
            <a:r>
              <a:rPr lang="en-US" sz="2800" dirty="0" smtClean="0">
                <a:latin typeface="Berlin Sans FB" pitchFamily="34" charset="0"/>
              </a:rPr>
              <a:t>.</a:t>
            </a:r>
          </a:p>
          <a:p>
            <a:pPr lvl="0">
              <a:spcAft>
                <a:spcPts val="600"/>
              </a:spcAft>
            </a:pPr>
            <a:r>
              <a:rPr lang="en-US" sz="2800" dirty="0" err="1" smtClean="0">
                <a:latin typeface="Berlin Sans FB" pitchFamily="34" charset="0"/>
              </a:rPr>
              <a:t>Tujuan</a:t>
            </a:r>
            <a:r>
              <a:rPr lang="en-US" sz="2800" dirty="0" smtClean="0">
                <a:latin typeface="Berlin Sans FB" pitchFamily="34" charset="0"/>
              </a:rPr>
              <a:t> </a:t>
            </a:r>
            <a:r>
              <a:rPr lang="en-US" sz="2800" dirty="0" err="1">
                <a:latin typeface="Berlin Sans FB" pitchFamily="34" charset="0"/>
              </a:rPr>
              <a:t>utama</a:t>
            </a:r>
            <a:r>
              <a:rPr lang="en-US" sz="2800" dirty="0">
                <a:latin typeface="Berlin Sans FB" pitchFamily="34" charset="0"/>
              </a:rPr>
              <a:t> </a:t>
            </a:r>
            <a:r>
              <a:rPr lang="en-US" sz="2800" dirty="0" err="1">
                <a:latin typeface="Berlin Sans FB" pitchFamily="34" charset="0"/>
              </a:rPr>
              <a:t>memperoleh</a:t>
            </a:r>
            <a:r>
              <a:rPr lang="en-US" sz="2800" dirty="0">
                <a:latin typeface="Berlin Sans FB" pitchFamily="34" charset="0"/>
              </a:rPr>
              <a:t> </a:t>
            </a:r>
            <a:r>
              <a:rPr lang="en-US" sz="2800" dirty="0" err="1">
                <a:latin typeface="Berlin Sans FB" pitchFamily="34" charset="0"/>
              </a:rPr>
              <a:t>pemahanan</a:t>
            </a:r>
            <a:r>
              <a:rPr lang="en-US" sz="2800" dirty="0">
                <a:latin typeface="Berlin Sans FB" pitchFamily="34" charset="0"/>
              </a:rPr>
              <a:t> </a:t>
            </a:r>
            <a:r>
              <a:rPr lang="en-US" sz="2800" dirty="0" err="1">
                <a:latin typeface="Berlin Sans FB" pitchFamily="34" charset="0"/>
              </a:rPr>
              <a:t>terhadap</a:t>
            </a:r>
            <a:r>
              <a:rPr lang="en-US" sz="2800" dirty="0">
                <a:latin typeface="Berlin Sans FB" pitchFamily="34" charset="0"/>
              </a:rPr>
              <a:t> </a:t>
            </a:r>
            <a:r>
              <a:rPr lang="en-US" sz="2800" dirty="0" err="1">
                <a:latin typeface="Berlin Sans FB" pitchFamily="34" charset="0"/>
              </a:rPr>
              <a:t>makna</a:t>
            </a:r>
            <a:r>
              <a:rPr lang="en-US" sz="2800" dirty="0">
                <a:latin typeface="Berlin Sans FB" pitchFamily="34" charset="0"/>
              </a:rPr>
              <a:t> (</a:t>
            </a:r>
            <a:r>
              <a:rPr lang="en-US" sz="2800" i="1" dirty="0">
                <a:latin typeface="Berlin Sans FB" pitchFamily="34" charset="0"/>
              </a:rPr>
              <a:t>meaning</a:t>
            </a:r>
            <a:r>
              <a:rPr lang="en-US" sz="2800" dirty="0">
                <a:latin typeface="Berlin Sans FB" pitchFamily="34" charset="0"/>
              </a:rPr>
              <a:t>), </a:t>
            </a:r>
            <a:r>
              <a:rPr lang="en-US" sz="2800" dirty="0" err="1">
                <a:latin typeface="Berlin Sans FB" pitchFamily="34" charset="0"/>
              </a:rPr>
              <a:t>karena</a:t>
            </a:r>
            <a:r>
              <a:rPr lang="en-US" sz="2800" dirty="0">
                <a:latin typeface="Berlin Sans FB" pitchFamily="34" charset="0"/>
              </a:rPr>
              <a:t> </a:t>
            </a:r>
            <a:r>
              <a:rPr lang="en-US" sz="2800" dirty="0" err="1" smtClean="0">
                <a:latin typeface="Berlin Sans FB" pitchFamily="34" charset="0"/>
              </a:rPr>
              <a:t>fenomena</a:t>
            </a:r>
            <a:r>
              <a:rPr lang="en-US" sz="2800" dirty="0" smtClean="0">
                <a:latin typeface="Berlin Sans FB" pitchFamily="34" charset="0"/>
              </a:rPr>
              <a:t> </a:t>
            </a:r>
            <a:r>
              <a:rPr lang="en-US" sz="2800" dirty="0">
                <a:latin typeface="Berlin Sans FB" pitchFamily="34" charset="0"/>
              </a:rPr>
              <a:t>(</a:t>
            </a:r>
            <a:r>
              <a:rPr lang="en-US" sz="2800" dirty="0" err="1">
                <a:latin typeface="Berlin Sans FB" pitchFamily="34" charset="0"/>
              </a:rPr>
              <a:t>perilaku</a:t>
            </a:r>
            <a:r>
              <a:rPr lang="en-US" sz="2800" dirty="0">
                <a:latin typeface="Berlin Sans FB" pitchFamily="34" charset="0"/>
              </a:rPr>
              <a:t>) yang </a:t>
            </a:r>
            <a:r>
              <a:rPr lang="en-US" sz="2800" dirty="0" err="1">
                <a:latin typeface="Berlin Sans FB" pitchFamily="34" charset="0"/>
              </a:rPr>
              <a:t>sama</a:t>
            </a:r>
            <a:r>
              <a:rPr lang="en-US" sz="2800" dirty="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mempunyai</a:t>
            </a:r>
            <a:r>
              <a:rPr lang="en-US" sz="2800" dirty="0" smtClean="0">
                <a:latin typeface="Berlin Sans FB" pitchFamily="34" charset="0"/>
              </a:rPr>
              <a:t> </a:t>
            </a:r>
            <a:r>
              <a:rPr lang="en-US" sz="2800" dirty="0" err="1">
                <a:latin typeface="Berlin Sans FB" pitchFamily="34" charset="0"/>
              </a:rPr>
              <a:t>makna</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r>
              <a:rPr lang="en-US" sz="2800" dirty="0" err="1">
                <a:latin typeface="Berlin Sans FB" pitchFamily="34" charset="0"/>
              </a:rPr>
              <a:t>pada</a:t>
            </a:r>
            <a:r>
              <a:rPr lang="en-US" sz="2800" dirty="0">
                <a:latin typeface="Berlin Sans FB" pitchFamily="34" charset="0"/>
              </a:rPr>
              <a:t> </a:t>
            </a:r>
            <a:r>
              <a:rPr lang="en-US" sz="2800" dirty="0" err="1">
                <a:latin typeface="Berlin Sans FB" pitchFamily="34" charset="0"/>
              </a:rPr>
              <a:t>konteks</a:t>
            </a:r>
            <a:r>
              <a:rPr lang="en-US" sz="2800" dirty="0">
                <a:latin typeface="Berlin Sans FB" pitchFamily="34" charset="0"/>
              </a:rPr>
              <a:t> </a:t>
            </a:r>
            <a:r>
              <a:rPr lang="en-US" sz="2800" dirty="0" err="1">
                <a:latin typeface="Berlin Sans FB" pitchFamily="34" charset="0"/>
              </a:rPr>
              <a:t>kultural</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p>
          <a:p>
            <a:pPr lvl="0">
              <a:spcAft>
                <a:spcPts val="600"/>
              </a:spcAft>
            </a:pPr>
            <a:r>
              <a:rPr lang="en-US" sz="2800" dirty="0" err="1" smtClean="0">
                <a:latin typeface="Berlin Sans FB" pitchFamily="34" charset="0"/>
              </a:rPr>
              <a:t>Mendasarkan</a:t>
            </a:r>
            <a:r>
              <a:rPr lang="en-US" sz="2800" dirty="0" smtClean="0">
                <a:latin typeface="Berlin Sans FB" pitchFamily="34" charset="0"/>
              </a:rPr>
              <a:t> </a:t>
            </a:r>
            <a:r>
              <a:rPr lang="en-US" sz="2800" dirty="0" err="1" smtClean="0">
                <a:latin typeface="Berlin Sans FB" pitchFamily="34" charset="0"/>
              </a:rPr>
              <a:t>gambaran</a:t>
            </a:r>
            <a:r>
              <a:rPr lang="en-US" sz="2800" dirty="0" smtClean="0">
                <a:latin typeface="Berlin Sans FB" pitchFamily="34" charset="0"/>
              </a:rPr>
              <a:t> </a:t>
            </a:r>
            <a:r>
              <a:rPr lang="en-US" sz="2800" dirty="0" err="1">
                <a:latin typeface="Berlin Sans FB" pitchFamily="34" charset="0"/>
              </a:rPr>
              <a:t>apa</a:t>
            </a:r>
            <a:r>
              <a:rPr lang="en-US" sz="2800" dirty="0">
                <a:latin typeface="Berlin Sans FB" pitchFamily="34" charset="0"/>
              </a:rPr>
              <a:t> </a:t>
            </a:r>
            <a:r>
              <a:rPr lang="en-US" sz="2800" dirty="0" err="1">
                <a:latin typeface="Berlin Sans FB" pitchFamily="34" charset="0"/>
              </a:rPr>
              <a:t>adanya</a:t>
            </a:r>
            <a:r>
              <a:rPr lang="en-US" sz="2800" dirty="0">
                <a:latin typeface="Berlin Sans FB" pitchFamily="34" charset="0"/>
              </a:rPr>
              <a:t> </a:t>
            </a:r>
            <a:r>
              <a:rPr lang="en-US" sz="2800" dirty="0" err="1">
                <a:latin typeface="Berlin Sans FB" pitchFamily="34" charset="0"/>
              </a:rPr>
              <a:t>menurut</a:t>
            </a:r>
            <a:r>
              <a:rPr lang="en-US" sz="2800" dirty="0">
                <a:latin typeface="Berlin Sans FB" pitchFamily="34" charset="0"/>
              </a:rPr>
              <a:t> </a:t>
            </a:r>
            <a:r>
              <a:rPr lang="en-US" sz="2800" dirty="0" err="1">
                <a:latin typeface="Berlin Sans FB" pitchFamily="34" charset="0"/>
              </a:rPr>
              <a:t>interpretasi</a:t>
            </a:r>
            <a:r>
              <a:rPr lang="en-US" sz="2800" dirty="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endParaRPr lang="en-US" sz="2800" dirty="0">
              <a:latin typeface="Berlin Sans FB" pitchFamily="34" charset="0"/>
            </a:endParaRP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4313" y="227013"/>
            <a:ext cx="7862888" cy="681037"/>
          </a:xfrm>
          <a:solidFill>
            <a:srgbClr val="F3B877"/>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5300" b="1" dirty="0" err="1" smtClean="0">
                <a:solidFill>
                  <a:srgbClr val="FF0000"/>
                </a:solidFill>
                <a:latin typeface="Brush Script MT" pitchFamily="66" charset="0"/>
              </a:rPr>
              <a:t>Lanjutan</a:t>
            </a:r>
            <a:r>
              <a:rPr lang="en-US" sz="5300" b="1" dirty="0" smtClean="0">
                <a:solidFill>
                  <a:srgbClr val="FF0000"/>
                </a:solidFill>
                <a:latin typeface="Brush Script MT" pitchFamily="66" charset="0"/>
              </a:rPr>
              <a:t> </a:t>
            </a:r>
            <a:r>
              <a:rPr lang="en-US" sz="5300" b="1" dirty="0" err="1" smtClean="0">
                <a:solidFill>
                  <a:srgbClr val="FF0000"/>
                </a:solidFill>
                <a:latin typeface="Brush Script MT" pitchFamily="66" charset="0"/>
              </a:rPr>
              <a:t>Fenomenologis</a:t>
            </a:r>
            <a:r>
              <a:rPr lang="en-US" sz="5300" b="1" dirty="0" smtClean="0">
                <a:solidFill>
                  <a:srgbClr val="FF0000"/>
                </a:solidFill>
                <a:latin typeface="Brush Script MT" pitchFamily="66" charset="0"/>
              </a:rPr>
              <a:t> ….</a:t>
            </a:r>
          </a:p>
        </p:txBody>
      </p:sp>
      <p:sp>
        <p:nvSpPr>
          <p:cNvPr id="13315" name="Rectangle 3"/>
          <p:cNvSpPr>
            <a:spLocks noGrp="1" noChangeArrowheads="1"/>
          </p:cNvSpPr>
          <p:nvPr>
            <p:ph type="body" idx="1"/>
          </p:nvPr>
        </p:nvSpPr>
        <p:spPr>
          <a:xfrm>
            <a:off x="263524" y="1143000"/>
            <a:ext cx="7813675" cy="5105400"/>
          </a:xfrm>
          <a:solidFill>
            <a:srgbClr val="9EFB6F"/>
          </a:solidFill>
          <a:ln w="38100" cmpd="dbl">
            <a:solidFill>
              <a:schemeClr val="tx1"/>
            </a:solidFill>
          </a:ln>
        </p:spPr>
        <p:txBody>
          <a:bodyPr>
            <a:normAutofit/>
          </a:bodyPr>
          <a:lstStyle/>
          <a:p>
            <a:pPr eaLnBrk="1" hangingPunct="1">
              <a:lnSpc>
                <a:spcPct val="90000"/>
              </a:lnSpc>
              <a:spcAft>
                <a:spcPts val="600"/>
              </a:spcAft>
            </a:pPr>
            <a:r>
              <a:rPr lang="en-US" sz="2800" dirty="0" err="1" smtClean="0">
                <a:latin typeface="Berlin Sans FB" pitchFamily="34" charset="0"/>
              </a:rPr>
              <a:t>Datang</a:t>
            </a:r>
            <a:r>
              <a:rPr lang="en-US" sz="2800" dirty="0" smtClean="0">
                <a:latin typeface="Berlin Sans FB" pitchFamily="34" charset="0"/>
              </a:rPr>
              <a:t> </a:t>
            </a:r>
            <a:r>
              <a:rPr lang="en-US" sz="2800" dirty="0" err="1" smtClean="0">
                <a:latin typeface="Berlin Sans FB" pitchFamily="34" charset="0"/>
              </a:rPr>
              <a:t>belakangan</a:t>
            </a:r>
            <a:r>
              <a:rPr lang="en-US" sz="2800" dirty="0" smtClean="0">
                <a:latin typeface="Berlin Sans FB" pitchFamily="34" charset="0"/>
              </a:rPr>
              <a:t>, </a:t>
            </a:r>
            <a:r>
              <a:rPr lang="en-US" sz="2800" dirty="0" err="1" smtClean="0">
                <a:latin typeface="Berlin Sans FB" pitchFamily="34" charset="0"/>
              </a:rPr>
              <a:t>shg</a:t>
            </a:r>
            <a:r>
              <a:rPr lang="en-US" sz="2800" dirty="0" smtClean="0">
                <a:latin typeface="Berlin Sans FB" pitchFamily="34" charset="0"/>
              </a:rPr>
              <a:t> </a:t>
            </a:r>
            <a:r>
              <a:rPr lang="en-US" sz="2800" dirty="0" err="1" smtClean="0">
                <a:latin typeface="Berlin Sans FB" pitchFamily="34" charset="0"/>
              </a:rPr>
              <a:t>banyak</a:t>
            </a:r>
            <a:r>
              <a:rPr lang="en-US" sz="2800" dirty="0" smtClean="0">
                <a:latin typeface="Berlin Sans FB" pitchFamily="34" charset="0"/>
              </a:rPr>
              <a:t> </a:t>
            </a:r>
            <a:r>
              <a:rPr lang="en-US" sz="2800" dirty="0" err="1" smtClean="0">
                <a:latin typeface="Berlin Sans FB" pitchFamily="34" charset="0"/>
              </a:rPr>
              <a:t>ditentang</a:t>
            </a:r>
            <a:r>
              <a:rPr lang="en-US" sz="2800" dirty="0" smtClean="0">
                <a:latin typeface="Berlin Sans FB" pitchFamily="34" charset="0"/>
              </a:rPr>
              <a:t> </a:t>
            </a:r>
            <a:r>
              <a:rPr lang="en-US" sz="2800" dirty="0" err="1" smtClean="0">
                <a:latin typeface="Berlin Sans FB" pitchFamily="34" charset="0"/>
              </a:rPr>
              <a:t>penganut</a:t>
            </a:r>
            <a:r>
              <a:rPr lang="en-US" sz="2800" dirty="0" smtClean="0">
                <a:latin typeface="Berlin Sans FB" pitchFamily="34" charset="0"/>
              </a:rPr>
              <a:t> </a:t>
            </a:r>
            <a:r>
              <a:rPr lang="en-US" sz="2800" dirty="0" err="1" smtClean="0">
                <a:latin typeface="Berlin Sans FB" pitchFamily="34" charset="0"/>
              </a:rPr>
              <a:t>positivistik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ada</a:t>
            </a:r>
            <a:r>
              <a:rPr lang="en-US" sz="2800" dirty="0" smtClean="0">
                <a:latin typeface="Berlin Sans FB" pitchFamily="34" charset="0"/>
              </a:rPr>
              <a:t> </a:t>
            </a:r>
            <a:r>
              <a:rPr lang="en-US" sz="2800" dirty="0" err="1" smtClean="0">
                <a:latin typeface="Berlin Sans FB" pitchFamily="34" charset="0"/>
              </a:rPr>
              <a:t>generalisasi</a:t>
            </a:r>
            <a:r>
              <a:rPr lang="en-US" sz="2800" dirty="0" smtClean="0">
                <a:latin typeface="Berlin Sans FB" pitchFamily="34" charset="0"/>
              </a:rPr>
              <a:t> </a:t>
            </a:r>
            <a:r>
              <a:rPr lang="en-US" sz="2800" dirty="0" err="1" smtClean="0">
                <a:latin typeface="Berlin Sans FB" pitchFamily="34" charset="0"/>
              </a:rPr>
              <a:t>hasil</a:t>
            </a:r>
            <a:r>
              <a:rPr lang="en-US" sz="2800" dirty="0" smtClean="0">
                <a:latin typeface="Berlin Sans FB" pitchFamily="34" charset="0"/>
              </a:rPr>
              <a:t> </a:t>
            </a:r>
            <a:r>
              <a:rPr lang="en-US" sz="2800" dirty="0" err="1" smtClean="0">
                <a:latin typeface="Berlin Sans FB" pitchFamily="34" charset="0"/>
              </a:rPr>
              <a:t>temuan</a:t>
            </a:r>
            <a:r>
              <a:rPr lang="en-US" sz="2800" dirty="0" smtClean="0">
                <a:latin typeface="Berlin Sans FB" pitchFamily="34" charset="0"/>
              </a:rPr>
              <a:t>.</a:t>
            </a:r>
          </a:p>
          <a:p>
            <a:pPr lvl="0">
              <a:lnSpc>
                <a:spcPct val="90000"/>
              </a:lnSpc>
              <a:spcAft>
                <a:spcPts val="600"/>
              </a:spcAft>
            </a:pPr>
            <a:r>
              <a:rPr lang="en-US" sz="2800" dirty="0" err="1" smtClean="0">
                <a:latin typeface="Berlin Sans FB" pitchFamily="34" charset="0"/>
              </a:rPr>
              <a:t>Pengamatannya</a:t>
            </a:r>
            <a:r>
              <a:rPr lang="en-US" sz="2800" dirty="0" smtClean="0">
                <a:latin typeface="Berlin Sans FB" pitchFamily="34" charset="0"/>
              </a:rPr>
              <a:t> </a:t>
            </a:r>
            <a:r>
              <a:rPr lang="en-US" sz="2800" dirty="0" err="1" smtClean="0">
                <a:latin typeface="Berlin Sans FB" pitchFamily="34" charset="0"/>
              </a:rPr>
              <a:t>dilakukan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skopa</a:t>
            </a:r>
            <a:r>
              <a:rPr lang="en-US" sz="2800" dirty="0" smtClean="0">
                <a:latin typeface="Berlin Sans FB" pitchFamily="34" charset="0"/>
              </a:rPr>
              <a:t> yang </a:t>
            </a:r>
            <a:r>
              <a:rPr lang="en-US" sz="2800" dirty="0" err="1" smtClean="0">
                <a:latin typeface="Berlin Sans FB" pitchFamily="34" charset="0"/>
              </a:rPr>
              <a:t>sempit</a:t>
            </a:r>
            <a:r>
              <a:rPr lang="en-US" sz="2800" dirty="0" smtClean="0">
                <a:latin typeface="Berlin Sans FB" pitchFamily="34" charset="0"/>
              </a:rPr>
              <a:t> </a:t>
            </a:r>
            <a:r>
              <a:rPr lang="en-US" sz="2800" dirty="0" err="1" smtClean="0">
                <a:latin typeface="Berlin Sans FB" pitchFamily="34" charset="0"/>
              </a:rPr>
              <a:t>tetapi</a:t>
            </a:r>
            <a:r>
              <a:rPr lang="en-US" sz="2800" dirty="0" smtClean="0">
                <a:latin typeface="Berlin Sans FB" pitchFamily="34" charset="0"/>
              </a:rPr>
              <a:t> </a:t>
            </a:r>
            <a:r>
              <a:rPr lang="en-US" sz="2800" dirty="0" err="1" smtClean="0">
                <a:latin typeface="Berlin Sans FB" pitchFamily="34" charset="0"/>
              </a:rPr>
              <a:t>mendalam</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Peneliti</a:t>
            </a:r>
            <a:r>
              <a:rPr lang="en-US" sz="2800" dirty="0" smtClean="0">
                <a:latin typeface="Berlin Sans FB" pitchFamily="34" charset="0"/>
              </a:rPr>
              <a:t> </a:t>
            </a:r>
            <a:r>
              <a:rPr lang="en-US" sz="2800" dirty="0" err="1" smtClean="0">
                <a:latin typeface="Berlin Sans FB" pitchFamily="34" charset="0"/>
              </a:rPr>
              <a:t>ikut</a:t>
            </a:r>
            <a:r>
              <a:rPr lang="en-US" sz="2800" dirty="0" smtClean="0">
                <a:latin typeface="Berlin Sans FB" pitchFamily="34" charset="0"/>
              </a:rPr>
              <a:t> </a:t>
            </a:r>
            <a:r>
              <a:rPr lang="en-US" sz="2800" dirty="0" err="1" smtClean="0">
                <a:latin typeface="Berlin Sans FB" pitchFamily="34" charset="0"/>
              </a:rPr>
              <a:t>larut</a:t>
            </a:r>
            <a:r>
              <a:rPr lang="en-US" sz="2800" dirty="0" smtClean="0">
                <a:latin typeface="Berlin Sans FB" pitchFamily="34" charset="0"/>
              </a:rPr>
              <a:t> </a:t>
            </a:r>
            <a:r>
              <a:rPr lang="en-US" sz="2800" dirty="0" err="1" smtClean="0">
                <a:latin typeface="Berlin Sans FB" pitchFamily="34" charset="0"/>
              </a:rPr>
              <a:t>dlm</a:t>
            </a:r>
            <a:r>
              <a:rPr lang="en-US" sz="2800" dirty="0" smtClean="0">
                <a:latin typeface="Berlin Sans FB" pitchFamily="34" charset="0"/>
              </a:rPr>
              <a:t> </a:t>
            </a:r>
            <a:r>
              <a:rPr lang="en-US" sz="2800" dirty="0" err="1" smtClean="0">
                <a:latin typeface="Berlin Sans FB" pitchFamily="34" charset="0"/>
              </a:rPr>
              <a:t>kancah</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proses</a:t>
            </a:r>
            <a:r>
              <a:rPr lang="en-US" sz="2800" dirty="0" smtClean="0">
                <a:latin typeface="Berlin Sans FB" pitchFamily="34" charset="0"/>
              </a:rPr>
              <a:t> entry), </a:t>
            </a:r>
            <a:r>
              <a:rPr lang="en-US" sz="2800" dirty="0" err="1" smtClean="0">
                <a:latin typeface="Berlin Sans FB" pitchFamily="34" charset="0"/>
              </a:rPr>
              <a:t>observasi</a:t>
            </a:r>
            <a:r>
              <a:rPr lang="en-US" sz="2800" dirty="0" smtClean="0">
                <a:latin typeface="Berlin Sans FB" pitchFamily="34" charset="0"/>
              </a:rPr>
              <a:t> </a:t>
            </a:r>
            <a:r>
              <a:rPr lang="en-US" sz="2800" dirty="0" err="1" smtClean="0">
                <a:latin typeface="Berlin Sans FB" pitchFamily="34" charset="0"/>
              </a:rPr>
              <a:t>partisipan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merasakan</a:t>
            </a:r>
            <a:r>
              <a:rPr lang="en-US" sz="2800" dirty="0" smtClean="0">
                <a:latin typeface="Berlin Sans FB" pitchFamily="34" charset="0"/>
              </a:rPr>
              <a:t> </a:t>
            </a:r>
            <a:r>
              <a:rPr lang="en-US" sz="2800" dirty="0" err="1" smtClean="0">
                <a:latin typeface="Berlin Sans FB" pitchFamily="34" charset="0"/>
              </a:rPr>
              <a:t>apa</a:t>
            </a:r>
            <a:r>
              <a:rPr lang="en-US" sz="2800" dirty="0" smtClean="0">
                <a:latin typeface="Berlin Sans FB" pitchFamily="34" charset="0"/>
              </a:rPr>
              <a:t> </a:t>
            </a:r>
            <a:r>
              <a:rPr lang="en-US" sz="2800" dirty="0" err="1" smtClean="0">
                <a:latin typeface="Berlin Sans FB" pitchFamily="34" charset="0"/>
              </a:rPr>
              <a:t>yg</a:t>
            </a:r>
            <a:r>
              <a:rPr lang="en-US" sz="2800" dirty="0" smtClean="0">
                <a:latin typeface="Berlin Sans FB" pitchFamily="34" charset="0"/>
              </a:rPr>
              <a:t> </a:t>
            </a:r>
            <a:r>
              <a:rPr lang="en-US" sz="2800" dirty="0" err="1" smtClean="0">
                <a:latin typeface="Berlin Sans FB" pitchFamily="34" charset="0"/>
              </a:rPr>
              <a:t>dirasakan</a:t>
            </a:r>
            <a:r>
              <a:rPr lang="en-US" sz="2800" dirty="0" smtClean="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Settingnya</a:t>
            </a:r>
            <a:r>
              <a:rPr lang="en-US" sz="2800" dirty="0" smtClean="0">
                <a:latin typeface="Berlin Sans FB" pitchFamily="34" charset="0"/>
              </a:rPr>
              <a:t> </a:t>
            </a:r>
            <a:r>
              <a:rPr lang="en-US" sz="2800" dirty="0" err="1" smtClean="0">
                <a:latin typeface="Berlin Sans FB" pitchFamily="34" charset="0"/>
              </a:rPr>
              <a:t>harus</a:t>
            </a:r>
            <a:r>
              <a:rPr lang="en-US" sz="2800" dirty="0" smtClean="0">
                <a:latin typeface="Berlin Sans FB" pitchFamily="34" charset="0"/>
              </a:rPr>
              <a:t> </a:t>
            </a:r>
            <a:r>
              <a:rPr lang="en-US" sz="2800" dirty="0" err="1" smtClean="0">
                <a:latin typeface="Berlin Sans FB" pitchFamily="34" charset="0"/>
              </a:rPr>
              <a:t>dijaga</a:t>
            </a:r>
            <a:r>
              <a:rPr lang="en-US" sz="2800" dirty="0" smtClean="0">
                <a:latin typeface="Berlin Sans FB" pitchFamily="34" charset="0"/>
              </a:rPr>
              <a:t> </a:t>
            </a:r>
            <a:r>
              <a:rPr lang="en-US" sz="2800" dirty="0" err="1" smtClean="0">
                <a:latin typeface="Berlin Sans FB" pitchFamily="34" charset="0"/>
              </a:rPr>
              <a:t>tetap</a:t>
            </a:r>
            <a:r>
              <a:rPr lang="en-US" sz="2800" dirty="0" smtClean="0">
                <a:latin typeface="Berlin Sans FB" pitchFamily="34" charset="0"/>
              </a:rPr>
              <a:t> natural/</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boleh</a:t>
            </a:r>
            <a:r>
              <a:rPr lang="en-US" sz="2800" dirty="0" smtClean="0">
                <a:latin typeface="Berlin Sans FB" pitchFamily="34" charset="0"/>
              </a:rPr>
              <a:t> </a:t>
            </a:r>
            <a:r>
              <a:rPr lang="en-US" sz="2800" dirty="0" err="1" smtClean="0">
                <a:latin typeface="Berlin Sans FB" pitchFamily="34" charset="0"/>
              </a:rPr>
              <a:t>diintervensi</a:t>
            </a:r>
            <a:r>
              <a:rPr lang="en-US" sz="2800" dirty="0" smtClean="0">
                <a:latin typeface="Berlin Sans FB" pitchFamily="34" charset="0"/>
              </a:rPr>
              <a:t>.</a:t>
            </a:r>
          </a:p>
          <a:p>
            <a:pPr eaLnBrk="1" hangingPunct="1">
              <a:lnSpc>
                <a:spcPct val="80000"/>
              </a:lnSpc>
              <a:buFontTx/>
              <a:buNone/>
            </a:pPr>
            <a:endParaRPr lang="en-US" sz="2800" dirty="0" smtClean="0">
              <a:latin typeface="Berlin Sans FB" pitchFamily="34" charset="0"/>
            </a:endParaRPr>
          </a:p>
        </p:txBody>
      </p:sp>
    </p:spTree>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dk1"/>
          </a:lnRef>
          <a:fillRef idx="2">
            <a:schemeClr val="dk1"/>
          </a:fillRef>
          <a:effectRef idx="1">
            <a:schemeClr val="dk1"/>
          </a:effectRef>
          <a:fontRef idx="minor">
            <a:schemeClr val="dk1"/>
          </a:fontRef>
        </p:style>
        <p:txBody>
          <a:bodyPr/>
          <a:lstStyle/>
          <a:p>
            <a:pPr algn="l"/>
            <a:r>
              <a:rPr lang="en-US" b="1" dirty="0">
                <a:solidFill>
                  <a:srgbClr val="C00000"/>
                </a:solidFill>
              </a:rPr>
              <a:t>RISET </a:t>
            </a:r>
            <a:r>
              <a:rPr lang="en-US" b="1" dirty="0" smtClean="0">
                <a:solidFill>
                  <a:srgbClr val="C00000"/>
                </a:solidFill>
              </a:rPr>
              <a:t>TERAPAN</a:t>
            </a:r>
            <a:r>
              <a:rPr lang="en-US" b="1" dirty="0">
                <a:solidFill>
                  <a:srgbClr val="C00000"/>
                </a:solidFill>
              </a:rPr>
              <a:t> </a:t>
            </a:r>
            <a:r>
              <a:rPr lang="en-US" b="1"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457200" y="1371600"/>
            <a:ext cx="8229600" cy="4953000"/>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sz="2800" dirty="0" err="1" smtClean="0">
                <a:latin typeface="Berlin Sans FB" pitchFamily="34" charset="0"/>
              </a:rPr>
              <a:t>Bertujuan</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menguji</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menerapkan</a:t>
            </a:r>
            <a:r>
              <a:rPr lang="en-US" sz="2800" dirty="0" smtClean="0">
                <a:latin typeface="Berlin Sans FB" pitchFamily="34" charset="0"/>
              </a:rPr>
              <a:t> </a:t>
            </a:r>
            <a:r>
              <a:rPr lang="en-US" sz="2800" dirty="0" err="1" smtClean="0">
                <a:latin typeface="Berlin Sans FB" pitchFamily="34" charset="0"/>
              </a:rPr>
              <a:t>teori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pemecahan</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yang </a:t>
            </a:r>
            <a:r>
              <a:rPr lang="en-US" sz="2800" dirty="0" err="1" smtClean="0">
                <a:latin typeface="Berlin Sans FB" pitchFamily="34" charset="0"/>
              </a:rPr>
              <a:t>riil</a:t>
            </a:r>
            <a:r>
              <a:rPr lang="en-US" sz="2800" dirty="0" smtClean="0">
                <a:latin typeface="Berlin Sans FB" pitchFamily="34" charset="0"/>
              </a:rPr>
              <a:t>, me-</a:t>
            </a:r>
            <a:r>
              <a:rPr lang="en-US" sz="2800" dirty="0" err="1" smtClean="0">
                <a:latin typeface="Berlin Sans FB" pitchFamily="34" charset="0"/>
              </a:rPr>
              <a:t>ngembangkan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menghasilkan</a:t>
            </a:r>
            <a:r>
              <a:rPr lang="en-US" sz="2800" dirty="0" smtClean="0">
                <a:latin typeface="Berlin Sans FB" pitchFamily="34" charset="0"/>
              </a:rPr>
              <a:t> </a:t>
            </a:r>
            <a:r>
              <a:rPr lang="en-US" sz="2800" dirty="0" err="1" smtClean="0">
                <a:latin typeface="Berlin Sans FB" pitchFamily="34" charset="0"/>
              </a:rPr>
              <a:t>produk</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memperoleh</a:t>
            </a:r>
            <a:r>
              <a:rPr lang="en-US" sz="2800" dirty="0" smtClean="0">
                <a:latin typeface="Berlin Sans FB" pitchFamily="34" charset="0"/>
              </a:rPr>
              <a:t> </a:t>
            </a:r>
            <a:r>
              <a:rPr lang="en-US" sz="2800" dirty="0" err="1" smtClean="0">
                <a:latin typeface="Berlin Sans FB" pitchFamily="34" charset="0"/>
              </a:rPr>
              <a:t>informasi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dasar</a:t>
            </a:r>
            <a:r>
              <a:rPr lang="en-US" sz="2800" dirty="0" smtClean="0">
                <a:latin typeface="Berlin Sans FB" pitchFamily="34" charset="0"/>
              </a:rPr>
              <a:t> </a:t>
            </a:r>
            <a:r>
              <a:rPr lang="en-US" sz="2800" dirty="0" err="1" smtClean="0">
                <a:latin typeface="Berlin Sans FB" pitchFamily="34" charset="0"/>
              </a:rPr>
              <a:t>dalam</a:t>
            </a:r>
            <a:r>
              <a:rPr lang="en-US" sz="2800" dirty="0" smtClean="0">
                <a:latin typeface="Berlin Sans FB" pitchFamily="34" charset="0"/>
              </a:rPr>
              <a:t> </a:t>
            </a:r>
            <a:r>
              <a:rPr lang="en-US" sz="2800" dirty="0" err="1" smtClean="0">
                <a:latin typeface="Berlin Sans FB" pitchFamily="34" charset="0"/>
              </a:rPr>
              <a:t>pembuatan</a:t>
            </a:r>
            <a:r>
              <a:rPr lang="en-US" sz="2800" dirty="0" smtClean="0">
                <a:latin typeface="Berlin Sans FB" pitchFamily="34" charset="0"/>
              </a:rPr>
              <a:t> </a:t>
            </a:r>
            <a:r>
              <a:rPr lang="en-US" sz="2800" dirty="0" err="1" smtClean="0">
                <a:latin typeface="Berlin Sans FB" pitchFamily="34" charset="0"/>
              </a:rPr>
              <a:t>keputusan</a:t>
            </a:r>
            <a:r>
              <a:rPr lang="en-US" sz="2800" dirty="0" smtClean="0">
                <a:latin typeface="Berlin Sans FB" pitchFamily="34" charset="0"/>
              </a:rPr>
              <a:t>.</a:t>
            </a:r>
            <a:endParaRPr lang="en-US" dirty="0" smtClean="0">
              <a:latin typeface="Berlin Sans FB" pitchFamily="34" charset="0"/>
            </a:endParaRPr>
          </a:p>
          <a:p>
            <a:pPr lvl="0">
              <a:spcBef>
                <a:spcPts val="1200"/>
              </a:spcBef>
              <a:buNone/>
            </a:pPr>
            <a:r>
              <a:rPr lang="en-US" sz="3000" u="sng" dirty="0" err="1" smtClean="0">
                <a:latin typeface="Berlin Sans FB" pitchFamily="34" charset="0"/>
              </a:rPr>
              <a:t>Perbedaan</a:t>
            </a:r>
            <a:r>
              <a:rPr lang="en-US" sz="3000" u="sng" dirty="0" smtClean="0">
                <a:latin typeface="Berlin Sans FB" pitchFamily="34" charset="0"/>
              </a:rPr>
              <a:t> </a:t>
            </a:r>
            <a:r>
              <a:rPr lang="en-US" sz="3000" u="sng" dirty="0" err="1" smtClean="0">
                <a:latin typeface="Berlin Sans FB" pitchFamily="34" charset="0"/>
              </a:rPr>
              <a:t>Orientasi</a:t>
            </a:r>
            <a:r>
              <a:rPr lang="en-US" sz="3000" u="sng" dirty="0" smtClean="0">
                <a:latin typeface="Berlin Sans FB" pitchFamily="34" charset="0"/>
              </a:rPr>
              <a:t> …… </a:t>
            </a:r>
            <a:endParaRPr lang="en-US" sz="3000" u="sng" dirty="0">
              <a:latin typeface="Berlin Sans FB" pitchFamily="34" charset="0"/>
            </a:endParaRPr>
          </a:p>
          <a:p>
            <a:pPr lvl="0"/>
            <a:r>
              <a:rPr lang="en-US" i="1" dirty="0">
                <a:latin typeface="Berlin Sans FB" pitchFamily="34" charset="0"/>
              </a:rPr>
              <a:t>Basic research</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standar</a:t>
            </a:r>
            <a:r>
              <a:rPr lang="en-US" dirty="0">
                <a:latin typeface="Berlin Sans FB" pitchFamily="34" charset="0"/>
              </a:rPr>
              <a:t> </a:t>
            </a:r>
            <a:r>
              <a:rPr lang="en-US" dirty="0" err="1">
                <a:latin typeface="Berlin Sans FB" pitchFamily="34" charset="0"/>
              </a:rPr>
              <a:t>keilmuan</a:t>
            </a:r>
            <a:r>
              <a:rPr lang="en-US" dirty="0">
                <a:latin typeface="Berlin Sans FB" pitchFamily="34" charset="0"/>
              </a:rPr>
              <a:t> yang </a:t>
            </a:r>
            <a:r>
              <a:rPr lang="en-US" dirty="0" err="1">
                <a:latin typeface="Berlin Sans FB" pitchFamily="34" charset="0"/>
              </a:rPr>
              <a:t>tinggi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berusaha</a:t>
            </a:r>
            <a:r>
              <a:rPr lang="en-US" dirty="0">
                <a:latin typeface="Berlin Sans FB" pitchFamily="34" charset="0"/>
              </a:rPr>
              <a:t> </a:t>
            </a:r>
            <a:r>
              <a:rPr lang="en-US" dirty="0" err="1">
                <a:latin typeface="Berlin Sans FB" pitchFamily="34" charset="0"/>
              </a:rPr>
              <a:t>memperoleh</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yang valid </a:t>
            </a:r>
            <a:r>
              <a:rPr lang="en-US" dirty="0" err="1">
                <a:latin typeface="Berlin Sans FB" pitchFamily="34" charset="0"/>
              </a:rPr>
              <a:t>menurut</a:t>
            </a:r>
            <a:r>
              <a:rPr lang="en-US" dirty="0">
                <a:latin typeface="Berlin Sans FB" pitchFamily="34" charset="0"/>
              </a:rPr>
              <a:t> </a:t>
            </a:r>
            <a:r>
              <a:rPr lang="en-US" dirty="0" err="1">
                <a:latin typeface="Berlin Sans FB" pitchFamily="34" charset="0"/>
              </a:rPr>
              <a:t>ukuran</a:t>
            </a:r>
            <a:r>
              <a:rPr lang="en-US" dirty="0">
                <a:latin typeface="Berlin Sans FB" pitchFamily="34" charset="0"/>
              </a:rPr>
              <a:t> </a:t>
            </a:r>
            <a:r>
              <a:rPr lang="en-US" dirty="0" err="1">
                <a:latin typeface="Berlin Sans FB" pitchFamily="34" charset="0"/>
              </a:rPr>
              <a:t>metode</a:t>
            </a:r>
            <a:r>
              <a:rPr lang="en-US" dirty="0">
                <a:latin typeface="Berlin Sans FB" pitchFamily="34" charset="0"/>
              </a:rPr>
              <a:t> </a:t>
            </a:r>
            <a:r>
              <a:rPr lang="en-US" dirty="0" err="1" smtClean="0">
                <a:latin typeface="Berlin Sans FB" pitchFamily="34" charset="0"/>
              </a:rPr>
              <a:t>ilmiah</a:t>
            </a:r>
            <a:r>
              <a:rPr lang="en-US" dirty="0" smtClean="0">
                <a:latin typeface="Berlin Sans FB" pitchFamily="34" charset="0"/>
              </a:rPr>
              <a:t>, </a:t>
            </a:r>
            <a:r>
              <a:rPr lang="en-US" u="sng" dirty="0" err="1" smtClean="0">
                <a:solidFill>
                  <a:srgbClr val="FF0000"/>
                </a:solidFill>
                <a:latin typeface="Berlin Sans FB" pitchFamily="34" charset="0"/>
              </a:rPr>
              <a:t>sedangkan</a:t>
            </a:r>
            <a:endParaRPr lang="en-US" u="sng" dirty="0">
              <a:solidFill>
                <a:srgbClr val="FF0000"/>
              </a:solidFill>
              <a:latin typeface="Berlin Sans FB" pitchFamily="34" charset="0"/>
            </a:endParaRPr>
          </a:p>
          <a:p>
            <a:pPr lvl="0"/>
            <a:r>
              <a:rPr lang="en-US" dirty="0" err="1" smtClean="0">
                <a:latin typeface="Berlin Sans FB" pitchFamily="34" charset="0"/>
              </a:rPr>
              <a:t>Penelitian</a:t>
            </a:r>
            <a:r>
              <a:rPr lang="en-US" dirty="0" smtClean="0">
                <a:latin typeface="Berlin Sans FB" pitchFamily="34" charset="0"/>
              </a:rPr>
              <a:t> </a:t>
            </a:r>
            <a:r>
              <a:rPr lang="en-US" dirty="0" err="1">
                <a:latin typeface="Berlin Sans FB" pitchFamily="34" charset="0"/>
              </a:rPr>
              <a:t>terapan</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pada</a:t>
            </a:r>
            <a:r>
              <a:rPr lang="en-US" dirty="0">
                <a:latin typeface="Berlin Sans FB" pitchFamily="34" charset="0"/>
              </a:rPr>
              <a:t> </a:t>
            </a:r>
            <a:r>
              <a:rPr lang="en-US" dirty="0" err="1">
                <a:latin typeface="Berlin Sans FB" pitchFamily="34" charset="0"/>
              </a:rPr>
              <a:t>kemanfaatan</a:t>
            </a:r>
            <a:r>
              <a:rPr lang="en-US" dirty="0">
                <a:latin typeface="Berlin Sans FB" pitchFamily="34" charset="0"/>
              </a:rPr>
              <a:t> </a:t>
            </a:r>
            <a:r>
              <a:rPr lang="en-US" dirty="0" err="1">
                <a:latin typeface="Berlin Sans FB" pitchFamily="34" charset="0"/>
              </a:rPr>
              <a:t>secara</a:t>
            </a:r>
            <a:r>
              <a:rPr lang="en-US" dirty="0">
                <a:latin typeface="Berlin Sans FB" pitchFamily="34" charset="0"/>
              </a:rPr>
              <a:t> </a:t>
            </a:r>
            <a:r>
              <a:rPr lang="en-US" dirty="0" err="1">
                <a:latin typeface="Berlin Sans FB" pitchFamily="34" charset="0"/>
              </a:rPr>
              <a:t>praktis</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mengatasi</a:t>
            </a:r>
            <a:r>
              <a:rPr lang="en-US" dirty="0">
                <a:latin typeface="Berlin Sans FB" pitchFamily="34" charset="0"/>
              </a:rPr>
              <a:t> </a:t>
            </a:r>
            <a:r>
              <a:rPr lang="en-US" dirty="0" err="1">
                <a:latin typeface="Berlin Sans FB" pitchFamily="34" charset="0"/>
              </a:rPr>
              <a:t>masalah</a:t>
            </a:r>
            <a:r>
              <a:rPr lang="en-US" dirty="0">
                <a:latin typeface="Berlin Sans FB" pitchFamily="34" charset="0"/>
              </a:rPr>
              <a:t> yang </a:t>
            </a:r>
            <a:r>
              <a:rPr lang="en-US" dirty="0" err="1">
                <a:latin typeface="Berlin Sans FB" pitchFamily="34" charset="0"/>
              </a:rPr>
              <a:t>kongkrit</a:t>
            </a:r>
            <a:r>
              <a:rPr lang="en-US" dirty="0">
                <a:latin typeface="Berlin Sans FB" pitchFamily="34" charset="0"/>
              </a:rPr>
              <a:t>. </a:t>
            </a:r>
          </a:p>
          <a:p>
            <a:pPr>
              <a:buNone/>
            </a:pPr>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TotalTime>
  <Words>1258</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SEKILAS TTG. PENELITIAN PENDIDIKAN</vt:lpstr>
      <vt:lpstr>Slide 2</vt:lpstr>
      <vt:lpstr>Pada penelitian dasar, dikenal dua kelompok paradigma yg dominan, yaitu:  (1)  paradigma positivistik (metode kuantitatif); dan  (2) paradigma fenomenologis/interpretif (metode        kualitatif). </vt:lpstr>
      <vt:lpstr>Karakteristik Positivistik :</vt:lpstr>
      <vt:lpstr>Lanjutan Karakteristik …..</vt:lpstr>
      <vt:lpstr>Lanjutan Karakteristik Positivistik ….</vt:lpstr>
      <vt:lpstr>Paradigma Fenomenologis (interpretif)</vt:lpstr>
      <vt:lpstr>  Lanjutan Fenomenologis ….</vt:lpstr>
      <vt:lpstr>RISET TERAPAN : </vt:lpstr>
      <vt:lpstr>  Riset Pengembangan</vt:lpstr>
      <vt:lpstr>Riset Evaluasi …..</vt:lpstr>
      <vt:lpstr>Perbedaan Riset &amp; Evaluasi …</vt:lpstr>
      <vt:lpstr>Riset Aksi (Penelitian Tindakan)</vt:lpstr>
      <vt:lpstr>  Metode Penelitian Tindakan</vt:lpstr>
      <vt:lpstr>Penelitian Tindakan Lanjutan….</vt:lpstr>
      <vt:lpstr>Penelitian Tindakan Lanjutan….</vt:lpstr>
      <vt:lpstr>Validitas Penelitian</vt:lpstr>
      <vt:lpstr>Karakteristik Penel. Eksperimen</vt:lpstr>
    </vt:vector>
  </TitlesOfParts>
  <Company>aku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Evaluasi Program</dc:title>
  <dc:creator>owie</dc:creator>
  <cp:lastModifiedBy>owie</cp:lastModifiedBy>
  <cp:revision>59</cp:revision>
  <dcterms:created xsi:type="dcterms:W3CDTF">2010-08-23T12:35:18Z</dcterms:created>
  <dcterms:modified xsi:type="dcterms:W3CDTF">2011-09-14T01:04:03Z</dcterms:modified>
</cp:coreProperties>
</file>