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1AC4-086B-4D0E-95DD-3424AF9379FD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8C41-6777-4CE3-96AF-68950EB6A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STATISTIK </a:t>
            </a:r>
            <a:r>
              <a:rPr lang="en-US" b="1" dirty="0" err="1" smtClean="0">
                <a:latin typeface="Algerian" pitchFamily="82" charset="0"/>
              </a:rPr>
              <a:t>vs</a:t>
            </a:r>
            <a:r>
              <a:rPr lang="en-US" b="1" dirty="0" smtClean="0">
                <a:latin typeface="Algerian" pitchFamily="82" charset="0"/>
              </a:rPr>
              <a:t> STATISTIKA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dirty="0" smtClean="0">
                <a:latin typeface="Berlin Sans FB" pitchFamily="34" charset="0"/>
              </a:rPr>
              <a:t>STATISTIK :</a:t>
            </a:r>
          </a:p>
          <a:p>
            <a:r>
              <a:rPr lang="en-US" dirty="0" err="1">
                <a:latin typeface="Berlin Sans FB" pitchFamily="34" charset="0"/>
              </a:rPr>
              <a:t>kumpulan</a:t>
            </a:r>
            <a:r>
              <a:rPr lang="en-US" dirty="0">
                <a:latin typeface="Berlin Sans FB" pitchFamily="34" charset="0"/>
              </a:rPr>
              <a:t> data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fakta-fakta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disajikan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daftar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Tabel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Grafik</a:t>
            </a:r>
            <a:r>
              <a:rPr lang="en-US" dirty="0">
                <a:latin typeface="Berlin Sans FB" pitchFamily="34" charset="0"/>
              </a:rPr>
              <a:t>, Diagram </a:t>
            </a:r>
            <a:r>
              <a:rPr lang="en-US" dirty="0" err="1">
                <a:latin typeface="Berlin Sans FB" pitchFamily="34" charset="0"/>
              </a:rPr>
              <a:t>dsb</a:t>
            </a:r>
            <a:r>
              <a:rPr lang="en-US" dirty="0">
                <a:latin typeface="Berlin Sans FB" pitchFamily="34" charset="0"/>
              </a:rPr>
              <a:t>. agar </a:t>
            </a:r>
            <a:r>
              <a:rPr lang="en-US" dirty="0" err="1">
                <a:latin typeface="Berlin Sans FB" pitchFamily="34" charset="0"/>
              </a:rPr>
              <a:t>mudah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diinterpretasi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tujuan-tujuan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tertentu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pPr>
              <a:buNone/>
            </a:pPr>
            <a:r>
              <a:rPr lang="en-US" sz="3900" dirty="0" smtClean="0">
                <a:latin typeface="Berlin Sans FB" pitchFamily="34" charset="0"/>
              </a:rPr>
              <a:t>STATISTIKA :</a:t>
            </a:r>
          </a:p>
          <a:p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pengetahuan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mengenai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cara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/ </a:t>
            </a:r>
            <a:r>
              <a:rPr lang="en-US" dirty="0" err="1" smtClean="0">
                <a:latin typeface="Berlin Sans FB" pitchFamily="34" charset="0"/>
              </a:rPr>
              <a:t>teknik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pengumpulan</a:t>
            </a:r>
            <a:r>
              <a:rPr lang="en-US" dirty="0">
                <a:latin typeface="Berlin Sans FB" pitchFamily="34" charset="0"/>
              </a:rPr>
              <a:t> data, </a:t>
            </a:r>
            <a:r>
              <a:rPr lang="en-US" dirty="0" err="1">
                <a:latin typeface="Berlin Sans FB" pitchFamily="34" charset="0"/>
              </a:rPr>
              <a:t>menganalisis</a:t>
            </a:r>
            <a:r>
              <a:rPr lang="en-US" dirty="0">
                <a:latin typeface="Berlin Sans FB" pitchFamily="34" charset="0"/>
              </a:rPr>
              <a:t> data, </a:t>
            </a:r>
            <a:r>
              <a:rPr lang="en-US" dirty="0" err="1">
                <a:latin typeface="Berlin Sans FB" pitchFamily="34" charset="0"/>
              </a:rPr>
              <a:t>menyajikan</a:t>
            </a:r>
            <a:r>
              <a:rPr lang="en-US" dirty="0">
                <a:latin typeface="Berlin Sans FB" pitchFamily="34" charset="0"/>
              </a:rPr>
              <a:t> data </a:t>
            </a:r>
            <a:r>
              <a:rPr lang="en-US" dirty="0" err="1">
                <a:latin typeface="Berlin Sans FB" pitchFamily="34" charset="0"/>
              </a:rPr>
              <a:t>guna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keputusan-keputusan</a:t>
            </a:r>
            <a:endParaRPr lang="en-US" dirty="0">
              <a:latin typeface="Berlin Sans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Jenis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Variabel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…..</a:t>
            </a:r>
            <a:endParaRPr lang="en-US" sz="54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lvl="0" indent="-514350">
              <a:buAutoNum type="arabicPeriod" startAt="3"/>
            </a:pPr>
            <a:r>
              <a:rPr lang="en-US" sz="2200" b="1" dirty="0" err="1" smtClean="0">
                <a:latin typeface="Berlin Sans FB" pitchFamily="34" charset="0"/>
              </a:rPr>
              <a:t>Variabel</a:t>
            </a:r>
            <a:r>
              <a:rPr lang="en-US" sz="2200" b="1" dirty="0" smtClean="0">
                <a:latin typeface="Berlin Sans FB" pitchFamily="34" charset="0"/>
              </a:rPr>
              <a:t> </a:t>
            </a:r>
            <a:r>
              <a:rPr lang="en-US" sz="2200" b="1" dirty="0" err="1">
                <a:latin typeface="Berlin Sans FB" pitchFamily="34" charset="0"/>
              </a:rPr>
              <a:t>Perantara</a:t>
            </a:r>
            <a:r>
              <a:rPr lang="en-US" sz="2200" b="1" dirty="0">
                <a:latin typeface="Berlin Sans FB" pitchFamily="34" charset="0"/>
              </a:rPr>
              <a:t> (Intervening) </a:t>
            </a:r>
            <a:r>
              <a:rPr lang="en-US" sz="2200" dirty="0">
                <a:latin typeface="Berlin Sans FB" pitchFamily="34" charset="0"/>
                <a:sym typeface="Wingdings"/>
              </a:rPr>
              <a:t>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menjadi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perantara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munculnya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pengaruh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bebas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thd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terikat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Jika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ini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dihilangkan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maka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hubungan</a:t>
            </a:r>
            <a:r>
              <a:rPr lang="en-US" sz="2200" dirty="0">
                <a:latin typeface="Berlin Sans FB" pitchFamily="34" charset="0"/>
              </a:rPr>
              <a:t>/</a:t>
            </a:r>
            <a:r>
              <a:rPr lang="en-US" sz="2200" dirty="0" err="1">
                <a:latin typeface="Berlin Sans FB" pitchFamily="34" charset="0"/>
              </a:rPr>
              <a:t>pengaruh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bebas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thd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terikat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tsb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menjadi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tidak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ada</a:t>
            </a:r>
            <a:r>
              <a:rPr lang="en-US" sz="2200" dirty="0">
                <a:latin typeface="Berlin Sans FB" pitchFamily="34" charset="0"/>
              </a:rPr>
              <a:t> (</a:t>
            </a:r>
            <a:r>
              <a:rPr lang="en-US" sz="2200" dirty="0" err="1">
                <a:latin typeface="Berlin Sans FB" pitchFamily="34" charset="0"/>
              </a:rPr>
              <a:t>tidak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signifikan</a:t>
            </a:r>
            <a:r>
              <a:rPr lang="en-US" sz="2200" dirty="0" smtClean="0">
                <a:latin typeface="Berlin Sans FB" pitchFamily="34" charset="0"/>
              </a:rPr>
              <a:t>).</a:t>
            </a:r>
          </a:p>
          <a:p>
            <a:pPr marL="514350" lvl="0" indent="-514350">
              <a:buAutoNum type="arabicPeriod" startAt="4"/>
            </a:pPr>
            <a:r>
              <a:rPr lang="en-US" sz="2200" b="1" dirty="0" err="1" smtClean="0">
                <a:latin typeface="Berlin Sans FB" pitchFamily="34" charset="0"/>
              </a:rPr>
              <a:t>Variabel</a:t>
            </a:r>
            <a:r>
              <a:rPr lang="en-US" sz="2200" b="1" dirty="0" smtClean="0">
                <a:latin typeface="Berlin Sans FB" pitchFamily="34" charset="0"/>
              </a:rPr>
              <a:t> </a:t>
            </a:r>
            <a:r>
              <a:rPr lang="en-US" sz="2200" b="1" dirty="0">
                <a:latin typeface="Berlin Sans FB" pitchFamily="34" charset="0"/>
              </a:rPr>
              <a:t>Moderator </a:t>
            </a:r>
            <a:r>
              <a:rPr lang="en-US" sz="2200" dirty="0">
                <a:latin typeface="Berlin Sans FB" pitchFamily="34" charset="0"/>
                <a:sym typeface="Wingdings"/>
              </a:rPr>
              <a:t>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 smtClean="0">
                <a:latin typeface="Berlin Sans FB" pitchFamily="34" charset="0"/>
              </a:rPr>
              <a:t>mempengaruhi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tingkat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hubungan</a:t>
            </a:r>
            <a:r>
              <a:rPr lang="en-US" sz="2200" dirty="0">
                <a:latin typeface="Berlin Sans FB" pitchFamily="34" charset="0"/>
              </a:rPr>
              <a:t> (</a:t>
            </a:r>
            <a:r>
              <a:rPr lang="en-US" sz="2200" dirty="0" err="1">
                <a:latin typeface="Berlin Sans FB" pitchFamily="34" charset="0"/>
              </a:rPr>
              <a:t>pengaruh</a:t>
            </a:r>
            <a:r>
              <a:rPr lang="en-US" sz="2200" dirty="0">
                <a:latin typeface="Berlin Sans FB" pitchFamily="34" charset="0"/>
              </a:rPr>
              <a:t>)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bebas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thd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terikat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Atau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hubungan</a:t>
            </a:r>
            <a:r>
              <a:rPr lang="en-US" sz="2200" dirty="0">
                <a:latin typeface="Berlin Sans FB" pitchFamily="34" charset="0"/>
              </a:rPr>
              <a:t>/</a:t>
            </a:r>
            <a:r>
              <a:rPr lang="en-US" sz="2200" dirty="0" err="1">
                <a:latin typeface="Berlin Sans FB" pitchFamily="34" charset="0"/>
              </a:rPr>
              <a:t>pengaruh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bebas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thd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terikat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memiliki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nilai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berbeda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level yang </a:t>
            </a:r>
            <a:r>
              <a:rPr lang="en-US" sz="2200" dirty="0" err="1" smtClean="0">
                <a:latin typeface="Berlin Sans FB" pitchFamily="34" charset="0"/>
              </a:rPr>
              <a:t>berbeda</a:t>
            </a:r>
            <a:r>
              <a:rPr lang="en-US" sz="2200" dirty="0" smtClean="0">
                <a:latin typeface="Berlin Sans FB" pitchFamily="34" charset="0"/>
              </a:rPr>
              <a:t>.</a:t>
            </a:r>
          </a:p>
          <a:p>
            <a:pPr marL="514350" lvl="0" indent="-514350">
              <a:buAutoNum type="arabicPeriod" startAt="4"/>
            </a:pPr>
            <a:r>
              <a:rPr lang="en-US" sz="2200" b="1" dirty="0" err="1" smtClean="0">
                <a:latin typeface="Berlin Sans FB" pitchFamily="34" charset="0"/>
              </a:rPr>
              <a:t>Variabel</a:t>
            </a:r>
            <a:r>
              <a:rPr lang="en-US" sz="2200" b="1" dirty="0" smtClean="0">
                <a:latin typeface="Berlin Sans FB" pitchFamily="34" charset="0"/>
              </a:rPr>
              <a:t> </a:t>
            </a:r>
            <a:r>
              <a:rPr lang="en-US" sz="2200" b="1" dirty="0" err="1">
                <a:latin typeface="Berlin Sans FB" pitchFamily="34" charset="0"/>
              </a:rPr>
              <a:t>Kontrol</a:t>
            </a:r>
            <a:r>
              <a:rPr lang="en-US" sz="2200" b="1" dirty="0">
                <a:latin typeface="Berlin Sans FB" pitchFamily="34" charset="0"/>
              </a:rPr>
              <a:t> (</a:t>
            </a:r>
            <a:r>
              <a:rPr lang="en-US" sz="2200" b="1" dirty="0" err="1">
                <a:latin typeface="Berlin Sans FB" pitchFamily="34" charset="0"/>
              </a:rPr>
              <a:t>Pengendali</a:t>
            </a:r>
            <a:r>
              <a:rPr lang="en-US" sz="2200" b="1" dirty="0">
                <a:latin typeface="Berlin Sans FB" pitchFamily="34" charset="0"/>
              </a:rPr>
              <a:t>) </a:t>
            </a:r>
            <a:r>
              <a:rPr lang="en-US" sz="2200" dirty="0">
                <a:latin typeface="Berlin Sans FB" pitchFamily="34" charset="0"/>
                <a:sym typeface="Wingdings"/>
              </a:rPr>
              <a:t>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berpengaruh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thd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variabel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terikat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tetapi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pengaruhnya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ditiadakan</a:t>
            </a:r>
            <a:r>
              <a:rPr lang="en-US" sz="2200" dirty="0">
                <a:latin typeface="Berlin Sans FB" pitchFamily="34" charset="0"/>
              </a:rPr>
              <a:t>/</a:t>
            </a:r>
            <a:r>
              <a:rPr lang="en-US" sz="2200" dirty="0" err="1">
                <a:latin typeface="Berlin Sans FB" pitchFamily="34" charset="0"/>
              </a:rPr>
              <a:t>dikendalikan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dengan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cara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dikontrol</a:t>
            </a:r>
            <a:r>
              <a:rPr lang="en-US" sz="2200" dirty="0">
                <a:latin typeface="Berlin Sans FB" pitchFamily="34" charset="0"/>
              </a:rPr>
              <a:t> (</a:t>
            </a:r>
            <a:r>
              <a:rPr lang="en-US" sz="2200" dirty="0" err="1">
                <a:latin typeface="Berlin Sans FB" pitchFamily="34" charset="0"/>
              </a:rPr>
              <a:t>diisolasi</a:t>
            </a:r>
            <a:r>
              <a:rPr lang="en-US" sz="2200" dirty="0">
                <a:latin typeface="Berlin Sans FB" pitchFamily="34" charset="0"/>
              </a:rPr>
              <a:t>) </a:t>
            </a:r>
            <a:r>
              <a:rPr lang="en-US" sz="2200" dirty="0" err="1">
                <a:latin typeface="Berlin Sans FB" pitchFamily="34" charset="0"/>
              </a:rPr>
              <a:t>pengaruhnya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Pengontrolan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dapat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dilakukan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melalui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pengembangan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disain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penelitiannya</a:t>
            </a:r>
            <a:r>
              <a:rPr lang="en-US" sz="2200" dirty="0">
                <a:latin typeface="Berlin Sans FB" pitchFamily="34" charset="0"/>
              </a:rPr>
              <a:t> (</a:t>
            </a:r>
            <a:r>
              <a:rPr lang="en-US" sz="2200" dirty="0" err="1">
                <a:latin typeface="Berlin Sans FB" pitchFamily="34" charset="0"/>
              </a:rPr>
              <a:t>kondisinya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dibuat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sama</a:t>
            </a:r>
            <a:r>
              <a:rPr lang="en-US" sz="2200" dirty="0">
                <a:latin typeface="Berlin Sans FB" pitchFamily="34" charset="0"/>
              </a:rPr>
              <a:t>) </a:t>
            </a:r>
            <a:r>
              <a:rPr lang="en-US" sz="2200" dirty="0" err="1">
                <a:latin typeface="Berlin Sans FB" pitchFamily="34" charset="0"/>
              </a:rPr>
              <a:t>atau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secara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statistik</a:t>
            </a:r>
            <a:r>
              <a:rPr lang="en-US" sz="2200" dirty="0" smtClean="0">
                <a:latin typeface="Berlin Sans FB" pitchFamily="34" charset="0"/>
              </a:rPr>
              <a:t>. </a:t>
            </a:r>
            <a:endParaRPr lang="en-US" sz="2200" dirty="0">
              <a:latin typeface="Berlin Sans FB" pitchFamily="34" charset="0"/>
            </a:endParaRP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JENIS DATA/SKALA PENGUKURAN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4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macam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/level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biasa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digunakan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berbagai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dirty="0">
                <a:latin typeface="Tahoma" pitchFamily="34" charset="0"/>
                <a:cs typeface="Tahoma" pitchFamily="34" charset="0"/>
              </a:rPr>
              <a:t>: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Nominal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Ordinal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Interval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Rasio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SKALA NOMINAL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data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pengukuran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membedakan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antara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kelompok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lainnya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Skor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berfungsi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sbg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tanda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sbg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nomor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belaka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menunjukkan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tingkatan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kualitasnya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Contoh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kelamin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sekolah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pekerjaan</a:t>
            </a:r>
            <a:r>
              <a:rPr lang="en-US" dirty="0">
                <a:latin typeface="Berlin Sans FB" pitchFamily="34" charset="0"/>
              </a:rPr>
              <a:t>, agama, </a:t>
            </a:r>
            <a:r>
              <a:rPr lang="en-US" dirty="0" err="1">
                <a:latin typeface="Berlin Sans FB" pitchFamily="34" charset="0"/>
              </a:rPr>
              <a:t>dsb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Contoh</a:t>
            </a:r>
            <a:r>
              <a:rPr lang="en-US" dirty="0">
                <a:latin typeface="Berlin Sans FB" pitchFamily="34" charset="0"/>
              </a:rPr>
              <a:t> : 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Kelamin</a:t>
            </a:r>
            <a:r>
              <a:rPr lang="en-US" dirty="0">
                <a:latin typeface="Berlin Sans FB" pitchFamily="34" charset="0"/>
              </a:rPr>
              <a:t>  </a:t>
            </a:r>
            <a:r>
              <a:rPr lang="en-US" dirty="0">
                <a:latin typeface="Berlin Sans FB" pitchFamily="34" charset="0"/>
                <a:sym typeface="Wingdings"/>
              </a:rPr>
              <a:t>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Laki-laki</a:t>
            </a:r>
            <a:r>
              <a:rPr lang="en-US" dirty="0">
                <a:latin typeface="Berlin Sans FB" pitchFamily="34" charset="0"/>
              </a:rPr>
              <a:t>      </a:t>
            </a:r>
            <a:r>
              <a:rPr lang="en-US" dirty="0" smtClean="0">
                <a:latin typeface="Berlin Sans FB" pitchFamily="34" charset="0"/>
              </a:rPr>
              <a:t> =  </a:t>
            </a:r>
            <a:r>
              <a:rPr lang="en-US" dirty="0">
                <a:latin typeface="Berlin Sans FB" pitchFamily="34" charset="0"/>
              </a:rPr>
              <a:t>1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>
                <a:latin typeface="Berlin Sans FB" pitchFamily="34" charset="0"/>
              </a:rPr>
              <a:t>                                                </a:t>
            </a:r>
            <a:r>
              <a:rPr lang="en-US" dirty="0" err="1" smtClean="0">
                <a:latin typeface="Berlin Sans FB" pitchFamily="34" charset="0"/>
              </a:rPr>
              <a:t>Perempuan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>
                <a:latin typeface="Berlin Sans FB" pitchFamily="34" charset="0"/>
              </a:rPr>
              <a:t>=  2</a:t>
            </a:r>
          </a:p>
          <a:p>
            <a:pPr>
              <a:spcAft>
                <a:spcPts val="600"/>
              </a:spcAft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SKALA ORDINAL</a:t>
            </a:r>
            <a:endParaRPr lang="en-US" sz="5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2600" dirty="0" err="1">
                <a:latin typeface="Berlin Sans FB" pitchFamily="34" charset="0"/>
              </a:rPr>
              <a:t>Adalah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skala</a:t>
            </a:r>
            <a:r>
              <a:rPr lang="en-US" sz="2600" dirty="0">
                <a:latin typeface="Berlin Sans FB" pitchFamily="34" charset="0"/>
              </a:rPr>
              <a:t> data </a:t>
            </a:r>
            <a:r>
              <a:rPr lang="en-US" sz="2600" dirty="0" err="1">
                <a:latin typeface="Berlin Sans FB" pitchFamily="34" charset="0"/>
              </a:rPr>
              <a:t>hasil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pengukuran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yg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menunjukkan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adanya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suatu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tingkatan</a:t>
            </a:r>
            <a:r>
              <a:rPr lang="en-US" sz="2600" dirty="0">
                <a:latin typeface="Berlin Sans FB" pitchFamily="34" charset="0"/>
              </a:rPr>
              <a:t> (ORDO</a:t>
            </a:r>
            <a:r>
              <a:rPr lang="en-US" sz="2600" dirty="0" smtClean="0">
                <a:latin typeface="Berlin Sans FB" pitchFamily="34" charset="0"/>
              </a:rPr>
              <a:t>) </a:t>
            </a:r>
            <a:r>
              <a:rPr lang="en-US" sz="2600" dirty="0" err="1" smtClean="0">
                <a:latin typeface="Berlin Sans FB" pitchFamily="34" charset="0"/>
              </a:rPr>
              <a:t>atau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kategori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seperti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misalnya</a:t>
            </a:r>
            <a:r>
              <a:rPr lang="en-US" sz="2600" dirty="0">
                <a:latin typeface="Berlin Sans FB" pitchFamily="34" charset="0"/>
              </a:rPr>
              <a:t>: </a:t>
            </a:r>
            <a:r>
              <a:rPr lang="en-US" sz="2600" dirty="0" err="1">
                <a:latin typeface="Berlin Sans FB" pitchFamily="34" charset="0"/>
              </a:rPr>
              <a:t>sangat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baik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baik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cukup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kurang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dsb</a:t>
            </a:r>
            <a:r>
              <a:rPr lang="en-US" sz="2600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sz="2600" dirty="0" err="1">
                <a:latin typeface="Berlin Sans FB" pitchFamily="34" charset="0"/>
              </a:rPr>
              <a:t>Namun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demikian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rentang</a:t>
            </a:r>
            <a:r>
              <a:rPr lang="en-US" sz="2600" dirty="0">
                <a:latin typeface="Berlin Sans FB" pitchFamily="34" charset="0"/>
              </a:rPr>
              <a:t>/</a:t>
            </a:r>
            <a:r>
              <a:rPr lang="en-US" sz="2600" dirty="0" err="1">
                <a:latin typeface="Berlin Sans FB" pitchFamily="34" charset="0"/>
              </a:rPr>
              <a:t>jarak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antara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masing-masing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tingkatan</a:t>
            </a:r>
            <a:r>
              <a:rPr lang="en-US" sz="2600" dirty="0">
                <a:latin typeface="Berlin Sans FB" pitchFamily="34" charset="0"/>
              </a:rPr>
              <a:t> yang </a:t>
            </a:r>
            <a:r>
              <a:rPr lang="en-US" sz="2600" dirty="0" err="1">
                <a:latin typeface="Berlin Sans FB" pitchFamily="34" charset="0"/>
              </a:rPr>
              <a:t>berdekatan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tsb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adalah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sama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bersifat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relatif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dapat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ditentukan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secara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pasti</a:t>
            </a:r>
            <a:r>
              <a:rPr lang="en-US" sz="2600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sz="2600" dirty="0" err="1" smtClean="0">
                <a:latin typeface="Berlin Sans FB" pitchFamily="34" charset="0"/>
              </a:rPr>
              <a:t>Contoh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>
                <a:latin typeface="Berlin Sans FB" pitchFamily="34" charset="0"/>
              </a:rPr>
              <a:t>: status </a:t>
            </a:r>
            <a:r>
              <a:rPr lang="en-US" sz="2600" dirty="0" err="1">
                <a:latin typeface="Berlin Sans FB" pitchFamily="34" charset="0"/>
              </a:rPr>
              <a:t>sosial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ekonomi</a:t>
            </a:r>
            <a:r>
              <a:rPr lang="en-US" sz="2600" dirty="0">
                <a:latin typeface="Berlin Sans FB" pitchFamily="34" charset="0"/>
              </a:rPr>
              <a:t> (</a:t>
            </a:r>
            <a:r>
              <a:rPr lang="en-US" sz="2600" dirty="0" err="1">
                <a:latin typeface="Berlin Sans FB" pitchFamily="34" charset="0"/>
              </a:rPr>
              <a:t>tinggi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menengah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rendah</a:t>
            </a:r>
            <a:r>
              <a:rPr lang="en-US" sz="2600" dirty="0">
                <a:latin typeface="Berlin Sans FB" pitchFamily="34" charset="0"/>
              </a:rPr>
              <a:t>), </a:t>
            </a:r>
            <a:r>
              <a:rPr lang="en-US" sz="2600" dirty="0" err="1">
                <a:latin typeface="Berlin Sans FB" pitchFamily="34" charset="0"/>
              </a:rPr>
              <a:t>tingkat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pendidikan</a:t>
            </a:r>
            <a:r>
              <a:rPr lang="en-US" sz="2600" dirty="0">
                <a:latin typeface="Berlin Sans FB" pitchFamily="34" charset="0"/>
              </a:rPr>
              <a:t> (PT, SLTA, SLTP, SD,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Tamat</a:t>
            </a:r>
            <a:r>
              <a:rPr lang="en-US" sz="2600" dirty="0">
                <a:latin typeface="Berlin Sans FB" pitchFamily="34" charset="0"/>
              </a:rPr>
              <a:t> SD,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Pernah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Sekolah</a:t>
            </a:r>
            <a:r>
              <a:rPr lang="en-US" sz="2600" dirty="0">
                <a:latin typeface="Berlin Sans FB" pitchFamily="34" charset="0"/>
              </a:rPr>
              <a:t>) </a:t>
            </a:r>
            <a:r>
              <a:rPr lang="en-US" sz="2600" dirty="0" err="1">
                <a:latin typeface="Berlin Sans FB" pitchFamily="34" charset="0"/>
              </a:rPr>
              <a:t>dsb</a:t>
            </a:r>
            <a:r>
              <a:rPr lang="en-US" sz="2600" dirty="0">
                <a:latin typeface="Berlin Sans FB" pitchFamily="34" charset="0"/>
              </a:rPr>
              <a:t>. </a:t>
            </a:r>
            <a:r>
              <a:rPr lang="en-US" sz="2600" dirty="0" err="1">
                <a:latin typeface="Berlin Sans FB" pitchFamily="34" charset="0"/>
              </a:rPr>
              <a:t>Jika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pendidikan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dihitung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jumlah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tahun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memperoleh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pendidikan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maka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datanya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dapat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dikategorikan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sbg</a:t>
            </a:r>
            <a:r>
              <a:rPr lang="en-US" sz="2600" dirty="0">
                <a:latin typeface="Berlin Sans FB" pitchFamily="34" charset="0"/>
              </a:rPr>
              <a:t> data interval</a:t>
            </a:r>
            <a:r>
              <a:rPr lang="en-US" sz="2600" dirty="0" smtClean="0">
                <a:latin typeface="Berlin Sans FB" pitchFamily="34" charset="0"/>
              </a:rPr>
              <a:t>).</a:t>
            </a:r>
            <a:endParaRPr lang="en-US" sz="2600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Berlin Sans FB" pitchFamily="34" charset="0"/>
              </a:rPr>
              <a:t>SKALA INTERVAL</a:t>
            </a:r>
            <a:endParaRPr lang="en-US" sz="4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Adalah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gejala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menunjukkan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tingkatan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maupun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kualitasnya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sedangkan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 smtClean="0">
                <a:latin typeface="Berlin Sans FB" pitchFamily="34" charset="0"/>
              </a:rPr>
              <a:t>jarak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 smtClean="0">
                <a:latin typeface="Berlin Sans FB" pitchFamily="34" charset="0"/>
              </a:rPr>
              <a:t>antar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tingkatan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 smtClean="0">
                <a:latin typeface="Berlin Sans FB" pitchFamily="34" charset="0"/>
              </a:rPr>
              <a:t>berdekat</a:t>
            </a:r>
            <a:r>
              <a:rPr lang="en-US" sz="3700" dirty="0" smtClean="0">
                <a:latin typeface="Berlin Sans FB" pitchFamily="34" charset="0"/>
              </a:rPr>
              <a:t>-an </a:t>
            </a:r>
            <a:r>
              <a:rPr lang="en-US" sz="3700" dirty="0" err="1">
                <a:latin typeface="Berlin Sans FB" pitchFamily="34" charset="0"/>
              </a:rPr>
              <a:t>tsb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mempunyai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jarak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pasti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sama</a:t>
            </a:r>
            <a:r>
              <a:rPr lang="en-US" sz="3700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Namun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demikian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skala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ini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memiliki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Nol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Mutlak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Contoh</a:t>
            </a:r>
            <a:r>
              <a:rPr lang="en-US" sz="3700" dirty="0">
                <a:latin typeface="Berlin Sans FB" pitchFamily="34" charset="0"/>
              </a:rPr>
              <a:t>: </a:t>
            </a:r>
            <a:r>
              <a:rPr lang="en-US" sz="3700" dirty="0" err="1">
                <a:latin typeface="Berlin Sans FB" pitchFamily="34" charset="0"/>
              </a:rPr>
              <a:t>benda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suhunya</a:t>
            </a:r>
            <a:r>
              <a:rPr lang="en-US" sz="3700" dirty="0">
                <a:latin typeface="Berlin Sans FB" pitchFamily="34" charset="0"/>
              </a:rPr>
              <a:t> 0° Celsius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benda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tsb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mempunyai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kadar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panas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sama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sekali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Siswa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tesnya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Nol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Ia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memiliki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kepandaian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sama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sekali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Jadi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Titik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Nol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sini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hanya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merupakan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titik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kesepakatan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saja</a:t>
            </a:r>
            <a:r>
              <a:rPr lang="en-US" sz="3700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Demikian</a:t>
            </a:r>
            <a:r>
              <a:rPr lang="en-US" sz="3700" dirty="0">
                <a:latin typeface="Berlin Sans FB" pitchFamily="34" charset="0"/>
              </a:rPr>
              <a:t> pula,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diberikan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sini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 smtClean="0">
                <a:latin typeface="Berlin Sans FB" pitchFamily="34" charset="0"/>
              </a:rPr>
              <a:t>diper-bandingkan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dgn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lain </a:t>
            </a:r>
            <a:r>
              <a:rPr lang="en-US" sz="3700" dirty="0" err="1">
                <a:latin typeface="Berlin Sans FB" pitchFamily="34" charset="0"/>
              </a:rPr>
              <a:t>dengan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hukum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perkalian</a:t>
            </a:r>
            <a:r>
              <a:rPr lang="en-US" sz="3700" dirty="0">
                <a:latin typeface="Berlin Sans FB" pitchFamily="34" charset="0"/>
              </a:rPr>
              <a:t> (</a:t>
            </a:r>
            <a:r>
              <a:rPr lang="en-US" sz="3700" dirty="0" err="1">
                <a:latin typeface="Berlin Sans FB" pitchFamily="34" charset="0"/>
              </a:rPr>
              <a:t>Komutatif</a:t>
            </a:r>
            <a:r>
              <a:rPr lang="en-US" sz="3700" dirty="0">
                <a:latin typeface="Berlin Sans FB" pitchFamily="34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Contoh</a:t>
            </a:r>
            <a:r>
              <a:rPr lang="en-US" sz="3700" dirty="0">
                <a:latin typeface="Berlin Sans FB" pitchFamily="34" charset="0"/>
              </a:rPr>
              <a:t>: </a:t>
            </a:r>
            <a:r>
              <a:rPr lang="en-US" sz="3700" dirty="0" err="1">
                <a:latin typeface="Berlin Sans FB" pitchFamily="34" charset="0"/>
              </a:rPr>
              <a:t>Siswa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nilainya</a:t>
            </a:r>
            <a:r>
              <a:rPr lang="en-US" sz="3700" dirty="0">
                <a:latin typeface="Berlin Sans FB" pitchFamily="34" charset="0"/>
              </a:rPr>
              <a:t> 80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kepandaiannya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dua</a:t>
            </a:r>
            <a:r>
              <a:rPr lang="en-US" sz="3700" dirty="0">
                <a:latin typeface="Berlin Sans FB" pitchFamily="34" charset="0"/>
              </a:rPr>
              <a:t> kali </a:t>
            </a:r>
            <a:r>
              <a:rPr lang="en-US" sz="3700" dirty="0" err="1">
                <a:latin typeface="Berlin Sans FB" pitchFamily="34" charset="0"/>
              </a:rPr>
              <a:t>lipat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dari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siswa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nilainya</a:t>
            </a:r>
            <a:r>
              <a:rPr lang="en-US" sz="3700" dirty="0">
                <a:latin typeface="Berlin Sans FB" pitchFamily="34" charset="0"/>
              </a:rPr>
              <a:t> 40. Benda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suhunya</a:t>
            </a:r>
            <a:r>
              <a:rPr lang="en-US" sz="3700" dirty="0">
                <a:latin typeface="Berlin Sans FB" pitchFamily="34" charset="0"/>
              </a:rPr>
              <a:t> 80 °C,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panasnya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dua</a:t>
            </a:r>
            <a:r>
              <a:rPr lang="en-US" sz="3700" dirty="0">
                <a:latin typeface="Berlin Sans FB" pitchFamily="34" charset="0"/>
              </a:rPr>
              <a:t> kali </a:t>
            </a:r>
            <a:r>
              <a:rPr lang="en-US" sz="3700" dirty="0" err="1">
                <a:latin typeface="Berlin Sans FB" pitchFamily="34" charset="0"/>
              </a:rPr>
              <a:t>lipat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dari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benda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suhunya</a:t>
            </a:r>
            <a:r>
              <a:rPr lang="en-US" sz="3700" dirty="0">
                <a:latin typeface="Berlin Sans FB" pitchFamily="34" charset="0"/>
              </a:rPr>
              <a:t> 40 °C, </a:t>
            </a:r>
            <a:r>
              <a:rPr lang="en-US" sz="3700" dirty="0" err="1">
                <a:latin typeface="Berlin Sans FB" pitchFamily="34" charset="0"/>
              </a:rPr>
              <a:t>dst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n</a:t>
            </a:r>
            <a:r>
              <a:rPr lang="en-US" sz="3700" dirty="0" err="1" smtClean="0">
                <a:latin typeface="Berlin Sans FB" pitchFamily="34" charset="0"/>
              </a:rPr>
              <a:t>ya</a:t>
            </a:r>
            <a:r>
              <a:rPr lang="en-US" sz="3700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000" dirty="0" smtClean="0">
                <a:latin typeface="Algerian" pitchFamily="82" charset="0"/>
              </a:rPr>
              <a:t>SKALA RASIO</a:t>
            </a:r>
            <a:endParaRPr lang="en-US" sz="5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Memiliki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Nol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Mutlak</a:t>
            </a:r>
            <a:endParaRPr lang="en-US" dirty="0">
              <a:latin typeface="Berlin Sans FB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diperbandingkan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skor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lainnya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hukum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Komutatif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Contoh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jarak</a:t>
            </a:r>
            <a:r>
              <a:rPr lang="en-US" dirty="0">
                <a:latin typeface="Berlin Sans FB" pitchFamily="34" charset="0"/>
              </a:rPr>
              <a:t> 0 meter,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berarti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jarak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sekali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Demikian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pula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benda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beratnya</a:t>
            </a:r>
            <a:r>
              <a:rPr lang="en-US" dirty="0">
                <a:latin typeface="Berlin Sans FB" pitchFamily="34" charset="0"/>
              </a:rPr>
              <a:t> 10 kg,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benar-benar</a:t>
            </a:r>
            <a:r>
              <a:rPr lang="en-US" dirty="0">
                <a:latin typeface="Berlin Sans FB" pitchFamily="34" charset="0"/>
              </a:rPr>
              <a:t> 2 kali </a:t>
            </a:r>
            <a:r>
              <a:rPr lang="en-US" dirty="0" err="1">
                <a:latin typeface="Berlin Sans FB" pitchFamily="34" charset="0"/>
              </a:rPr>
              <a:t>lipat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beratnya</a:t>
            </a:r>
            <a:r>
              <a:rPr lang="en-US" dirty="0">
                <a:latin typeface="Berlin Sans FB" pitchFamily="34" charset="0"/>
              </a:rPr>
              <a:t> 5 kg,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sebagainya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pengukuran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bidang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pendidikan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ilmu-ilmu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sosial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umumnya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mencapai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pengukuran</a:t>
            </a:r>
            <a:r>
              <a:rPr lang="en-US" dirty="0">
                <a:latin typeface="Berlin Sans FB" pitchFamily="34" charset="0"/>
              </a:rPr>
              <a:t> interval </a:t>
            </a:r>
            <a:r>
              <a:rPr lang="en-US" dirty="0" err="1">
                <a:latin typeface="Berlin Sans FB" pitchFamily="34" charset="0"/>
              </a:rPr>
              <a:t>saja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sedangkan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rasio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biasa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PEMILIHAN TEKNIK STATISTIK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Berkaitan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dgn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rumusan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hipotesis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karena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fungsi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Statistik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adalah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menguji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hipotesis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Tergantung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jenis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skala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data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pengukuran</a:t>
            </a:r>
            <a:endParaRPr lang="en-US" dirty="0" smtClean="0">
              <a:latin typeface="Berlin Sans FB" pitchFamily="34" charset="0"/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Ditentukan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oleh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terpenuhi-tidaknya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persyaratan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Analisis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telah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ditetapkan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Dalam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penelitian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kuantitatif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peran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statistik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deskriptif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masih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sangat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urgen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karena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mendeskripsikan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data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diperoleh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bersifat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univariat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Berlin Sans FB" pitchFamily="34" charset="0"/>
              </a:rPr>
              <a:t>Statistika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dibedakan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menjadi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:</a:t>
            </a:r>
            <a:br>
              <a:rPr lang="en-US" dirty="0">
                <a:latin typeface="Berlin Sans FB" pitchFamily="34" charset="0"/>
              </a:rPr>
            </a:b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u="sng" dirty="0" err="1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u="sng" dirty="0" err="1">
                <a:latin typeface="Tahoma" pitchFamily="34" charset="0"/>
                <a:cs typeface="Tahoma" pitchFamily="34" charset="0"/>
              </a:rPr>
              <a:t>Deskriptif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>
                <a:latin typeface="Tahoma" pitchFamily="34" charset="0"/>
                <a:cs typeface="Tahoma" pitchFamily="34" charset="0"/>
                <a:sym typeface="Wingdings"/>
              </a:rPr>
              <a:t>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bertujuan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utk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menggambarkan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mendeskripsikan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data (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fakta-fakta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tanpa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menarik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kesimpulan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thd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populasi</a:t>
            </a:r>
            <a:endParaRPr lang="en-US" sz="30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u="sng" dirty="0" err="1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u="sng" dirty="0" err="1">
                <a:latin typeface="Tahoma" pitchFamily="34" charset="0"/>
                <a:cs typeface="Tahoma" pitchFamily="34" charset="0"/>
              </a:rPr>
              <a:t>Induktif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Inferensial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3000" dirty="0">
                <a:latin typeface="Tahoma" pitchFamily="34" charset="0"/>
                <a:cs typeface="Tahoma" pitchFamily="34" charset="0"/>
                <a:sym typeface="Wingdings"/>
              </a:rPr>
              <a:t>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bertujuan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/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menggeneralisasikan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temuan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diperoleh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sampel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thd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populasi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Inferensial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dibedakan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Parametrik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Non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Parametrik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00FFFF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5000" dirty="0" err="1" smtClean="0">
                <a:latin typeface="Berlin Sans FB" pitchFamily="34" charset="0"/>
              </a:rPr>
              <a:t>Statistika</a:t>
            </a:r>
            <a:r>
              <a:rPr lang="en-US" sz="5000" dirty="0" smtClean="0">
                <a:latin typeface="Berlin Sans FB" pitchFamily="34" charset="0"/>
              </a:rPr>
              <a:t> </a:t>
            </a:r>
            <a:r>
              <a:rPr lang="en-US" sz="5000" dirty="0" err="1" smtClean="0">
                <a:latin typeface="Berlin Sans FB" pitchFamily="34" charset="0"/>
              </a:rPr>
              <a:t>Inferensial</a:t>
            </a:r>
            <a:endParaRPr lang="en-US" sz="50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Statistika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Parametrik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500" dirty="0">
                <a:latin typeface="Berlin Sans FB" pitchFamily="34" charset="0"/>
                <a:sym typeface="Wingdings"/>
              </a:rPr>
              <a:t>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mensyaratkan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persyaratan-persyaratan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tertentu</a:t>
            </a:r>
            <a:r>
              <a:rPr lang="en-US" sz="3500" dirty="0">
                <a:latin typeface="Berlin Sans FB" pitchFamily="34" charset="0"/>
              </a:rPr>
              <a:t>: </a:t>
            </a:r>
            <a:r>
              <a:rPr lang="en-US" sz="3500" dirty="0" err="1">
                <a:latin typeface="Berlin Sans FB" pitchFamily="34" charset="0"/>
              </a:rPr>
              <a:t>distribusi</a:t>
            </a:r>
            <a:r>
              <a:rPr lang="en-US" sz="3500" dirty="0">
                <a:latin typeface="Berlin Sans FB" pitchFamily="34" charset="0"/>
              </a:rPr>
              <a:t> data normal, </a:t>
            </a:r>
            <a:r>
              <a:rPr lang="en-US" sz="3500" dirty="0" err="1">
                <a:latin typeface="Berlin Sans FB" pitchFamily="34" charset="0"/>
              </a:rPr>
              <a:t>hubungan</a:t>
            </a:r>
            <a:r>
              <a:rPr lang="en-US" sz="3500" dirty="0">
                <a:latin typeface="Berlin Sans FB" pitchFamily="34" charset="0"/>
              </a:rPr>
              <a:t> linier, </a:t>
            </a:r>
            <a:r>
              <a:rPr lang="en-US" sz="3500" dirty="0" err="1">
                <a:latin typeface="Berlin Sans FB" pitchFamily="34" charset="0"/>
              </a:rPr>
              <a:t>homogenitas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varians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 smtClean="0">
                <a:latin typeface="Berlin Sans FB" pitchFamily="34" charset="0"/>
              </a:rPr>
              <a:t>dsb</a:t>
            </a:r>
            <a:r>
              <a:rPr lang="en-US" sz="3500" dirty="0">
                <a:latin typeface="Berlin Sans FB" pitchFamily="34" charset="0"/>
              </a:rPr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Statistika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Non </a:t>
            </a: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Parametrik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500" dirty="0">
                <a:latin typeface="Berlin Sans FB" pitchFamily="34" charset="0"/>
                <a:sym typeface="Wingdings"/>
              </a:rPr>
              <a:t>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tidak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 smtClean="0">
                <a:latin typeface="Berlin Sans FB" pitchFamily="34" charset="0"/>
              </a:rPr>
              <a:t>mensyarat-kan</a:t>
            </a:r>
            <a:r>
              <a:rPr lang="en-US" sz="3500" dirty="0" smtClean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persyaratan-persyaratan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tertentu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>
                <a:latin typeface="Berlin Sans FB" pitchFamily="34" charset="0"/>
                <a:sym typeface="Wingdings"/>
              </a:rPr>
              <a:t>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maka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dikatakan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statistika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Bebas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Distribusi</a:t>
            </a:r>
            <a:endParaRPr lang="en-US" sz="3500" dirty="0">
              <a:latin typeface="Berlin Sans FB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dirty="0">
                <a:latin typeface="Berlin Sans FB" pitchFamily="34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200" dirty="0" err="1" smtClean="0">
                <a:solidFill>
                  <a:srgbClr val="FF0000"/>
                </a:solidFill>
                <a:latin typeface="Berlin Sans FB" pitchFamily="34" charset="0"/>
              </a:rPr>
              <a:t>Mengapa</a:t>
            </a:r>
            <a:r>
              <a:rPr lang="en-US" sz="4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Berlin Sans FB" pitchFamily="34" charset="0"/>
              </a:rPr>
              <a:t>kita</a:t>
            </a:r>
            <a:r>
              <a:rPr lang="en-US" sz="4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Berlin Sans FB" pitchFamily="34" charset="0"/>
              </a:rPr>
              <a:t>berusaha</a:t>
            </a:r>
            <a:r>
              <a:rPr lang="en-US" sz="4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Berlin Sans FB" pitchFamily="34" charset="0"/>
              </a:rPr>
              <a:t>memilih</a:t>
            </a:r>
            <a:r>
              <a:rPr lang="en-US" sz="4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Berlin Sans FB" pitchFamily="34" charset="0"/>
              </a:rPr>
              <a:t>menggunakan</a:t>
            </a:r>
            <a:r>
              <a:rPr lang="en-US" sz="4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Berlin Sans FB" pitchFamily="34" charset="0"/>
              </a:rPr>
              <a:t>Statistika</a:t>
            </a:r>
            <a:r>
              <a:rPr lang="en-US" sz="4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Berlin Sans FB" pitchFamily="34" charset="0"/>
              </a:rPr>
              <a:t>Parametrik</a:t>
            </a:r>
            <a:r>
              <a:rPr lang="en-US" sz="4200" dirty="0">
                <a:solidFill>
                  <a:srgbClr val="FF0000"/>
                </a:solidFill>
                <a:latin typeface="Berlin Sans FB" pitchFamily="34" charset="0"/>
              </a:rPr>
              <a:t> 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Berlin Sans FB" pitchFamily="34" charset="0"/>
              </a:rPr>
              <a:t>PENGERTIAN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3000" dirty="0" err="1" smtClean="0">
                <a:latin typeface="Berlin Sans FB" pitchFamily="34" charset="0"/>
              </a:rPr>
              <a:t>Uji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nonparametrik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adalah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suatu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uji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yang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memerlukan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adanya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asumsi-asumsi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mengenai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data </a:t>
            </a:r>
            <a:r>
              <a:rPr lang="en-US" sz="3000" dirty="0" err="1" smtClean="0">
                <a:latin typeface="Berlin Sans FB" pitchFamily="34" charset="0"/>
              </a:rPr>
              <a:t>populasinya</a:t>
            </a:r>
            <a:r>
              <a:rPr lang="en-US" sz="3000" dirty="0" smtClean="0">
                <a:latin typeface="Berlin Sans FB" pitchFamily="34" charset="0"/>
              </a:rPr>
              <a:t> (</a:t>
            </a:r>
            <a:r>
              <a:rPr lang="en-US" sz="3000" dirty="0" err="1" smtClean="0">
                <a:latin typeface="Berlin Sans FB" pitchFamily="34" charset="0"/>
              </a:rPr>
              <a:t>belum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diketahui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datanya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perlu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berdistribusi</a:t>
            </a:r>
            <a:r>
              <a:rPr lang="en-US" sz="3000" dirty="0" smtClean="0">
                <a:latin typeface="Berlin Sans FB" pitchFamily="34" charset="0"/>
              </a:rPr>
              <a:t> normal). 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3000" dirty="0" err="1" smtClean="0">
                <a:latin typeface="Berlin Sans FB" pitchFamily="34" charset="0"/>
              </a:rPr>
              <a:t>Oleh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karenanya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ini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juga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dikemukakan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sebagai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bebas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(distribution-free statistics) </a:t>
            </a:r>
            <a:r>
              <a:rPr lang="en-US" sz="3000" dirty="0" err="1" smtClean="0">
                <a:latin typeface="Berlin Sans FB" pitchFamily="34" charset="0"/>
              </a:rPr>
              <a:t>atau</a:t>
            </a:r>
            <a:r>
              <a:rPr lang="en-US" sz="3000" dirty="0" smtClean="0">
                <a:latin typeface="Berlin Sans FB" pitchFamily="34" charset="0"/>
              </a:rPr>
              <a:t> assumption-free test 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yaitu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teknik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statistik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mensyaratkan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bentuk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parameter </a:t>
            </a:r>
            <a:r>
              <a:rPr lang="en-US" sz="3000" dirty="0" err="1" smtClean="0">
                <a:latin typeface="Berlin Sans FB" pitchFamily="34" charset="0"/>
              </a:rPr>
              <a:t>populasi</a:t>
            </a:r>
            <a:r>
              <a:rPr lang="en-US" sz="3000" dirty="0" smtClean="0">
                <a:latin typeface="Berlin Sans FB" pitchFamily="34" charset="0"/>
              </a:rPr>
              <a:t>, </a:t>
            </a:r>
            <a:r>
              <a:rPr lang="en-US" sz="3000" dirty="0" err="1" smtClean="0">
                <a:latin typeface="Berlin Sans FB" pitchFamily="34" charset="0"/>
              </a:rPr>
              <a:t>baik</a:t>
            </a:r>
            <a:r>
              <a:rPr lang="en-US" sz="3000" dirty="0" smtClean="0">
                <a:latin typeface="Berlin Sans FB" pitchFamily="34" charset="0"/>
              </a:rPr>
              <a:t> normal </a:t>
            </a:r>
            <a:r>
              <a:rPr lang="en-US" sz="3000" dirty="0" err="1" smtClean="0">
                <a:latin typeface="Berlin Sans FB" pitchFamily="34" charset="0"/>
              </a:rPr>
              <a:t>atau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371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Kapan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Statistika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Non </a:t>
            </a:r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Parametrik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?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8955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3400" dirty="0" smtClean="0">
              <a:latin typeface="Berlin Sans FB" pitchFamily="34" charset="0"/>
            </a:endParaRPr>
          </a:p>
          <a:p>
            <a:r>
              <a:rPr lang="en-US" sz="3400" dirty="0" err="1" smtClean="0">
                <a:latin typeface="Berlin Sans FB" pitchFamily="34" charset="0"/>
              </a:rPr>
              <a:t>Metode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en-US" sz="3400" dirty="0" err="1" smtClean="0">
                <a:latin typeface="Berlin Sans FB" pitchFamily="34" charset="0"/>
              </a:rPr>
              <a:t>Statistika</a:t>
            </a:r>
            <a:r>
              <a:rPr lang="en-US" sz="3400" dirty="0" smtClean="0">
                <a:latin typeface="Berlin Sans FB" pitchFamily="34" charset="0"/>
              </a:rPr>
              <a:t> Non </a:t>
            </a:r>
            <a:r>
              <a:rPr lang="en-US" sz="3400" dirty="0" err="1" smtClean="0">
                <a:latin typeface="Berlin Sans FB" pitchFamily="34" charset="0"/>
              </a:rPr>
              <a:t>Parametrik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en-US" sz="3400" dirty="0" err="1" smtClean="0">
                <a:latin typeface="Berlin Sans FB" pitchFamily="34" charset="0"/>
              </a:rPr>
              <a:t>digunakan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bila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salah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satu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parameter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Statistika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Parametrik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tidak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terpenuhi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!</a:t>
            </a:r>
            <a:endParaRPr lang="en-US" sz="3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en-US" dirty="0" err="1" smtClean="0">
                <a:latin typeface="Berlin Sans FB" pitchFamily="34" charset="0"/>
              </a:rPr>
              <a:t>Penggunaan</a:t>
            </a:r>
            <a:r>
              <a:rPr lang="en-US" dirty="0" smtClean="0">
                <a:latin typeface="Berlin Sans FB" pitchFamily="34" charset="0"/>
              </a:rPr>
              <a:t>…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yang </a:t>
            </a:r>
            <a:r>
              <a:rPr lang="en-US" dirty="0" err="1" smtClean="0">
                <a:latin typeface="Berlin Sans FB" pitchFamily="34" charset="0"/>
              </a:rPr>
              <a:t>distribusi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populasinya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diketahui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distribusinya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normal.</a:t>
            </a: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yang </a:t>
            </a:r>
            <a:r>
              <a:rPr lang="en-US" dirty="0" err="1" smtClean="0">
                <a:latin typeface="Berlin Sans FB" pitchFamily="34" charset="0"/>
              </a:rPr>
              <a:t>diambil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random.</a:t>
            </a: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skala</a:t>
            </a:r>
            <a:r>
              <a:rPr lang="en-US" dirty="0" smtClean="0">
                <a:latin typeface="Berlin Sans FB" pitchFamily="34" charset="0"/>
              </a:rPr>
              <a:t> nominal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ordinal.</a:t>
            </a: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yang </a:t>
            </a:r>
            <a:r>
              <a:rPr lang="en-US" dirty="0" err="1" smtClean="0">
                <a:latin typeface="Berlin Sans FB" pitchFamily="34" charset="0"/>
              </a:rPr>
              <a:t>jumlahnya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sedikit</a:t>
            </a:r>
            <a:r>
              <a:rPr lang="en-US" dirty="0" smtClean="0">
                <a:latin typeface="Berlin Sans FB" pitchFamily="34" charset="0"/>
              </a:rPr>
              <a:t> (&lt; 30).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emanonpa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01000" cy="55927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Tahoma" pitchFamily="34" charset="0"/>
                <a:cs typeface="Tahoma" pitchFamily="34" charset="0"/>
              </a:rPr>
              <a:t>VARIABEL </a:t>
            </a:r>
            <a:r>
              <a:rPr lang="en-US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smtClean="0">
                <a:sym typeface="Wingdings" pitchFamily="2" charset="2"/>
              </a:rPr>
              <a:t/>
            </a:r>
            <a:br>
              <a:rPr lang="en-US" sz="3600" dirty="0" smtClean="0">
                <a:sym typeface="Wingdings" pitchFamily="2" charset="2"/>
              </a:rPr>
            </a:br>
            <a:r>
              <a:rPr lang="en-US" sz="3600" dirty="0" err="1" smtClean="0">
                <a:latin typeface="Berlin Sans FB" pitchFamily="34" charset="0"/>
              </a:rPr>
              <a:t>Adalah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gejala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atau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fakta-fakta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>
                <a:latin typeface="Berlin Sans FB" pitchFamily="34" charset="0"/>
              </a:rPr>
              <a:t>(data) yang </a:t>
            </a:r>
            <a:r>
              <a:rPr lang="en-US" sz="3600" dirty="0" err="1">
                <a:latin typeface="Berlin Sans FB" pitchFamily="34" charset="0"/>
              </a:rPr>
              <a:t>harganya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berbeda-beda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atau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bervariasi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>
              <a:spcAft>
                <a:spcPts val="600"/>
              </a:spcAft>
              <a:buNone/>
            </a:pPr>
            <a:r>
              <a:rPr lang="en-US" sz="3600" dirty="0" err="1" smtClean="0">
                <a:latin typeface="Berlin Sans FB" pitchFamily="34" charset="0"/>
              </a:rPr>
              <a:t>Menurut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Nilainya</a:t>
            </a:r>
            <a:r>
              <a:rPr lang="en-US" sz="3600" dirty="0" smtClean="0">
                <a:latin typeface="Berlin Sans FB" pitchFamily="34" charset="0"/>
              </a:rPr>
              <a:t>, </a:t>
            </a:r>
            <a:r>
              <a:rPr lang="en-US" sz="3600" dirty="0" err="1" smtClean="0">
                <a:latin typeface="Berlin Sans FB" pitchFamily="34" charset="0"/>
              </a:rPr>
              <a:t>Variabel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dibedakan</a:t>
            </a:r>
            <a:r>
              <a:rPr lang="en-US" sz="3600" dirty="0" smtClean="0">
                <a:latin typeface="Berlin Sans FB" pitchFamily="34" charset="0"/>
              </a:rPr>
              <a:t> :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</a:rPr>
              <a:t>Variabel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Diskrit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atau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disebut</a:t>
            </a:r>
            <a:r>
              <a:rPr lang="en-US" sz="3600" dirty="0">
                <a:latin typeface="Berlin Sans FB" pitchFamily="34" charset="0"/>
              </a:rPr>
              <a:t> Data </a:t>
            </a:r>
            <a:r>
              <a:rPr lang="en-US" sz="3600" dirty="0" err="1">
                <a:latin typeface="Berlin Sans FB" pitchFamily="34" charset="0"/>
              </a:rPr>
              <a:t>Diskrit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>
                <a:latin typeface="Berlin Sans FB" pitchFamily="34" charset="0"/>
                <a:sym typeface="Wingdings"/>
              </a:rPr>
              <a:t>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diperoleh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melalui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menghitung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atau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membilang</a:t>
            </a:r>
            <a:r>
              <a:rPr lang="en-US" sz="3600" dirty="0">
                <a:latin typeface="Berlin Sans FB" pitchFamily="34" charset="0"/>
              </a:rPr>
              <a:t> (</a:t>
            </a:r>
            <a:r>
              <a:rPr lang="en-US" sz="3600" dirty="0" err="1">
                <a:latin typeface="Berlin Sans FB" pitchFamily="34" charset="0"/>
              </a:rPr>
              <a:t>bukan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hasil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pengukuran</a:t>
            </a:r>
            <a:r>
              <a:rPr lang="en-US" sz="3600" dirty="0">
                <a:latin typeface="Berlin Sans FB" pitchFamily="34" charset="0"/>
              </a:rPr>
              <a:t>). </a:t>
            </a:r>
            <a:r>
              <a:rPr lang="en-US" sz="3600" dirty="0" err="1">
                <a:latin typeface="Berlin Sans FB" pitchFamily="34" charset="0"/>
              </a:rPr>
              <a:t>Misal</a:t>
            </a:r>
            <a:r>
              <a:rPr lang="en-US" sz="3600" dirty="0">
                <a:latin typeface="Berlin Sans FB" pitchFamily="34" charset="0"/>
              </a:rPr>
              <a:t> : </a:t>
            </a:r>
            <a:r>
              <a:rPr lang="en-US" sz="3600" dirty="0" err="1">
                <a:latin typeface="Berlin Sans FB" pitchFamily="34" charset="0"/>
              </a:rPr>
              <a:t>jenis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kelamin</a:t>
            </a:r>
            <a:r>
              <a:rPr lang="en-US" sz="3600" dirty="0">
                <a:latin typeface="Berlin Sans FB" pitchFamily="34" charset="0"/>
              </a:rPr>
              <a:t>, </a:t>
            </a:r>
            <a:r>
              <a:rPr lang="en-US" sz="3600" dirty="0" err="1">
                <a:latin typeface="Berlin Sans FB" pitchFamily="34" charset="0"/>
              </a:rPr>
              <a:t>jenis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pekerjaan</a:t>
            </a:r>
            <a:r>
              <a:rPr lang="en-US" sz="3600" dirty="0">
                <a:latin typeface="Berlin Sans FB" pitchFamily="34" charset="0"/>
              </a:rPr>
              <a:t>, </a:t>
            </a:r>
            <a:r>
              <a:rPr lang="en-US" sz="3600" dirty="0" err="1">
                <a:latin typeface="Berlin Sans FB" pitchFamily="34" charset="0"/>
              </a:rPr>
              <a:t>jenis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sekolah</a:t>
            </a:r>
            <a:r>
              <a:rPr lang="en-US" sz="3600" dirty="0">
                <a:latin typeface="Berlin Sans FB" pitchFamily="34" charset="0"/>
              </a:rPr>
              <a:t>, </a:t>
            </a:r>
            <a:r>
              <a:rPr lang="en-US" sz="3600" dirty="0" err="1">
                <a:latin typeface="Berlin Sans FB" pitchFamily="34" charset="0"/>
              </a:rPr>
              <a:t>jumlah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peralatan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dsb</a:t>
            </a:r>
            <a:r>
              <a:rPr lang="en-US" sz="3600" dirty="0">
                <a:latin typeface="Berlin Sans FB" pitchFamily="34" charset="0"/>
              </a:rPr>
              <a:t>.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600" dirty="0" err="1">
                <a:latin typeface="Berlin Sans FB" pitchFamily="34" charset="0"/>
              </a:rPr>
              <a:t>Variabel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Kontinum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atau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disebut</a:t>
            </a:r>
            <a:r>
              <a:rPr lang="en-US" sz="3600" dirty="0">
                <a:latin typeface="Berlin Sans FB" pitchFamily="34" charset="0"/>
              </a:rPr>
              <a:t> Data </a:t>
            </a:r>
            <a:r>
              <a:rPr lang="en-US" sz="3600" dirty="0" err="1">
                <a:latin typeface="Berlin Sans FB" pitchFamily="34" charset="0"/>
              </a:rPr>
              <a:t>Kontinum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>
                <a:latin typeface="Berlin Sans FB" pitchFamily="34" charset="0"/>
                <a:sym typeface="Wingdings"/>
              </a:rPr>
              <a:t>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diperoleh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melalui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pengukuran</a:t>
            </a:r>
            <a:r>
              <a:rPr lang="en-US" sz="3600" dirty="0">
                <a:latin typeface="Berlin Sans FB" pitchFamily="34" charset="0"/>
              </a:rPr>
              <a:t>. </a:t>
            </a:r>
            <a:r>
              <a:rPr lang="en-US" sz="3600" dirty="0" err="1">
                <a:latin typeface="Berlin Sans FB" pitchFamily="34" charset="0"/>
              </a:rPr>
              <a:t>Misal</a:t>
            </a:r>
            <a:r>
              <a:rPr lang="en-US" sz="3600" dirty="0">
                <a:latin typeface="Berlin Sans FB" pitchFamily="34" charset="0"/>
              </a:rPr>
              <a:t> : </a:t>
            </a:r>
            <a:r>
              <a:rPr lang="en-US" sz="3600" dirty="0" err="1">
                <a:latin typeface="Berlin Sans FB" pitchFamily="34" charset="0"/>
              </a:rPr>
              <a:t>tinggi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badan</a:t>
            </a:r>
            <a:r>
              <a:rPr lang="en-US" sz="3600" dirty="0">
                <a:latin typeface="Berlin Sans FB" pitchFamily="34" charset="0"/>
              </a:rPr>
              <a:t>, </a:t>
            </a:r>
            <a:r>
              <a:rPr lang="en-US" sz="3600" dirty="0" err="1">
                <a:latin typeface="Berlin Sans FB" pitchFamily="34" charset="0"/>
              </a:rPr>
              <a:t>berat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badan</a:t>
            </a:r>
            <a:r>
              <a:rPr lang="en-US" sz="3600" dirty="0">
                <a:latin typeface="Berlin Sans FB" pitchFamily="34" charset="0"/>
              </a:rPr>
              <a:t>, </a:t>
            </a:r>
            <a:r>
              <a:rPr lang="en-US" sz="3600" dirty="0" err="1">
                <a:latin typeface="Berlin Sans FB" pitchFamily="34" charset="0"/>
              </a:rPr>
              <a:t>kompetensi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siswa</a:t>
            </a:r>
            <a:r>
              <a:rPr lang="en-US" sz="3600" dirty="0">
                <a:latin typeface="Berlin Sans FB" pitchFamily="34" charset="0"/>
              </a:rPr>
              <a:t>, </a:t>
            </a:r>
            <a:r>
              <a:rPr lang="en-US" sz="3600" dirty="0" err="1">
                <a:latin typeface="Berlin Sans FB" pitchFamily="34" charset="0"/>
              </a:rPr>
              <a:t>sikap</a:t>
            </a:r>
            <a:r>
              <a:rPr lang="en-US" sz="3600" dirty="0">
                <a:latin typeface="Berlin Sans FB" pitchFamily="34" charset="0"/>
              </a:rPr>
              <a:t>, </a:t>
            </a:r>
            <a:r>
              <a:rPr lang="en-US" sz="3600" dirty="0" err="1">
                <a:latin typeface="Berlin Sans FB" pitchFamily="34" charset="0"/>
              </a:rPr>
              <a:t>minat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>
                <a:latin typeface="Berlin Sans FB" pitchFamily="34" charset="0"/>
              </a:rPr>
              <a:t>dsb</a:t>
            </a:r>
            <a:r>
              <a:rPr lang="en-US" sz="3600" dirty="0" smtClean="0">
                <a:latin typeface="Berlin Sans FB" pitchFamily="34" charset="0"/>
              </a:rPr>
              <a:t>.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dirty="0" err="1" smtClean="0">
                <a:latin typeface="Berlin Sans FB" pitchFamily="34" charset="0"/>
              </a:rPr>
              <a:t>Menurut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Fungsinya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dibedakan</a:t>
            </a:r>
            <a:r>
              <a:rPr lang="en-US" dirty="0" smtClean="0">
                <a:latin typeface="Berlin Sans FB" pitchFamily="34" charset="0"/>
              </a:rPr>
              <a:t>: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lvl="0" indent="-514350">
              <a:spcBef>
                <a:spcPts val="6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erlin Sans FB" pitchFamily="34" charset="0"/>
              </a:rPr>
              <a:t>Bebas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Berlin Sans FB" pitchFamily="34" charset="0"/>
              </a:rPr>
              <a:t>independen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Korelasi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),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prediktor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regresi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),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perlakuan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eksperimen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) 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  <a:sym typeface="Wingdings"/>
              </a:rPr>
              <a:t>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merupakan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akan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dilihat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pengaruhnya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thd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terikat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dependen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kriterium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dampak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.</a:t>
            </a:r>
          </a:p>
          <a:p>
            <a:pPr marL="514350" lvl="0" indent="-514350">
              <a:spcBef>
                <a:spcPts val="6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erlin Sans FB" pitchFamily="34" charset="0"/>
              </a:rPr>
              <a:t>Terikat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Berlin Sans FB" pitchFamily="34" charset="0"/>
              </a:rPr>
              <a:t>dependen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Korelasi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),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kriterium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Regresi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),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dampak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Eksperimen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) 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  <a:sym typeface="Wingdings"/>
              </a:rPr>
              <a:t>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merupakan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hasil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dampak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akibat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dari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bebas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prediktor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perlakuan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.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	</a:t>
            </a:r>
            <a:r>
              <a:rPr lang="en-US" dirty="0" err="1" smtClean="0">
                <a:solidFill>
                  <a:schemeClr val="tx2"/>
                </a:solidFill>
                <a:latin typeface="Berlin Sans FB" pitchFamily="34" charset="0"/>
              </a:rPr>
              <a:t>Variabel</a:t>
            </a:r>
            <a:r>
              <a:rPr lang="en-US" dirty="0" smtClean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terikat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  <a:sym typeface="Wingdings"/>
              </a:rPr>
              <a:t>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umumnya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menjadi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tujuan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penelitian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sumber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masalah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, yang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ingin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ditingkatkan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Berlin Sans FB" pitchFamily="34" charset="0"/>
              </a:rPr>
              <a:t>kualitasnya</a:t>
            </a:r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971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STATISTIK vs STATISTIKA</vt:lpstr>
      <vt:lpstr> Statistika dibedakan menjadi dua: </vt:lpstr>
      <vt:lpstr>Statistika Inferensial</vt:lpstr>
      <vt:lpstr>PENGERTIAN</vt:lpstr>
      <vt:lpstr>Kapan digunakan Statistika Non Parametrik ?</vt:lpstr>
      <vt:lpstr>Penggunaan…</vt:lpstr>
      <vt:lpstr>Slide 7</vt:lpstr>
      <vt:lpstr> VARIABEL   Adalah gejala atau fakta-fakta (data) yang harganya berbeda-beda atau bervariasi </vt:lpstr>
      <vt:lpstr>Menurut Fungsinya, dibedakan:</vt:lpstr>
      <vt:lpstr>Lanjutan Jenis Variabel …..</vt:lpstr>
      <vt:lpstr>JENIS DATA/SKALA PENGUKURAN</vt:lpstr>
      <vt:lpstr>SKALA NOMINAL</vt:lpstr>
      <vt:lpstr>SKALA ORDINAL</vt:lpstr>
      <vt:lpstr>SKALA INTERVAL</vt:lpstr>
      <vt:lpstr>SKALA RASIO</vt:lpstr>
      <vt:lpstr>PEMILIHAN TEKNIK STATISTIK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 vs STATISTIKA</dc:title>
  <dc:creator>owie</dc:creator>
  <cp:lastModifiedBy>3SAN</cp:lastModifiedBy>
  <cp:revision>19</cp:revision>
  <dcterms:created xsi:type="dcterms:W3CDTF">2010-09-27T23:19:10Z</dcterms:created>
  <dcterms:modified xsi:type="dcterms:W3CDTF">2012-09-15T02:47:07Z</dcterms:modified>
</cp:coreProperties>
</file>