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9" r:id="rId12"/>
    <p:sldId id="266" r:id="rId13"/>
    <p:sldId id="270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BE92-CDCF-45AA-B438-FCD50F6EE2B8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42DC-17E1-4211-8F1D-C563F846F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BE92-CDCF-45AA-B438-FCD50F6EE2B8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42DC-17E1-4211-8F1D-C563F846F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BE92-CDCF-45AA-B438-FCD50F6EE2B8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42DC-17E1-4211-8F1D-C563F846F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BE92-CDCF-45AA-B438-FCD50F6EE2B8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42DC-17E1-4211-8F1D-C563F846F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BE92-CDCF-45AA-B438-FCD50F6EE2B8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42DC-17E1-4211-8F1D-C563F846F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BE92-CDCF-45AA-B438-FCD50F6EE2B8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42DC-17E1-4211-8F1D-C563F846F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BE92-CDCF-45AA-B438-FCD50F6EE2B8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42DC-17E1-4211-8F1D-C563F846F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BE92-CDCF-45AA-B438-FCD50F6EE2B8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42DC-17E1-4211-8F1D-C563F846F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BE92-CDCF-45AA-B438-FCD50F6EE2B8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42DC-17E1-4211-8F1D-C563F846F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BE92-CDCF-45AA-B438-FCD50F6EE2B8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42DC-17E1-4211-8F1D-C563F846F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BE92-CDCF-45AA-B438-FCD50F6EE2B8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42DC-17E1-4211-8F1D-C563F846F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EBE92-CDCF-45AA-B438-FCD50F6EE2B8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42DC-17E1-4211-8F1D-C563F846F5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lgerian" pitchFamily="82" charset="0"/>
              </a:rPr>
              <a:t>UJI HIPOTESIS</a:t>
            </a:r>
            <a:endParaRPr lang="en-US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en-US" sz="3700" dirty="0" err="1">
                <a:latin typeface="Berlin Sans FB" pitchFamily="34" charset="0"/>
              </a:rPr>
              <a:t>Dalam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kegiatan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penelitian</a:t>
            </a:r>
            <a:r>
              <a:rPr lang="en-US" sz="3700" dirty="0">
                <a:latin typeface="Berlin Sans FB" pitchFamily="34" charset="0"/>
              </a:rPr>
              <a:t>, </a:t>
            </a:r>
            <a:r>
              <a:rPr lang="en-US" sz="3700" dirty="0" err="1">
                <a:latin typeface="Berlin Sans FB" pitchFamily="34" charset="0"/>
              </a:rPr>
              <a:t>setelah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hipotesis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di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rumuskan</a:t>
            </a:r>
            <a:r>
              <a:rPr lang="en-US" sz="3700" dirty="0">
                <a:latin typeface="Berlin Sans FB" pitchFamily="34" charset="0"/>
              </a:rPr>
              <a:t>, </a:t>
            </a:r>
            <a:r>
              <a:rPr lang="en-US" sz="3700" dirty="0" err="1">
                <a:latin typeface="Berlin Sans FB" pitchFamily="34" charset="0"/>
              </a:rPr>
              <a:t>maka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keterlibatan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statistik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adalah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sebagai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alat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untuk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menganalisis</a:t>
            </a:r>
            <a:r>
              <a:rPr lang="en-US" sz="3700" dirty="0">
                <a:latin typeface="Berlin Sans FB" pitchFamily="34" charset="0"/>
              </a:rPr>
              <a:t> data </a:t>
            </a:r>
            <a:r>
              <a:rPr lang="en-US" sz="3700" dirty="0" err="1">
                <a:latin typeface="Berlin Sans FB" pitchFamily="34" charset="0"/>
              </a:rPr>
              <a:t>guna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membuktikan</a:t>
            </a:r>
            <a:r>
              <a:rPr lang="en-US" sz="3700" dirty="0">
                <a:latin typeface="Berlin Sans FB" pitchFamily="34" charset="0"/>
              </a:rPr>
              <a:t>/</a:t>
            </a:r>
            <a:r>
              <a:rPr lang="en-US" sz="3700" dirty="0" err="1">
                <a:latin typeface="Berlin Sans FB" pitchFamily="34" charset="0"/>
              </a:rPr>
              <a:t>menguji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hipotesis</a:t>
            </a:r>
            <a:r>
              <a:rPr lang="en-US" sz="3700" dirty="0">
                <a:latin typeface="Berlin Sans FB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3700" dirty="0" err="1" smtClean="0">
                <a:latin typeface="Berlin Sans FB" pitchFamily="34" charset="0"/>
              </a:rPr>
              <a:t>Dalam</a:t>
            </a:r>
            <a:r>
              <a:rPr lang="en-US" sz="3700" dirty="0" smtClean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uji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hipotesis</a:t>
            </a:r>
            <a:r>
              <a:rPr lang="en-US" sz="3700" dirty="0">
                <a:latin typeface="Berlin Sans FB" pitchFamily="34" charset="0"/>
              </a:rPr>
              <a:t>, </a:t>
            </a:r>
            <a:r>
              <a:rPr lang="en-US" sz="3700" dirty="0" err="1">
                <a:latin typeface="Berlin Sans FB" pitchFamily="34" charset="0"/>
              </a:rPr>
              <a:t>peneliti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dapat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menolak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atau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tidak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menolak</a:t>
            </a:r>
            <a:r>
              <a:rPr lang="en-US" sz="3700" dirty="0">
                <a:latin typeface="Berlin Sans FB" pitchFamily="34" charset="0"/>
              </a:rPr>
              <a:t> (</a:t>
            </a:r>
            <a:r>
              <a:rPr lang="en-US" sz="3700" dirty="0" err="1">
                <a:latin typeface="Berlin Sans FB" pitchFamily="34" charset="0"/>
              </a:rPr>
              <a:t>menerima</a:t>
            </a:r>
            <a:r>
              <a:rPr lang="en-US" sz="3700" dirty="0">
                <a:latin typeface="Berlin Sans FB" pitchFamily="34" charset="0"/>
              </a:rPr>
              <a:t>) </a:t>
            </a:r>
            <a:r>
              <a:rPr lang="en-US" sz="3700" dirty="0" err="1">
                <a:latin typeface="Berlin Sans FB" pitchFamily="34" charset="0"/>
              </a:rPr>
              <a:t>hipotesis</a:t>
            </a:r>
            <a:r>
              <a:rPr lang="en-US" sz="3700" dirty="0">
                <a:latin typeface="Berlin Sans FB" pitchFamily="34" charset="0"/>
              </a:rPr>
              <a:t> yang </a:t>
            </a:r>
            <a:r>
              <a:rPr lang="en-US" sz="3700" dirty="0" err="1">
                <a:latin typeface="Berlin Sans FB" pitchFamily="34" charset="0"/>
              </a:rPr>
              <a:t>diajukan</a:t>
            </a:r>
            <a:r>
              <a:rPr lang="en-US" sz="3700" dirty="0">
                <a:latin typeface="Berlin Sans FB" pitchFamily="34" charset="0"/>
              </a:rPr>
              <a:t>. </a:t>
            </a:r>
            <a:endParaRPr lang="en-US" sz="3700" dirty="0" smtClean="0">
              <a:latin typeface="Berlin Sans FB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3700" dirty="0" smtClean="0">
                <a:latin typeface="Berlin Sans FB" pitchFamily="34" charset="0"/>
              </a:rPr>
              <a:t>Kita </a:t>
            </a:r>
            <a:r>
              <a:rPr lang="en-US" sz="3700" dirty="0" err="1">
                <a:latin typeface="Berlin Sans FB" pitchFamily="34" charset="0"/>
              </a:rPr>
              <a:t>akan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menolak</a:t>
            </a:r>
            <a:r>
              <a:rPr lang="en-US" sz="3700" dirty="0">
                <a:latin typeface="Berlin Sans FB" pitchFamily="34" charset="0"/>
              </a:rPr>
              <a:t> Ho </a:t>
            </a:r>
            <a:r>
              <a:rPr lang="en-US" sz="3700" dirty="0" err="1">
                <a:latin typeface="Berlin Sans FB" pitchFamily="34" charset="0"/>
              </a:rPr>
              <a:t>apabila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kenyataan</a:t>
            </a:r>
            <a:r>
              <a:rPr lang="en-US" sz="3700" dirty="0">
                <a:latin typeface="Berlin Sans FB" pitchFamily="34" charset="0"/>
              </a:rPr>
              <a:t> yang </a:t>
            </a:r>
            <a:r>
              <a:rPr lang="en-US" sz="3700" dirty="0" err="1">
                <a:latin typeface="Berlin Sans FB" pitchFamily="34" charset="0"/>
              </a:rPr>
              <a:t>ada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berbeda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secara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meyakinkan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atau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tidak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mendukung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terhadap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hipotesis</a:t>
            </a:r>
            <a:r>
              <a:rPr lang="en-US" sz="3700" dirty="0">
                <a:latin typeface="Berlin Sans FB" pitchFamily="34" charset="0"/>
              </a:rPr>
              <a:t> yang </a:t>
            </a:r>
            <a:r>
              <a:rPr lang="en-US" sz="3700" dirty="0" err="1">
                <a:latin typeface="Berlin Sans FB" pitchFamily="34" charset="0"/>
              </a:rPr>
              <a:t>diajukan</a:t>
            </a:r>
            <a:r>
              <a:rPr lang="en-US" sz="3700" dirty="0">
                <a:latin typeface="Berlin Sans FB" pitchFamily="34" charset="0"/>
              </a:rPr>
              <a:t>. </a:t>
            </a:r>
            <a:r>
              <a:rPr lang="en-US" sz="3700" dirty="0" err="1">
                <a:latin typeface="Berlin Sans FB" pitchFamily="34" charset="0"/>
              </a:rPr>
              <a:t>Demikian</a:t>
            </a:r>
            <a:r>
              <a:rPr lang="en-US" sz="3700" dirty="0">
                <a:latin typeface="Berlin Sans FB" pitchFamily="34" charset="0"/>
              </a:rPr>
              <a:t> pula </a:t>
            </a:r>
            <a:r>
              <a:rPr lang="en-US" sz="3700" dirty="0" err="1">
                <a:latin typeface="Berlin Sans FB" pitchFamily="34" charset="0"/>
              </a:rPr>
              <a:t>sebaliknya</a:t>
            </a:r>
            <a:r>
              <a:rPr lang="en-US" sz="3700" dirty="0">
                <a:latin typeface="Berlin Sans FB" pitchFamily="34" charset="0"/>
              </a:rPr>
              <a:t>, </a:t>
            </a:r>
            <a:r>
              <a:rPr lang="en-US" sz="3700" dirty="0" err="1">
                <a:latin typeface="Berlin Sans FB" pitchFamily="34" charset="0"/>
              </a:rPr>
              <a:t>kita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akan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menerima</a:t>
            </a:r>
            <a:r>
              <a:rPr lang="en-US" sz="3700" dirty="0">
                <a:latin typeface="Berlin Sans FB" pitchFamily="34" charset="0"/>
              </a:rPr>
              <a:t> (</a:t>
            </a:r>
            <a:r>
              <a:rPr lang="en-US" sz="3700" dirty="0" err="1">
                <a:latin typeface="Berlin Sans FB" pitchFamily="34" charset="0"/>
              </a:rPr>
              <a:t>tidak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menolak</a:t>
            </a:r>
            <a:r>
              <a:rPr lang="en-US" sz="3700" dirty="0">
                <a:latin typeface="Berlin Sans FB" pitchFamily="34" charset="0"/>
              </a:rPr>
              <a:t>) Ho, </a:t>
            </a:r>
            <a:r>
              <a:rPr lang="en-US" sz="3700" dirty="0" err="1">
                <a:latin typeface="Berlin Sans FB" pitchFamily="34" charset="0"/>
              </a:rPr>
              <a:t>jika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kenyataan</a:t>
            </a:r>
            <a:r>
              <a:rPr lang="en-US" sz="3700" dirty="0">
                <a:latin typeface="Berlin Sans FB" pitchFamily="34" charset="0"/>
              </a:rPr>
              <a:t> yang </a:t>
            </a:r>
            <a:r>
              <a:rPr lang="en-US" sz="3700" dirty="0" err="1">
                <a:latin typeface="Berlin Sans FB" pitchFamily="34" charset="0"/>
              </a:rPr>
              <a:t>ada</a:t>
            </a:r>
            <a:r>
              <a:rPr lang="en-US" sz="3700" dirty="0">
                <a:latin typeface="Berlin Sans FB" pitchFamily="34" charset="0"/>
              </a:rPr>
              <a:t> (data) </a:t>
            </a:r>
            <a:r>
              <a:rPr lang="en-US" sz="3700" dirty="0" err="1">
                <a:latin typeface="Berlin Sans FB" pitchFamily="34" charset="0"/>
              </a:rPr>
              <a:t>tidak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berbeda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dengan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hipotesis</a:t>
            </a:r>
            <a:r>
              <a:rPr lang="en-US" sz="3700" dirty="0">
                <a:latin typeface="Berlin Sans FB" pitchFamily="34" charset="0"/>
              </a:rPr>
              <a:t> yang </a:t>
            </a:r>
            <a:r>
              <a:rPr lang="en-US" sz="3700" dirty="0" err="1">
                <a:latin typeface="Berlin Sans FB" pitchFamily="34" charset="0"/>
              </a:rPr>
              <a:t>diajukan</a:t>
            </a:r>
            <a:r>
              <a:rPr lang="en-US" sz="3700" dirty="0">
                <a:latin typeface="Berlin Sans FB" pitchFamily="34" charset="0"/>
              </a:rPr>
              <a:t>. </a:t>
            </a:r>
            <a:endParaRPr lang="en-US" sz="3700" dirty="0" smtClean="0">
              <a:latin typeface="Berlin Sans FB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3700" dirty="0" err="1" smtClean="0">
                <a:latin typeface="Berlin Sans FB" pitchFamily="34" charset="0"/>
              </a:rPr>
              <a:t>Dalam</a:t>
            </a:r>
            <a:r>
              <a:rPr lang="en-US" sz="3700" dirty="0" smtClean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menerima</a:t>
            </a:r>
            <a:r>
              <a:rPr lang="en-US" sz="3700" dirty="0">
                <a:latin typeface="Berlin Sans FB" pitchFamily="34" charset="0"/>
              </a:rPr>
              <a:t>/</a:t>
            </a:r>
            <a:r>
              <a:rPr lang="en-US" sz="3700" dirty="0" err="1">
                <a:latin typeface="Berlin Sans FB" pitchFamily="34" charset="0"/>
              </a:rPr>
              <a:t>menolak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hipotesis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tidak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akan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selalu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benar</a:t>
            </a:r>
            <a:r>
              <a:rPr lang="en-US" sz="3700" dirty="0">
                <a:latin typeface="Berlin Sans FB" pitchFamily="34" charset="0"/>
              </a:rPr>
              <a:t> 100%, </a:t>
            </a:r>
            <a:r>
              <a:rPr lang="en-US" sz="3700" dirty="0" err="1">
                <a:latin typeface="Berlin Sans FB" pitchFamily="34" charset="0"/>
              </a:rPr>
              <a:t>tetapi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akan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selalu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terdapat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kesalahan</a:t>
            </a:r>
            <a:r>
              <a:rPr lang="en-US" sz="3700" dirty="0">
                <a:latin typeface="Berlin Sans FB" pitchFamily="34" charset="0"/>
              </a:rPr>
              <a:t> (</a:t>
            </a:r>
            <a:r>
              <a:rPr lang="en-US" sz="3700" dirty="0" err="1">
                <a:latin typeface="Berlin Sans FB" pitchFamily="34" charset="0"/>
              </a:rPr>
              <a:t>kebenaran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ilmiah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tidak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bersifat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mutlak</a:t>
            </a:r>
            <a:r>
              <a:rPr lang="en-US" sz="3700" dirty="0">
                <a:latin typeface="Berlin Sans FB" pitchFamily="34" charset="0"/>
              </a:rPr>
              <a:t>) </a:t>
            </a:r>
            <a:r>
              <a:rPr lang="en-US" sz="3700" dirty="0" err="1">
                <a:latin typeface="Berlin Sans FB" pitchFamily="34" charset="0"/>
              </a:rPr>
              <a:t>terutama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dalam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inferensi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 smtClean="0">
                <a:latin typeface="Berlin Sans FB" pitchFamily="34" charset="0"/>
              </a:rPr>
              <a:t>hasil</a:t>
            </a:r>
            <a:r>
              <a:rPr lang="en-US" sz="3700" dirty="0" smtClean="0">
                <a:latin typeface="Berlin Sans FB" pitchFamily="34" charset="0"/>
              </a:rPr>
              <a:t> </a:t>
            </a:r>
            <a:r>
              <a:rPr lang="en-US" sz="3700" dirty="0" err="1" smtClean="0">
                <a:latin typeface="Berlin Sans FB" pitchFamily="34" charset="0"/>
              </a:rPr>
              <a:t>dari</a:t>
            </a:r>
            <a:r>
              <a:rPr lang="en-US" sz="3700" dirty="0" smtClean="0">
                <a:latin typeface="Berlin Sans FB" pitchFamily="34" charset="0"/>
              </a:rPr>
              <a:t> </a:t>
            </a:r>
            <a:r>
              <a:rPr lang="en-US" sz="3700" dirty="0" err="1" smtClean="0">
                <a:latin typeface="Berlin Sans FB" pitchFamily="34" charset="0"/>
              </a:rPr>
              <a:t>sampel</a:t>
            </a:r>
            <a:r>
              <a:rPr lang="en-US" sz="3700" dirty="0" smtClean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terhadap</a:t>
            </a:r>
            <a:r>
              <a:rPr lang="en-US" sz="3700" dirty="0">
                <a:latin typeface="Berlin Sans FB" pitchFamily="34" charset="0"/>
              </a:rPr>
              <a:t> </a:t>
            </a:r>
            <a:r>
              <a:rPr lang="en-US" sz="3700" dirty="0" err="1">
                <a:latin typeface="Berlin Sans FB" pitchFamily="34" charset="0"/>
              </a:rPr>
              <a:t>populasi</a:t>
            </a:r>
            <a:r>
              <a:rPr lang="en-US" sz="3700" dirty="0">
                <a:latin typeface="Berlin Sans FB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erlin Sans FB" pitchFamily="34" charset="0"/>
              </a:rPr>
              <a:t>Kriteria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Penerimaan</a:t>
            </a:r>
            <a:r>
              <a:rPr lang="en-US" dirty="0" smtClean="0">
                <a:latin typeface="Berlin Sans FB" pitchFamily="34" charset="0"/>
              </a:rPr>
              <a:t> &amp; </a:t>
            </a:r>
            <a:r>
              <a:rPr lang="en-US" dirty="0" err="1" smtClean="0">
                <a:latin typeface="Berlin Sans FB" pitchFamily="34" charset="0"/>
              </a:rPr>
              <a:t>Penolakan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err="1">
                <a:latin typeface="Berlin Sans FB" pitchFamily="34" charset="0"/>
              </a:rPr>
              <a:t>Kedua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daerah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penerimaan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penolakan</a:t>
            </a:r>
            <a:r>
              <a:rPr lang="en-US" dirty="0">
                <a:latin typeface="Berlin Sans FB" pitchFamily="34" charset="0"/>
              </a:rPr>
              <a:t> Ho </a:t>
            </a:r>
            <a:r>
              <a:rPr lang="en-US" dirty="0" err="1">
                <a:latin typeface="Berlin Sans FB" pitchFamily="34" charset="0"/>
              </a:rPr>
              <a:t>tersebut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dibatasi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oleh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bilangan</a:t>
            </a:r>
            <a:r>
              <a:rPr lang="en-US" dirty="0">
                <a:latin typeface="Berlin Sans FB" pitchFamily="34" charset="0"/>
              </a:rPr>
              <a:t> d1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d2 yang </a:t>
            </a:r>
            <a:r>
              <a:rPr lang="en-US" dirty="0" err="1">
                <a:latin typeface="Berlin Sans FB" pitchFamily="34" charset="0"/>
              </a:rPr>
              <a:t>harganya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diperoleh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daftar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distribusi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digunakan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peluang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ralat</a:t>
            </a:r>
            <a:r>
              <a:rPr lang="en-US" dirty="0">
                <a:latin typeface="Berlin Sans FB" pitchFamily="34" charset="0"/>
              </a:rPr>
              <a:t> α yang </a:t>
            </a:r>
            <a:r>
              <a:rPr lang="en-US" dirty="0" err="1">
                <a:latin typeface="Berlin Sans FB" pitchFamily="34" charset="0"/>
              </a:rPr>
              <a:t>telah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diterapkan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b="1" u="sng" dirty="0" err="1">
                <a:latin typeface="Berlin Sans FB" pitchFamily="34" charset="0"/>
              </a:rPr>
              <a:t>Kriteria</a:t>
            </a:r>
            <a:r>
              <a:rPr lang="en-US" b="1" u="sng" dirty="0">
                <a:latin typeface="Berlin Sans FB" pitchFamily="34" charset="0"/>
              </a:rPr>
              <a:t>:</a:t>
            </a:r>
            <a:r>
              <a:rPr lang="en-US" b="1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Terima</a:t>
            </a:r>
            <a:r>
              <a:rPr lang="en-US" dirty="0">
                <a:latin typeface="Berlin Sans FB" pitchFamily="34" charset="0"/>
              </a:rPr>
              <a:t> Ho, </a:t>
            </a:r>
            <a:r>
              <a:rPr lang="en-US" dirty="0" err="1">
                <a:latin typeface="Berlin Sans FB" pitchFamily="34" charset="0"/>
              </a:rPr>
              <a:t>Jika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harga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statistik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dihitung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jatuh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antara</a:t>
            </a:r>
            <a:r>
              <a:rPr lang="en-US" dirty="0">
                <a:latin typeface="Berlin Sans FB" pitchFamily="34" charset="0"/>
              </a:rPr>
              <a:t> d1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d2,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dalam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hal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lainnya</a:t>
            </a:r>
            <a:r>
              <a:rPr lang="en-US" dirty="0">
                <a:latin typeface="Berlin Sans FB" pitchFamily="34" charset="0"/>
              </a:rPr>
              <a:t> Ho </a:t>
            </a:r>
            <a:r>
              <a:rPr lang="en-US" dirty="0" err="1">
                <a:latin typeface="Berlin Sans FB" pitchFamily="34" charset="0"/>
              </a:rPr>
              <a:t>ditolak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Uji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Satu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Pihak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Kanan</a:t>
            </a:r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0000" lnSpcReduction="20000"/>
          </a:bodyPr>
          <a:lstStyle/>
          <a:p>
            <a:pPr lvl="0">
              <a:spcAft>
                <a:spcPts val="600"/>
              </a:spcAft>
            </a:pPr>
            <a:r>
              <a:rPr lang="en-US" sz="3300" dirty="0" err="1">
                <a:latin typeface="Berlin Sans FB" pitchFamily="34" charset="0"/>
              </a:rPr>
              <a:t>Jika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hipotesis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alternatif</a:t>
            </a:r>
            <a:r>
              <a:rPr lang="en-US" sz="3300" dirty="0">
                <a:latin typeface="Berlin Sans FB" pitchFamily="34" charset="0"/>
              </a:rPr>
              <a:t> (Ha) </a:t>
            </a:r>
            <a:r>
              <a:rPr lang="en-US" sz="3300" dirty="0" err="1">
                <a:latin typeface="Berlin Sans FB" pitchFamily="34" charset="0"/>
              </a:rPr>
              <a:t>mempunyai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rumusan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u="sng" dirty="0" err="1">
                <a:latin typeface="Berlin Sans FB" pitchFamily="34" charset="0"/>
              </a:rPr>
              <a:t>lebih</a:t>
            </a:r>
            <a:r>
              <a:rPr lang="en-US" sz="3300" u="sng" dirty="0">
                <a:latin typeface="Berlin Sans FB" pitchFamily="34" charset="0"/>
              </a:rPr>
              <a:t> </a:t>
            </a:r>
            <a:r>
              <a:rPr lang="en-US" sz="3300" u="sng" dirty="0" err="1" smtClean="0">
                <a:latin typeface="Berlin Sans FB" pitchFamily="34" charset="0"/>
              </a:rPr>
              <a:t>besar</a:t>
            </a:r>
            <a:r>
              <a:rPr lang="en-US" sz="3300" u="sng" dirty="0" smtClean="0">
                <a:latin typeface="Berlin Sans FB" pitchFamily="34" charset="0"/>
              </a:rPr>
              <a:t>  </a:t>
            </a:r>
            <a:r>
              <a:rPr lang="en-US" sz="3300" dirty="0" smtClean="0">
                <a:latin typeface="Berlin Sans FB" pitchFamily="34" charset="0"/>
              </a:rPr>
              <a:t>( </a:t>
            </a:r>
            <a:r>
              <a:rPr lang="en-US" sz="3600" b="1" dirty="0" smtClean="0">
                <a:latin typeface="Berlin Sans FB" pitchFamily="34" charset="0"/>
              </a:rPr>
              <a:t>&gt;</a:t>
            </a:r>
            <a:r>
              <a:rPr lang="en-US" sz="3300" dirty="0" smtClean="0">
                <a:latin typeface="Berlin Sans FB" pitchFamily="34" charset="0"/>
              </a:rPr>
              <a:t> ), </a:t>
            </a:r>
            <a:r>
              <a:rPr lang="en-US" sz="3300" dirty="0" err="1">
                <a:latin typeface="Berlin Sans FB" pitchFamily="34" charset="0"/>
              </a:rPr>
              <a:t>maka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dalam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distribusi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statistik</a:t>
            </a:r>
            <a:r>
              <a:rPr lang="en-US" sz="3300" dirty="0">
                <a:latin typeface="Berlin Sans FB" pitchFamily="34" charset="0"/>
              </a:rPr>
              <a:t> yang </a:t>
            </a:r>
            <a:r>
              <a:rPr lang="en-US" sz="3300" dirty="0" err="1">
                <a:latin typeface="Berlin Sans FB" pitchFamily="34" charset="0"/>
              </a:rPr>
              <a:t>digunakan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terdapat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sebuah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daerah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kritis</a:t>
            </a:r>
            <a:r>
              <a:rPr lang="en-US" sz="3300" dirty="0">
                <a:latin typeface="Berlin Sans FB" pitchFamily="34" charset="0"/>
              </a:rPr>
              <a:t> yang </a:t>
            </a:r>
            <a:r>
              <a:rPr lang="en-US" sz="3300" dirty="0" err="1">
                <a:latin typeface="Berlin Sans FB" pitchFamily="34" charset="0"/>
              </a:rPr>
              <a:t>letaknya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diujung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kanan</a:t>
            </a:r>
            <a:r>
              <a:rPr lang="en-US" sz="3300" dirty="0">
                <a:latin typeface="Berlin Sans FB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3300" dirty="0" err="1">
                <a:latin typeface="Berlin Sans FB" pitchFamily="34" charset="0"/>
              </a:rPr>
              <a:t>Luas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daerah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kritis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ini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adalah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sama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dengan</a:t>
            </a:r>
            <a:r>
              <a:rPr lang="en-US" sz="3300" dirty="0">
                <a:latin typeface="Berlin Sans FB" pitchFamily="34" charset="0"/>
              </a:rPr>
              <a:t> α. </a:t>
            </a:r>
            <a:r>
              <a:rPr lang="en-US" sz="3300" dirty="0" err="1">
                <a:latin typeface="Berlin Sans FB" pitchFamily="34" charset="0"/>
              </a:rPr>
              <a:t>Pengujian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hipotesis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ini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dinamakan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uji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satu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pihak</a:t>
            </a:r>
            <a:r>
              <a:rPr lang="en-US" sz="3300" dirty="0">
                <a:latin typeface="Berlin Sans FB" pitchFamily="34" charset="0"/>
              </a:rPr>
              <a:t> (</a:t>
            </a:r>
            <a:r>
              <a:rPr lang="en-US" sz="3300" dirty="0" err="1">
                <a:latin typeface="Berlin Sans FB" pitchFamily="34" charset="0"/>
              </a:rPr>
              <a:t>satu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ekor</a:t>
            </a:r>
            <a:r>
              <a:rPr lang="en-US" sz="3300" dirty="0">
                <a:latin typeface="Berlin Sans FB" pitchFamily="34" charset="0"/>
              </a:rPr>
              <a:t>) </a:t>
            </a:r>
            <a:r>
              <a:rPr lang="en-US" sz="3300" dirty="0" err="1">
                <a:latin typeface="Berlin Sans FB" pitchFamily="34" charset="0"/>
              </a:rPr>
              <a:t>pihak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kanan</a:t>
            </a:r>
            <a:r>
              <a:rPr lang="en-US" sz="3300" dirty="0" smtClean="0">
                <a:latin typeface="Berlin Sans FB" pitchFamily="34" charset="0"/>
              </a:rPr>
              <a:t>.</a:t>
            </a:r>
          </a:p>
          <a:p>
            <a:pPr>
              <a:spcAft>
                <a:spcPts val="600"/>
              </a:spcAft>
              <a:buNone/>
            </a:pPr>
            <a:endParaRPr lang="en-US" sz="3300" dirty="0">
              <a:latin typeface="Berlin Sans FB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3300" dirty="0" err="1">
                <a:latin typeface="Berlin Sans FB" pitchFamily="34" charset="0"/>
              </a:rPr>
              <a:t>Harga</a:t>
            </a:r>
            <a:r>
              <a:rPr lang="en-US" sz="3300" dirty="0">
                <a:latin typeface="Berlin Sans FB" pitchFamily="34" charset="0"/>
              </a:rPr>
              <a:t> d </a:t>
            </a:r>
            <a:r>
              <a:rPr lang="en-US" sz="3300" dirty="0" err="1">
                <a:latin typeface="Berlin Sans FB" pitchFamily="34" charset="0"/>
              </a:rPr>
              <a:t>diperoleh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dari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daftar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distribusi</a:t>
            </a:r>
            <a:r>
              <a:rPr lang="en-US" sz="3300" dirty="0">
                <a:latin typeface="Berlin Sans FB" pitchFamily="34" charset="0"/>
              </a:rPr>
              <a:t> yang </a:t>
            </a:r>
            <a:r>
              <a:rPr lang="en-US" sz="3300" dirty="0" err="1">
                <a:latin typeface="Berlin Sans FB" pitchFamily="34" charset="0"/>
              </a:rPr>
              <a:t>digunakan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dengan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peluang</a:t>
            </a:r>
            <a:r>
              <a:rPr lang="en-US" sz="3300" dirty="0">
                <a:latin typeface="Berlin Sans FB" pitchFamily="34" charset="0"/>
              </a:rPr>
              <a:t> α yang </a:t>
            </a:r>
            <a:r>
              <a:rPr lang="en-US" sz="3300" dirty="0" err="1">
                <a:latin typeface="Berlin Sans FB" pitchFamily="34" charset="0"/>
              </a:rPr>
              <a:t>telah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ditentukan</a:t>
            </a:r>
            <a:r>
              <a:rPr lang="en-US" sz="3300" dirty="0">
                <a:latin typeface="Berlin Sans FB" pitchFamily="34" charset="0"/>
              </a:rPr>
              <a:t>, </a:t>
            </a:r>
            <a:r>
              <a:rPr lang="en-US" sz="3300" dirty="0" err="1">
                <a:latin typeface="Berlin Sans FB" pitchFamily="34" charset="0"/>
              </a:rPr>
              <a:t>dan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menjadi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batas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antara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daerah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kritis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daerah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penerimaan</a:t>
            </a:r>
            <a:r>
              <a:rPr lang="en-US" sz="3300" dirty="0">
                <a:latin typeface="Berlin Sans FB" pitchFamily="34" charset="0"/>
              </a:rPr>
              <a:t> Ho.</a:t>
            </a:r>
          </a:p>
          <a:p>
            <a:pPr>
              <a:spcAft>
                <a:spcPts val="600"/>
              </a:spcAft>
            </a:pPr>
            <a:r>
              <a:rPr lang="en-US" sz="3300" b="1" u="sng" dirty="0" err="1">
                <a:latin typeface="Berlin Sans FB" pitchFamily="34" charset="0"/>
              </a:rPr>
              <a:t>Kriteria</a:t>
            </a:r>
            <a:r>
              <a:rPr lang="en-US" sz="3300" b="1" u="sng" dirty="0">
                <a:latin typeface="Berlin Sans FB" pitchFamily="34" charset="0"/>
              </a:rPr>
              <a:t>:</a:t>
            </a:r>
            <a:r>
              <a:rPr lang="en-US" sz="3300" b="1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Tolak</a:t>
            </a:r>
            <a:r>
              <a:rPr lang="en-US" sz="3300" dirty="0">
                <a:latin typeface="Berlin Sans FB" pitchFamily="34" charset="0"/>
              </a:rPr>
              <a:t> Ho; </a:t>
            </a:r>
            <a:r>
              <a:rPr lang="en-US" sz="3300" dirty="0" err="1">
                <a:latin typeface="Berlin Sans FB" pitchFamily="34" charset="0"/>
              </a:rPr>
              <a:t>Jika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harga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statistik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hasil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perhitungan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berdasarkan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sampel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>
                <a:latin typeface="Berlin Sans FB" pitchFamily="34" charset="0"/>
                <a:sym typeface="Symbol"/>
              </a:rPr>
              <a:t>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dari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harga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d,dan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dalam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hal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lainya</a:t>
            </a:r>
            <a:r>
              <a:rPr lang="en-US" sz="3300" dirty="0">
                <a:latin typeface="Berlin Sans FB" pitchFamily="34" charset="0"/>
              </a:rPr>
              <a:t> H0 </a:t>
            </a:r>
            <a:r>
              <a:rPr lang="en-US" sz="3300" dirty="0" err="1">
                <a:latin typeface="Berlin Sans FB" pitchFamily="34" charset="0"/>
              </a:rPr>
              <a:t>diterima</a:t>
            </a:r>
            <a:r>
              <a:rPr lang="en-US" sz="3300" dirty="0">
                <a:latin typeface="Berlin Sans FB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erlin Sans FB" pitchFamily="34" charset="0"/>
              </a:rPr>
              <a:t>Uji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Satu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Pihak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Kanan</a:t>
            </a:r>
            <a:endParaRPr lang="en-US" dirty="0">
              <a:latin typeface="Berlin Sans FB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828800"/>
            <a:ext cx="7391399" cy="3581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en-US" dirty="0" err="1" smtClean="0">
                <a:latin typeface="Berlin Sans FB" pitchFamily="34" charset="0"/>
              </a:rPr>
              <a:t>Uji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Satu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Pihak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Kiri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pPr lvl="0">
              <a:spcAft>
                <a:spcPts val="1800"/>
              </a:spcAft>
            </a:pPr>
            <a:r>
              <a:rPr lang="en-US" sz="3300" dirty="0" err="1">
                <a:latin typeface="Berlin Sans FB" pitchFamily="34" charset="0"/>
              </a:rPr>
              <a:t>Jika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hipotesis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alternatif</a:t>
            </a:r>
            <a:r>
              <a:rPr lang="en-US" sz="3300" dirty="0">
                <a:latin typeface="Berlin Sans FB" pitchFamily="34" charset="0"/>
              </a:rPr>
              <a:t> (Ha) </a:t>
            </a:r>
            <a:r>
              <a:rPr lang="en-US" sz="3300" dirty="0" err="1">
                <a:latin typeface="Berlin Sans FB" pitchFamily="34" charset="0"/>
              </a:rPr>
              <a:t>mengandung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pernyataan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u="sng" dirty="0" err="1">
                <a:latin typeface="Berlin Sans FB" pitchFamily="34" charset="0"/>
              </a:rPr>
              <a:t>lebih</a:t>
            </a:r>
            <a:r>
              <a:rPr lang="en-US" sz="3300" u="sng" dirty="0">
                <a:latin typeface="Berlin Sans FB" pitchFamily="34" charset="0"/>
              </a:rPr>
              <a:t> </a:t>
            </a:r>
            <a:r>
              <a:rPr lang="en-US" sz="3300" u="sng" dirty="0" err="1">
                <a:latin typeface="Berlin Sans FB" pitchFamily="34" charset="0"/>
              </a:rPr>
              <a:t>kecil</a:t>
            </a:r>
            <a:r>
              <a:rPr lang="en-US" sz="3300" dirty="0">
                <a:latin typeface="Berlin Sans FB" pitchFamily="34" charset="0"/>
              </a:rPr>
              <a:t> (&lt;), </a:t>
            </a:r>
            <a:r>
              <a:rPr lang="en-US" sz="3300" dirty="0" err="1">
                <a:latin typeface="Berlin Sans FB" pitchFamily="34" charset="0"/>
              </a:rPr>
              <a:t>maka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daerah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kritis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berada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di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ujung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kiri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dari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distribusi</a:t>
            </a:r>
            <a:r>
              <a:rPr lang="en-US" sz="3300" dirty="0">
                <a:latin typeface="Berlin Sans FB" pitchFamily="34" charset="0"/>
              </a:rPr>
              <a:t>. </a:t>
            </a:r>
            <a:r>
              <a:rPr lang="en-US" sz="3300" dirty="0" err="1">
                <a:latin typeface="Berlin Sans FB" pitchFamily="34" charset="0"/>
              </a:rPr>
              <a:t>Luas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daerah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ini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adalah</a:t>
            </a:r>
            <a:r>
              <a:rPr lang="en-US" sz="3300" dirty="0">
                <a:latin typeface="Berlin Sans FB" pitchFamily="34" charset="0"/>
              </a:rPr>
              <a:t> α, </a:t>
            </a:r>
            <a:r>
              <a:rPr lang="en-US" sz="3300" dirty="0" err="1">
                <a:latin typeface="Berlin Sans FB" pitchFamily="34" charset="0"/>
              </a:rPr>
              <a:t>dan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dibatasi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oleh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bilangan</a:t>
            </a:r>
            <a:r>
              <a:rPr lang="en-US" sz="3300" dirty="0">
                <a:latin typeface="Berlin Sans FB" pitchFamily="34" charset="0"/>
              </a:rPr>
              <a:t> d yang </a:t>
            </a:r>
            <a:r>
              <a:rPr lang="en-US" sz="3300" dirty="0" err="1">
                <a:latin typeface="Berlin Sans FB" pitchFamily="34" charset="0"/>
              </a:rPr>
              <a:t>diperoleh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dari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daftar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distribusi</a:t>
            </a:r>
            <a:r>
              <a:rPr lang="en-US" sz="3300" dirty="0">
                <a:latin typeface="Berlin Sans FB" pitchFamily="34" charset="0"/>
              </a:rPr>
              <a:t> yang </a:t>
            </a:r>
            <a:r>
              <a:rPr lang="en-US" sz="3300" dirty="0" err="1">
                <a:latin typeface="Berlin Sans FB" pitchFamily="34" charset="0"/>
              </a:rPr>
              <a:t>bersangkutan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dengan</a:t>
            </a:r>
            <a:r>
              <a:rPr lang="en-US" sz="3300" dirty="0">
                <a:latin typeface="Berlin Sans FB" pitchFamily="34" charset="0"/>
              </a:rPr>
              <a:t> α </a:t>
            </a:r>
            <a:r>
              <a:rPr lang="en-US" sz="3300" dirty="0" err="1">
                <a:latin typeface="Berlin Sans FB" pitchFamily="34" charset="0"/>
              </a:rPr>
              <a:t>tertentu</a:t>
            </a:r>
            <a:r>
              <a:rPr lang="en-US" sz="3300" dirty="0">
                <a:latin typeface="Berlin Sans FB" pitchFamily="34" charset="0"/>
              </a:rPr>
              <a:t> yang </a:t>
            </a:r>
            <a:r>
              <a:rPr lang="en-US" sz="3300" dirty="0" err="1">
                <a:latin typeface="Berlin Sans FB" pitchFamily="34" charset="0"/>
              </a:rPr>
              <a:t>telah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ditetapkan</a:t>
            </a:r>
            <a:r>
              <a:rPr lang="en-US" sz="3300" dirty="0">
                <a:latin typeface="Berlin Sans FB" pitchFamily="34" charset="0"/>
              </a:rPr>
              <a:t>. </a:t>
            </a:r>
            <a:r>
              <a:rPr lang="en-US" sz="3300" dirty="0" err="1">
                <a:latin typeface="Berlin Sans FB" pitchFamily="34" charset="0"/>
              </a:rPr>
              <a:t>Pengujian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hipotesis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ini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disebut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pengujian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satu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pihak</a:t>
            </a:r>
            <a:r>
              <a:rPr lang="en-US" sz="3300" dirty="0">
                <a:latin typeface="Berlin Sans FB" pitchFamily="34" charset="0"/>
              </a:rPr>
              <a:t> (</a:t>
            </a:r>
            <a:r>
              <a:rPr lang="en-US" sz="3300" dirty="0" err="1">
                <a:latin typeface="Berlin Sans FB" pitchFamily="34" charset="0"/>
              </a:rPr>
              <a:t>satu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ekor</a:t>
            </a:r>
            <a:r>
              <a:rPr lang="en-US" sz="3300" dirty="0">
                <a:latin typeface="Berlin Sans FB" pitchFamily="34" charset="0"/>
              </a:rPr>
              <a:t>) </a:t>
            </a:r>
            <a:r>
              <a:rPr lang="en-US" sz="3300" dirty="0" err="1">
                <a:latin typeface="Berlin Sans FB" pitchFamily="34" charset="0"/>
              </a:rPr>
              <a:t>pihak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kiri</a:t>
            </a:r>
            <a:r>
              <a:rPr lang="en-US" sz="3300" dirty="0">
                <a:latin typeface="Berlin Sans FB" pitchFamily="34" charset="0"/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en-GB" sz="3300" b="1" u="sng" dirty="0" err="1">
                <a:latin typeface="Berlin Sans FB" pitchFamily="34" charset="0"/>
              </a:rPr>
              <a:t>Kriteria</a:t>
            </a:r>
            <a:r>
              <a:rPr lang="en-GB" sz="3300" b="1" u="sng" dirty="0">
                <a:latin typeface="Berlin Sans FB" pitchFamily="34" charset="0"/>
              </a:rPr>
              <a:t>:</a:t>
            </a:r>
            <a:r>
              <a:rPr lang="en-GB" sz="3300" dirty="0">
                <a:latin typeface="Berlin Sans FB" pitchFamily="34" charset="0"/>
              </a:rPr>
              <a:t> </a:t>
            </a:r>
            <a:r>
              <a:rPr lang="en-GB" sz="3300" dirty="0" err="1">
                <a:latin typeface="Berlin Sans FB" pitchFamily="34" charset="0"/>
              </a:rPr>
              <a:t>Terima</a:t>
            </a:r>
            <a:r>
              <a:rPr lang="en-GB" sz="3300" dirty="0">
                <a:latin typeface="Berlin Sans FB" pitchFamily="34" charset="0"/>
              </a:rPr>
              <a:t> Ho, </a:t>
            </a:r>
            <a:r>
              <a:rPr lang="en-GB" sz="3300" dirty="0" err="1">
                <a:latin typeface="Berlin Sans FB" pitchFamily="34" charset="0"/>
              </a:rPr>
              <a:t>jika</a:t>
            </a:r>
            <a:r>
              <a:rPr lang="en-GB" sz="3300" dirty="0">
                <a:latin typeface="Berlin Sans FB" pitchFamily="34" charset="0"/>
              </a:rPr>
              <a:t> </a:t>
            </a:r>
            <a:r>
              <a:rPr lang="en-GB" sz="3300" dirty="0" err="1">
                <a:latin typeface="Berlin Sans FB" pitchFamily="34" charset="0"/>
              </a:rPr>
              <a:t>hasil</a:t>
            </a:r>
            <a:r>
              <a:rPr lang="en-GB" sz="3300" dirty="0">
                <a:latin typeface="Berlin Sans FB" pitchFamily="34" charset="0"/>
              </a:rPr>
              <a:t> </a:t>
            </a:r>
            <a:r>
              <a:rPr lang="en-GB" sz="3300" dirty="0" err="1">
                <a:latin typeface="Berlin Sans FB" pitchFamily="34" charset="0"/>
              </a:rPr>
              <a:t>perhitungan</a:t>
            </a:r>
            <a:r>
              <a:rPr lang="en-GB" sz="3300" dirty="0">
                <a:latin typeface="Berlin Sans FB" pitchFamily="34" charset="0"/>
              </a:rPr>
              <a:t> </a:t>
            </a:r>
            <a:r>
              <a:rPr lang="en-GB" sz="3300" dirty="0" err="1">
                <a:latin typeface="Berlin Sans FB" pitchFamily="34" charset="0"/>
              </a:rPr>
              <a:t>statistik</a:t>
            </a:r>
            <a:r>
              <a:rPr lang="en-GB" sz="3300" dirty="0">
                <a:latin typeface="Berlin Sans FB" pitchFamily="34" charset="0"/>
              </a:rPr>
              <a:t> yang </a:t>
            </a:r>
            <a:r>
              <a:rPr lang="en-GB" sz="3300" dirty="0" err="1">
                <a:latin typeface="Berlin Sans FB" pitchFamily="34" charset="0"/>
              </a:rPr>
              <a:t>diperoleh</a:t>
            </a:r>
            <a:r>
              <a:rPr lang="en-GB" sz="3300" dirty="0">
                <a:latin typeface="Berlin Sans FB" pitchFamily="34" charset="0"/>
              </a:rPr>
              <a:t> </a:t>
            </a:r>
            <a:r>
              <a:rPr lang="en-GB" sz="3300" dirty="0" err="1">
                <a:latin typeface="Berlin Sans FB" pitchFamily="34" charset="0"/>
              </a:rPr>
              <a:t>berdasarkan</a:t>
            </a:r>
            <a:r>
              <a:rPr lang="en-GB" sz="3300" dirty="0">
                <a:latin typeface="Berlin Sans FB" pitchFamily="34" charset="0"/>
              </a:rPr>
              <a:t> data </a:t>
            </a:r>
            <a:r>
              <a:rPr lang="en-GB" sz="3300" dirty="0" err="1">
                <a:latin typeface="Berlin Sans FB" pitchFamily="34" charset="0"/>
              </a:rPr>
              <a:t>penelitian</a:t>
            </a:r>
            <a:r>
              <a:rPr lang="en-GB" sz="3300" dirty="0">
                <a:latin typeface="Berlin Sans FB" pitchFamily="34" charset="0"/>
              </a:rPr>
              <a:t> </a:t>
            </a:r>
            <a:r>
              <a:rPr lang="en-GB" sz="3300" dirty="0" err="1">
                <a:latin typeface="Berlin Sans FB" pitchFamily="34" charset="0"/>
              </a:rPr>
              <a:t>lebih</a:t>
            </a:r>
            <a:r>
              <a:rPr lang="en-GB" sz="3300" dirty="0">
                <a:latin typeface="Berlin Sans FB" pitchFamily="34" charset="0"/>
              </a:rPr>
              <a:t> </a:t>
            </a:r>
            <a:r>
              <a:rPr lang="en-GB" sz="3300" dirty="0" err="1">
                <a:latin typeface="Berlin Sans FB" pitchFamily="34" charset="0"/>
              </a:rPr>
              <a:t>besar</a:t>
            </a:r>
            <a:r>
              <a:rPr lang="en-GB" sz="3300" dirty="0">
                <a:latin typeface="Berlin Sans FB" pitchFamily="34" charset="0"/>
              </a:rPr>
              <a:t> </a:t>
            </a:r>
            <a:r>
              <a:rPr lang="en-GB" sz="3300" dirty="0" err="1">
                <a:latin typeface="Berlin Sans FB" pitchFamily="34" charset="0"/>
              </a:rPr>
              <a:t>dari</a:t>
            </a:r>
            <a:r>
              <a:rPr lang="en-GB" sz="3300" dirty="0">
                <a:latin typeface="Berlin Sans FB" pitchFamily="34" charset="0"/>
              </a:rPr>
              <a:t> </a:t>
            </a:r>
            <a:r>
              <a:rPr lang="en-GB" sz="3300" dirty="0" err="1">
                <a:latin typeface="Berlin Sans FB" pitchFamily="34" charset="0"/>
              </a:rPr>
              <a:t>harga</a:t>
            </a:r>
            <a:r>
              <a:rPr lang="en-GB" sz="3300" dirty="0">
                <a:latin typeface="Berlin Sans FB" pitchFamily="34" charset="0"/>
              </a:rPr>
              <a:t> α, </a:t>
            </a:r>
            <a:r>
              <a:rPr lang="en-GB" sz="3300" dirty="0" err="1">
                <a:latin typeface="Berlin Sans FB" pitchFamily="34" charset="0"/>
              </a:rPr>
              <a:t>dan</a:t>
            </a:r>
            <a:r>
              <a:rPr lang="en-GB" sz="3300" dirty="0">
                <a:latin typeface="Berlin Sans FB" pitchFamily="34" charset="0"/>
              </a:rPr>
              <a:t> </a:t>
            </a:r>
            <a:r>
              <a:rPr lang="en-GB" sz="3300" dirty="0" err="1">
                <a:latin typeface="Berlin Sans FB" pitchFamily="34" charset="0"/>
              </a:rPr>
              <a:t>dalam</a:t>
            </a:r>
            <a:r>
              <a:rPr lang="en-GB" sz="3300" dirty="0">
                <a:latin typeface="Berlin Sans FB" pitchFamily="34" charset="0"/>
              </a:rPr>
              <a:t> </a:t>
            </a:r>
            <a:r>
              <a:rPr lang="en-GB" sz="3300" dirty="0" err="1">
                <a:latin typeface="Berlin Sans FB" pitchFamily="34" charset="0"/>
              </a:rPr>
              <a:t>hal</a:t>
            </a:r>
            <a:r>
              <a:rPr lang="en-GB" sz="3300" dirty="0">
                <a:latin typeface="Berlin Sans FB" pitchFamily="34" charset="0"/>
              </a:rPr>
              <a:t> </a:t>
            </a:r>
            <a:r>
              <a:rPr lang="en-GB" sz="3300" dirty="0" err="1">
                <a:latin typeface="Berlin Sans FB" pitchFamily="34" charset="0"/>
              </a:rPr>
              <a:t>lainya</a:t>
            </a:r>
            <a:r>
              <a:rPr lang="en-GB" sz="3300" dirty="0">
                <a:latin typeface="Berlin Sans FB" pitchFamily="34" charset="0"/>
              </a:rPr>
              <a:t> Ho </a:t>
            </a:r>
            <a:r>
              <a:rPr lang="en-GB" sz="3300" dirty="0" err="1">
                <a:latin typeface="Berlin Sans FB" pitchFamily="34" charset="0"/>
              </a:rPr>
              <a:t>ditolak</a:t>
            </a:r>
            <a:r>
              <a:rPr lang="en-GB" sz="3300" dirty="0">
                <a:latin typeface="Berlin Sans FB" pitchFamily="34" charset="0"/>
              </a:rPr>
              <a:t>.</a:t>
            </a:r>
            <a:endParaRPr lang="en-US" sz="3300" dirty="0">
              <a:latin typeface="Berlin Sans FB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erlin Sans FB" pitchFamily="34" charset="0"/>
              </a:rPr>
              <a:t>Uji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Satu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Pihak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Kiri</a:t>
            </a:r>
            <a:endParaRPr lang="en-US" dirty="0">
              <a:latin typeface="Berlin Sans FB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828800"/>
            <a:ext cx="6934199" cy="3657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sz="5000" dirty="0" err="1" smtClean="0">
                <a:solidFill>
                  <a:srgbClr val="FF0000"/>
                </a:solidFill>
                <a:latin typeface="Brush Script MT" pitchFamily="66" charset="0"/>
              </a:rPr>
              <a:t>Lanjutan</a:t>
            </a:r>
            <a:r>
              <a:rPr lang="en-US" sz="5000" dirty="0" smtClean="0">
                <a:solidFill>
                  <a:srgbClr val="FF0000"/>
                </a:solidFill>
                <a:latin typeface="Brush Script MT" pitchFamily="66" charset="0"/>
              </a:rPr>
              <a:t> </a:t>
            </a:r>
            <a:r>
              <a:rPr lang="en-US" sz="5000" dirty="0" err="1" smtClean="0">
                <a:solidFill>
                  <a:srgbClr val="FF0000"/>
                </a:solidFill>
                <a:latin typeface="Brush Script MT" pitchFamily="66" charset="0"/>
              </a:rPr>
              <a:t>Uji</a:t>
            </a:r>
            <a:r>
              <a:rPr lang="en-US" sz="5000" dirty="0" smtClean="0">
                <a:solidFill>
                  <a:srgbClr val="FF0000"/>
                </a:solidFill>
                <a:latin typeface="Brush Script MT" pitchFamily="66" charset="0"/>
              </a:rPr>
              <a:t> </a:t>
            </a:r>
            <a:r>
              <a:rPr lang="en-US" sz="5000" dirty="0" err="1" smtClean="0">
                <a:solidFill>
                  <a:srgbClr val="FF0000"/>
                </a:solidFill>
                <a:latin typeface="Brush Script MT" pitchFamily="66" charset="0"/>
              </a:rPr>
              <a:t>Hipotesis</a:t>
            </a:r>
            <a:endParaRPr lang="en-US" sz="5000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Autofit/>
          </a:bodyPr>
          <a:lstStyle/>
          <a:p>
            <a:pPr>
              <a:lnSpc>
                <a:spcPct val="105000"/>
              </a:lnSpc>
              <a:spcAft>
                <a:spcPts val="1000"/>
              </a:spcAft>
            </a:pPr>
            <a:r>
              <a:rPr lang="en-US" sz="2200" dirty="0" err="1">
                <a:latin typeface="Berlin Sans FB" pitchFamily="34" charset="0"/>
              </a:rPr>
              <a:t>Kesalahan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dalam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pengambilan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keputusan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untuk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menolak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atau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menerima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hipotesis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didasarkan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pada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suatu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asumsi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bahwa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dalam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ilmu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pengetahuan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apapun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tidak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ada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kebenaran</a:t>
            </a:r>
            <a:r>
              <a:rPr lang="en-US" sz="2200" dirty="0">
                <a:latin typeface="Berlin Sans FB" pitchFamily="34" charset="0"/>
              </a:rPr>
              <a:t> yang </a:t>
            </a:r>
            <a:r>
              <a:rPr lang="en-US" sz="2200" dirty="0" err="1">
                <a:latin typeface="Berlin Sans FB" pitchFamily="34" charset="0"/>
              </a:rPr>
              <a:t>mutlak</a:t>
            </a:r>
            <a:r>
              <a:rPr lang="en-US" sz="2200" dirty="0">
                <a:latin typeface="Berlin Sans FB" pitchFamily="34" charset="0"/>
              </a:rPr>
              <a:t>, </a:t>
            </a:r>
            <a:r>
              <a:rPr lang="en-US" sz="2200" dirty="0" err="1">
                <a:latin typeface="Berlin Sans FB" pitchFamily="34" charset="0"/>
              </a:rPr>
              <a:t>tetapi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pasti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selalu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terjadi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adanya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kesalahan</a:t>
            </a:r>
            <a:r>
              <a:rPr lang="en-US" sz="2200" dirty="0">
                <a:latin typeface="Berlin Sans FB" pitchFamily="34" charset="0"/>
              </a:rPr>
              <a:t>. </a:t>
            </a:r>
            <a:endParaRPr lang="en-US" sz="2200" dirty="0" smtClean="0">
              <a:latin typeface="Berlin Sans FB" pitchFamily="34" charset="0"/>
            </a:endParaRPr>
          </a:p>
          <a:p>
            <a:pPr>
              <a:lnSpc>
                <a:spcPct val="105000"/>
              </a:lnSpc>
              <a:spcAft>
                <a:spcPts val="1000"/>
              </a:spcAft>
            </a:pPr>
            <a:r>
              <a:rPr lang="en-US" sz="2200" dirty="0" err="1" smtClean="0">
                <a:latin typeface="Berlin Sans FB" pitchFamily="34" charset="0"/>
              </a:rPr>
              <a:t>Dalam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uji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hipotesis</a:t>
            </a:r>
            <a:r>
              <a:rPr lang="en-US" sz="2200" dirty="0">
                <a:latin typeface="Berlin Sans FB" pitchFamily="34" charset="0"/>
              </a:rPr>
              <a:t> (</a:t>
            </a:r>
            <a:r>
              <a:rPr lang="en-US" sz="2200" dirty="0" err="1">
                <a:latin typeface="Berlin Sans FB" pitchFamily="34" charset="0"/>
              </a:rPr>
              <a:t>uji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statistik</a:t>
            </a:r>
            <a:r>
              <a:rPr lang="en-US" sz="2200" dirty="0">
                <a:latin typeface="Berlin Sans FB" pitchFamily="34" charset="0"/>
              </a:rPr>
              <a:t>) </a:t>
            </a:r>
            <a:r>
              <a:rPr lang="en-US" sz="2200" dirty="0" err="1">
                <a:latin typeface="Berlin Sans FB" pitchFamily="34" charset="0"/>
              </a:rPr>
              <a:t>kita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jumpai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adanya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dua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kesalahan</a:t>
            </a:r>
            <a:r>
              <a:rPr lang="en-US" sz="2200" dirty="0">
                <a:latin typeface="Berlin Sans FB" pitchFamily="34" charset="0"/>
              </a:rPr>
              <a:t> (error) </a:t>
            </a:r>
            <a:r>
              <a:rPr lang="en-US" sz="2200" dirty="0" err="1">
                <a:latin typeface="Berlin Sans FB" pitchFamily="34" charset="0"/>
              </a:rPr>
              <a:t>yaitu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kesalahan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tipe</a:t>
            </a:r>
            <a:r>
              <a:rPr lang="en-US" sz="2200" dirty="0">
                <a:latin typeface="Berlin Sans FB" pitchFamily="34" charset="0"/>
              </a:rPr>
              <a:t> 1 </a:t>
            </a:r>
            <a:r>
              <a:rPr lang="en-US" sz="2200" dirty="0" err="1">
                <a:latin typeface="Berlin Sans FB" pitchFamily="34" charset="0"/>
              </a:rPr>
              <a:t>dan</a:t>
            </a:r>
            <a:r>
              <a:rPr lang="en-US" sz="2200" dirty="0">
                <a:latin typeface="Berlin Sans FB" pitchFamily="34" charset="0"/>
              </a:rPr>
              <a:t> 2.</a:t>
            </a:r>
          </a:p>
          <a:p>
            <a:pPr>
              <a:lnSpc>
                <a:spcPct val="105000"/>
              </a:lnSpc>
              <a:spcAft>
                <a:spcPts val="1000"/>
              </a:spcAft>
            </a:pPr>
            <a:r>
              <a:rPr lang="en-US" sz="2200" dirty="0" err="1" smtClean="0">
                <a:latin typeface="Berlin Sans FB" pitchFamily="34" charset="0"/>
              </a:rPr>
              <a:t>Kesalahan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tipe</a:t>
            </a:r>
            <a:r>
              <a:rPr lang="en-US" sz="2200" dirty="0">
                <a:latin typeface="Berlin Sans FB" pitchFamily="34" charset="0"/>
              </a:rPr>
              <a:t> 1, </a:t>
            </a:r>
            <a:r>
              <a:rPr lang="en-US" sz="2200" dirty="0" err="1">
                <a:latin typeface="Berlin Sans FB" pitchFamily="34" charset="0"/>
              </a:rPr>
              <a:t>adalah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kesalahan</a:t>
            </a:r>
            <a:r>
              <a:rPr lang="en-US" sz="2200" dirty="0">
                <a:latin typeface="Berlin Sans FB" pitchFamily="34" charset="0"/>
              </a:rPr>
              <a:t> yang </a:t>
            </a:r>
            <a:r>
              <a:rPr lang="en-US" sz="2200" dirty="0" err="1">
                <a:latin typeface="Berlin Sans FB" pitchFamily="34" charset="0"/>
              </a:rPr>
              <a:t>terjadi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jika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kita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menolak</a:t>
            </a:r>
            <a:r>
              <a:rPr lang="en-US" sz="2200" dirty="0">
                <a:latin typeface="Berlin Sans FB" pitchFamily="34" charset="0"/>
              </a:rPr>
              <a:t> Ho, </a:t>
            </a:r>
            <a:r>
              <a:rPr lang="en-US" sz="2200" dirty="0" err="1">
                <a:latin typeface="Berlin Sans FB" pitchFamily="34" charset="0"/>
              </a:rPr>
              <a:t>padahal</a:t>
            </a:r>
            <a:r>
              <a:rPr lang="en-US" sz="2200" dirty="0">
                <a:latin typeface="Berlin Sans FB" pitchFamily="34" charset="0"/>
              </a:rPr>
              <a:t> Ho </a:t>
            </a:r>
            <a:r>
              <a:rPr lang="en-US" sz="2200" dirty="0" err="1">
                <a:latin typeface="Berlin Sans FB" pitchFamily="34" charset="0"/>
              </a:rPr>
              <a:t>benar</a:t>
            </a:r>
            <a:r>
              <a:rPr lang="en-US" sz="2200" dirty="0">
                <a:latin typeface="Berlin Sans FB" pitchFamily="34" charset="0"/>
              </a:rPr>
              <a:t>. </a:t>
            </a:r>
            <a:r>
              <a:rPr lang="en-US" sz="2200" dirty="0" err="1">
                <a:latin typeface="Berlin Sans FB" pitchFamily="34" charset="0"/>
              </a:rPr>
              <a:t>Probabilitas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untuk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melakukan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kesalahan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tipe</a:t>
            </a:r>
            <a:r>
              <a:rPr lang="en-US" sz="2200" dirty="0">
                <a:latin typeface="Berlin Sans FB" pitchFamily="34" charset="0"/>
              </a:rPr>
              <a:t> 1 </a:t>
            </a:r>
            <a:r>
              <a:rPr lang="en-US" sz="2200" dirty="0" err="1">
                <a:latin typeface="Berlin Sans FB" pitchFamily="34" charset="0"/>
              </a:rPr>
              <a:t>ini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diberi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simbol</a:t>
            </a:r>
            <a:r>
              <a:rPr lang="en-US" sz="2200" dirty="0">
                <a:latin typeface="Berlin Sans FB" pitchFamily="34" charset="0"/>
              </a:rPr>
              <a:t> α. </a:t>
            </a:r>
            <a:r>
              <a:rPr lang="en-US" sz="2200" dirty="0" err="1">
                <a:latin typeface="Berlin Sans FB" pitchFamily="34" charset="0"/>
              </a:rPr>
              <a:t>Sedangkan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kesalahan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tipe</a:t>
            </a:r>
            <a:r>
              <a:rPr lang="en-US" sz="2200" dirty="0">
                <a:latin typeface="Berlin Sans FB" pitchFamily="34" charset="0"/>
              </a:rPr>
              <a:t> 2 </a:t>
            </a:r>
            <a:r>
              <a:rPr lang="en-US" sz="2200" dirty="0" err="1">
                <a:latin typeface="Berlin Sans FB" pitchFamily="34" charset="0"/>
              </a:rPr>
              <a:t>terjadi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jika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kita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menerima</a:t>
            </a:r>
            <a:r>
              <a:rPr lang="en-US" sz="2200" dirty="0">
                <a:latin typeface="Berlin Sans FB" pitchFamily="34" charset="0"/>
              </a:rPr>
              <a:t> (</a:t>
            </a:r>
            <a:r>
              <a:rPr lang="en-US" sz="2200" dirty="0" err="1">
                <a:latin typeface="Berlin Sans FB" pitchFamily="34" charset="0"/>
              </a:rPr>
              <a:t>tidak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menolak</a:t>
            </a:r>
            <a:r>
              <a:rPr lang="en-US" sz="2200" dirty="0">
                <a:latin typeface="Berlin Sans FB" pitchFamily="34" charset="0"/>
              </a:rPr>
              <a:t>) Ho, </a:t>
            </a:r>
            <a:r>
              <a:rPr lang="en-US" sz="2200" dirty="0" err="1">
                <a:latin typeface="Berlin Sans FB" pitchFamily="34" charset="0"/>
              </a:rPr>
              <a:t>padahal</a:t>
            </a:r>
            <a:r>
              <a:rPr lang="en-US" sz="2200" dirty="0">
                <a:latin typeface="Berlin Sans FB" pitchFamily="34" charset="0"/>
              </a:rPr>
              <a:t> Ho </a:t>
            </a:r>
            <a:r>
              <a:rPr lang="en-US" sz="2200" dirty="0" err="1">
                <a:latin typeface="Berlin Sans FB" pitchFamily="34" charset="0"/>
              </a:rPr>
              <a:t>tersebut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salah</a:t>
            </a:r>
            <a:r>
              <a:rPr lang="en-US" sz="2200" dirty="0">
                <a:latin typeface="Berlin Sans FB" pitchFamily="34" charset="0"/>
              </a:rPr>
              <a:t>. </a:t>
            </a:r>
            <a:r>
              <a:rPr lang="en-US" sz="2200" dirty="0" err="1">
                <a:latin typeface="Berlin Sans FB" pitchFamily="34" charset="0"/>
              </a:rPr>
              <a:t>Probabilitas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melakukan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kesalahan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tipe</a:t>
            </a:r>
            <a:r>
              <a:rPr lang="en-US" sz="2200" dirty="0">
                <a:latin typeface="Berlin Sans FB" pitchFamily="34" charset="0"/>
              </a:rPr>
              <a:t> 2 </a:t>
            </a:r>
            <a:r>
              <a:rPr lang="en-US" sz="2200" dirty="0" err="1">
                <a:latin typeface="Berlin Sans FB" pitchFamily="34" charset="0"/>
              </a:rPr>
              <a:t>ini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diberi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simbol</a:t>
            </a:r>
            <a:r>
              <a:rPr lang="en-US" sz="2200" dirty="0">
                <a:latin typeface="Berlin Sans FB" pitchFamily="34" charset="0"/>
              </a:rPr>
              <a:t> β.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dirty="0" err="1" smtClean="0">
                <a:latin typeface="Berlin Sans FB" pitchFamily="34" charset="0"/>
              </a:rPr>
              <a:t>Pengambilan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Keputusan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8400" dirty="0" err="1">
                <a:latin typeface="Berlin Sans FB" pitchFamily="34" charset="0"/>
              </a:rPr>
              <a:t>Untuk</a:t>
            </a:r>
            <a:r>
              <a:rPr lang="en-US" sz="8400" dirty="0">
                <a:latin typeface="Berlin Sans FB" pitchFamily="34" charset="0"/>
              </a:rPr>
              <a:t> </a:t>
            </a:r>
            <a:r>
              <a:rPr lang="en-US" sz="8400" dirty="0" err="1">
                <a:latin typeface="Berlin Sans FB" pitchFamily="34" charset="0"/>
              </a:rPr>
              <a:t>mendapatkan</a:t>
            </a:r>
            <a:r>
              <a:rPr lang="en-US" sz="8400" dirty="0">
                <a:latin typeface="Berlin Sans FB" pitchFamily="34" charset="0"/>
              </a:rPr>
              <a:t> </a:t>
            </a:r>
            <a:r>
              <a:rPr lang="en-US" sz="8400" dirty="0" err="1">
                <a:latin typeface="Berlin Sans FB" pitchFamily="34" charset="0"/>
              </a:rPr>
              <a:t>keputusan</a:t>
            </a:r>
            <a:r>
              <a:rPr lang="en-US" sz="8400" dirty="0">
                <a:latin typeface="Berlin Sans FB" pitchFamily="34" charset="0"/>
              </a:rPr>
              <a:t> yang </a:t>
            </a:r>
            <a:r>
              <a:rPr lang="en-US" sz="8400" dirty="0" err="1">
                <a:latin typeface="Berlin Sans FB" pitchFamily="34" charset="0"/>
              </a:rPr>
              <a:t>baik</a:t>
            </a:r>
            <a:r>
              <a:rPr lang="en-US" sz="8400" dirty="0">
                <a:latin typeface="Berlin Sans FB" pitchFamily="34" charset="0"/>
              </a:rPr>
              <a:t>, </a:t>
            </a:r>
            <a:r>
              <a:rPr lang="en-US" sz="8400" dirty="0" err="1">
                <a:latin typeface="Berlin Sans FB" pitchFamily="34" charset="0"/>
              </a:rPr>
              <a:t>maka</a:t>
            </a:r>
            <a:r>
              <a:rPr lang="en-US" sz="8400" dirty="0">
                <a:latin typeface="Berlin Sans FB" pitchFamily="34" charset="0"/>
              </a:rPr>
              <a:t> </a:t>
            </a:r>
            <a:r>
              <a:rPr lang="en-US" sz="8400" dirty="0" err="1">
                <a:latin typeface="Berlin Sans FB" pitchFamily="34" charset="0"/>
              </a:rPr>
              <a:t>kedua</a:t>
            </a:r>
            <a:r>
              <a:rPr lang="en-US" sz="8400" dirty="0">
                <a:latin typeface="Berlin Sans FB" pitchFamily="34" charset="0"/>
              </a:rPr>
              <a:t> </a:t>
            </a:r>
            <a:r>
              <a:rPr lang="en-US" sz="8400" dirty="0" err="1">
                <a:latin typeface="Berlin Sans FB" pitchFamily="34" charset="0"/>
              </a:rPr>
              <a:t>kekeliruan</a:t>
            </a:r>
            <a:r>
              <a:rPr lang="en-US" sz="8400" dirty="0">
                <a:latin typeface="Berlin Sans FB" pitchFamily="34" charset="0"/>
              </a:rPr>
              <a:t> </a:t>
            </a:r>
            <a:r>
              <a:rPr lang="en-US" sz="8400" dirty="0" err="1">
                <a:latin typeface="Berlin Sans FB" pitchFamily="34" charset="0"/>
              </a:rPr>
              <a:t>tersebut</a:t>
            </a:r>
            <a:r>
              <a:rPr lang="en-US" sz="8400" dirty="0">
                <a:latin typeface="Berlin Sans FB" pitchFamily="34" charset="0"/>
              </a:rPr>
              <a:t> </a:t>
            </a:r>
            <a:r>
              <a:rPr lang="en-US" sz="8400" dirty="0" err="1">
                <a:latin typeface="Berlin Sans FB" pitchFamily="34" charset="0"/>
              </a:rPr>
              <a:t>harus</a:t>
            </a:r>
            <a:r>
              <a:rPr lang="en-US" sz="8400" dirty="0">
                <a:latin typeface="Berlin Sans FB" pitchFamily="34" charset="0"/>
              </a:rPr>
              <a:t> </a:t>
            </a:r>
            <a:r>
              <a:rPr lang="en-US" sz="8400" dirty="0" err="1">
                <a:latin typeface="Berlin Sans FB" pitchFamily="34" charset="0"/>
              </a:rPr>
              <a:t>diusahakan</a:t>
            </a:r>
            <a:r>
              <a:rPr lang="en-US" sz="8400" dirty="0">
                <a:latin typeface="Berlin Sans FB" pitchFamily="34" charset="0"/>
              </a:rPr>
              <a:t> </a:t>
            </a:r>
            <a:r>
              <a:rPr lang="en-US" sz="8400" dirty="0" err="1">
                <a:latin typeface="Berlin Sans FB" pitchFamily="34" charset="0"/>
              </a:rPr>
              <a:t>sekecil</a:t>
            </a:r>
            <a:r>
              <a:rPr lang="en-US" sz="8400" dirty="0">
                <a:latin typeface="Berlin Sans FB" pitchFamily="34" charset="0"/>
              </a:rPr>
              <a:t> </a:t>
            </a:r>
            <a:r>
              <a:rPr lang="en-US" sz="8400" dirty="0" err="1">
                <a:latin typeface="Berlin Sans FB" pitchFamily="34" charset="0"/>
              </a:rPr>
              <a:t>mungkin</a:t>
            </a:r>
            <a:r>
              <a:rPr lang="en-US" sz="8400" dirty="0">
                <a:latin typeface="Berlin Sans FB" pitchFamily="34" charset="0"/>
              </a:rPr>
              <a:t>. </a:t>
            </a:r>
            <a:r>
              <a:rPr lang="en-US" sz="8400" dirty="0" err="1">
                <a:latin typeface="Berlin Sans FB" pitchFamily="34" charset="0"/>
              </a:rPr>
              <a:t>Tetapi</a:t>
            </a:r>
            <a:r>
              <a:rPr lang="en-US" sz="8400" dirty="0">
                <a:latin typeface="Berlin Sans FB" pitchFamily="34" charset="0"/>
              </a:rPr>
              <a:t> </a:t>
            </a:r>
            <a:r>
              <a:rPr lang="en-US" sz="8400" dirty="0" err="1">
                <a:latin typeface="Berlin Sans FB" pitchFamily="34" charset="0"/>
              </a:rPr>
              <a:t>ini</a:t>
            </a:r>
            <a:r>
              <a:rPr lang="en-US" sz="8400" dirty="0">
                <a:latin typeface="Berlin Sans FB" pitchFamily="34" charset="0"/>
              </a:rPr>
              <a:t> </a:t>
            </a:r>
            <a:r>
              <a:rPr lang="en-US" sz="8400" dirty="0" err="1">
                <a:latin typeface="Berlin Sans FB" pitchFamily="34" charset="0"/>
              </a:rPr>
              <a:t>akan</a:t>
            </a:r>
            <a:r>
              <a:rPr lang="en-US" sz="8400" dirty="0">
                <a:latin typeface="Berlin Sans FB" pitchFamily="34" charset="0"/>
              </a:rPr>
              <a:t> </a:t>
            </a:r>
            <a:r>
              <a:rPr lang="en-US" sz="8400" dirty="0" err="1">
                <a:latin typeface="Berlin Sans FB" pitchFamily="34" charset="0"/>
              </a:rPr>
              <a:t>sulit</a:t>
            </a:r>
            <a:r>
              <a:rPr lang="en-US" sz="8400" dirty="0">
                <a:latin typeface="Berlin Sans FB" pitchFamily="34" charset="0"/>
              </a:rPr>
              <a:t> </a:t>
            </a:r>
            <a:r>
              <a:rPr lang="en-US" sz="8400" dirty="0" err="1">
                <a:latin typeface="Berlin Sans FB" pitchFamily="34" charset="0"/>
              </a:rPr>
              <a:t>dicapai</a:t>
            </a:r>
            <a:r>
              <a:rPr lang="en-US" sz="8400" dirty="0">
                <a:latin typeface="Berlin Sans FB" pitchFamily="34" charset="0"/>
              </a:rPr>
              <a:t>, </a:t>
            </a:r>
            <a:r>
              <a:rPr lang="en-US" sz="8400" dirty="0" err="1">
                <a:latin typeface="Berlin Sans FB" pitchFamily="34" charset="0"/>
              </a:rPr>
              <a:t>mengingat</a:t>
            </a:r>
            <a:r>
              <a:rPr lang="en-US" sz="8400" dirty="0">
                <a:latin typeface="Berlin Sans FB" pitchFamily="34" charset="0"/>
              </a:rPr>
              <a:t> </a:t>
            </a:r>
            <a:r>
              <a:rPr lang="en-US" sz="8400" dirty="0" err="1">
                <a:latin typeface="Berlin Sans FB" pitchFamily="34" charset="0"/>
              </a:rPr>
              <a:t>bahwa</a:t>
            </a:r>
            <a:r>
              <a:rPr lang="en-US" sz="8400" dirty="0">
                <a:latin typeface="Berlin Sans FB" pitchFamily="34" charset="0"/>
              </a:rPr>
              <a:t> </a:t>
            </a:r>
            <a:r>
              <a:rPr lang="en-US" sz="8400" dirty="0" err="1">
                <a:latin typeface="Berlin Sans FB" pitchFamily="34" charset="0"/>
              </a:rPr>
              <a:t>meminimalkan</a:t>
            </a:r>
            <a:r>
              <a:rPr lang="en-US" sz="8400" dirty="0">
                <a:latin typeface="Berlin Sans FB" pitchFamily="34" charset="0"/>
              </a:rPr>
              <a:t> yang </a:t>
            </a:r>
            <a:r>
              <a:rPr lang="en-US" sz="8400" dirty="0" err="1">
                <a:latin typeface="Berlin Sans FB" pitchFamily="34" charset="0"/>
              </a:rPr>
              <a:t>satu</a:t>
            </a:r>
            <a:r>
              <a:rPr lang="en-US" sz="8400" dirty="0">
                <a:latin typeface="Berlin Sans FB" pitchFamily="34" charset="0"/>
              </a:rPr>
              <a:t> </a:t>
            </a:r>
            <a:r>
              <a:rPr lang="en-US" sz="8400" dirty="0" err="1">
                <a:latin typeface="Berlin Sans FB" pitchFamily="34" charset="0"/>
              </a:rPr>
              <a:t>akan</a:t>
            </a:r>
            <a:r>
              <a:rPr lang="en-US" sz="8400" dirty="0">
                <a:latin typeface="Berlin Sans FB" pitchFamily="34" charset="0"/>
              </a:rPr>
              <a:t> </a:t>
            </a:r>
            <a:r>
              <a:rPr lang="en-US" sz="8400" dirty="0" err="1">
                <a:latin typeface="Berlin Sans FB" pitchFamily="34" charset="0"/>
              </a:rPr>
              <a:t>terjadi</a:t>
            </a:r>
            <a:r>
              <a:rPr lang="en-US" sz="8400" dirty="0">
                <a:latin typeface="Berlin Sans FB" pitchFamily="34" charset="0"/>
              </a:rPr>
              <a:t> </a:t>
            </a:r>
            <a:r>
              <a:rPr lang="en-US" sz="8400" dirty="0" err="1">
                <a:latin typeface="Berlin Sans FB" pitchFamily="34" charset="0"/>
              </a:rPr>
              <a:t>peningkatan</a:t>
            </a:r>
            <a:r>
              <a:rPr lang="en-US" sz="8400" dirty="0">
                <a:latin typeface="Berlin Sans FB" pitchFamily="34" charset="0"/>
              </a:rPr>
              <a:t> yang lain, </a:t>
            </a:r>
            <a:r>
              <a:rPr lang="en-US" sz="8400" dirty="0" err="1">
                <a:latin typeface="Berlin Sans FB" pitchFamily="34" charset="0"/>
              </a:rPr>
              <a:t>kecuali</a:t>
            </a:r>
            <a:r>
              <a:rPr lang="en-US" sz="8400" dirty="0">
                <a:latin typeface="Berlin Sans FB" pitchFamily="34" charset="0"/>
              </a:rPr>
              <a:t> </a:t>
            </a:r>
            <a:r>
              <a:rPr lang="en-US" sz="8400" dirty="0" err="1">
                <a:latin typeface="Berlin Sans FB" pitchFamily="34" charset="0"/>
              </a:rPr>
              <a:t>dengan</a:t>
            </a:r>
            <a:r>
              <a:rPr lang="en-US" sz="8400" dirty="0">
                <a:latin typeface="Berlin Sans FB" pitchFamily="34" charset="0"/>
              </a:rPr>
              <a:t> </a:t>
            </a:r>
            <a:r>
              <a:rPr lang="en-US" sz="8400" dirty="0" err="1">
                <a:latin typeface="Berlin Sans FB" pitchFamily="34" charset="0"/>
              </a:rPr>
              <a:t>cara</a:t>
            </a:r>
            <a:r>
              <a:rPr lang="en-US" sz="8400" dirty="0">
                <a:latin typeface="Berlin Sans FB" pitchFamily="34" charset="0"/>
              </a:rPr>
              <a:t> </a:t>
            </a:r>
            <a:r>
              <a:rPr lang="en-US" sz="8400" dirty="0" err="1">
                <a:latin typeface="Berlin Sans FB" pitchFamily="34" charset="0"/>
              </a:rPr>
              <a:t>memperbesar</a:t>
            </a:r>
            <a:r>
              <a:rPr lang="en-US" sz="8400" dirty="0">
                <a:latin typeface="Berlin Sans FB" pitchFamily="34" charset="0"/>
              </a:rPr>
              <a:t> </a:t>
            </a:r>
            <a:r>
              <a:rPr lang="en-US" sz="8400" dirty="0" err="1">
                <a:latin typeface="Berlin Sans FB" pitchFamily="34" charset="0"/>
              </a:rPr>
              <a:t>ukuran</a:t>
            </a:r>
            <a:r>
              <a:rPr lang="en-US" sz="8400" dirty="0">
                <a:latin typeface="Berlin Sans FB" pitchFamily="34" charset="0"/>
              </a:rPr>
              <a:t>/</a:t>
            </a:r>
            <a:r>
              <a:rPr lang="en-US" sz="8400" dirty="0" err="1">
                <a:latin typeface="Berlin Sans FB" pitchFamily="34" charset="0"/>
              </a:rPr>
              <a:t>jumlah</a:t>
            </a:r>
            <a:r>
              <a:rPr lang="en-US" sz="8400" dirty="0">
                <a:latin typeface="Berlin Sans FB" pitchFamily="34" charset="0"/>
              </a:rPr>
              <a:t> </a:t>
            </a:r>
            <a:r>
              <a:rPr lang="en-US" sz="8400" dirty="0" err="1">
                <a:latin typeface="Berlin Sans FB" pitchFamily="34" charset="0"/>
              </a:rPr>
              <a:t>sampel</a:t>
            </a:r>
            <a:r>
              <a:rPr lang="en-US" sz="8400" dirty="0">
                <a:latin typeface="Berlin Sans FB" pitchFamily="34" charset="0"/>
              </a:rPr>
              <a:t>, yang </a:t>
            </a:r>
            <a:r>
              <a:rPr lang="en-US" sz="8400" dirty="0" err="1">
                <a:latin typeface="Berlin Sans FB" pitchFamily="34" charset="0"/>
              </a:rPr>
              <a:t>pada</a:t>
            </a:r>
            <a:r>
              <a:rPr lang="en-US" sz="8400" dirty="0">
                <a:latin typeface="Berlin Sans FB" pitchFamily="34" charset="0"/>
              </a:rPr>
              <a:t> </a:t>
            </a:r>
            <a:r>
              <a:rPr lang="en-US" sz="8400" dirty="0" err="1">
                <a:latin typeface="Berlin Sans FB" pitchFamily="34" charset="0"/>
              </a:rPr>
              <a:t>umumnya</a:t>
            </a:r>
            <a:r>
              <a:rPr lang="en-US" sz="8400" dirty="0">
                <a:latin typeface="Berlin Sans FB" pitchFamily="34" charset="0"/>
              </a:rPr>
              <a:t> </a:t>
            </a:r>
            <a:r>
              <a:rPr lang="en-US" sz="8400" dirty="0" err="1">
                <a:latin typeface="Berlin Sans FB" pitchFamily="34" charset="0"/>
              </a:rPr>
              <a:t>jarang</a:t>
            </a:r>
            <a:r>
              <a:rPr lang="en-US" sz="8400" dirty="0">
                <a:latin typeface="Berlin Sans FB" pitchFamily="34" charset="0"/>
              </a:rPr>
              <a:t> </a:t>
            </a:r>
            <a:r>
              <a:rPr lang="en-US" sz="8400" dirty="0" err="1">
                <a:latin typeface="Berlin Sans FB" pitchFamily="34" charset="0"/>
              </a:rPr>
              <a:t>bisa</a:t>
            </a:r>
            <a:r>
              <a:rPr lang="en-US" sz="8400" dirty="0">
                <a:latin typeface="Berlin Sans FB" pitchFamily="34" charset="0"/>
              </a:rPr>
              <a:t> </a:t>
            </a:r>
            <a:r>
              <a:rPr lang="en-US" sz="8400" dirty="0" err="1" smtClean="0">
                <a:latin typeface="Berlin Sans FB" pitchFamily="34" charset="0"/>
              </a:rPr>
              <a:t>dilaksanakan</a:t>
            </a:r>
            <a:r>
              <a:rPr lang="en-US" sz="8400" dirty="0">
                <a:latin typeface="Berlin Sans FB" pitchFamily="34" charset="0"/>
              </a:rPr>
              <a:t>.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8400" dirty="0" err="1">
                <a:latin typeface="Berlin Sans FB" pitchFamily="34" charset="0"/>
              </a:rPr>
              <a:t>Dalam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prakteknya</a:t>
            </a:r>
            <a:r>
              <a:rPr lang="en-GB" sz="8400" dirty="0">
                <a:latin typeface="Berlin Sans FB" pitchFamily="34" charset="0"/>
              </a:rPr>
              <a:t>, </a:t>
            </a:r>
            <a:r>
              <a:rPr lang="en-GB" sz="8400" dirty="0" err="1">
                <a:latin typeface="Berlin Sans FB" pitchFamily="34" charset="0"/>
              </a:rPr>
              <a:t>perlu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dilakukan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suatu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kompromi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yakni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dengan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berusaha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mencari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kebenaran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untuk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membuat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keputusan</a:t>
            </a:r>
            <a:r>
              <a:rPr lang="en-GB" sz="8400" dirty="0">
                <a:latin typeface="Berlin Sans FB" pitchFamily="34" charset="0"/>
              </a:rPr>
              <a:t> yang </a:t>
            </a:r>
            <a:r>
              <a:rPr lang="en-GB" sz="8400" dirty="0" err="1">
                <a:latin typeface="Berlin Sans FB" pitchFamily="34" charset="0"/>
              </a:rPr>
              <a:t>tepat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dengan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membatasi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terjadinya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kekeliruan</a:t>
            </a:r>
            <a:r>
              <a:rPr lang="en-GB" sz="8400" dirty="0">
                <a:latin typeface="Berlin Sans FB" pitchFamily="34" charset="0"/>
              </a:rPr>
              <a:t> yang </a:t>
            </a:r>
            <a:r>
              <a:rPr lang="en-GB" sz="8400" dirty="0" err="1">
                <a:latin typeface="Berlin Sans FB" pitchFamily="34" charset="0"/>
              </a:rPr>
              <a:t>dianggap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 smtClean="0">
                <a:latin typeface="Berlin Sans FB" pitchFamily="34" charset="0"/>
              </a:rPr>
              <a:t>berbahaya</a:t>
            </a:r>
            <a:r>
              <a:rPr lang="en-GB" sz="8400" dirty="0" smtClean="0">
                <a:latin typeface="Berlin Sans FB" pitchFamily="34" charset="0"/>
              </a:rPr>
              <a:t>.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8400" dirty="0" err="1" smtClean="0">
                <a:latin typeface="Berlin Sans FB" pitchFamily="34" charset="0"/>
              </a:rPr>
              <a:t>Oleh</a:t>
            </a:r>
            <a:r>
              <a:rPr lang="en-GB" sz="8400" dirty="0" smtClean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karena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itu</a:t>
            </a:r>
            <a:r>
              <a:rPr lang="en-GB" sz="8400" dirty="0">
                <a:latin typeface="Berlin Sans FB" pitchFamily="34" charset="0"/>
              </a:rPr>
              <a:t>, </a:t>
            </a:r>
            <a:r>
              <a:rPr lang="en-GB" sz="8400" dirty="0" err="1">
                <a:latin typeface="Berlin Sans FB" pitchFamily="34" charset="0"/>
              </a:rPr>
              <a:t>dalam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uji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hipotesis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diusahakan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adanya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keseimbangan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antara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kesalahan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tipe</a:t>
            </a:r>
            <a:r>
              <a:rPr lang="en-GB" sz="8400" dirty="0">
                <a:latin typeface="Berlin Sans FB" pitchFamily="34" charset="0"/>
              </a:rPr>
              <a:t> I </a:t>
            </a:r>
            <a:r>
              <a:rPr lang="en-GB" sz="8400" dirty="0" err="1">
                <a:latin typeface="Berlin Sans FB" pitchFamily="34" charset="0"/>
              </a:rPr>
              <a:t>dan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tipe</a:t>
            </a:r>
            <a:r>
              <a:rPr lang="en-GB" sz="8400" dirty="0">
                <a:latin typeface="Berlin Sans FB" pitchFamily="34" charset="0"/>
              </a:rPr>
              <a:t> II. </a:t>
            </a:r>
            <a:r>
              <a:rPr lang="en-GB" sz="8400" dirty="0" err="1">
                <a:latin typeface="Berlin Sans FB" pitchFamily="34" charset="0"/>
              </a:rPr>
              <a:t>Artinya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diusahakan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pencapaian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hasil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pengujian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hipotesis</a:t>
            </a:r>
            <a:r>
              <a:rPr lang="en-GB" sz="8400" dirty="0">
                <a:latin typeface="Berlin Sans FB" pitchFamily="34" charset="0"/>
              </a:rPr>
              <a:t> yang </a:t>
            </a:r>
            <a:r>
              <a:rPr lang="en-GB" sz="8400" dirty="0" err="1">
                <a:latin typeface="Berlin Sans FB" pitchFamily="34" charset="0"/>
              </a:rPr>
              <a:t>baik</a:t>
            </a:r>
            <a:r>
              <a:rPr lang="en-GB" sz="8400" dirty="0">
                <a:latin typeface="Berlin Sans FB" pitchFamily="34" charset="0"/>
              </a:rPr>
              <a:t>, </a:t>
            </a:r>
            <a:r>
              <a:rPr lang="en-GB" sz="8400" dirty="0" err="1">
                <a:latin typeface="Berlin Sans FB" pitchFamily="34" charset="0"/>
              </a:rPr>
              <a:t>yakni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pengujian</a:t>
            </a:r>
            <a:r>
              <a:rPr lang="en-GB" sz="8400" dirty="0">
                <a:latin typeface="Berlin Sans FB" pitchFamily="34" charset="0"/>
              </a:rPr>
              <a:t> yang </a:t>
            </a:r>
            <a:r>
              <a:rPr lang="en-GB" sz="8400" dirty="0" err="1">
                <a:latin typeface="Berlin Sans FB" pitchFamily="34" charset="0"/>
              </a:rPr>
              <a:t>bersifat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bahwa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diantara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semua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pengujian</a:t>
            </a:r>
            <a:r>
              <a:rPr lang="en-GB" sz="8400" dirty="0">
                <a:latin typeface="Berlin Sans FB" pitchFamily="34" charset="0"/>
              </a:rPr>
              <a:t> yang </a:t>
            </a:r>
            <a:r>
              <a:rPr lang="en-GB" sz="8400" dirty="0" err="1">
                <a:latin typeface="Berlin Sans FB" pitchFamily="34" charset="0"/>
              </a:rPr>
              <a:t>dilakukan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dengan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harga</a:t>
            </a:r>
            <a:r>
              <a:rPr lang="en-GB" sz="8400" dirty="0">
                <a:latin typeface="Berlin Sans FB" pitchFamily="34" charset="0"/>
              </a:rPr>
              <a:t> α yang </a:t>
            </a:r>
            <a:r>
              <a:rPr lang="en-GB" sz="8400" dirty="0" err="1">
                <a:latin typeface="Berlin Sans FB" pitchFamily="34" charset="0"/>
              </a:rPr>
              <a:t>sama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besa</a:t>
            </a:r>
            <a:r>
              <a:rPr lang="en-GB" sz="8400" dirty="0">
                <a:latin typeface="Berlin Sans FB" pitchFamily="34" charset="0"/>
              </a:rPr>
              <a:t>, </a:t>
            </a:r>
            <a:r>
              <a:rPr lang="en-GB" sz="8400" dirty="0" err="1">
                <a:latin typeface="Berlin Sans FB" pitchFamily="34" charset="0"/>
              </a:rPr>
              <a:t>ambillah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sebuah</a:t>
            </a:r>
            <a:r>
              <a:rPr lang="en-GB" sz="8400" dirty="0">
                <a:latin typeface="Berlin Sans FB" pitchFamily="34" charset="0"/>
              </a:rPr>
              <a:t> </a:t>
            </a:r>
            <a:r>
              <a:rPr lang="en-GB" sz="8400" dirty="0" err="1">
                <a:latin typeface="Berlin Sans FB" pitchFamily="34" charset="0"/>
              </a:rPr>
              <a:t>kekeliruan</a:t>
            </a:r>
            <a:r>
              <a:rPr lang="en-GB" sz="8400" dirty="0">
                <a:latin typeface="Berlin Sans FB" pitchFamily="34" charset="0"/>
              </a:rPr>
              <a:t> β yang paling </a:t>
            </a:r>
            <a:r>
              <a:rPr lang="en-GB" sz="8400" dirty="0" err="1">
                <a:latin typeface="Berlin Sans FB" pitchFamily="34" charset="0"/>
              </a:rPr>
              <a:t>kecil</a:t>
            </a:r>
            <a:r>
              <a:rPr lang="en-GB" sz="8400" dirty="0">
                <a:latin typeface="Berlin Sans FB" pitchFamily="34" charset="0"/>
              </a:rPr>
              <a:t>.</a:t>
            </a:r>
            <a:endParaRPr lang="en-US" sz="8400" dirty="0">
              <a:latin typeface="Berlin Sans FB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800"/>
              </a:spcAft>
            </a:pPr>
            <a:r>
              <a:rPr lang="en-GB" dirty="0" err="1"/>
              <a:t>Secara</a:t>
            </a:r>
            <a:r>
              <a:rPr lang="en-GB" dirty="0"/>
              <a:t> </a:t>
            </a:r>
            <a:r>
              <a:rPr lang="en-GB" dirty="0" err="1"/>
              <a:t>praktis</a:t>
            </a:r>
            <a:r>
              <a:rPr lang="en-GB" dirty="0"/>
              <a:t>, </a:t>
            </a:r>
            <a:r>
              <a:rPr lang="en-GB" dirty="0" err="1"/>
              <a:t>kekeliruan</a:t>
            </a:r>
            <a:r>
              <a:rPr lang="en-GB" dirty="0"/>
              <a:t> </a:t>
            </a:r>
            <a:r>
              <a:rPr lang="en-GB" dirty="0" err="1"/>
              <a:t>tipe</a:t>
            </a:r>
            <a:r>
              <a:rPr lang="en-GB" dirty="0"/>
              <a:t>  I </a:t>
            </a:r>
            <a:r>
              <a:rPr lang="en-GB" dirty="0" err="1"/>
              <a:t>atau</a:t>
            </a:r>
            <a:r>
              <a:rPr lang="en-GB" dirty="0"/>
              <a:t> α </a:t>
            </a:r>
            <a:r>
              <a:rPr lang="en-GB" dirty="0" err="1"/>
              <a:t>biasanya</a:t>
            </a:r>
            <a:r>
              <a:rPr lang="en-GB" dirty="0"/>
              <a:t> </a:t>
            </a:r>
            <a:r>
              <a:rPr lang="en-GB" dirty="0" err="1"/>
              <a:t>sudah</a:t>
            </a:r>
            <a:r>
              <a:rPr lang="en-GB" dirty="0"/>
              <a:t> </a:t>
            </a:r>
            <a:r>
              <a:rPr lang="en-GB" dirty="0" err="1"/>
              <a:t>ditentukan</a:t>
            </a:r>
            <a:r>
              <a:rPr lang="en-GB" dirty="0"/>
              <a:t> </a:t>
            </a:r>
            <a:r>
              <a:rPr lang="en-GB" dirty="0" err="1"/>
              <a:t>terlebih</a:t>
            </a:r>
            <a:r>
              <a:rPr lang="en-GB" dirty="0"/>
              <a:t> </a:t>
            </a:r>
            <a:r>
              <a:rPr lang="en-GB" dirty="0" err="1"/>
              <a:t>dahulu</a:t>
            </a:r>
            <a:r>
              <a:rPr lang="en-GB" dirty="0"/>
              <a:t>, </a:t>
            </a:r>
            <a:r>
              <a:rPr lang="en-GB" dirty="0" err="1"/>
              <a:t>misalnya</a:t>
            </a:r>
            <a:r>
              <a:rPr lang="en-GB" dirty="0"/>
              <a:t> </a:t>
            </a:r>
            <a:r>
              <a:rPr lang="en-GB" dirty="0" smtClean="0"/>
              <a:t>α = 0,01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smtClean="0"/>
              <a:t>α = 0,05</a:t>
            </a:r>
            <a:r>
              <a:rPr lang="en-GB" dirty="0"/>
              <a:t>.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smtClean="0"/>
              <a:t>α = 0,05 </a:t>
            </a:r>
            <a:r>
              <a:rPr lang="en-GB" dirty="0" err="1"/>
              <a:t>berarti</a:t>
            </a:r>
            <a:r>
              <a:rPr lang="en-GB" dirty="0"/>
              <a:t> </a:t>
            </a:r>
            <a:r>
              <a:rPr lang="en-GB" dirty="0" err="1"/>
              <a:t>bahwa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tiap-tiap</a:t>
            </a:r>
            <a:r>
              <a:rPr lang="en-GB" dirty="0"/>
              <a:t> 100 </a:t>
            </a:r>
            <a:r>
              <a:rPr lang="en-GB" dirty="0" err="1"/>
              <a:t>kesimpulan</a:t>
            </a:r>
            <a:r>
              <a:rPr lang="en-GB" dirty="0"/>
              <a:t> yang </a:t>
            </a:r>
            <a:r>
              <a:rPr lang="en-GB" dirty="0" err="1"/>
              <a:t>kita</a:t>
            </a:r>
            <a:r>
              <a:rPr lang="en-GB" dirty="0"/>
              <a:t> </a:t>
            </a:r>
            <a:r>
              <a:rPr lang="en-GB" dirty="0" err="1"/>
              <a:t>buat</a:t>
            </a:r>
            <a:r>
              <a:rPr lang="en-GB" dirty="0"/>
              <a:t>, </a:t>
            </a:r>
            <a:r>
              <a:rPr lang="en-GB" dirty="0" err="1"/>
              <a:t>peluang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melakukan</a:t>
            </a:r>
            <a:r>
              <a:rPr lang="en-GB" dirty="0"/>
              <a:t> </a:t>
            </a:r>
            <a:r>
              <a:rPr lang="en-GB" dirty="0" err="1"/>
              <a:t>kekeliruan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menolak</a:t>
            </a:r>
            <a:r>
              <a:rPr lang="en-GB" dirty="0"/>
              <a:t> </a:t>
            </a:r>
            <a:r>
              <a:rPr lang="en-GB" dirty="0" smtClean="0"/>
              <a:t>Ho </a:t>
            </a:r>
            <a:r>
              <a:rPr lang="en-GB" dirty="0"/>
              <a:t>yang </a:t>
            </a:r>
            <a:r>
              <a:rPr lang="en-GB" dirty="0" err="1"/>
              <a:t>benar</a:t>
            </a:r>
            <a:r>
              <a:rPr lang="en-GB" dirty="0"/>
              <a:t> (</a:t>
            </a:r>
            <a:r>
              <a:rPr lang="en-GB" dirty="0" smtClean="0"/>
              <a:t>Ho yang </a:t>
            </a:r>
            <a:r>
              <a:rPr lang="en-GB" dirty="0" err="1"/>
              <a:t>seharusnya</a:t>
            </a:r>
            <a:r>
              <a:rPr lang="en-GB" dirty="0"/>
              <a:t> </a:t>
            </a:r>
            <a:r>
              <a:rPr lang="en-GB" dirty="0" err="1"/>
              <a:t>diterima</a:t>
            </a:r>
            <a:r>
              <a:rPr lang="en-GB" dirty="0"/>
              <a:t> )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sebanyak</a:t>
            </a:r>
            <a:r>
              <a:rPr lang="en-GB" dirty="0"/>
              <a:t> 5 kali.</a:t>
            </a:r>
            <a:endParaRPr lang="en-US" dirty="0"/>
          </a:p>
          <a:p>
            <a:pPr>
              <a:spcAft>
                <a:spcPts val="800"/>
              </a:spcAft>
            </a:pP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setiap</a:t>
            </a:r>
            <a:r>
              <a:rPr lang="en-GB" dirty="0"/>
              <a:t> </a:t>
            </a:r>
            <a:r>
              <a:rPr lang="en-GB" dirty="0" err="1"/>
              <a:t>pengujian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α yang </a:t>
            </a:r>
            <a:r>
              <a:rPr lang="en-GB" dirty="0" err="1"/>
              <a:t>telah</a:t>
            </a:r>
            <a:r>
              <a:rPr lang="en-GB" dirty="0"/>
              <a:t> </a:t>
            </a:r>
            <a:r>
              <a:rPr lang="en-GB" dirty="0" err="1"/>
              <a:t>ditentukan</a:t>
            </a:r>
            <a:r>
              <a:rPr lang="en-GB" dirty="0"/>
              <a:t>, </a:t>
            </a:r>
            <a:r>
              <a:rPr lang="en-GB" dirty="0" err="1"/>
              <a:t>harga</a:t>
            </a:r>
            <a:r>
              <a:rPr lang="en-GB" dirty="0"/>
              <a:t> β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 smtClean="0"/>
              <a:t>dihitung</a:t>
            </a:r>
            <a:r>
              <a:rPr lang="en-GB" dirty="0" smtClean="0"/>
              <a:t>. </a:t>
            </a:r>
          </a:p>
          <a:p>
            <a:pPr>
              <a:spcAft>
                <a:spcPts val="800"/>
              </a:spcAft>
            </a:pPr>
            <a:r>
              <a:rPr lang="en-GB" dirty="0" err="1" smtClean="0"/>
              <a:t>Harga</a:t>
            </a:r>
            <a:r>
              <a:rPr lang="en-GB" dirty="0" smtClean="0"/>
              <a:t>  (</a:t>
            </a:r>
            <a:r>
              <a:rPr lang="en-GB" dirty="0"/>
              <a:t>1- β) </a:t>
            </a:r>
            <a:r>
              <a:rPr lang="en-GB" dirty="0" err="1"/>
              <a:t>disebut</a:t>
            </a:r>
            <a:r>
              <a:rPr lang="en-GB" dirty="0"/>
              <a:t> </a:t>
            </a:r>
            <a:r>
              <a:rPr lang="en-GB" dirty="0" err="1"/>
              <a:t>daya</a:t>
            </a:r>
            <a:r>
              <a:rPr lang="en-GB" dirty="0"/>
              <a:t> </a:t>
            </a:r>
            <a:r>
              <a:rPr lang="en-GB" dirty="0" err="1"/>
              <a:t>uji</a:t>
            </a:r>
            <a:r>
              <a:rPr lang="en-GB" dirty="0"/>
              <a:t> </a:t>
            </a:r>
            <a:r>
              <a:rPr lang="en-GB" dirty="0" err="1" smtClean="0"/>
              <a:t>statistik</a:t>
            </a:r>
            <a:r>
              <a:rPr lang="en-GB" dirty="0" smtClean="0"/>
              <a:t>/power</a:t>
            </a:r>
            <a:r>
              <a:rPr lang="en-GB" dirty="0"/>
              <a:t>. </a:t>
            </a:r>
            <a:r>
              <a:rPr lang="en-GB" dirty="0" err="1"/>
              <a:t>Jadi</a:t>
            </a:r>
            <a:r>
              <a:rPr lang="en-GB" dirty="0"/>
              <a:t> </a:t>
            </a:r>
            <a:r>
              <a:rPr lang="en-GB" dirty="0" err="1"/>
              <a:t>daya</a:t>
            </a:r>
            <a:r>
              <a:rPr lang="en-GB" dirty="0"/>
              <a:t> </a:t>
            </a:r>
            <a:r>
              <a:rPr lang="en-GB" dirty="0" err="1"/>
              <a:t>uji</a:t>
            </a:r>
            <a:r>
              <a:rPr lang="en-GB" dirty="0"/>
              <a:t> </a:t>
            </a:r>
            <a:r>
              <a:rPr lang="en-GB" dirty="0" err="1"/>
              <a:t>statistik</a:t>
            </a:r>
            <a:r>
              <a:rPr lang="en-GB" dirty="0"/>
              <a:t>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peluang</a:t>
            </a:r>
            <a:r>
              <a:rPr lang="en-GB" dirty="0"/>
              <a:t>/ </a:t>
            </a:r>
            <a:r>
              <a:rPr lang="en-GB" dirty="0" err="1"/>
              <a:t>kemungkinan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melakukan</a:t>
            </a:r>
            <a:r>
              <a:rPr lang="en-GB" dirty="0"/>
              <a:t> </a:t>
            </a:r>
            <a:r>
              <a:rPr lang="en-GB" dirty="0" err="1"/>
              <a:t>penolakan</a:t>
            </a:r>
            <a:r>
              <a:rPr lang="en-GB" dirty="0"/>
              <a:t> </a:t>
            </a:r>
            <a:r>
              <a:rPr lang="en-GB" dirty="0" err="1"/>
              <a:t>terhadap</a:t>
            </a:r>
            <a:r>
              <a:rPr lang="en-GB" dirty="0"/>
              <a:t> </a:t>
            </a:r>
            <a:r>
              <a:rPr lang="en-GB" dirty="0" smtClean="0"/>
              <a:t>Ho </a:t>
            </a:r>
            <a:r>
              <a:rPr lang="en-GB" dirty="0"/>
              <a:t>yang </a:t>
            </a:r>
            <a:r>
              <a:rPr lang="en-GB" dirty="0" err="1"/>
              <a:t>salah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ditunjukkan</a:t>
            </a:r>
            <a:r>
              <a:rPr lang="en-GB" dirty="0"/>
              <a:t> </a:t>
            </a:r>
            <a:r>
              <a:rPr lang="en-GB" dirty="0" err="1"/>
              <a:t>oleh</a:t>
            </a:r>
            <a:r>
              <a:rPr lang="en-GB" dirty="0"/>
              <a:t> </a:t>
            </a:r>
            <a:r>
              <a:rPr lang="en-GB" dirty="0" err="1"/>
              <a:t>bilangan</a:t>
            </a:r>
            <a:r>
              <a:rPr lang="en-GB" dirty="0"/>
              <a:t> 1- β.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800"/>
              </a:spcAft>
            </a:pP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statistik</a:t>
            </a:r>
            <a:r>
              <a:rPr lang="en-GB" dirty="0"/>
              <a:t>, yang </a:t>
            </a:r>
            <a:r>
              <a:rPr lang="en-GB" dirty="0" err="1"/>
              <a:t>disebut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hipotesis</a:t>
            </a:r>
            <a:r>
              <a:rPr lang="en-GB" dirty="0"/>
              <a:t> </a:t>
            </a:r>
            <a:r>
              <a:rPr lang="en-GB" dirty="0" err="1"/>
              <a:t>selalu</a:t>
            </a:r>
            <a:r>
              <a:rPr lang="en-GB" dirty="0"/>
              <a:t> </a:t>
            </a:r>
            <a:r>
              <a:rPr lang="en-GB" dirty="0" err="1"/>
              <a:t>diartikan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hipotesis</a:t>
            </a:r>
            <a:r>
              <a:rPr lang="en-GB" dirty="0"/>
              <a:t> </a:t>
            </a:r>
            <a:r>
              <a:rPr lang="en-GB" dirty="0" err="1"/>
              <a:t>statistik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hipotesis</a:t>
            </a:r>
            <a:r>
              <a:rPr lang="en-GB" dirty="0"/>
              <a:t> null (Ho). </a:t>
            </a:r>
            <a:r>
              <a:rPr lang="en-GB" dirty="0" err="1"/>
              <a:t>Hipotesis</a:t>
            </a:r>
            <a:r>
              <a:rPr lang="en-GB" dirty="0"/>
              <a:t> null (Ho) </a:t>
            </a:r>
            <a:r>
              <a:rPr lang="en-GB" dirty="0" err="1"/>
              <a:t>ini</a:t>
            </a:r>
            <a:r>
              <a:rPr lang="en-GB" dirty="0"/>
              <a:t>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menyatakan</a:t>
            </a:r>
            <a:r>
              <a:rPr lang="en-GB" dirty="0"/>
              <a:t> </a:t>
            </a:r>
            <a:r>
              <a:rPr lang="en-GB" dirty="0" err="1"/>
              <a:t>suatu</a:t>
            </a:r>
            <a:r>
              <a:rPr lang="en-GB" dirty="0"/>
              <a:t> </a:t>
            </a:r>
            <a:r>
              <a:rPr lang="en-GB" dirty="0" err="1"/>
              <a:t>jawaban</a:t>
            </a:r>
            <a:r>
              <a:rPr lang="en-GB" dirty="0"/>
              <a:t> </a:t>
            </a:r>
            <a:r>
              <a:rPr lang="en-GB" dirty="0" err="1"/>
              <a:t>sementara</a:t>
            </a:r>
            <a:r>
              <a:rPr lang="en-GB" dirty="0"/>
              <a:t> </a:t>
            </a:r>
            <a:r>
              <a:rPr lang="en-GB" dirty="0" err="1"/>
              <a:t>bahwa</a:t>
            </a:r>
            <a:r>
              <a:rPr lang="en-GB" dirty="0"/>
              <a:t> </a:t>
            </a:r>
            <a:r>
              <a:rPr lang="en-GB" dirty="0" err="1"/>
              <a:t>keadaaan</a:t>
            </a:r>
            <a:r>
              <a:rPr lang="en-GB" dirty="0"/>
              <a:t> yang </a:t>
            </a:r>
            <a:r>
              <a:rPr lang="en-GB" dirty="0" err="1"/>
              <a:t>dibandingkan</a:t>
            </a:r>
            <a:r>
              <a:rPr lang="en-GB" dirty="0"/>
              <a:t> </a:t>
            </a:r>
            <a:r>
              <a:rPr lang="en-GB" dirty="0" err="1"/>
              <a:t>tersebut</a:t>
            </a:r>
            <a:r>
              <a:rPr lang="en-GB" dirty="0"/>
              <a:t>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berbeda</a:t>
            </a:r>
            <a:r>
              <a:rPr lang="en-GB" dirty="0"/>
              <a:t>,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keadaan</a:t>
            </a:r>
            <a:r>
              <a:rPr lang="en-GB" dirty="0"/>
              <a:t> yang </a:t>
            </a:r>
            <a:r>
              <a:rPr lang="en-GB" dirty="0" err="1"/>
              <a:t>dikolerasikan</a:t>
            </a:r>
            <a:r>
              <a:rPr lang="en-GB" dirty="0"/>
              <a:t> </a:t>
            </a:r>
            <a:r>
              <a:rPr lang="en-GB" dirty="0" err="1"/>
              <a:t>tersebut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ada</a:t>
            </a:r>
            <a:r>
              <a:rPr lang="en-GB" dirty="0"/>
              <a:t> </a:t>
            </a:r>
            <a:r>
              <a:rPr lang="en-GB" dirty="0" err="1"/>
              <a:t>hubungan</a:t>
            </a:r>
            <a:r>
              <a:rPr lang="en-GB" dirty="0"/>
              <a:t> </a:t>
            </a:r>
            <a:r>
              <a:rPr lang="en-GB" dirty="0" err="1"/>
              <a:t>didalam</a:t>
            </a:r>
            <a:r>
              <a:rPr lang="en-GB" dirty="0"/>
              <a:t> </a:t>
            </a:r>
            <a:r>
              <a:rPr lang="en-GB" dirty="0" err="1"/>
              <a:t>populasinya</a:t>
            </a:r>
            <a:r>
              <a:rPr lang="en-GB" dirty="0"/>
              <a:t>.</a:t>
            </a:r>
            <a:endParaRPr lang="en-US" dirty="0"/>
          </a:p>
          <a:p>
            <a:pPr>
              <a:spcAft>
                <a:spcPts val="800"/>
              </a:spcAft>
            </a:pPr>
            <a:r>
              <a:rPr lang="en-GB" dirty="0" smtClean="0"/>
              <a:t>Dan </a:t>
            </a:r>
            <a:r>
              <a:rPr lang="en-GB" dirty="0" err="1"/>
              <a:t>supaya</a:t>
            </a:r>
            <a:r>
              <a:rPr lang="en-GB" dirty="0"/>
              <a:t> </a:t>
            </a:r>
            <a:r>
              <a:rPr lang="en-GB" dirty="0" err="1"/>
              <a:t>nampak</a:t>
            </a:r>
            <a:r>
              <a:rPr lang="en-GB" dirty="0"/>
              <a:t> </a:t>
            </a:r>
            <a:r>
              <a:rPr lang="en-GB" dirty="0" err="1"/>
              <a:t>adanya</a:t>
            </a:r>
            <a:r>
              <a:rPr lang="en-GB" dirty="0"/>
              <a:t> </a:t>
            </a:r>
            <a:r>
              <a:rPr lang="en-GB" dirty="0" err="1"/>
              <a:t>dua</a:t>
            </a:r>
            <a:r>
              <a:rPr lang="en-GB" dirty="0"/>
              <a:t> </a:t>
            </a:r>
            <a:r>
              <a:rPr lang="en-GB" dirty="0" err="1"/>
              <a:t>pilihan</a:t>
            </a:r>
            <a:r>
              <a:rPr lang="en-GB" dirty="0"/>
              <a:t>, </a:t>
            </a:r>
            <a:r>
              <a:rPr lang="en-GB" dirty="0" err="1"/>
              <a:t>hipotesis</a:t>
            </a:r>
            <a:r>
              <a:rPr lang="en-GB" dirty="0"/>
              <a:t> Ho </a:t>
            </a:r>
            <a:r>
              <a:rPr lang="en-GB" dirty="0" err="1"/>
              <a:t>ini</a:t>
            </a:r>
            <a:r>
              <a:rPr lang="en-GB" dirty="0"/>
              <a:t> </a:t>
            </a:r>
            <a:r>
              <a:rPr lang="en-GB" dirty="0" err="1"/>
              <a:t>selalu</a:t>
            </a:r>
            <a:r>
              <a:rPr lang="en-GB" dirty="0"/>
              <a:t> </a:t>
            </a:r>
            <a:r>
              <a:rPr lang="en-GB" dirty="0" err="1"/>
              <a:t>didampingi</a:t>
            </a:r>
            <a:r>
              <a:rPr lang="en-GB" dirty="0"/>
              <a:t> </a:t>
            </a:r>
            <a:r>
              <a:rPr lang="en-GB" dirty="0" err="1"/>
              <a:t>oleh</a:t>
            </a:r>
            <a:r>
              <a:rPr lang="en-GB" dirty="0"/>
              <a:t> </a:t>
            </a:r>
            <a:r>
              <a:rPr lang="en-GB" dirty="0" err="1"/>
              <a:t>pernyataan</a:t>
            </a:r>
            <a:r>
              <a:rPr lang="en-GB" dirty="0"/>
              <a:t> lain yang </a:t>
            </a:r>
            <a:r>
              <a:rPr lang="en-GB" dirty="0" err="1"/>
              <a:t>isinya</a:t>
            </a:r>
            <a:r>
              <a:rPr lang="en-GB" dirty="0"/>
              <a:t> </a:t>
            </a:r>
            <a:r>
              <a:rPr lang="en-GB" dirty="0" err="1"/>
              <a:t>berlawanan</a:t>
            </a:r>
            <a:r>
              <a:rPr lang="en-GB" dirty="0"/>
              <a:t>. </a:t>
            </a:r>
            <a:r>
              <a:rPr lang="en-GB" dirty="0" err="1"/>
              <a:t>Pernyataan</a:t>
            </a:r>
            <a:r>
              <a:rPr lang="en-GB" dirty="0"/>
              <a:t> </a:t>
            </a:r>
            <a:r>
              <a:rPr lang="en-GB" dirty="0" err="1"/>
              <a:t>tersebut</a:t>
            </a:r>
            <a:r>
              <a:rPr lang="en-GB" dirty="0"/>
              <a:t> </a:t>
            </a:r>
            <a:r>
              <a:rPr lang="en-GB" dirty="0" err="1"/>
              <a:t>merupakan</a:t>
            </a:r>
            <a:r>
              <a:rPr lang="en-GB" dirty="0"/>
              <a:t> </a:t>
            </a:r>
            <a:r>
              <a:rPr lang="en-GB" dirty="0" err="1"/>
              <a:t>hipotesis</a:t>
            </a:r>
            <a:r>
              <a:rPr lang="en-GB" dirty="0"/>
              <a:t> </a:t>
            </a:r>
            <a:r>
              <a:rPr lang="en-GB" dirty="0" err="1"/>
              <a:t>tandingan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Ho,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disebut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hipotesis</a:t>
            </a:r>
            <a:r>
              <a:rPr lang="en-GB" dirty="0"/>
              <a:t> </a:t>
            </a:r>
            <a:r>
              <a:rPr lang="en-GB" dirty="0" err="1"/>
              <a:t>alternatif</a:t>
            </a:r>
            <a:r>
              <a:rPr lang="en-GB" dirty="0"/>
              <a:t> (Ha).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/>
          </a:bodyPr>
          <a:lstStyle/>
          <a:p>
            <a:r>
              <a:rPr lang="en-GB" dirty="0" err="1"/>
              <a:t>Pasangan</a:t>
            </a:r>
            <a:r>
              <a:rPr lang="en-GB" dirty="0"/>
              <a:t> Ho </a:t>
            </a:r>
            <a:r>
              <a:rPr lang="en-GB" dirty="0" err="1"/>
              <a:t>dan</a:t>
            </a:r>
            <a:r>
              <a:rPr lang="en-GB" dirty="0"/>
              <a:t> Ha </a:t>
            </a:r>
            <a:r>
              <a:rPr lang="en-GB" dirty="0" err="1"/>
              <a:t>atau</a:t>
            </a:r>
            <a:r>
              <a:rPr lang="en-GB" dirty="0"/>
              <a:t> Ho </a:t>
            </a:r>
            <a:r>
              <a:rPr lang="en-GB" dirty="0" err="1"/>
              <a:t>melawan</a:t>
            </a:r>
            <a:r>
              <a:rPr lang="en-GB" dirty="0"/>
              <a:t> Ha </a:t>
            </a:r>
            <a:r>
              <a:rPr lang="en-GB" dirty="0" err="1"/>
              <a:t>ini</a:t>
            </a:r>
            <a:r>
              <a:rPr lang="en-GB" dirty="0"/>
              <a:t>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menentukan</a:t>
            </a:r>
            <a:r>
              <a:rPr lang="en-GB" dirty="0"/>
              <a:t> </a:t>
            </a:r>
            <a:r>
              <a:rPr lang="en-GB" dirty="0" err="1"/>
              <a:t>kriteria</a:t>
            </a:r>
            <a:r>
              <a:rPr lang="en-GB" dirty="0"/>
              <a:t> </a:t>
            </a:r>
            <a:r>
              <a:rPr lang="en-GB" dirty="0" err="1"/>
              <a:t>pengujian</a:t>
            </a:r>
            <a:r>
              <a:rPr lang="en-GB" dirty="0"/>
              <a:t> yang </a:t>
            </a:r>
            <a:r>
              <a:rPr lang="en-GB" dirty="0" err="1" smtClean="0"/>
              <a:t>menetapkan</a:t>
            </a:r>
            <a:r>
              <a:rPr lang="en-GB" dirty="0" smtClean="0"/>
              <a:t> </a:t>
            </a:r>
            <a:r>
              <a:rPr lang="en-GB" dirty="0" err="1"/>
              <a:t>daerah</a:t>
            </a:r>
            <a:r>
              <a:rPr lang="en-GB" dirty="0"/>
              <a:t> </a:t>
            </a:r>
            <a:r>
              <a:rPr lang="en-GB" dirty="0" err="1"/>
              <a:t>penerimaan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daerah</a:t>
            </a:r>
            <a:r>
              <a:rPr lang="en-GB" dirty="0"/>
              <a:t> </a:t>
            </a:r>
            <a:r>
              <a:rPr lang="en-GB" dirty="0" err="1"/>
              <a:t>penolakan</a:t>
            </a:r>
            <a:r>
              <a:rPr lang="en-GB" dirty="0"/>
              <a:t> </a:t>
            </a:r>
            <a:r>
              <a:rPr lang="en-GB" dirty="0" err="1"/>
              <a:t>hipotesis</a:t>
            </a:r>
            <a:r>
              <a:rPr lang="en-GB" dirty="0"/>
              <a:t>. </a:t>
            </a:r>
            <a:r>
              <a:rPr lang="en-GB" dirty="0" err="1"/>
              <a:t>Daerah</a:t>
            </a:r>
            <a:r>
              <a:rPr lang="en-GB" dirty="0"/>
              <a:t> </a:t>
            </a:r>
            <a:r>
              <a:rPr lang="en-GB" dirty="0" err="1"/>
              <a:t>penolakan</a:t>
            </a:r>
            <a:r>
              <a:rPr lang="en-GB" dirty="0"/>
              <a:t> </a:t>
            </a:r>
            <a:r>
              <a:rPr lang="en-GB" dirty="0" err="1"/>
              <a:t>hipotesis</a:t>
            </a:r>
            <a:r>
              <a:rPr lang="en-GB" dirty="0"/>
              <a:t> </a:t>
            </a:r>
            <a:r>
              <a:rPr lang="en-GB" dirty="0" err="1"/>
              <a:t>ini</a:t>
            </a:r>
            <a:r>
              <a:rPr lang="en-GB" dirty="0"/>
              <a:t> </a:t>
            </a:r>
            <a:r>
              <a:rPr lang="en-GB" dirty="0" err="1"/>
              <a:t>sering</a:t>
            </a:r>
            <a:r>
              <a:rPr lang="en-GB" dirty="0"/>
              <a:t> pula </a:t>
            </a:r>
            <a:r>
              <a:rPr lang="en-GB" dirty="0" err="1"/>
              <a:t>dikenal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nama</a:t>
            </a:r>
            <a:r>
              <a:rPr lang="en-GB" dirty="0"/>
              <a:t> </a:t>
            </a:r>
            <a:r>
              <a:rPr lang="en-GB" dirty="0" err="1"/>
              <a:t>daerah</a:t>
            </a:r>
            <a:r>
              <a:rPr lang="en-GB" dirty="0"/>
              <a:t> </a:t>
            </a:r>
            <a:r>
              <a:rPr lang="en-GB" dirty="0" err="1"/>
              <a:t>kritis</a:t>
            </a:r>
            <a:r>
              <a:rPr lang="en-GB" dirty="0"/>
              <a:t>.</a:t>
            </a:r>
            <a:endParaRPr lang="en-US" dirty="0"/>
          </a:p>
          <a:p>
            <a:r>
              <a:rPr lang="en-GB" dirty="0" err="1" smtClean="0"/>
              <a:t>Misalkan</a:t>
            </a:r>
            <a:r>
              <a:rPr lang="en-GB" dirty="0" smtClean="0"/>
              <a:t> </a:t>
            </a:r>
            <a:r>
              <a:rPr lang="en-GB" dirty="0"/>
              <a:t>yang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diuji</a:t>
            </a:r>
            <a:r>
              <a:rPr lang="en-GB" dirty="0"/>
              <a:t>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suatu</a:t>
            </a:r>
            <a:r>
              <a:rPr lang="en-GB" dirty="0"/>
              <a:t> parameter θ (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penggunaannya</a:t>
            </a:r>
            <a:r>
              <a:rPr lang="en-GB" dirty="0"/>
              <a:t> θ </a:t>
            </a:r>
            <a:r>
              <a:rPr lang="en-GB" dirty="0" err="1"/>
              <a:t>ini</a:t>
            </a:r>
            <a:r>
              <a:rPr lang="en-GB" dirty="0"/>
              <a:t> </a:t>
            </a:r>
            <a:r>
              <a:rPr lang="en-GB" dirty="0" err="1"/>
              <a:t>bisa</a:t>
            </a:r>
            <a:r>
              <a:rPr lang="en-GB" dirty="0"/>
              <a:t> </a:t>
            </a:r>
            <a:r>
              <a:rPr lang="en-GB" dirty="0" err="1"/>
              <a:t>berupa</a:t>
            </a:r>
            <a:r>
              <a:rPr lang="en-GB" dirty="0"/>
              <a:t> rata-rata µ, </a:t>
            </a:r>
            <a:r>
              <a:rPr lang="en-GB" dirty="0" err="1"/>
              <a:t>proporsi</a:t>
            </a:r>
            <a:r>
              <a:rPr lang="en-GB" dirty="0"/>
              <a:t> π, </a:t>
            </a:r>
            <a:r>
              <a:rPr lang="en-GB" dirty="0" err="1"/>
              <a:t>simpangan</a:t>
            </a:r>
            <a:r>
              <a:rPr lang="en-GB" dirty="0"/>
              <a:t> </a:t>
            </a:r>
            <a:r>
              <a:rPr lang="en-GB" dirty="0" err="1"/>
              <a:t>baku</a:t>
            </a:r>
            <a:r>
              <a:rPr lang="en-GB" dirty="0"/>
              <a:t> σ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sebagainya</a:t>
            </a:r>
            <a:r>
              <a:rPr lang="en-GB" dirty="0"/>
              <a:t>), </a:t>
            </a:r>
            <a:r>
              <a:rPr lang="en-GB" dirty="0" err="1"/>
              <a:t>maka</a:t>
            </a:r>
            <a:r>
              <a:rPr lang="en-GB" dirty="0"/>
              <a:t>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ditemukan</a:t>
            </a:r>
            <a:r>
              <a:rPr lang="en-GB" dirty="0"/>
              <a:t> </a:t>
            </a:r>
            <a:r>
              <a:rPr lang="en-GB" dirty="0" err="1"/>
              <a:t>adanya</a:t>
            </a:r>
            <a:r>
              <a:rPr lang="en-GB" dirty="0"/>
              <a:t> </a:t>
            </a:r>
            <a:r>
              <a:rPr lang="en-GB" dirty="0" err="1"/>
              <a:t>pasangan</a:t>
            </a:r>
            <a:r>
              <a:rPr lang="en-GB" dirty="0"/>
              <a:t> Ho </a:t>
            </a:r>
            <a:r>
              <a:rPr lang="en-GB" dirty="0" err="1"/>
              <a:t>dan</a:t>
            </a:r>
            <a:r>
              <a:rPr lang="en-GB" dirty="0"/>
              <a:t> Ha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berikut</a:t>
            </a:r>
            <a:r>
              <a:rPr lang="en-GB" dirty="0"/>
              <a:t>: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Rumusan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Ho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Ha</a:t>
            </a:r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b="1" i="1" u="sng" dirty="0" err="1"/>
              <a:t>Sama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smtClean="0"/>
              <a:t>Ho </a:t>
            </a:r>
            <a:r>
              <a:rPr lang="en-US" dirty="0" err="1"/>
              <a:t>dan</a:t>
            </a:r>
            <a:r>
              <a:rPr lang="en-US" dirty="0"/>
              <a:t> Ha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 lvl="0"/>
            <a:r>
              <a:rPr lang="en-US" dirty="0"/>
              <a:t>Ho : θ = </a:t>
            </a:r>
            <a:r>
              <a:rPr lang="en-US" dirty="0" err="1" smtClean="0"/>
              <a:t>θo</a:t>
            </a:r>
            <a:r>
              <a:rPr lang="en-US" dirty="0" smtClean="0"/>
              <a:t>    </a:t>
            </a:r>
            <a:r>
              <a:rPr lang="en-US" dirty="0" smtClean="0">
                <a:sym typeface="Wingdings" pitchFamily="2" charset="2"/>
              </a:rPr>
              <a:t>  </a:t>
            </a:r>
            <a:r>
              <a:rPr lang="en-US" dirty="0" smtClean="0"/>
              <a:t>Ha </a:t>
            </a:r>
            <a:r>
              <a:rPr lang="en-US" dirty="0"/>
              <a:t>: θ = θ1</a:t>
            </a:r>
          </a:p>
          <a:p>
            <a:pPr lvl="0"/>
            <a:r>
              <a:rPr lang="en-US" dirty="0" smtClean="0"/>
              <a:t>Ho : </a:t>
            </a:r>
            <a:r>
              <a:rPr lang="en-US" dirty="0"/>
              <a:t>θ = </a:t>
            </a:r>
            <a:r>
              <a:rPr lang="en-US" dirty="0" err="1" smtClean="0"/>
              <a:t>θo</a:t>
            </a:r>
            <a:r>
              <a:rPr lang="en-US" dirty="0" smtClean="0"/>
              <a:t>    </a:t>
            </a:r>
            <a:r>
              <a:rPr lang="en-US" dirty="0" smtClean="0">
                <a:sym typeface="Wingdings" pitchFamily="2" charset="2"/>
              </a:rPr>
              <a:t>  </a:t>
            </a:r>
            <a:r>
              <a:rPr lang="en-US" dirty="0" smtClean="0"/>
              <a:t>Ha : </a:t>
            </a:r>
            <a:r>
              <a:rPr lang="en-US" dirty="0"/>
              <a:t>θ ≠ θ1</a:t>
            </a:r>
          </a:p>
          <a:p>
            <a:pPr lvl="0"/>
            <a:r>
              <a:rPr lang="en-US" dirty="0" smtClean="0"/>
              <a:t>Ho : </a:t>
            </a:r>
            <a:r>
              <a:rPr lang="en-US" dirty="0"/>
              <a:t>θ = </a:t>
            </a:r>
            <a:r>
              <a:rPr lang="en-US" dirty="0" err="1" smtClean="0"/>
              <a:t>θo</a:t>
            </a:r>
            <a:r>
              <a:rPr lang="en-US" dirty="0" smtClean="0"/>
              <a:t>    </a:t>
            </a:r>
            <a:r>
              <a:rPr lang="en-US" dirty="0" smtClean="0">
                <a:sym typeface="Wingdings" pitchFamily="2" charset="2"/>
              </a:rPr>
              <a:t>  </a:t>
            </a:r>
            <a:r>
              <a:rPr lang="en-US" dirty="0" smtClean="0"/>
              <a:t>Ha : </a:t>
            </a:r>
            <a:r>
              <a:rPr lang="en-US" dirty="0"/>
              <a:t>θ </a:t>
            </a:r>
            <a:r>
              <a:rPr lang="en-US" dirty="0">
                <a:sym typeface="Symbol"/>
              </a:rPr>
              <a:t></a:t>
            </a:r>
            <a:r>
              <a:rPr lang="en-US" dirty="0"/>
              <a:t> </a:t>
            </a:r>
            <a:r>
              <a:rPr lang="en-US" dirty="0" err="1"/>
              <a:t>θo</a:t>
            </a:r>
            <a:endParaRPr lang="en-US" dirty="0"/>
          </a:p>
          <a:p>
            <a:pPr lvl="0"/>
            <a:r>
              <a:rPr lang="en-US" dirty="0" smtClean="0"/>
              <a:t>Ho : </a:t>
            </a:r>
            <a:r>
              <a:rPr lang="en-US" dirty="0"/>
              <a:t>θ = </a:t>
            </a:r>
            <a:r>
              <a:rPr lang="en-US" dirty="0" err="1" smtClean="0"/>
              <a:t>θo</a:t>
            </a:r>
            <a:r>
              <a:rPr lang="en-US" dirty="0" smtClean="0"/>
              <a:t>    </a:t>
            </a:r>
            <a:r>
              <a:rPr lang="en-US" dirty="0" smtClean="0">
                <a:sym typeface="Wingdings" pitchFamily="2" charset="2"/>
              </a:rPr>
              <a:t>  </a:t>
            </a:r>
            <a:r>
              <a:rPr lang="en-US" dirty="0" smtClean="0"/>
              <a:t>Ha : </a:t>
            </a:r>
            <a:r>
              <a:rPr lang="en-US" dirty="0"/>
              <a:t>θ &lt; </a:t>
            </a:r>
            <a:r>
              <a:rPr lang="en-US" dirty="0" err="1"/>
              <a:t>θo</a:t>
            </a:r>
            <a:endParaRPr lang="en-US" dirty="0"/>
          </a:p>
          <a:p>
            <a:pPr>
              <a:buNone/>
            </a:pPr>
            <a:endParaRPr lang="en-US" dirty="0"/>
          </a:p>
          <a:p>
            <a:pPr lvl="0"/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 </a:t>
            </a:r>
            <a:r>
              <a:rPr lang="en-US" b="1" i="1" u="sng" dirty="0" err="1"/>
              <a:t>Maksimum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smtClean="0"/>
              <a:t>Ho </a:t>
            </a:r>
            <a:r>
              <a:rPr lang="en-US" dirty="0" err="1"/>
              <a:t>dan</a:t>
            </a:r>
            <a:r>
              <a:rPr lang="en-US" dirty="0"/>
              <a:t> Ha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: </a:t>
            </a:r>
          </a:p>
          <a:p>
            <a:r>
              <a:rPr lang="en-US" dirty="0" smtClean="0"/>
              <a:t>Ho </a:t>
            </a:r>
            <a:r>
              <a:rPr lang="en-US" dirty="0"/>
              <a:t>: θ ≤ </a:t>
            </a:r>
            <a:r>
              <a:rPr lang="en-US" dirty="0" err="1"/>
              <a:t>θo</a:t>
            </a:r>
            <a:r>
              <a:rPr lang="en-US" dirty="0"/>
              <a:t> 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 Ha : θ </a:t>
            </a:r>
            <a:r>
              <a:rPr lang="en-US" dirty="0">
                <a:sym typeface="Symbol"/>
              </a:rPr>
              <a:t></a:t>
            </a:r>
            <a:r>
              <a:rPr lang="en-US" dirty="0"/>
              <a:t> </a:t>
            </a:r>
            <a:r>
              <a:rPr lang="en-US" dirty="0" err="1"/>
              <a:t>θo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 lvl="0"/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b="1" i="1" u="sng" dirty="0"/>
              <a:t>Minimum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perumusan</a:t>
            </a:r>
            <a:r>
              <a:rPr lang="en-US" dirty="0"/>
              <a:t> Ho </a:t>
            </a:r>
            <a:r>
              <a:rPr lang="en-US" dirty="0" err="1"/>
              <a:t>dan</a:t>
            </a:r>
            <a:r>
              <a:rPr lang="en-US" dirty="0"/>
              <a:t> Ha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:</a:t>
            </a:r>
          </a:p>
          <a:p>
            <a:r>
              <a:rPr lang="en-US" dirty="0" smtClean="0"/>
              <a:t>Ho </a:t>
            </a:r>
            <a:r>
              <a:rPr lang="en-US" dirty="0"/>
              <a:t>: θ ≥ </a:t>
            </a:r>
            <a:r>
              <a:rPr lang="en-US" dirty="0" err="1"/>
              <a:t>θo</a:t>
            </a:r>
            <a:r>
              <a:rPr lang="en-US" dirty="0"/>
              <a:t> 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 Ha : θ &lt; </a:t>
            </a:r>
            <a:r>
              <a:rPr lang="en-US" dirty="0" err="1"/>
              <a:t>θo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dirty="0" err="1" smtClean="0">
                <a:latin typeface="Berlin Sans FB" pitchFamily="34" charset="0"/>
              </a:rPr>
              <a:t>Penerimaan</a:t>
            </a:r>
            <a:r>
              <a:rPr lang="en-US" dirty="0" smtClean="0">
                <a:latin typeface="Berlin Sans FB" pitchFamily="34" charset="0"/>
              </a:rPr>
              <a:t> &amp; </a:t>
            </a:r>
            <a:r>
              <a:rPr lang="en-US" dirty="0" err="1" smtClean="0">
                <a:latin typeface="Berlin Sans FB" pitchFamily="34" charset="0"/>
              </a:rPr>
              <a:t>Penolakan</a:t>
            </a:r>
            <a:r>
              <a:rPr lang="en-US" dirty="0" smtClean="0">
                <a:latin typeface="Berlin Sans FB" pitchFamily="34" charset="0"/>
              </a:rPr>
              <a:t> Ho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800"/>
              </a:spcAft>
            </a:pPr>
            <a:r>
              <a:rPr lang="en-GB" dirty="0" err="1">
                <a:latin typeface="Berlin Sans FB" pitchFamily="34" charset="0"/>
              </a:rPr>
              <a:t>Adapun</a:t>
            </a:r>
            <a:r>
              <a:rPr lang="en-GB" dirty="0">
                <a:latin typeface="Berlin Sans FB" pitchFamily="34" charset="0"/>
              </a:rPr>
              <a:t> </a:t>
            </a:r>
            <a:r>
              <a:rPr lang="en-GB" dirty="0" err="1">
                <a:latin typeface="Berlin Sans FB" pitchFamily="34" charset="0"/>
              </a:rPr>
              <a:t>peranan</a:t>
            </a:r>
            <a:r>
              <a:rPr lang="en-GB" dirty="0">
                <a:latin typeface="Berlin Sans FB" pitchFamily="34" charset="0"/>
              </a:rPr>
              <a:t> </a:t>
            </a:r>
            <a:r>
              <a:rPr lang="en-GB" dirty="0" err="1">
                <a:latin typeface="Berlin Sans FB" pitchFamily="34" charset="0"/>
              </a:rPr>
              <a:t>hipotesis</a:t>
            </a:r>
            <a:r>
              <a:rPr lang="en-GB" dirty="0">
                <a:latin typeface="Berlin Sans FB" pitchFamily="34" charset="0"/>
              </a:rPr>
              <a:t> </a:t>
            </a:r>
            <a:r>
              <a:rPr lang="en-GB" dirty="0" err="1">
                <a:latin typeface="Berlin Sans FB" pitchFamily="34" charset="0"/>
              </a:rPr>
              <a:t>alternatif</a:t>
            </a:r>
            <a:r>
              <a:rPr lang="en-GB" dirty="0">
                <a:latin typeface="Berlin Sans FB" pitchFamily="34" charset="0"/>
              </a:rPr>
              <a:t> (Ha) </a:t>
            </a:r>
            <a:r>
              <a:rPr lang="en-GB" dirty="0" err="1">
                <a:latin typeface="Berlin Sans FB" pitchFamily="34" charset="0"/>
              </a:rPr>
              <a:t>dalam</a:t>
            </a:r>
            <a:r>
              <a:rPr lang="en-GB" dirty="0">
                <a:latin typeface="Berlin Sans FB" pitchFamily="34" charset="0"/>
              </a:rPr>
              <a:t> </a:t>
            </a:r>
            <a:r>
              <a:rPr lang="en-GB" dirty="0" err="1">
                <a:latin typeface="Berlin Sans FB" pitchFamily="34" charset="0"/>
              </a:rPr>
              <a:t>penentuan</a:t>
            </a:r>
            <a:r>
              <a:rPr lang="en-GB" dirty="0">
                <a:latin typeface="Berlin Sans FB" pitchFamily="34" charset="0"/>
              </a:rPr>
              <a:t> </a:t>
            </a:r>
            <a:r>
              <a:rPr lang="en-GB" dirty="0" err="1">
                <a:latin typeface="Berlin Sans FB" pitchFamily="34" charset="0"/>
              </a:rPr>
              <a:t>daerah</a:t>
            </a:r>
            <a:r>
              <a:rPr lang="en-GB" dirty="0">
                <a:latin typeface="Berlin Sans FB" pitchFamily="34" charset="0"/>
              </a:rPr>
              <a:t> </a:t>
            </a:r>
            <a:r>
              <a:rPr lang="en-GB" dirty="0" err="1">
                <a:latin typeface="Berlin Sans FB" pitchFamily="34" charset="0"/>
              </a:rPr>
              <a:t>kritis</a:t>
            </a:r>
            <a:r>
              <a:rPr lang="en-GB" dirty="0">
                <a:latin typeface="Berlin Sans FB" pitchFamily="34" charset="0"/>
              </a:rPr>
              <a:t> (</a:t>
            </a:r>
            <a:r>
              <a:rPr lang="en-GB" dirty="0" err="1">
                <a:latin typeface="Berlin Sans FB" pitchFamily="34" charset="0"/>
              </a:rPr>
              <a:t>daerah</a:t>
            </a:r>
            <a:r>
              <a:rPr lang="en-GB" dirty="0">
                <a:latin typeface="Berlin Sans FB" pitchFamily="34" charset="0"/>
              </a:rPr>
              <a:t> </a:t>
            </a:r>
            <a:r>
              <a:rPr lang="en-GB" dirty="0" err="1">
                <a:latin typeface="Berlin Sans FB" pitchFamily="34" charset="0"/>
              </a:rPr>
              <a:t>penolakan</a:t>
            </a:r>
            <a:r>
              <a:rPr lang="en-GB" dirty="0">
                <a:latin typeface="Berlin Sans FB" pitchFamily="34" charset="0"/>
              </a:rPr>
              <a:t> Ho) </a:t>
            </a:r>
            <a:r>
              <a:rPr lang="en-GB" dirty="0" err="1">
                <a:latin typeface="Berlin Sans FB" pitchFamily="34" charset="0"/>
              </a:rPr>
              <a:t>adalah</a:t>
            </a:r>
            <a:r>
              <a:rPr lang="en-GB" dirty="0">
                <a:latin typeface="Berlin Sans FB" pitchFamily="34" charset="0"/>
              </a:rPr>
              <a:t> </a:t>
            </a:r>
            <a:r>
              <a:rPr lang="en-GB" dirty="0" err="1">
                <a:latin typeface="Berlin Sans FB" pitchFamily="34" charset="0"/>
              </a:rPr>
              <a:t>sebagai</a:t>
            </a:r>
            <a:r>
              <a:rPr lang="en-GB" dirty="0">
                <a:latin typeface="Berlin Sans FB" pitchFamily="34" charset="0"/>
              </a:rPr>
              <a:t> </a:t>
            </a:r>
            <a:r>
              <a:rPr lang="en-GB" dirty="0" err="1">
                <a:latin typeface="Berlin Sans FB" pitchFamily="34" charset="0"/>
              </a:rPr>
              <a:t>berikut</a:t>
            </a:r>
            <a:r>
              <a:rPr lang="en-GB" dirty="0">
                <a:latin typeface="Berlin Sans FB" pitchFamily="34" charset="0"/>
              </a:rPr>
              <a:t>:</a:t>
            </a:r>
            <a:endParaRPr lang="en-US" dirty="0">
              <a:latin typeface="Berlin Sans FB" pitchFamily="34" charset="0"/>
            </a:endParaRPr>
          </a:p>
          <a:p>
            <a:pPr lvl="0">
              <a:spcAft>
                <a:spcPts val="800"/>
              </a:spcAft>
            </a:pPr>
            <a:r>
              <a:rPr lang="en-US" dirty="0" err="1">
                <a:latin typeface="Berlin Sans FB" pitchFamily="34" charset="0"/>
              </a:rPr>
              <a:t>Jika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hipotesis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alternatif</a:t>
            </a:r>
            <a:r>
              <a:rPr lang="en-US" dirty="0">
                <a:latin typeface="Berlin Sans FB" pitchFamily="34" charset="0"/>
              </a:rPr>
              <a:t> (Ha) </a:t>
            </a:r>
            <a:r>
              <a:rPr lang="en-US" dirty="0" err="1">
                <a:latin typeface="Berlin Sans FB" pitchFamily="34" charset="0"/>
              </a:rPr>
              <a:t>mempunyai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rumusan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u="sng" dirty="0" err="1">
                <a:latin typeface="Berlin Sans FB" pitchFamily="34" charset="0"/>
              </a:rPr>
              <a:t>tidak</a:t>
            </a:r>
            <a:r>
              <a:rPr lang="en-US" u="sng" dirty="0">
                <a:latin typeface="Berlin Sans FB" pitchFamily="34" charset="0"/>
              </a:rPr>
              <a:t> </a:t>
            </a:r>
            <a:r>
              <a:rPr lang="en-US" u="sng" dirty="0" err="1">
                <a:latin typeface="Berlin Sans FB" pitchFamily="34" charset="0"/>
              </a:rPr>
              <a:t>sama</a:t>
            </a:r>
            <a:r>
              <a:rPr lang="en-US" u="sng" dirty="0">
                <a:latin typeface="Berlin Sans FB" pitchFamily="34" charset="0"/>
              </a:rPr>
              <a:t> </a:t>
            </a:r>
            <a:r>
              <a:rPr lang="en-US" dirty="0">
                <a:latin typeface="Berlin Sans FB" pitchFamily="34" charset="0"/>
              </a:rPr>
              <a:t>(</a:t>
            </a:r>
            <a:r>
              <a:rPr lang="en-US" b="1" dirty="0">
                <a:latin typeface="Berlin Sans FB" pitchFamily="34" charset="0"/>
              </a:rPr>
              <a:t>≠</a:t>
            </a:r>
            <a:r>
              <a:rPr lang="en-US" dirty="0">
                <a:latin typeface="Berlin Sans FB" pitchFamily="34" charset="0"/>
              </a:rPr>
              <a:t>), </a:t>
            </a:r>
            <a:r>
              <a:rPr lang="en-US" dirty="0" err="1">
                <a:latin typeface="Berlin Sans FB" pitchFamily="34" charset="0"/>
              </a:rPr>
              <a:t>maka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dalam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distribusi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statistik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digunakan</a:t>
            </a:r>
            <a:r>
              <a:rPr lang="en-US" dirty="0">
                <a:latin typeface="Berlin Sans FB" pitchFamily="34" charset="0"/>
              </a:rPr>
              <a:t>, normal </a:t>
            </a:r>
            <a:r>
              <a:rPr lang="en-US" dirty="0" err="1">
                <a:latin typeface="Berlin Sans FB" pitchFamily="34" charset="0"/>
              </a:rPr>
              <a:t>untuk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angka</a:t>
            </a:r>
            <a:r>
              <a:rPr lang="en-US" dirty="0">
                <a:latin typeface="Berlin Sans FB" pitchFamily="34" charset="0"/>
              </a:rPr>
              <a:t> Z, student </a:t>
            </a:r>
            <a:r>
              <a:rPr lang="en-US" dirty="0" err="1" smtClean="0">
                <a:latin typeface="Berlin Sans FB" pitchFamily="34" charset="0"/>
              </a:rPr>
              <a:t>untuk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angka</a:t>
            </a:r>
            <a:r>
              <a:rPr lang="en-US" dirty="0" smtClean="0">
                <a:latin typeface="Berlin Sans FB" pitchFamily="34" charset="0"/>
              </a:rPr>
              <a:t>  t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seterusnya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terdapat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dua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daerah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kritis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masing-masing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terdapat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ujung-ujung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distribusi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pPr>
              <a:spcAft>
                <a:spcPts val="800"/>
              </a:spcAft>
            </a:pPr>
            <a:r>
              <a:rPr lang="en-US" dirty="0" err="1">
                <a:latin typeface="Berlin Sans FB" pitchFamily="34" charset="0"/>
              </a:rPr>
              <a:t>Luas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daerah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kritis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tiap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ujung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adalah</a:t>
            </a:r>
            <a:r>
              <a:rPr lang="en-US" dirty="0">
                <a:latin typeface="Berlin Sans FB" pitchFamily="34" charset="0"/>
              </a:rPr>
              <a:t> ½ α. Dan </a:t>
            </a:r>
            <a:r>
              <a:rPr lang="en-US" dirty="0" err="1">
                <a:latin typeface="Berlin Sans FB" pitchFamily="34" charset="0"/>
              </a:rPr>
              <a:t>karena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duan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daerah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penolakan</a:t>
            </a:r>
            <a:r>
              <a:rPr lang="en-US" dirty="0">
                <a:latin typeface="Berlin Sans FB" pitchFamily="34" charset="0"/>
              </a:rPr>
              <a:t> Ho </a:t>
            </a:r>
            <a:r>
              <a:rPr lang="en-US" dirty="0" err="1">
                <a:latin typeface="Berlin Sans FB" pitchFamily="34" charset="0"/>
              </a:rPr>
              <a:t>ini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maka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dinamakan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pengujian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dua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pihak</a:t>
            </a:r>
            <a:r>
              <a:rPr lang="en-US" dirty="0">
                <a:latin typeface="Berlin Sans FB" pitchFamily="34" charset="0"/>
              </a:rPr>
              <a:t> (</a:t>
            </a:r>
            <a:r>
              <a:rPr lang="en-US" dirty="0" err="1">
                <a:latin typeface="Berlin Sans FB" pitchFamily="34" charset="0"/>
              </a:rPr>
              <a:t>dua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ekor</a:t>
            </a:r>
            <a:r>
              <a:rPr lang="en-US" dirty="0">
                <a:latin typeface="Berlin Sans FB" pitchFamily="34" charset="0"/>
              </a:rPr>
              <a:t>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Berlin Sans FB" pitchFamily="34" charset="0"/>
              </a:rPr>
              <a:t>Uji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Dua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pihak</a:t>
            </a:r>
            <a:r>
              <a:rPr lang="en-US" dirty="0" smtClean="0">
                <a:latin typeface="Berlin Sans FB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</a:rPr>
              <a:t>Kanan</a:t>
            </a:r>
            <a:r>
              <a:rPr lang="en-US" dirty="0" smtClean="0">
                <a:latin typeface="Berlin Sans FB" pitchFamily="34" charset="0"/>
              </a:rPr>
              <a:t> &amp; </a:t>
            </a:r>
            <a:r>
              <a:rPr lang="en-US" dirty="0" err="1" smtClean="0">
                <a:latin typeface="Berlin Sans FB" pitchFamily="34" charset="0"/>
              </a:rPr>
              <a:t>Kiri</a:t>
            </a:r>
            <a:r>
              <a:rPr lang="en-US" dirty="0" smtClean="0">
                <a:latin typeface="Berlin Sans FB" pitchFamily="34" charset="0"/>
              </a:rPr>
              <a:t>)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752600"/>
            <a:ext cx="7848599" cy="33058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1085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UJI HIPOTESIS</vt:lpstr>
      <vt:lpstr>Lanjutan Uji Hipotesis</vt:lpstr>
      <vt:lpstr>Pengambilan Keputusan</vt:lpstr>
      <vt:lpstr>Slide 4</vt:lpstr>
      <vt:lpstr>Slide 5</vt:lpstr>
      <vt:lpstr>Slide 6</vt:lpstr>
      <vt:lpstr>Rumusan Ho dan Ha</vt:lpstr>
      <vt:lpstr>Penerimaan &amp; Penolakan Ho</vt:lpstr>
      <vt:lpstr>Uji Dua pihak (Kanan &amp; Kiri)</vt:lpstr>
      <vt:lpstr>Kriteria Penerimaan &amp; Penolakan</vt:lpstr>
      <vt:lpstr>Uji Satu Pihak Kanan</vt:lpstr>
      <vt:lpstr>Uji Satu Pihak Kanan</vt:lpstr>
      <vt:lpstr>Uji Satu Pihak Kiri</vt:lpstr>
      <vt:lpstr>Uji Satu Pihak Kiri</vt:lpstr>
    </vt:vector>
  </TitlesOfParts>
  <Company>aku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UJI HIPOTESIS</dc:title>
  <dc:creator>owie</dc:creator>
  <cp:lastModifiedBy>owie</cp:lastModifiedBy>
  <cp:revision>4</cp:revision>
  <dcterms:created xsi:type="dcterms:W3CDTF">2011-10-24T22:56:55Z</dcterms:created>
  <dcterms:modified xsi:type="dcterms:W3CDTF">2011-10-24T23:40:44Z</dcterms:modified>
</cp:coreProperties>
</file>