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heme/themeOverride12.xml" ContentType="application/vnd.openxmlformats-officedocument.themeOverride+xml"/>
  <Override PartName="/ppt/theme/themeOverride30.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heme/themeOverride39.xml" ContentType="application/vnd.openxmlformats-officedocument.themeOverride+xml"/>
  <Override PartName="/ppt/theme/themeOverride57.xml" ContentType="application/vnd.openxmlformats-officedocument.themeOverride+xml"/>
  <Override PartName="/ppt/theme/themeOverride17.xml" ContentType="application/vnd.openxmlformats-officedocument.themeOverride+xml"/>
  <Override PartName="/ppt/theme/themeOverride28.xml" ContentType="application/vnd.openxmlformats-officedocument.themeOverride+xml"/>
  <Override PartName="/ppt/theme/themeOverride46.xml" ContentType="application/vnd.openxmlformats-officedocument.themeOverride+xml"/>
  <Override PartName="/ppt/theme/themeOverride24.xml" ContentType="application/vnd.openxmlformats-officedocument.themeOverride+xml"/>
  <Override PartName="/ppt/theme/themeOverride35.xml" ContentType="application/vnd.openxmlformats-officedocument.themeOverride+xml"/>
  <Override PartName="/ppt/theme/themeOverride53.xml" ContentType="application/vnd.openxmlformats-officedocument.themeOverr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heme/themeOverride13.xml" ContentType="application/vnd.openxmlformats-officedocument.themeOverride+xml"/>
  <Override PartName="/ppt/theme/themeOverride42.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theme/themeOverride20.xml" ContentType="application/vnd.openxmlformats-officedocument.themeOverride+xml"/>
  <Override PartName="/ppt/theme/themeOverride31.xml" ContentType="application/vnd.openxmlformats-officedocument.themeOverr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theme/themeOverride29.xml" ContentType="application/vnd.openxmlformats-officedocument.themeOverride+xml"/>
  <Override PartName="/ppt/theme/themeOverride38.xml" ContentType="application/vnd.openxmlformats-officedocument.themeOverride+xml"/>
  <Override PartName="/ppt/theme/themeOverride47.xml" ContentType="application/vnd.openxmlformats-officedocument.themeOverride+xml"/>
  <Override PartName="/ppt/theme/themeOverride49.xml" ContentType="application/vnd.openxmlformats-officedocument.themeOverride+xml"/>
  <Override PartName="/ppt/theme/themeOverride58.xml" ContentType="application/vnd.openxmlformats-officedocument.themeOverride+xml"/>
  <Override PartName="/ppt/slideLayouts/slideLayout10.xml" ContentType="application/vnd.openxmlformats-officedocument.presentationml.slideLayout+xml"/>
  <Default Extension="vml" ContentType="application/vnd.openxmlformats-officedocument.vmlDrawing"/>
  <Override PartName="/ppt/theme/themeOverride18.xml" ContentType="application/vnd.openxmlformats-officedocument.themeOverride+xml"/>
  <Override PartName="/ppt/theme/themeOverride27.xml" ContentType="application/vnd.openxmlformats-officedocument.themeOverride+xml"/>
  <Override PartName="/ppt/theme/themeOverride36.xml" ContentType="application/vnd.openxmlformats-officedocument.themeOverride+xml"/>
  <Override PartName="/ppt/theme/themeOverride45.xml" ContentType="application/vnd.openxmlformats-officedocument.themeOverride+xml"/>
  <Override PartName="/ppt/theme/themeOverride56.xml" ContentType="application/vnd.openxmlformats-officedocument.themeOverride+xml"/>
  <Override PartName="/ppt/theme/themeOverride16.xml" ContentType="application/vnd.openxmlformats-officedocument.themeOverride+xml"/>
  <Override PartName="/ppt/theme/themeOverride25.xml" ContentType="application/vnd.openxmlformats-officedocument.themeOverride+xml"/>
  <Override PartName="/ppt/theme/themeOverride34.xml" ContentType="application/vnd.openxmlformats-officedocument.themeOverride+xml"/>
  <Override PartName="/ppt/theme/themeOverride43.xml" ContentType="application/vnd.openxmlformats-officedocument.themeOverride+xml"/>
  <Override PartName="/ppt/theme/themeOverride54.xml" ContentType="application/vnd.openxmlformats-officedocument.themeOverr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theme/themeOverride9.xml" ContentType="application/vnd.openxmlformats-officedocument.themeOverride+xml"/>
  <Override PartName="/ppt/theme/themeOverride14.xml" ContentType="application/vnd.openxmlformats-officedocument.themeOverride+xml"/>
  <Override PartName="/ppt/theme/themeOverride23.xml" ContentType="application/vnd.openxmlformats-officedocument.themeOverride+xml"/>
  <Override PartName="/ppt/theme/themeOverride32.xml" ContentType="application/vnd.openxmlformats-officedocument.themeOverride+xml"/>
  <Override PartName="/ppt/theme/themeOverride41.xml" ContentType="application/vnd.openxmlformats-officedocument.themeOverride+xml"/>
  <Override PartName="/ppt/theme/themeOverride52.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21.xml" ContentType="application/vnd.openxmlformats-officedocument.themeOverride+xml"/>
  <Override PartName="/ppt/theme/themeOverride50.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heme/themeOverride19.xml" ContentType="application/vnd.openxmlformats-officedocument.themeOverride+xml"/>
  <Override PartName="/ppt/theme/themeOverride48.xml" ContentType="application/vnd.openxmlformats-officedocument.themeOverride+xml"/>
  <Override PartName="/ppt/theme/themeOverride37.xml" ContentType="application/vnd.openxmlformats-officedocument.themeOverride+xml"/>
  <Override PartName="/ppt/theme/themeOverride55.xml" ContentType="application/vnd.openxmlformats-officedocument.themeOverride+xml"/>
  <Override PartName="/ppt/theme/themeOverride15.xml" ContentType="application/vnd.openxmlformats-officedocument.themeOverride+xml"/>
  <Override PartName="/ppt/theme/themeOverride26.xml" ContentType="application/vnd.openxmlformats-officedocument.themeOverride+xml"/>
  <Override PartName="/ppt/theme/themeOverride44.xml" ContentType="application/vnd.openxmlformats-officedocument.themeOverr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theme/themeOverride22.xml" ContentType="application/vnd.openxmlformats-officedocument.themeOverride+xml"/>
  <Override PartName="/ppt/theme/themeOverride33.xml" ContentType="application/vnd.openxmlformats-officedocument.themeOverride+xml"/>
  <Override PartName="/ppt/theme/themeOverride51.xml" ContentType="application/vnd.openxmlformats-officedocument.themeOverr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Override8.xml" ContentType="application/vnd.openxmlformats-officedocument.themeOverride+xml"/>
  <Override PartName="/ppt/theme/themeOverride11.xml" ContentType="application/vnd.openxmlformats-officedocument.themeOverride+xml"/>
  <Override PartName="/ppt/theme/themeOverride4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theme/themeOverride4.xml" ContentType="application/vnd.openxmlformats-officedocument.themeOverr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77"/>
  </p:notesMasterIdLst>
  <p:handoutMasterIdLst>
    <p:handoutMasterId r:id="rId78"/>
  </p:handoutMasterIdLst>
  <p:sldIdLst>
    <p:sldId id="459" r:id="rId2"/>
    <p:sldId id="463" r:id="rId3"/>
    <p:sldId id="380" r:id="rId4"/>
    <p:sldId id="364" r:id="rId5"/>
    <p:sldId id="381" r:id="rId6"/>
    <p:sldId id="365" r:id="rId7"/>
    <p:sldId id="370" r:id="rId8"/>
    <p:sldId id="371" r:id="rId9"/>
    <p:sldId id="435" r:id="rId10"/>
    <p:sldId id="417" r:id="rId11"/>
    <p:sldId id="366" r:id="rId12"/>
    <p:sldId id="367" r:id="rId13"/>
    <p:sldId id="368" r:id="rId14"/>
    <p:sldId id="424" r:id="rId15"/>
    <p:sldId id="465" r:id="rId16"/>
    <p:sldId id="467" r:id="rId17"/>
    <p:sldId id="468" r:id="rId18"/>
    <p:sldId id="472" r:id="rId19"/>
    <p:sldId id="369" r:id="rId20"/>
    <p:sldId id="475" r:id="rId21"/>
    <p:sldId id="382" r:id="rId22"/>
    <p:sldId id="384" r:id="rId23"/>
    <p:sldId id="477" r:id="rId24"/>
    <p:sldId id="479" r:id="rId25"/>
    <p:sldId id="481" r:id="rId26"/>
    <p:sldId id="473" r:id="rId27"/>
    <p:sldId id="469" r:id="rId28"/>
    <p:sldId id="414" r:id="rId29"/>
    <p:sldId id="418" r:id="rId30"/>
    <p:sldId id="393" r:id="rId31"/>
    <p:sldId id="415" r:id="rId32"/>
    <p:sldId id="394" r:id="rId33"/>
    <p:sldId id="395" r:id="rId34"/>
    <p:sldId id="396" r:id="rId35"/>
    <p:sldId id="410" r:id="rId36"/>
    <p:sldId id="372" r:id="rId37"/>
    <p:sldId id="433" r:id="rId38"/>
    <p:sldId id="437" r:id="rId39"/>
    <p:sldId id="416" r:id="rId40"/>
    <p:sldId id="411" r:id="rId41"/>
    <p:sldId id="397" r:id="rId42"/>
    <p:sldId id="431" r:id="rId43"/>
    <p:sldId id="398" r:id="rId44"/>
    <p:sldId id="399" r:id="rId45"/>
    <p:sldId id="400" r:id="rId46"/>
    <p:sldId id="401" r:id="rId47"/>
    <p:sldId id="402" r:id="rId48"/>
    <p:sldId id="403" r:id="rId49"/>
    <p:sldId id="404" r:id="rId50"/>
    <p:sldId id="405" r:id="rId51"/>
    <p:sldId id="406" r:id="rId52"/>
    <p:sldId id="407" r:id="rId53"/>
    <p:sldId id="408" r:id="rId54"/>
    <p:sldId id="438" r:id="rId55"/>
    <p:sldId id="439" r:id="rId56"/>
    <p:sldId id="440" r:id="rId57"/>
    <p:sldId id="441" r:id="rId58"/>
    <p:sldId id="442" r:id="rId59"/>
    <p:sldId id="443" r:id="rId60"/>
    <p:sldId id="444" r:id="rId61"/>
    <p:sldId id="455" r:id="rId62"/>
    <p:sldId id="456" r:id="rId63"/>
    <p:sldId id="457" r:id="rId64"/>
    <p:sldId id="445" r:id="rId65"/>
    <p:sldId id="446" r:id="rId66"/>
    <p:sldId id="458" r:id="rId67"/>
    <p:sldId id="447" r:id="rId68"/>
    <p:sldId id="448" r:id="rId69"/>
    <p:sldId id="449" r:id="rId70"/>
    <p:sldId id="450" r:id="rId71"/>
    <p:sldId id="451" r:id="rId72"/>
    <p:sldId id="452" r:id="rId73"/>
    <p:sldId id="453" r:id="rId74"/>
    <p:sldId id="454" r:id="rId75"/>
    <p:sldId id="470" r:id="rId76"/>
  </p:sldIdLst>
  <p:sldSz cx="9144000" cy="6858000" type="screen4x3"/>
  <p:notesSz cx="6853238"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3399"/>
    <a:srgbClr val="008000"/>
    <a:srgbClr val="009900"/>
    <a:srgbClr val="FFFF00"/>
    <a:srgbClr val="F7FB9D"/>
    <a:srgbClr val="FF0000"/>
    <a:srgbClr val="17078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7466" autoAdjust="0"/>
    <p:restoredTop sz="94612" autoAdjust="0"/>
  </p:normalViewPr>
  <p:slideViewPr>
    <p:cSldViewPr>
      <p:cViewPr>
        <p:scale>
          <a:sx n="66" d="100"/>
          <a:sy n="66" d="100"/>
        </p:scale>
        <p:origin x="-88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id-ID"/>
          </a:p>
        </p:txBody>
      </p:sp>
      <p:sp>
        <p:nvSpPr>
          <p:cNvPr id="60419" name="Rectangle 3"/>
          <p:cNvSpPr>
            <a:spLocks noGrp="1" noChangeArrowheads="1"/>
          </p:cNvSpPr>
          <p:nvPr>
            <p:ph type="dt" sz="quarter"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id-ID"/>
          </a:p>
        </p:txBody>
      </p:sp>
      <p:sp>
        <p:nvSpPr>
          <p:cNvPr id="60420" name="Rectangle 4"/>
          <p:cNvSpPr>
            <a:spLocks noGrp="1" noChangeArrowheads="1"/>
          </p:cNvSpPr>
          <p:nvPr>
            <p:ph type="ftr" sz="quarter" idx="2"/>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id-ID"/>
          </a:p>
        </p:txBody>
      </p:sp>
      <p:sp>
        <p:nvSpPr>
          <p:cNvPr id="60421" name="Rectangle 5"/>
          <p:cNvSpPr>
            <a:spLocks noGrp="1" noChangeArrowheads="1"/>
          </p:cNvSpPr>
          <p:nvPr>
            <p:ph type="sldNum" sz="quarter" idx="3"/>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6E4DC280-D52F-4443-B7A3-CF3BFE02D916}" type="slidenum">
              <a:rPr lang="id-ID"/>
              <a:pPr>
                <a:defRPr/>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id-ID"/>
          </a:p>
        </p:txBody>
      </p:sp>
      <p:sp>
        <p:nvSpPr>
          <p:cNvPr id="93187" name="Rectangle 3"/>
          <p:cNvSpPr>
            <a:spLocks noGrp="1" noChangeArrowheads="1"/>
          </p:cNvSpPr>
          <p:nvPr>
            <p:ph type="dt"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id-ID"/>
          </a:p>
        </p:txBody>
      </p:sp>
      <p:sp>
        <p:nvSpPr>
          <p:cNvPr id="92164" name="Rectangle 4"/>
          <p:cNvSpPr>
            <a:spLocks noChangeArrowheads="1" noTextEdit="1"/>
          </p:cNvSpPr>
          <p:nvPr>
            <p:ph type="sldImg" idx="2"/>
          </p:nvPr>
        </p:nvSpPr>
        <p:spPr bwMode="auto">
          <a:xfrm>
            <a:off x="1119188" y="692150"/>
            <a:ext cx="4618037" cy="3463925"/>
          </a:xfrm>
          <a:prstGeom prst="rect">
            <a:avLst/>
          </a:prstGeom>
          <a:noFill/>
          <a:ln w="9525">
            <a:solidFill>
              <a:srgbClr val="000000"/>
            </a:solidFill>
            <a:miter lim="800000"/>
            <a:headEnd/>
            <a:tailEnd/>
          </a:ln>
        </p:spPr>
      </p:sp>
      <p:sp>
        <p:nvSpPr>
          <p:cNvPr id="93189" name="Rectangle 5"/>
          <p:cNvSpPr>
            <a:spLocks noGrp="1" noChangeArrowheads="1"/>
          </p:cNvSpPr>
          <p:nvPr>
            <p:ph type="body" sz="quarter" idx="3"/>
          </p:nvPr>
        </p:nvSpPr>
        <p:spPr bwMode="auto">
          <a:xfrm>
            <a:off x="914400" y="4387850"/>
            <a:ext cx="5024438"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3190" name="Rectangle 6"/>
          <p:cNvSpPr>
            <a:spLocks noGrp="1" noChangeArrowheads="1"/>
          </p:cNvSpPr>
          <p:nvPr>
            <p:ph type="ftr" sz="quarter" idx="4"/>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id-ID"/>
          </a:p>
        </p:txBody>
      </p:sp>
      <p:sp>
        <p:nvSpPr>
          <p:cNvPr id="93191" name="Rectangle 7"/>
          <p:cNvSpPr>
            <a:spLocks noGrp="1" noChangeArrowheads="1"/>
          </p:cNvSpPr>
          <p:nvPr>
            <p:ph type="sldNum" sz="quarter" idx="5"/>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A913D4F0-0A8D-4AA0-8CC5-8225C048DE79}"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vmlDrawing" Target="../drawings/vmlDrawing11.vml"/></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vmlDrawing" Target="../drawings/vmlDrawing12.v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vmlDrawing" Target="../drawings/vmlDrawing13.v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vmlDrawing" Target="../drawings/vmlDrawing14.v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vmlDrawing" Target="../drawings/vmlDrawing4.v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vmlDrawing" Target="../drawings/vmlDrawing5.v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vmlDrawing" Target="../drawings/vmlDrawing6.v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vmlDrawing" Target="../drawings/vmlDrawing7.v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vmlDrawing" Target="../drawings/vmlDrawing8.vml"/></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vmlDrawing" Target="../drawings/vmlDrawing9.v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vmlDrawing" Target="../drawings/vmlDrawing10.v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Object 7"/>
          <p:cNvGraphicFramePr>
            <a:graphicFrameLocks noChangeAspect="1"/>
          </p:cNvGraphicFramePr>
          <p:nvPr/>
        </p:nvGraphicFramePr>
        <p:xfrm>
          <a:off x="228600" y="152400"/>
          <a:ext cx="838200" cy="825500"/>
        </p:xfrm>
        <a:graphic>
          <a:graphicData uri="http://schemas.openxmlformats.org/presentationml/2006/ole">
            <p:oleObj spid="_x0000_s107522" name="Document" r:id="rId3" imgW="1977291" imgH="1945946" progId="CorelXARA.Document">
              <p:embed/>
            </p:oleObj>
          </a:graphicData>
        </a:graphic>
      </p:graphicFrame>
      <p:sp>
        <p:nvSpPr>
          <p:cNvPr id="233474" name="Rectangle 2"/>
          <p:cNvSpPr>
            <a:spLocks noGrp="1" noChangeArrowheads="1"/>
          </p:cNvSpPr>
          <p:nvPr>
            <p:ph type="ctrTitle"/>
          </p:nvPr>
        </p:nvSpPr>
        <p:spPr>
          <a:xfrm>
            <a:off x="1981200" y="1371600"/>
            <a:ext cx="7010400" cy="2438400"/>
          </a:xfrm>
        </p:spPr>
        <p:txBody>
          <a:bodyPr/>
          <a:lstStyle>
            <a:lvl1pPr>
              <a:defRPr/>
            </a:lvl1pPr>
          </a:lstStyle>
          <a:p>
            <a:r>
              <a:rPr lang="en-US"/>
              <a:t>Click to edit Master title style</a:t>
            </a:r>
          </a:p>
        </p:txBody>
      </p:sp>
      <p:sp>
        <p:nvSpPr>
          <p:cNvPr id="233475" name="Rectangle 3"/>
          <p:cNvSpPr>
            <a:spLocks noGrp="1" noChangeArrowheads="1"/>
          </p:cNvSpPr>
          <p:nvPr>
            <p:ph type="subTitle" idx="1"/>
          </p:nvPr>
        </p:nvSpPr>
        <p:spPr>
          <a:xfrm>
            <a:off x="1219200" y="4343400"/>
            <a:ext cx="7672388" cy="1066800"/>
          </a:xfrm>
        </p:spPr>
        <p:txBody>
          <a:bodyPr/>
          <a:lstStyle>
            <a:lvl1pPr marL="0" indent="0" algn="ctr">
              <a:buFont typeface="Monotype Sorts" pitchFamily="2" charset="2"/>
              <a:buNone/>
              <a:defRPr/>
            </a:lvl1pPr>
          </a:lstStyle>
          <a:p>
            <a:r>
              <a:rPr lang="en-US"/>
              <a:t>Click to edit Master subtitle style</a:t>
            </a:r>
          </a:p>
        </p:txBody>
      </p:sp>
      <p:sp>
        <p:nvSpPr>
          <p:cNvPr id="5" name="Rectangle 4"/>
          <p:cNvSpPr>
            <a:spLocks noGrp="1" noChangeArrowheads="1"/>
          </p:cNvSpPr>
          <p:nvPr>
            <p:ph type="dt" sz="half" idx="10"/>
          </p:nvPr>
        </p:nvSpPr>
        <p:spPr>
          <a:xfrm>
            <a:off x="1166813" y="6248400"/>
            <a:ext cx="1905000" cy="457200"/>
          </a:xfrm>
        </p:spPr>
        <p:txBody>
          <a:bodyPr/>
          <a:lstStyle>
            <a:lvl1pPr>
              <a:defRPr>
                <a:solidFill>
                  <a:srgbClr val="000000"/>
                </a:solidFill>
              </a:defRPr>
            </a:lvl1pPr>
          </a:lstStyle>
          <a:p>
            <a:pPr>
              <a:defRPr/>
            </a:pPr>
            <a:endParaRPr lang="id-ID"/>
          </a:p>
        </p:txBody>
      </p:sp>
      <p:sp>
        <p:nvSpPr>
          <p:cNvPr id="6" name="Rectangle 5"/>
          <p:cNvSpPr>
            <a:spLocks noGrp="1" noChangeArrowheads="1"/>
          </p:cNvSpPr>
          <p:nvPr>
            <p:ph type="ftr" sz="quarter" idx="11"/>
          </p:nvPr>
        </p:nvSpPr>
        <p:spPr/>
        <p:txBody>
          <a:bodyPr/>
          <a:lstStyle>
            <a:lvl1pPr>
              <a:defRPr>
                <a:solidFill>
                  <a:srgbClr val="000000"/>
                </a:solidFill>
              </a:defRPr>
            </a:lvl1pPr>
          </a:lstStyle>
          <a:p>
            <a:pPr>
              <a:defRPr/>
            </a:pPr>
            <a:endParaRPr lang="id-ID"/>
          </a:p>
        </p:txBody>
      </p:sp>
      <p:sp>
        <p:nvSpPr>
          <p:cNvPr id="7" name="Rectangle 6"/>
          <p:cNvSpPr>
            <a:spLocks noGrp="1" noChangeArrowheads="1"/>
          </p:cNvSpPr>
          <p:nvPr>
            <p:ph type="sldNum" sz="quarter" idx="12"/>
          </p:nvPr>
        </p:nvSpPr>
        <p:spPr/>
        <p:txBody>
          <a:bodyPr/>
          <a:lstStyle>
            <a:lvl1pPr>
              <a:defRPr>
                <a:solidFill>
                  <a:srgbClr val="000000"/>
                </a:solidFill>
              </a:defRPr>
            </a:lvl1pPr>
          </a:lstStyle>
          <a:p>
            <a:pPr>
              <a:defRPr/>
            </a:pPr>
            <a:fld id="{B7DEF79F-0071-4D10-9815-64404E4B277F}" type="slidenum">
              <a:rPr lang="id-ID"/>
              <a:pPr>
                <a:defRPr/>
              </a:pPr>
              <a:t>‹#›</a:t>
            </a:fld>
            <a:endParaRPr lang="id-ID"/>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aphicFrame>
        <p:nvGraphicFramePr>
          <p:cNvPr id="4" name="Object 7"/>
          <p:cNvGraphicFramePr>
            <a:graphicFrameLocks noChangeAspect="1"/>
          </p:cNvGraphicFramePr>
          <p:nvPr/>
        </p:nvGraphicFramePr>
        <p:xfrm>
          <a:off x="152400" y="152400"/>
          <a:ext cx="1066800" cy="1050925"/>
        </p:xfrm>
        <a:graphic>
          <a:graphicData uri="http://schemas.openxmlformats.org/presentationml/2006/ole">
            <p:oleObj spid="_x0000_s116738" name="Document" r:id="rId3" imgW="1977291" imgH="1945946" progId="CorelXARA.Document">
              <p:embed/>
            </p:oleObj>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7D769099-77DF-4845-85F2-F478813DB379}" type="slidenum">
              <a:rPr lang="id-ID"/>
              <a:pPr>
                <a:defRPr/>
              </a:pPr>
              <a:t>‹#›</a:t>
            </a:fld>
            <a:endParaRPr lang="id-ID" sz="1400">
              <a:latin typeface="Arial" charset="0"/>
            </a:endParaRPr>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aphicFrame>
        <p:nvGraphicFramePr>
          <p:cNvPr id="4" name="Object 7"/>
          <p:cNvGraphicFramePr>
            <a:graphicFrameLocks noChangeAspect="1"/>
          </p:cNvGraphicFramePr>
          <p:nvPr/>
        </p:nvGraphicFramePr>
        <p:xfrm>
          <a:off x="152400" y="152400"/>
          <a:ext cx="1066800" cy="1050925"/>
        </p:xfrm>
        <a:graphic>
          <a:graphicData uri="http://schemas.openxmlformats.org/presentationml/2006/ole">
            <p:oleObj spid="_x0000_s117762" name="Document" r:id="rId3" imgW="1977291" imgH="1945946" progId="CorelXARA.Document">
              <p:embed/>
            </p:oleObj>
          </a:graphicData>
        </a:graphic>
      </p:graphicFrame>
      <p:sp>
        <p:nvSpPr>
          <p:cNvPr id="2" name="Vertical Title 1"/>
          <p:cNvSpPr>
            <a:spLocks noGrp="1"/>
          </p:cNvSpPr>
          <p:nvPr>
            <p:ph type="title" orient="vert"/>
          </p:nvPr>
        </p:nvSpPr>
        <p:spPr>
          <a:xfrm>
            <a:off x="6743700" y="457200"/>
            <a:ext cx="20955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1341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73DFDE99-C9C2-4C03-B414-019752359622}" type="slidenum">
              <a:rPr lang="id-ID"/>
              <a:pPr>
                <a:defRPr/>
              </a:pPr>
              <a:t>‹#›</a:t>
            </a:fld>
            <a:endParaRPr lang="id-ID" sz="1400">
              <a:latin typeface="Arial" charset="0"/>
            </a:endParaRPr>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graphicFrame>
        <p:nvGraphicFramePr>
          <p:cNvPr id="6" name="Object 7"/>
          <p:cNvGraphicFramePr>
            <a:graphicFrameLocks noChangeAspect="1"/>
          </p:cNvGraphicFramePr>
          <p:nvPr/>
        </p:nvGraphicFramePr>
        <p:xfrm>
          <a:off x="152400" y="152400"/>
          <a:ext cx="1066800" cy="1050925"/>
        </p:xfrm>
        <a:graphic>
          <a:graphicData uri="http://schemas.openxmlformats.org/presentationml/2006/ole">
            <p:oleObj spid="_x0000_s118786" name="Document" r:id="rId3" imgW="1977291" imgH="1945946" progId="CorelXARA.Document">
              <p:embed/>
            </p:oleObj>
          </a:graphicData>
        </a:graphic>
      </p:graphicFrame>
      <p:sp>
        <p:nvSpPr>
          <p:cNvPr id="2" name="Title 1"/>
          <p:cNvSpPr>
            <a:spLocks noGrp="1"/>
          </p:cNvSpPr>
          <p:nvPr>
            <p:ph type="title"/>
          </p:nvPr>
        </p:nvSpPr>
        <p:spPr>
          <a:xfrm>
            <a:off x="1600200" y="457200"/>
            <a:ext cx="72390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11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24400" y="1981200"/>
            <a:ext cx="4114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24400" y="4114800"/>
            <a:ext cx="4114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5"/>
          <p:cNvSpPr>
            <a:spLocks noGrp="1"/>
          </p:cNvSpPr>
          <p:nvPr>
            <p:ph type="dt" sz="half" idx="10"/>
          </p:nvPr>
        </p:nvSpPr>
        <p:spPr/>
        <p:txBody>
          <a:bodyPr/>
          <a:lstStyle>
            <a:lvl1pPr>
              <a:defRPr/>
            </a:lvl1pPr>
          </a:lstStyle>
          <a:p>
            <a:pPr>
              <a:defRPr/>
            </a:pPr>
            <a:endParaRPr lang="id-ID"/>
          </a:p>
        </p:txBody>
      </p:sp>
      <p:sp>
        <p:nvSpPr>
          <p:cNvPr id="8" name="Footer Placeholder 6"/>
          <p:cNvSpPr>
            <a:spLocks noGrp="1"/>
          </p:cNvSpPr>
          <p:nvPr>
            <p:ph type="ftr" sz="quarter" idx="11"/>
          </p:nvPr>
        </p:nvSpPr>
        <p:spPr/>
        <p:txBody>
          <a:bodyPr/>
          <a:lstStyle>
            <a:lvl1pPr>
              <a:defRPr/>
            </a:lvl1pPr>
          </a:lstStyle>
          <a:p>
            <a:pPr>
              <a:defRPr/>
            </a:pPr>
            <a:endParaRPr lang="id-ID"/>
          </a:p>
        </p:txBody>
      </p:sp>
      <p:sp>
        <p:nvSpPr>
          <p:cNvPr id="9" name="Slide Number Placeholder 7"/>
          <p:cNvSpPr>
            <a:spLocks noGrp="1"/>
          </p:cNvSpPr>
          <p:nvPr>
            <p:ph type="sldNum" sz="quarter" idx="12"/>
          </p:nvPr>
        </p:nvSpPr>
        <p:spPr/>
        <p:txBody>
          <a:bodyPr/>
          <a:lstStyle>
            <a:lvl1pPr>
              <a:defRPr/>
            </a:lvl1pPr>
          </a:lstStyle>
          <a:p>
            <a:pPr>
              <a:defRPr/>
            </a:pPr>
            <a:fld id="{F441BFAE-007C-4921-B4DA-03247308D329}" type="slidenum">
              <a:rPr lang="id-ID"/>
              <a:pPr>
                <a:defRPr/>
              </a:pPr>
              <a:t>‹#›</a:t>
            </a:fld>
            <a:endParaRPr lang="id-ID" sz="1400">
              <a:latin typeface="Arial" charset="0"/>
            </a:endParaRPr>
          </a:p>
        </p:txBody>
      </p:sp>
    </p:spTree>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graphicFrame>
        <p:nvGraphicFramePr>
          <p:cNvPr id="3" name="Object 7"/>
          <p:cNvGraphicFramePr>
            <a:graphicFrameLocks noChangeAspect="1"/>
          </p:cNvGraphicFramePr>
          <p:nvPr/>
        </p:nvGraphicFramePr>
        <p:xfrm>
          <a:off x="152400" y="152400"/>
          <a:ext cx="1066800" cy="1050925"/>
        </p:xfrm>
        <a:graphic>
          <a:graphicData uri="http://schemas.openxmlformats.org/presentationml/2006/ole">
            <p:oleObj spid="_x0000_s119810" name="Document" r:id="rId3" imgW="1977291" imgH="1945946" progId="CorelXARA.Document">
              <p:embed/>
            </p:oleObj>
          </a:graphicData>
        </a:graphic>
      </p:graphicFrame>
      <p:sp>
        <p:nvSpPr>
          <p:cNvPr id="2" name="Content Placeholder 1"/>
          <p:cNvSpPr>
            <a:spLocks noGrp="1"/>
          </p:cNvSpPr>
          <p:nvPr>
            <p:ph/>
          </p:nvPr>
        </p:nvSpPr>
        <p:spPr>
          <a:xfrm>
            <a:off x="457200" y="457200"/>
            <a:ext cx="83820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p:cNvSpPr>
          <p:nvPr>
            <p:ph type="dt" sz="half" idx="10"/>
          </p:nvPr>
        </p:nvSpPr>
        <p:spPr/>
        <p:txBody>
          <a:bodyPr/>
          <a:lstStyle>
            <a:lvl1pPr>
              <a:defRPr/>
            </a:lvl1pPr>
          </a:lstStyle>
          <a:p>
            <a:pPr>
              <a:defRPr/>
            </a:pPr>
            <a:endParaRPr lang="id-ID"/>
          </a:p>
        </p:txBody>
      </p:sp>
      <p:sp>
        <p:nvSpPr>
          <p:cNvPr id="5" name="Footer Placeholder 3"/>
          <p:cNvSpPr>
            <a:spLocks noGrp="1"/>
          </p:cNvSpPr>
          <p:nvPr>
            <p:ph type="ftr" sz="quarter" idx="11"/>
          </p:nvPr>
        </p:nvSpPr>
        <p:spPr/>
        <p:txBody>
          <a:bodyPr/>
          <a:lstStyle>
            <a:lvl1pPr>
              <a:defRPr/>
            </a:lvl1pPr>
          </a:lstStyle>
          <a:p>
            <a:pPr>
              <a:defRPr/>
            </a:pPr>
            <a:endParaRPr lang="id-ID"/>
          </a:p>
        </p:txBody>
      </p:sp>
      <p:sp>
        <p:nvSpPr>
          <p:cNvPr id="6" name="Slide Number Placeholder 4"/>
          <p:cNvSpPr>
            <a:spLocks noGrp="1"/>
          </p:cNvSpPr>
          <p:nvPr>
            <p:ph type="sldNum" sz="quarter" idx="12"/>
          </p:nvPr>
        </p:nvSpPr>
        <p:spPr/>
        <p:txBody>
          <a:bodyPr/>
          <a:lstStyle>
            <a:lvl1pPr>
              <a:defRPr/>
            </a:lvl1pPr>
          </a:lstStyle>
          <a:p>
            <a:pPr>
              <a:defRPr/>
            </a:pPr>
            <a:fld id="{451C2005-B36C-4173-99CC-4E1ABA0BFF83}" type="slidenum">
              <a:rPr lang="id-ID"/>
              <a:pPr>
                <a:defRPr/>
              </a:pPr>
              <a:t>‹#›</a:t>
            </a:fld>
            <a:endParaRPr lang="id-ID" sz="1400">
              <a:latin typeface="Arial" charset="0"/>
            </a:endParaRPr>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Object 7"/>
          <p:cNvGraphicFramePr>
            <a:graphicFrameLocks noChangeAspect="1"/>
          </p:cNvGraphicFramePr>
          <p:nvPr/>
        </p:nvGraphicFramePr>
        <p:xfrm>
          <a:off x="152400" y="152400"/>
          <a:ext cx="1066800" cy="1050925"/>
        </p:xfrm>
        <a:graphic>
          <a:graphicData uri="http://schemas.openxmlformats.org/presentationml/2006/ole">
            <p:oleObj spid="_x0000_s108546" name="Document" r:id="rId3" imgW="1977291" imgH="1945946" progId="CorelXARA.Document">
              <p:embed/>
            </p:oleObj>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C07C9929-7CAD-4AF9-AAF4-2FD05F75418A}" type="slidenum">
              <a:rPr lang="id-ID"/>
              <a:pPr>
                <a:defRPr/>
              </a:pPr>
              <a:t>‹#›</a:t>
            </a:fld>
            <a:endParaRPr lang="id-ID" sz="1400">
              <a:latin typeface="Arial" charset="0"/>
            </a:endParaRPr>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aphicFrame>
        <p:nvGraphicFramePr>
          <p:cNvPr id="4" name="Object 7"/>
          <p:cNvGraphicFramePr>
            <a:graphicFrameLocks noChangeAspect="1"/>
          </p:cNvGraphicFramePr>
          <p:nvPr/>
        </p:nvGraphicFramePr>
        <p:xfrm>
          <a:off x="152400" y="152400"/>
          <a:ext cx="1066800" cy="1050925"/>
        </p:xfrm>
        <a:graphic>
          <a:graphicData uri="http://schemas.openxmlformats.org/presentationml/2006/ole">
            <p:oleObj spid="_x0000_s109570" name="Document" r:id="rId3" imgW="1977291" imgH="1945946" progId="CorelXARA.Document">
              <p:embed/>
            </p:oleObj>
          </a:graphicData>
        </a:graphic>
      </p:graphicFrame>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3377C481-FE67-428B-833D-584FEC531E94}" type="slidenum">
              <a:rPr lang="id-ID"/>
              <a:pPr>
                <a:defRPr/>
              </a:pPr>
              <a:t>‹#›</a:t>
            </a:fld>
            <a:endParaRPr lang="id-ID" sz="1400">
              <a:latin typeface="Arial" charset="0"/>
            </a:endParaRPr>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Object 7"/>
          <p:cNvGraphicFramePr>
            <a:graphicFrameLocks noChangeAspect="1"/>
          </p:cNvGraphicFramePr>
          <p:nvPr/>
        </p:nvGraphicFramePr>
        <p:xfrm>
          <a:off x="152400" y="152400"/>
          <a:ext cx="1066800" cy="1050925"/>
        </p:xfrm>
        <a:graphic>
          <a:graphicData uri="http://schemas.openxmlformats.org/presentationml/2006/ole">
            <p:oleObj spid="_x0000_s110594" name="Document" r:id="rId3" imgW="1977291" imgH="1945946" progId="CorelXARA.Document">
              <p:embed/>
            </p:oleObj>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9812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endParaRPr lang="id-ID"/>
          </a:p>
        </p:txBody>
      </p:sp>
      <p:sp>
        <p:nvSpPr>
          <p:cNvPr id="7" name="Footer Placeholder 5"/>
          <p:cNvSpPr>
            <a:spLocks noGrp="1"/>
          </p:cNvSpPr>
          <p:nvPr>
            <p:ph type="ftr" sz="quarter" idx="11"/>
          </p:nvPr>
        </p:nvSpPr>
        <p:spPr/>
        <p:txBody>
          <a:bodyPr/>
          <a:lstStyle>
            <a:lvl1pPr>
              <a:defRPr/>
            </a:lvl1pPr>
          </a:lstStyle>
          <a:p>
            <a:pPr>
              <a:defRPr/>
            </a:pPr>
            <a:endParaRPr lang="id-ID"/>
          </a:p>
        </p:txBody>
      </p:sp>
      <p:sp>
        <p:nvSpPr>
          <p:cNvPr id="8" name="Slide Number Placeholder 6"/>
          <p:cNvSpPr>
            <a:spLocks noGrp="1"/>
          </p:cNvSpPr>
          <p:nvPr>
            <p:ph type="sldNum" sz="quarter" idx="12"/>
          </p:nvPr>
        </p:nvSpPr>
        <p:spPr/>
        <p:txBody>
          <a:bodyPr/>
          <a:lstStyle>
            <a:lvl1pPr>
              <a:defRPr/>
            </a:lvl1pPr>
          </a:lstStyle>
          <a:p>
            <a:pPr>
              <a:defRPr/>
            </a:pPr>
            <a:fld id="{BF2438F0-E342-4386-AB4D-54A51A7164C1}" type="slidenum">
              <a:rPr lang="id-ID"/>
              <a:pPr>
                <a:defRPr/>
              </a:pPr>
              <a:t>‹#›</a:t>
            </a:fld>
            <a:endParaRPr lang="id-ID" sz="1400">
              <a:latin typeface="Arial" charset="0"/>
            </a:endParaRPr>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aphicFrame>
        <p:nvGraphicFramePr>
          <p:cNvPr id="7" name="Object 7"/>
          <p:cNvGraphicFramePr>
            <a:graphicFrameLocks noChangeAspect="1"/>
          </p:cNvGraphicFramePr>
          <p:nvPr/>
        </p:nvGraphicFramePr>
        <p:xfrm>
          <a:off x="152400" y="152400"/>
          <a:ext cx="1066800" cy="1050925"/>
        </p:xfrm>
        <a:graphic>
          <a:graphicData uri="http://schemas.openxmlformats.org/presentationml/2006/ole">
            <p:oleObj spid="_x0000_s111618" name="Document" r:id="rId3" imgW="1977291" imgH="1945946" progId="CorelXARA.Document">
              <p:embed/>
            </p:oleObj>
          </a:graphicData>
        </a:graphic>
      </p:graphicFrame>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endParaRPr lang="id-ID"/>
          </a:p>
        </p:txBody>
      </p:sp>
      <p:sp>
        <p:nvSpPr>
          <p:cNvPr id="9" name="Footer Placeholder 7"/>
          <p:cNvSpPr>
            <a:spLocks noGrp="1"/>
          </p:cNvSpPr>
          <p:nvPr>
            <p:ph type="ftr" sz="quarter" idx="11"/>
          </p:nvPr>
        </p:nvSpPr>
        <p:spPr/>
        <p:txBody>
          <a:bodyPr/>
          <a:lstStyle>
            <a:lvl1pPr>
              <a:defRPr/>
            </a:lvl1pPr>
          </a:lstStyle>
          <a:p>
            <a:pPr>
              <a:defRPr/>
            </a:pPr>
            <a:endParaRPr lang="id-ID"/>
          </a:p>
        </p:txBody>
      </p:sp>
      <p:sp>
        <p:nvSpPr>
          <p:cNvPr id="10" name="Slide Number Placeholder 8"/>
          <p:cNvSpPr>
            <a:spLocks noGrp="1"/>
          </p:cNvSpPr>
          <p:nvPr>
            <p:ph type="sldNum" sz="quarter" idx="12"/>
          </p:nvPr>
        </p:nvSpPr>
        <p:spPr/>
        <p:txBody>
          <a:bodyPr/>
          <a:lstStyle>
            <a:lvl1pPr>
              <a:defRPr/>
            </a:lvl1pPr>
          </a:lstStyle>
          <a:p>
            <a:pPr>
              <a:defRPr/>
            </a:pPr>
            <a:fld id="{3F7637A8-8E76-4377-AC25-B5767977B977}" type="slidenum">
              <a:rPr lang="id-ID"/>
              <a:pPr>
                <a:defRPr/>
              </a:pPr>
              <a:t>‹#›</a:t>
            </a:fld>
            <a:endParaRPr lang="id-ID" sz="1400">
              <a:latin typeface="Arial" charset="0"/>
            </a:endParaRPr>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Object 7"/>
          <p:cNvGraphicFramePr>
            <a:graphicFrameLocks noChangeAspect="1"/>
          </p:cNvGraphicFramePr>
          <p:nvPr/>
        </p:nvGraphicFramePr>
        <p:xfrm>
          <a:off x="152400" y="152400"/>
          <a:ext cx="1066800" cy="1050925"/>
        </p:xfrm>
        <a:graphic>
          <a:graphicData uri="http://schemas.openxmlformats.org/presentationml/2006/ole">
            <p:oleObj spid="_x0000_s112642" name="Document" r:id="rId3" imgW="1977291" imgH="1945946" progId="CorelXARA.Document">
              <p:embed/>
            </p:oleObj>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id-ID"/>
          </a:p>
        </p:txBody>
      </p:sp>
      <p:sp>
        <p:nvSpPr>
          <p:cNvPr id="5" name="Footer Placeholder 3"/>
          <p:cNvSpPr>
            <a:spLocks noGrp="1"/>
          </p:cNvSpPr>
          <p:nvPr>
            <p:ph type="ftr" sz="quarter" idx="11"/>
          </p:nvPr>
        </p:nvSpPr>
        <p:spPr/>
        <p:txBody>
          <a:bodyPr/>
          <a:lstStyle>
            <a:lvl1pPr>
              <a:defRPr/>
            </a:lvl1pPr>
          </a:lstStyle>
          <a:p>
            <a:pPr>
              <a:defRPr/>
            </a:pPr>
            <a:endParaRPr lang="id-ID"/>
          </a:p>
        </p:txBody>
      </p:sp>
      <p:sp>
        <p:nvSpPr>
          <p:cNvPr id="6" name="Slide Number Placeholder 4"/>
          <p:cNvSpPr>
            <a:spLocks noGrp="1"/>
          </p:cNvSpPr>
          <p:nvPr>
            <p:ph type="sldNum" sz="quarter" idx="12"/>
          </p:nvPr>
        </p:nvSpPr>
        <p:spPr/>
        <p:txBody>
          <a:bodyPr/>
          <a:lstStyle>
            <a:lvl1pPr>
              <a:defRPr/>
            </a:lvl1pPr>
          </a:lstStyle>
          <a:p>
            <a:pPr>
              <a:defRPr/>
            </a:pPr>
            <a:fld id="{D415BBB2-E0AC-4248-8CC1-BB91C6E35EBB}" type="slidenum">
              <a:rPr lang="id-ID"/>
              <a:pPr>
                <a:defRPr/>
              </a:pPr>
              <a:t>‹#›</a:t>
            </a:fld>
            <a:endParaRPr lang="id-ID" sz="1400">
              <a:latin typeface="Arial" charset="0"/>
            </a:endParaRPr>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Object 7"/>
          <p:cNvGraphicFramePr>
            <a:graphicFrameLocks noChangeAspect="1"/>
          </p:cNvGraphicFramePr>
          <p:nvPr/>
        </p:nvGraphicFramePr>
        <p:xfrm>
          <a:off x="152400" y="152400"/>
          <a:ext cx="1066800" cy="1050925"/>
        </p:xfrm>
        <a:graphic>
          <a:graphicData uri="http://schemas.openxmlformats.org/presentationml/2006/ole">
            <p:oleObj spid="_x0000_s113666" name="Document" r:id="rId3" imgW="1977291" imgH="1945946" progId="CorelXARA.Document">
              <p:embed/>
            </p:oleObj>
          </a:graphicData>
        </a:graphic>
      </p:graphicFrame>
      <p:sp>
        <p:nvSpPr>
          <p:cNvPr id="3" name="Date Placeholder 1"/>
          <p:cNvSpPr>
            <a:spLocks noGrp="1"/>
          </p:cNvSpPr>
          <p:nvPr>
            <p:ph type="dt" sz="half" idx="10"/>
          </p:nvPr>
        </p:nvSpPr>
        <p:spPr/>
        <p:txBody>
          <a:bodyPr/>
          <a:lstStyle>
            <a:lvl1pPr>
              <a:defRPr/>
            </a:lvl1pPr>
          </a:lstStyle>
          <a:p>
            <a:pPr>
              <a:defRPr/>
            </a:pPr>
            <a:endParaRPr lang="id-ID"/>
          </a:p>
        </p:txBody>
      </p:sp>
      <p:sp>
        <p:nvSpPr>
          <p:cNvPr id="4" name="Footer Placeholder 2"/>
          <p:cNvSpPr>
            <a:spLocks noGrp="1"/>
          </p:cNvSpPr>
          <p:nvPr>
            <p:ph type="ftr" sz="quarter" idx="11"/>
          </p:nvPr>
        </p:nvSpPr>
        <p:spPr/>
        <p:txBody>
          <a:bodyPr/>
          <a:lstStyle>
            <a:lvl1pPr>
              <a:defRPr/>
            </a:lvl1pPr>
          </a:lstStyle>
          <a:p>
            <a:pPr>
              <a:defRPr/>
            </a:pPr>
            <a:endParaRPr lang="id-ID"/>
          </a:p>
        </p:txBody>
      </p:sp>
      <p:sp>
        <p:nvSpPr>
          <p:cNvPr id="5" name="Slide Number Placeholder 3"/>
          <p:cNvSpPr>
            <a:spLocks noGrp="1"/>
          </p:cNvSpPr>
          <p:nvPr>
            <p:ph type="sldNum" sz="quarter" idx="12"/>
          </p:nvPr>
        </p:nvSpPr>
        <p:spPr/>
        <p:txBody>
          <a:bodyPr/>
          <a:lstStyle>
            <a:lvl1pPr>
              <a:defRPr/>
            </a:lvl1pPr>
          </a:lstStyle>
          <a:p>
            <a:pPr>
              <a:defRPr/>
            </a:pPr>
            <a:fld id="{01D7EC59-B78B-46F1-AB47-490632647BF4}" type="slidenum">
              <a:rPr lang="id-ID"/>
              <a:pPr>
                <a:defRPr/>
              </a:pPr>
              <a:t>‹#›</a:t>
            </a:fld>
            <a:endParaRPr lang="id-ID" sz="1400">
              <a:latin typeface="Arial" charset="0"/>
            </a:endParaRPr>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aphicFrame>
        <p:nvGraphicFramePr>
          <p:cNvPr id="5" name="Object 7"/>
          <p:cNvGraphicFramePr>
            <a:graphicFrameLocks noChangeAspect="1"/>
          </p:cNvGraphicFramePr>
          <p:nvPr/>
        </p:nvGraphicFramePr>
        <p:xfrm>
          <a:off x="152400" y="152400"/>
          <a:ext cx="1066800" cy="1050925"/>
        </p:xfrm>
        <a:graphic>
          <a:graphicData uri="http://schemas.openxmlformats.org/presentationml/2006/ole">
            <p:oleObj spid="_x0000_s114690" name="Document" r:id="rId3" imgW="1977291" imgH="1945946" progId="CorelXARA.Document">
              <p:embed/>
            </p:oleObj>
          </a:graphicData>
        </a:graphic>
      </p:graphicFrame>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id-ID"/>
          </a:p>
        </p:txBody>
      </p:sp>
      <p:sp>
        <p:nvSpPr>
          <p:cNvPr id="7" name="Footer Placeholder 5"/>
          <p:cNvSpPr>
            <a:spLocks noGrp="1"/>
          </p:cNvSpPr>
          <p:nvPr>
            <p:ph type="ftr" sz="quarter" idx="11"/>
          </p:nvPr>
        </p:nvSpPr>
        <p:spPr/>
        <p:txBody>
          <a:bodyPr/>
          <a:lstStyle>
            <a:lvl1pPr>
              <a:defRPr/>
            </a:lvl1pPr>
          </a:lstStyle>
          <a:p>
            <a:pPr>
              <a:defRPr/>
            </a:pPr>
            <a:endParaRPr lang="id-ID"/>
          </a:p>
        </p:txBody>
      </p:sp>
      <p:sp>
        <p:nvSpPr>
          <p:cNvPr id="8" name="Slide Number Placeholder 6"/>
          <p:cNvSpPr>
            <a:spLocks noGrp="1"/>
          </p:cNvSpPr>
          <p:nvPr>
            <p:ph type="sldNum" sz="quarter" idx="12"/>
          </p:nvPr>
        </p:nvSpPr>
        <p:spPr/>
        <p:txBody>
          <a:bodyPr/>
          <a:lstStyle>
            <a:lvl1pPr>
              <a:defRPr/>
            </a:lvl1pPr>
          </a:lstStyle>
          <a:p>
            <a:pPr>
              <a:defRPr/>
            </a:pPr>
            <a:fld id="{347482D8-C0D8-465F-8C0F-9A919EDF330C}" type="slidenum">
              <a:rPr lang="id-ID"/>
              <a:pPr>
                <a:defRPr/>
              </a:pPr>
              <a:t>‹#›</a:t>
            </a:fld>
            <a:endParaRPr lang="id-ID" sz="1400">
              <a:latin typeface="Arial" charset="0"/>
            </a:endParaRPr>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aphicFrame>
        <p:nvGraphicFramePr>
          <p:cNvPr id="5" name="Object 7"/>
          <p:cNvGraphicFramePr>
            <a:graphicFrameLocks noChangeAspect="1"/>
          </p:cNvGraphicFramePr>
          <p:nvPr/>
        </p:nvGraphicFramePr>
        <p:xfrm>
          <a:off x="152400" y="152400"/>
          <a:ext cx="1066800" cy="1050925"/>
        </p:xfrm>
        <a:graphic>
          <a:graphicData uri="http://schemas.openxmlformats.org/presentationml/2006/ole">
            <p:oleObj spid="_x0000_s115714" name="Document" r:id="rId3" imgW="1977291" imgH="1945946" progId="CorelXARA.Document">
              <p:embed/>
            </p:oleObj>
          </a:graphicData>
        </a:graphic>
      </p:graphicFrame>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id-ID"/>
          </a:p>
        </p:txBody>
      </p:sp>
      <p:sp>
        <p:nvSpPr>
          <p:cNvPr id="7" name="Footer Placeholder 5"/>
          <p:cNvSpPr>
            <a:spLocks noGrp="1"/>
          </p:cNvSpPr>
          <p:nvPr>
            <p:ph type="ftr" sz="quarter" idx="11"/>
          </p:nvPr>
        </p:nvSpPr>
        <p:spPr/>
        <p:txBody>
          <a:bodyPr/>
          <a:lstStyle>
            <a:lvl1pPr>
              <a:defRPr/>
            </a:lvl1pPr>
          </a:lstStyle>
          <a:p>
            <a:pPr>
              <a:defRPr/>
            </a:pPr>
            <a:endParaRPr lang="id-ID"/>
          </a:p>
        </p:txBody>
      </p:sp>
      <p:sp>
        <p:nvSpPr>
          <p:cNvPr id="8" name="Slide Number Placeholder 6"/>
          <p:cNvSpPr>
            <a:spLocks noGrp="1"/>
          </p:cNvSpPr>
          <p:nvPr>
            <p:ph type="sldNum" sz="quarter" idx="12"/>
          </p:nvPr>
        </p:nvSpPr>
        <p:spPr/>
        <p:txBody>
          <a:bodyPr/>
          <a:lstStyle>
            <a:lvl1pPr>
              <a:defRPr/>
            </a:lvl1pPr>
          </a:lstStyle>
          <a:p>
            <a:pPr>
              <a:defRPr/>
            </a:pPr>
            <a:fld id="{17E2D89E-CB13-43EF-A9B0-315B0C483E1A}" type="slidenum">
              <a:rPr lang="id-ID"/>
              <a:pPr>
                <a:defRPr/>
              </a:pPr>
              <a:t>‹#›</a:t>
            </a:fld>
            <a:endParaRPr lang="id-ID" sz="1400">
              <a:latin typeface="Arial" charset="0"/>
            </a:endParaRPr>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00200" y="457200"/>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981200"/>
            <a:ext cx="8382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2452" name="Rectangle 4"/>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200">
                <a:latin typeface="+mn-lt"/>
              </a:defRPr>
            </a:lvl1pPr>
          </a:lstStyle>
          <a:p>
            <a:pPr>
              <a:defRPr/>
            </a:pPr>
            <a:endParaRPr lang="id-ID"/>
          </a:p>
        </p:txBody>
      </p:sp>
      <p:sp>
        <p:nvSpPr>
          <p:cNvPr id="232453" name="Rectangle 5"/>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200">
                <a:latin typeface="+mn-lt"/>
              </a:defRPr>
            </a:lvl1pPr>
          </a:lstStyle>
          <a:p>
            <a:pPr>
              <a:defRPr/>
            </a:pPr>
            <a:endParaRPr lang="id-ID"/>
          </a:p>
        </p:txBody>
      </p:sp>
      <p:sp>
        <p:nvSpPr>
          <p:cNvPr id="232454"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200">
                <a:latin typeface="+mn-lt"/>
              </a:defRPr>
            </a:lvl1pPr>
          </a:lstStyle>
          <a:p>
            <a:pPr>
              <a:defRPr/>
            </a:pPr>
            <a:fld id="{74BFD682-A3BC-41DD-A7DC-C72E8AC8DA9B}" type="slidenum">
              <a:rPr lang="id-ID"/>
              <a:pPr>
                <a:defRPr/>
              </a:pPr>
              <a:t>‹#›</a:t>
            </a:fld>
            <a:endParaRPr lang="id-ID" sz="1400"/>
          </a:p>
        </p:txBody>
      </p:sp>
      <p:graphicFrame>
        <p:nvGraphicFramePr>
          <p:cNvPr id="1031" name="Object 7"/>
          <p:cNvGraphicFramePr>
            <a:graphicFrameLocks noChangeAspect="1"/>
          </p:cNvGraphicFramePr>
          <p:nvPr/>
        </p:nvGraphicFramePr>
        <p:xfrm>
          <a:off x="152400" y="152400"/>
          <a:ext cx="1066800" cy="1050925"/>
        </p:xfrm>
        <a:graphic>
          <a:graphicData uri="http://schemas.openxmlformats.org/presentationml/2006/ole">
            <p:oleObj spid="_x0000_s1031" name="Document" r:id="rId16" imgW="1977291" imgH="1945946" progId="CorelXARA.Document">
              <p:embed/>
            </p:oleObj>
          </a:graphicData>
        </a:graphic>
      </p:graphicFrame>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 id="2147483959" r:id="rId12"/>
    <p:sldLayoutId id="2147483960" r:id="rId13"/>
  </p:sldLayoutIdLst>
  <p:transition spd="slow">
    <p:random/>
  </p:transition>
  <p:hf hdr="0" ftr="0" dt="0"/>
  <p:txStyles>
    <p:titleStyle>
      <a:lvl1pPr algn="r" rtl="0" eaLnBrk="0" fontAlgn="base" hangingPunct="0">
        <a:spcBef>
          <a:spcPct val="0"/>
        </a:spcBef>
        <a:spcAft>
          <a:spcPct val="0"/>
        </a:spcAft>
        <a:defRPr kumimoji="1" sz="4400" b="1" i="1">
          <a:solidFill>
            <a:srgbClr val="000000"/>
          </a:solidFill>
          <a:latin typeface="+mj-lt"/>
          <a:ea typeface="+mj-ea"/>
          <a:cs typeface="+mj-cs"/>
        </a:defRPr>
      </a:lvl1pPr>
      <a:lvl2pPr algn="r" rtl="0" eaLnBrk="0" fontAlgn="base" hangingPunct="0">
        <a:spcBef>
          <a:spcPct val="0"/>
        </a:spcBef>
        <a:spcAft>
          <a:spcPct val="0"/>
        </a:spcAft>
        <a:defRPr kumimoji="1" sz="4400" b="1" i="1">
          <a:solidFill>
            <a:srgbClr val="000000"/>
          </a:solidFill>
          <a:latin typeface="Times New Roman" pitchFamily="18" charset="0"/>
        </a:defRPr>
      </a:lvl2pPr>
      <a:lvl3pPr algn="r" rtl="0" eaLnBrk="0" fontAlgn="base" hangingPunct="0">
        <a:spcBef>
          <a:spcPct val="0"/>
        </a:spcBef>
        <a:spcAft>
          <a:spcPct val="0"/>
        </a:spcAft>
        <a:defRPr kumimoji="1" sz="4400" b="1" i="1">
          <a:solidFill>
            <a:srgbClr val="000000"/>
          </a:solidFill>
          <a:latin typeface="Times New Roman" pitchFamily="18" charset="0"/>
        </a:defRPr>
      </a:lvl3pPr>
      <a:lvl4pPr algn="r" rtl="0" eaLnBrk="0" fontAlgn="base" hangingPunct="0">
        <a:spcBef>
          <a:spcPct val="0"/>
        </a:spcBef>
        <a:spcAft>
          <a:spcPct val="0"/>
        </a:spcAft>
        <a:defRPr kumimoji="1" sz="4400" b="1" i="1">
          <a:solidFill>
            <a:srgbClr val="000000"/>
          </a:solidFill>
          <a:latin typeface="Times New Roman" pitchFamily="18" charset="0"/>
        </a:defRPr>
      </a:lvl4pPr>
      <a:lvl5pPr algn="r" rtl="0" eaLnBrk="0" fontAlgn="base" hangingPunct="0">
        <a:spcBef>
          <a:spcPct val="0"/>
        </a:spcBef>
        <a:spcAft>
          <a:spcPct val="0"/>
        </a:spcAft>
        <a:defRPr kumimoji="1" sz="4400" b="1" i="1">
          <a:solidFill>
            <a:srgbClr val="000000"/>
          </a:solidFill>
          <a:latin typeface="Times New Roman" pitchFamily="18" charset="0"/>
        </a:defRPr>
      </a:lvl5pPr>
      <a:lvl6pPr marL="457200" algn="r" rtl="0" eaLnBrk="0" fontAlgn="base" hangingPunct="0">
        <a:spcBef>
          <a:spcPct val="0"/>
        </a:spcBef>
        <a:spcAft>
          <a:spcPct val="0"/>
        </a:spcAft>
        <a:defRPr kumimoji="1" sz="4400" b="1" i="1">
          <a:solidFill>
            <a:srgbClr val="000000"/>
          </a:solidFill>
          <a:latin typeface="Times New Roman" pitchFamily="18" charset="0"/>
        </a:defRPr>
      </a:lvl6pPr>
      <a:lvl7pPr marL="914400" algn="r" rtl="0" eaLnBrk="0" fontAlgn="base" hangingPunct="0">
        <a:spcBef>
          <a:spcPct val="0"/>
        </a:spcBef>
        <a:spcAft>
          <a:spcPct val="0"/>
        </a:spcAft>
        <a:defRPr kumimoji="1" sz="4400" b="1" i="1">
          <a:solidFill>
            <a:srgbClr val="000000"/>
          </a:solidFill>
          <a:latin typeface="Times New Roman" pitchFamily="18" charset="0"/>
        </a:defRPr>
      </a:lvl7pPr>
      <a:lvl8pPr marL="1371600" algn="r" rtl="0" eaLnBrk="0" fontAlgn="base" hangingPunct="0">
        <a:spcBef>
          <a:spcPct val="0"/>
        </a:spcBef>
        <a:spcAft>
          <a:spcPct val="0"/>
        </a:spcAft>
        <a:defRPr kumimoji="1" sz="4400" b="1" i="1">
          <a:solidFill>
            <a:srgbClr val="000000"/>
          </a:solidFill>
          <a:latin typeface="Times New Roman" pitchFamily="18" charset="0"/>
        </a:defRPr>
      </a:lvl8pPr>
      <a:lvl9pPr marL="1828800" algn="r" rtl="0" eaLnBrk="0" fontAlgn="base" hangingPunct="0">
        <a:spcBef>
          <a:spcPct val="0"/>
        </a:spcBef>
        <a:spcAft>
          <a:spcPct val="0"/>
        </a:spcAft>
        <a:defRPr kumimoji="1" sz="4400" b="1" i="1">
          <a:solidFill>
            <a:srgbClr val="000000"/>
          </a:solidFill>
          <a:latin typeface="Times New Roman" pitchFamily="18" charset="0"/>
        </a:defRPr>
      </a:lvl9pPr>
    </p:titleStyle>
    <p:bodyStyle>
      <a:lvl1pPr marL="342900" indent="-342900" algn="l" rtl="0" eaLnBrk="0" fontAlgn="base" hangingPunct="0">
        <a:spcBef>
          <a:spcPct val="20000"/>
        </a:spcBef>
        <a:spcAft>
          <a:spcPct val="0"/>
        </a:spcAft>
        <a:buClr>
          <a:srgbClr val="000000"/>
        </a:buClr>
        <a:buSzPct val="70000"/>
        <a:buFont typeface="Monotype Sorts" pitchFamily="2" charset="2"/>
        <a:buChar char="u"/>
        <a:defRPr kumimoji="1"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0000"/>
        </a:buClr>
        <a:buSzPct val="50000"/>
        <a:buFont typeface="Monotype Sorts" pitchFamily="2" charset="2"/>
        <a:buChar char="l"/>
        <a:defRPr kumimoji="1" sz="2800">
          <a:solidFill>
            <a:srgbClr val="000000"/>
          </a:solidFill>
          <a:latin typeface="+mn-lt"/>
        </a:defRPr>
      </a:lvl2pPr>
      <a:lvl3pPr marL="1143000" indent="-228600" algn="l" rtl="0" eaLnBrk="0" fontAlgn="base" hangingPunct="0">
        <a:spcBef>
          <a:spcPct val="20000"/>
        </a:spcBef>
        <a:spcAft>
          <a:spcPct val="0"/>
        </a:spcAft>
        <a:buClr>
          <a:srgbClr val="000000"/>
        </a:buClr>
        <a:buSzPct val="70000"/>
        <a:buFont typeface="Monotype Sorts" pitchFamily="2" charset="2"/>
        <a:buChar char="D"/>
        <a:defRPr kumimoji="1" sz="2400">
          <a:solidFill>
            <a:srgbClr val="000000"/>
          </a:solidFill>
          <a:latin typeface="+mn-lt"/>
        </a:defRPr>
      </a:lvl3pPr>
      <a:lvl4pPr marL="1600200" indent="-228600" algn="l" rtl="0" eaLnBrk="0" fontAlgn="base" hangingPunct="0">
        <a:spcBef>
          <a:spcPct val="20000"/>
        </a:spcBef>
        <a:spcAft>
          <a:spcPct val="0"/>
        </a:spcAft>
        <a:buClr>
          <a:srgbClr val="000000"/>
        </a:buClr>
        <a:buSzPct val="70000"/>
        <a:buFont typeface="Monotype Sorts" pitchFamily="2" charset="2"/>
        <a:buChar char="["/>
        <a:defRPr kumimoji="1" sz="2000">
          <a:solidFill>
            <a:srgbClr val="000000"/>
          </a:solidFill>
          <a:latin typeface="+mn-lt"/>
        </a:defRPr>
      </a:lvl4pPr>
      <a:lvl5pPr marL="2057400" indent="-228600" algn="l" rtl="0" eaLnBrk="0" fontAlgn="base" hangingPunct="0">
        <a:spcBef>
          <a:spcPct val="20000"/>
        </a:spcBef>
        <a:spcAft>
          <a:spcPct val="0"/>
        </a:spcAft>
        <a:buClr>
          <a:srgbClr val="000000"/>
        </a:buClr>
        <a:buSzPct val="65000"/>
        <a:buFont typeface="Monotype Sorts" pitchFamily="2" charset="2"/>
        <a:buChar char="W"/>
        <a:defRPr kumimoji="1" sz="2000">
          <a:solidFill>
            <a:srgbClr val="000000"/>
          </a:solidFill>
          <a:latin typeface="+mn-lt"/>
        </a:defRPr>
      </a:lvl5pPr>
      <a:lvl6pPr marL="2514600" indent="-228600" algn="l" rtl="0" eaLnBrk="0" fontAlgn="base" hangingPunct="0">
        <a:spcBef>
          <a:spcPct val="20000"/>
        </a:spcBef>
        <a:spcAft>
          <a:spcPct val="0"/>
        </a:spcAft>
        <a:buClr>
          <a:srgbClr val="000000"/>
        </a:buClr>
        <a:buSzPct val="65000"/>
        <a:buFont typeface="Monotype Sorts" pitchFamily="2" charset="2"/>
        <a:buChar char="W"/>
        <a:defRPr kumimoji="1" sz="2000">
          <a:solidFill>
            <a:srgbClr val="000000"/>
          </a:solidFill>
          <a:latin typeface="+mn-lt"/>
        </a:defRPr>
      </a:lvl6pPr>
      <a:lvl7pPr marL="2971800" indent="-228600" algn="l" rtl="0" eaLnBrk="0" fontAlgn="base" hangingPunct="0">
        <a:spcBef>
          <a:spcPct val="20000"/>
        </a:spcBef>
        <a:spcAft>
          <a:spcPct val="0"/>
        </a:spcAft>
        <a:buClr>
          <a:srgbClr val="000000"/>
        </a:buClr>
        <a:buSzPct val="65000"/>
        <a:buFont typeface="Monotype Sorts" pitchFamily="2" charset="2"/>
        <a:buChar char="W"/>
        <a:defRPr kumimoji="1" sz="2000">
          <a:solidFill>
            <a:srgbClr val="000000"/>
          </a:solidFill>
          <a:latin typeface="+mn-lt"/>
        </a:defRPr>
      </a:lvl7pPr>
      <a:lvl8pPr marL="3429000" indent="-228600" algn="l" rtl="0" eaLnBrk="0" fontAlgn="base" hangingPunct="0">
        <a:spcBef>
          <a:spcPct val="20000"/>
        </a:spcBef>
        <a:spcAft>
          <a:spcPct val="0"/>
        </a:spcAft>
        <a:buClr>
          <a:srgbClr val="000000"/>
        </a:buClr>
        <a:buSzPct val="65000"/>
        <a:buFont typeface="Monotype Sorts" pitchFamily="2" charset="2"/>
        <a:buChar char="W"/>
        <a:defRPr kumimoji="1" sz="2000">
          <a:solidFill>
            <a:srgbClr val="000000"/>
          </a:solidFill>
          <a:latin typeface="+mn-lt"/>
        </a:defRPr>
      </a:lvl8pPr>
      <a:lvl9pPr marL="3886200" indent="-228600" algn="l" rtl="0" eaLnBrk="0" fontAlgn="base" hangingPunct="0">
        <a:spcBef>
          <a:spcPct val="20000"/>
        </a:spcBef>
        <a:spcAft>
          <a:spcPct val="0"/>
        </a:spcAft>
        <a:buClr>
          <a:srgbClr val="000000"/>
        </a:buClr>
        <a:buSzPct val="65000"/>
        <a:buFont typeface="Monotype Sorts" pitchFamily="2" charset="2"/>
        <a:buChar char="W"/>
        <a:defRPr kumimoji="1"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3" Type="http://schemas.openxmlformats.org/officeDocument/2006/relationships/hyperlink" Target="file:///C:\Documents%20and%20Settings\All%20Users\Desktop\Google%20Earth.lnk" TargetMode="External"/><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9.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0.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1.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2.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3.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4.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5.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6.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9.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1.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2.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4.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5.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6.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7.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RUANG LINGKUP SIG</a:t>
            </a:r>
          </a:p>
        </p:txBody>
      </p:sp>
      <p:sp>
        <p:nvSpPr>
          <p:cNvPr id="15363" name="Content Placeholder 2"/>
          <p:cNvSpPr>
            <a:spLocks noGrp="1"/>
          </p:cNvSpPr>
          <p:nvPr>
            <p:ph sz="half" idx="1"/>
          </p:nvPr>
        </p:nvSpPr>
        <p:spPr>
          <a:xfrm>
            <a:off x="457200" y="1981200"/>
            <a:ext cx="8534400" cy="4114800"/>
          </a:xfrm>
        </p:spPr>
        <p:txBody>
          <a:bodyPr/>
          <a:lstStyle/>
          <a:p>
            <a:r>
              <a:rPr lang="en-US" smtClean="0"/>
              <a:t>DEFINISI SIG</a:t>
            </a:r>
          </a:p>
          <a:p>
            <a:r>
              <a:rPr lang="en-US" smtClean="0"/>
              <a:t>LATAR BELAKANG DAN PERKEMBANGAN SIG</a:t>
            </a:r>
          </a:p>
          <a:p>
            <a:r>
              <a:rPr lang="en-US" smtClean="0"/>
              <a:t>KEUNGGULAN SIG</a:t>
            </a:r>
          </a:p>
          <a:p>
            <a:r>
              <a:rPr lang="en-US" smtClean="0"/>
              <a:t>CONTOH PEMANFAATN SIG</a:t>
            </a:r>
          </a:p>
        </p:txBody>
      </p:sp>
      <p:sp>
        <p:nvSpPr>
          <p:cNvPr id="15364" name="Content Placeholder 3"/>
          <p:cNvSpPr>
            <a:spLocks noGrp="1"/>
          </p:cNvSpPr>
          <p:nvPr>
            <p:ph sz="quarter" idx="2"/>
          </p:nvPr>
        </p:nvSpPr>
        <p:spPr/>
        <p:txBody>
          <a:bodyPr/>
          <a:lstStyle/>
          <a:p>
            <a:endParaRPr lang="en-US" smtClean="0"/>
          </a:p>
        </p:txBody>
      </p:sp>
      <p:sp>
        <p:nvSpPr>
          <p:cNvPr id="15365" name="Content Placeholder 4"/>
          <p:cNvSpPr>
            <a:spLocks noGrp="1"/>
          </p:cNvSpPr>
          <p:nvPr>
            <p:ph sz="quarter" idx="3"/>
          </p:nvPr>
        </p:nvSpPr>
        <p:spPr/>
        <p:txBody>
          <a:bodyPr/>
          <a:lstStyle/>
          <a:p>
            <a:endParaRPr lang="en-US" smtClean="0"/>
          </a:p>
        </p:txBody>
      </p:sp>
      <p:sp>
        <p:nvSpPr>
          <p:cNvPr id="6" name="Slide Number Placeholder 5"/>
          <p:cNvSpPr>
            <a:spLocks noGrp="1"/>
          </p:cNvSpPr>
          <p:nvPr>
            <p:ph type="sldNum" sz="quarter" idx="12"/>
          </p:nvPr>
        </p:nvSpPr>
        <p:spPr/>
        <p:txBody>
          <a:bodyPr/>
          <a:lstStyle/>
          <a:p>
            <a:pPr>
              <a:defRPr/>
            </a:pPr>
            <a:fld id="{B1F27039-176A-4530-B033-F4B547BB541B}" type="slidenum">
              <a:rPr lang="id-ID" smtClean="0"/>
              <a:pPr>
                <a:defRPr/>
              </a:pPr>
              <a:t>1</a:t>
            </a:fld>
            <a:endParaRPr lang="id-ID" sz="1400">
              <a:latin typeface="Arial" charset="0"/>
            </a:endParaRPr>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ms-MY" smtClean="0"/>
              <a:t>Konsep dasar SIG</a:t>
            </a:r>
          </a:p>
        </p:txBody>
      </p:sp>
      <p:sp>
        <p:nvSpPr>
          <p:cNvPr id="24579" name="Content Placeholder 2"/>
          <p:cNvSpPr>
            <a:spLocks noGrp="1"/>
          </p:cNvSpPr>
          <p:nvPr>
            <p:ph idx="1"/>
          </p:nvPr>
        </p:nvSpPr>
        <p:spPr/>
        <p:txBody>
          <a:bodyPr/>
          <a:lstStyle/>
          <a:p>
            <a:r>
              <a:rPr lang="ms-MY" smtClean="0"/>
              <a:t>Menyajikan informasi muka bumi dalam bentuk data spasial </a:t>
            </a:r>
          </a:p>
          <a:p>
            <a:r>
              <a:rPr lang="ms-MY" smtClean="0"/>
              <a:t>Data muka bumi tersebut dapat disimulasikan secara bersama-sama untuk membuat skenario kondisi lingkungan </a:t>
            </a:r>
          </a:p>
          <a:p>
            <a:r>
              <a:rPr lang="ms-MY" smtClean="0"/>
              <a:t>Proses dapat dilakukan dengan mudah dan otomasi </a:t>
            </a:r>
          </a:p>
          <a:p>
            <a:endParaRPr lang="ms-MY" smtClean="0"/>
          </a:p>
        </p:txBody>
      </p:sp>
      <p:sp>
        <p:nvSpPr>
          <p:cNvPr id="4" name="Slide Number Placeholder 3"/>
          <p:cNvSpPr>
            <a:spLocks noGrp="1"/>
          </p:cNvSpPr>
          <p:nvPr>
            <p:ph type="sldNum" sz="quarter" idx="12"/>
          </p:nvPr>
        </p:nvSpPr>
        <p:spPr/>
        <p:txBody>
          <a:bodyPr/>
          <a:lstStyle/>
          <a:p>
            <a:pPr>
              <a:defRPr/>
            </a:pPr>
            <a:fld id="{1FA08B31-8039-4BAD-8AE7-704E0A3586F9}" type="slidenum">
              <a:rPr lang="id-ID" smtClean="0"/>
              <a:pPr>
                <a:defRPr/>
              </a:pPr>
              <a:t>10</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8BCA096-DB32-4AC7-AD12-441D3668C6D7}" type="slidenum">
              <a:rPr lang="id-ID"/>
              <a:pPr>
                <a:defRPr/>
              </a:pPr>
              <a:t>11</a:t>
            </a:fld>
            <a:endParaRPr lang="id-ID" sz="1400">
              <a:latin typeface="Arial" charset="0"/>
            </a:endParaRPr>
          </a:p>
        </p:txBody>
      </p:sp>
      <p:sp>
        <p:nvSpPr>
          <p:cNvPr id="36867" name="Rectangle 2"/>
          <p:cNvSpPr>
            <a:spLocks noGrp="1" noChangeArrowheads="1"/>
          </p:cNvSpPr>
          <p:nvPr>
            <p:ph type="title"/>
          </p:nvPr>
        </p:nvSpPr>
        <p:spPr/>
        <p:txBody>
          <a:bodyPr/>
          <a:lstStyle/>
          <a:p>
            <a:endParaRPr lang="ms-MY" smtClean="0"/>
          </a:p>
        </p:txBody>
      </p:sp>
      <p:sp>
        <p:nvSpPr>
          <p:cNvPr id="36868" name="Rectangle 3"/>
          <p:cNvSpPr>
            <a:spLocks noGrp="1" noChangeArrowheads="1"/>
          </p:cNvSpPr>
          <p:nvPr>
            <p:ph type="body" idx="1"/>
          </p:nvPr>
        </p:nvSpPr>
        <p:spPr/>
        <p:txBody>
          <a:bodyPr/>
          <a:lstStyle/>
          <a:p>
            <a:r>
              <a:rPr lang="en-US" sz="3600" smtClean="0"/>
              <a:t>Sebelum ada tekonologi modern Remotesensing, pengambilan data geografis dengan cara terrestrial, maksudnya ambil dari satu tempat ke tempat yang lain di lapangan. </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36867"/>
                                        </p:tgtEl>
                                        <p:attrNameLst>
                                          <p:attrName>style.visibility</p:attrName>
                                        </p:attrNameLst>
                                      </p:cBhvr>
                                      <p:to>
                                        <p:strVal val="visible"/>
                                      </p:to>
                                    </p:set>
                                    <p:animEffect transition="in" filter="fade">
                                      <p:cBhvr>
                                        <p:cTn id="7" dur="2000"/>
                                        <p:tgtEl>
                                          <p:spTgt spid="3686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868"/>
                                        </p:tgtEl>
                                        <p:attrNameLst>
                                          <p:attrName>style.visibility</p:attrName>
                                        </p:attrNameLst>
                                      </p:cBhvr>
                                      <p:to>
                                        <p:strVal val="visible"/>
                                      </p:to>
                                    </p:set>
                                    <p:animEffect transition="in" filter="fade">
                                      <p:cBhvr>
                                        <p:cTn id="10" dur="20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P spid="3686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8EB6878-3D1F-4BF7-8C1D-DA23D6AD88D2}" type="slidenum">
              <a:rPr lang="id-ID"/>
              <a:pPr>
                <a:defRPr/>
              </a:pPr>
              <a:t>12</a:t>
            </a:fld>
            <a:endParaRPr lang="id-ID" sz="1400">
              <a:latin typeface="Arial" charset="0"/>
            </a:endParaRPr>
          </a:p>
        </p:txBody>
      </p:sp>
      <p:sp>
        <p:nvSpPr>
          <p:cNvPr id="37891" name="Rectangle 2"/>
          <p:cNvSpPr>
            <a:spLocks noGrp="1" noChangeArrowheads="1"/>
          </p:cNvSpPr>
          <p:nvPr>
            <p:ph type="title"/>
          </p:nvPr>
        </p:nvSpPr>
        <p:spPr/>
        <p:txBody>
          <a:bodyPr/>
          <a:lstStyle/>
          <a:p>
            <a:endParaRPr lang="ms-MY" smtClean="0"/>
          </a:p>
        </p:txBody>
      </p:sp>
      <p:sp>
        <p:nvSpPr>
          <p:cNvPr id="37892" name="Rectangle 3"/>
          <p:cNvSpPr>
            <a:spLocks noGrp="1" noChangeArrowheads="1"/>
          </p:cNvSpPr>
          <p:nvPr>
            <p:ph type="body" idx="1"/>
          </p:nvPr>
        </p:nvSpPr>
        <p:spPr/>
        <p:txBody>
          <a:bodyPr/>
          <a:lstStyle/>
          <a:p>
            <a:r>
              <a:rPr lang="en-US" sz="2800" smtClean="0"/>
              <a:t>Universitas Harvard 1964 memelopori pengembangan SIG. Produk pertamanya adalah SYMAP (Synagraphic Mapping). 1969 Callform, UNITAR  ITC Belanda mengembangkan  perangkat lunak SIG dengan nama ILWIS 1986 (Integrated Land and Water Information System). IDRISI (Clark University) 1987.</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37891"/>
                                        </p:tgtEl>
                                        <p:attrNameLst>
                                          <p:attrName>style.visibility</p:attrName>
                                        </p:attrNameLst>
                                      </p:cBhvr>
                                      <p:to>
                                        <p:strVal val="visible"/>
                                      </p:to>
                                    </p:set>
                                    <p:animEffect transition="in" filter="fade">
                                      <p:cBhvr>
                                        <p:cTn id="7" dur="2000"/>
                                        <p:tgtEl>
                                          <p:spTgt spid="3789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892"/>
                                        </p:tgtEl>
                                        <p:attrNameLst>
                                          <p:attrName>style.visibility</p:attrName>
                                        </p:attrNameLst>
                                      </p:cBhvr>
                                      <p:to>
                                        <p:strVal val="visible"/>
                                      </p:to>
                                    </p:set>
                                    <p:animEffect transition="in" filter="fade">
                                      <p:cBhvr>
                                        <p:cTn id="10" dur="20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P spid="3789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DE83C00-3FDF-4B17-A153-2EEC9EE72BFA}" type="slidenum">
              <a:rPr lang="id-ID"/>
              <a:pPr>
                <a:defRPr/>
              </a:pPr>
              <a:t>13</a:t>
            </a:fld>
            <a:endParaRPr lang="id-ID" sz="1400">
              <a:latin typeface="Arial" charset="0"/>
            </a:endParaRPr>
          </a:p>
        </p:txBody>
      </p:sp>
      <p:sp>
        <p:nvSpPr>
          <p:cNvPr id="38915" name="Rectangle 2"/>
          <p:cNvSpPr>
            <a:spLocks noGrp="1" noChangeArrowheads="1"/>
          </p:cNvSpPr>
          <p:nvPr>
            <p:ph type="title"/>
          </p:nvPr>
        </p:nvSpPr>
        <p:spPr/>
        <p:txBody>
          <a:bodyPr/>
          <a:lstStyle/>
          <a:p>
            <a:endParaRPr lang="ms-MY" smtClean="0"/>
          </a:p>
        </p:txBody>
      </p:sp>
      <p:sp>
        <p:nvSpPr>
          <p:cNvPr id="38916" name="Rectangle 3"/>
          <p:cNvSpPr>
            <a:spLocks noGrp="1" noChangeArrowheads="1"/>
          </p:cNvSpPr>
          <p:nvPr>
            <p:ph type="body" idx="1"/>
          </p:nvPr>
        </p:nvSpPr>
        <p:spPr/>
        <p:txBody>
          <a:bodyPr/>
          <a:lstStyle/>
          <a:p>
            <a:r>
              <a:rPr lang="en-US" smtClean="0"/>
              <a:t>Swasta yang memproduk peralatan SIG  adalah ESRI Inc. dan MapInfo Corp. ESRI Inc. adalah perusahaan perangkat SIG yang banyak memproduk software seperti ARC/INFO dan  ArcView. MapInfo Corp. juga menjual berbagai produknya antara lain Mapbasic, MapX  dan MapXtreme. </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38915"/>
                                        </p:tgtEl>
                                        <p:attrNameLst>
                                          <p:attrName>style.visibility</p:attrName>
                                        </p:attrNameLst>
                                      </p:cBhvr>
                                      <p:to>
                                        <p:strVal val="visible"/>
                                      </p:to>
                                    </p:set>
                                    <p:animEffect transition="in" filter="fade">
                                      <p:cBhvr>
                                        <p:cTn id="7" dur="2000"/>
                                        <p:tgtEl>
                                          <p:spTgt spid="389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916"/>
                                        </p:tgtEl>
                                        <p:attrNameLst>
                                          <p:attrName>style.visibility</p:attrName>
                                        </p:attrNameLst>
                                      </p:cBhvr>
                                      <p:to>
                                        <p:strVal val="visible"/>
                                      </p:to>
                                    </p:set>
                                    <p:animEffect transition="in" filter="fade">
                                      <p:cBhvr>
                                        <p:cTn id="10" dur="20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P spid="3891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Title 1"/>
          <p:cNvSpPr>
            <a:spLocks noGrp="1"/>
          </p:cNvSpPr>
          <p:nvPr>
            <p:ph type="title"/>
          </p:nvPr>
        </p:nvSpPr>
        <p:spPr>
          <a:xfrm>
            <a:off x="1600200" y="457200"/>
            <a:ext cx="7239000" cy="762000"/>
          </a:xfrm>
        </p:spPr>
        <p:txBody>
          <a:bodyPr/>
          <a:lstStyle/>
          <a:p>
            <a:r>
              <a:rPr lang="en-US" sz="3200" smtClean="0"/>
              <a:t>Beda SIG modern dan tradisional</a:t>
            </a:r>
            <a:endParaRPr lang="ms-MY" sz="3200" smtClean="0"/>
          </a:p>
        </p:txBody>
      </p:sp>
      <p:graphicFrame>
        <p:nvGraphicFramePr>
          <p:cNvPr id="5" name="Content Placeholder 4"/>
          <p:cNvGraphicFramePr>
            <a:graphicFrameLocks noGrp="1"/>
          </p:cNvGraphicFramePr>
          <p:nvPr>
            <p:ph idx="1"/>
          </p:nvPr>
        </p:nvGraphicFramePr>
        <p:xfrm>
          <a:off x="457200" y="1295400"/>
          <a:ext cx="8382000" cy="6052780"/>
        </p:xfrm>
        <a:graphic>
          <a:graphicData uri="http://schemas.openxmlformats.org/drawingml/2006/table">
            <a:tbl>
              <a:tblPr firstRow="1" bandRow="1">
                <a:tableStyleId>{5C22544A-7EE6-4342-B048-85BDC9FD1C3A}</a:tableStyleId>
              </a:tblPr>
              <a:tblGrid>
                <a:gridCol w="2794000"/>
                <a:gridCol w="2794000"/>
                <a:gridCol w="2794000"/>
              </a:tblGrid>
              <a:tr h="747708">
                <a:tc>
                  <a:txBody>
                    <a:bodyPr/>
                    <a:lstStyle/>
                    <a:p>
                      <a:r>
                        <a:rPr lang="en-US" sz="1900" dirty="0" err="1" smtClean="0"/>
                        <a:t>Tahapan</a:t>
                      </a:r>
                      <a:endParaRPr lang="ms-MY" sz="1900" dirty="0"/>
                    </a:p>
                  </a:txBody>
                  <a:tcPr marT="47582" marB="47582"/>
                </a:tc>
                <a:tc>
                  <a:txBody>
                    <a:bodyPr/>
                    <a:lstStyle/>
                    <a:p>
                      <a:r>
                        <a:rPr lang="en-US" sz="1900" dirty="0" smtClean="0"/>
                        <a:t>SIG</a:t>
                      </a:r>
                      <a:endParaRPr lang="ms-MY" sz="1900" dirty="0"/>
                    </a:p>
                  </a:txBody>
                  <a:tcPr marT="47582" marB="47582"/>
                </a:tc>
                <a:tc>
                  <a:txBody>
                    <a:bodyPr/>
                    <a:lstStyle/>
                    <a:p>
                      <a:r>
                        <a:rPr lang="en-US" sz="1900" dirty="0" smtClean="0"/>
                        <a:t>MANUAL</a:t>
                      </a:r>
                      <a:endParaRPr lang="ms-MY" sz="1900" dirty="0"/>
                    </a:p>
                  </a:txBody>
                  <a:tcPr marT="47582" marB="47582"/>
                </a:tc>
              </a:tr>
              <a:tr h="857275">
                <a:tc>
                  <a:txBody>
                    <a:bodyPr/>
                    <a:lstStyle/>
                    <a:p>
                      <a:r>
                        <a:rPr lang="en-US" sz="2500" b="1" dirty="0" err="1" smtClean="0">
                          <a:solidFill>
                            <a:srgbClr val="002060"/>
                          </a:solidFill>
                          <a:latin typeface="Andalus" pitchFamily="2" charset="-78"/>
                          <a:cs typeface="Andalus" pitchFamily="2" charset="-78"/>
                        </a:rPr>
                        <a:t>Penyimpanan</a:t>
                      </a:r>
                      <a:endParaRPr lang="ms-MY" sz="2500" b="1" dirty="0">
                        <a:solidFill>
                          <a:srgbClr val="002060"/>
                        </a:solidFill>
                        <a:latin typeface="Andalus" pitchFamily="2" charset="-78"/>
                        <a:cs typeface="Andalus" pitchFamily="2" charset="-78"/>
                      </a:endParaRPr>
                    </a:p>
                  </a:txBody>
                  <a:tcPr marT="47582" marB="47582"/>
                </a:tc>
                <a:tc>
                  <a:txBody>
                    <a:bodyPr/>
                    <a:lstStyle/>
                    <a:p>
                      <a:r>
                        <a:rPr lang="en-US" sz="2500" b="1" dirty="0" smtClean="0">
                          <a:solidFill>
                            <a:srgbClr val="002060"/>
                          </a:solidFill>
                          <a:latin typeface="Andalus" pitchFamily="2" charset="-78"/>
                          <a:cs typeface="Andalus" pitchFamily="2" charset="-78"/>
                        </a:rPr>
                        <a:t>Database digital</a:t>
                      </a:r>
                      <a:endParaRPr lang="ms-MY" sz="2500" b="1" dirty="0">
                        <a:solidFill>
                          <a:srgbClr val="002060"/>
                        </a:solidFill>
                        <a:latin typeface="Andalus" pitchFamily="2" charset="-78"/>
                        <a:cs typeface="Andalus" pitchFamily="2" charset="-78"/>
                      </a:endParaRPr>
                    </a:p>
                  </a:txBody>
                  <a:tcPr marT="47582" marB="47582"/>
                </a:tc>
                <a:tc>
                  <a:txBody>
                    <a:bodyPr/>
                    <a:lstStyle/>
                    <a:p>
                      <a:r>
                        <a:rPr lang="en-US" sz="2500" b="1" dirty="0" err="1" smtClean="0">
                          <a:solidFill>
                            <a:srgbClr val="002060"/>
                          </a:solidFill>
                          <a:latin typeface="Andalus" pitchFamily="2" charset="-78"/>
                          <a:cs typeface="Andalus" pitchFamily="2" charset="-78"/>
                        </a:rPr>
                        <a:t>Skala</a:t>
                      </a:r>
                      <a:r>
                        <a:rPr lang="en-US" sz="2500" b="1" dirty="0" smtClean="0">
                          <a:solidFill>
                            <a:srgbClr val="002060"/>
                          </a:solidFill>
                          <a:latin typeface="Andalus" pitchFamily="2" charset="-78"/>
                          <a:cs typeface="Andalus" pitchFamily="2" charset="-78"/>
                        </a:rPr>
                        <a:t> </a:t>
                      </a:r>
                      <a:r>
                        <a:rPr lang="en-US" sz="2500" b="1" dirty="0" err="1" smtClean="0">
                          <a:solidFill>
                            <a:srgbClr val="002060"/>
                          </a:solidFill>
                          <a:latin typeface="Andalus" pitchFamily="2" charset="-78"/>
                          <a:cs typeface="Andalus" pitchFamily="2" charset="-78"/>
                        </a:rPr>
                        <a:t>dan</a:t>
                      </a:r>
                      <a:r>
                        <a:rPr lang="en-US" sz="2500" b="1" dirty="0" smtClean="0">
                          <a:solidFill>
                            <a:srgbClr val="002060"/>
                          </a:solidFill>
                          <a:latin typeface="Andalus" pitchFamily="2" charset="-78"/>
                          <a:cs typeface="Andalus" pitchFamily="2" charset="-78"/>
                        </a:rPr>
                        <a:t> standard </a:t>
                      </a:r>
                      <a:r>
                        <a:rPr lang="en-US" sz="2500" b="1" dirty="0" err="1" smtClean="0">
                          <a:solidFill>
                            <a:srgbClr val="002060"/>
                          </a:solidFill>
                          <a:latin typeface="Andalus" pitchFamily="2" charset="-78"/>
                          <a:cs typeface="Andalus" pitchFamily="2" charset="-78"/>
                        </a:rPr>
                        <a:t>berbeda</a:t>
                      </a:r>
                      <a:endParaRPr lang="ms-MY" sz="2500" b="1" dirty="0">
                        <a:solidFill>
                          <a:srgbClr val="002060"/>
                        </a:solidFill>
                        <a:latin typeface="Andalus" pitchFamily="2" charset="-78"/>
                        <a:cs typeface="Andalus" pitchFamily="2" charset="-78"/>
                      </a:endParaRPr>
                    </a:p>
                  </a:txBody>
                  <a:tcPr marT="47582" marB="47582"/>
                </a:tc>
              </a:tr>
              <a:tr h="747708">
                <a:tc>
                  <a:txBody>
                    <a:bodyPr/>
                    <a:lstStyle/>
                    <a:p>
                      <a:r>
                        <a:rPr lang="en-US" sz="2500" b="1" dirty="0" err="1" smtClean="0">
                          <a:solidFill>
                            <a:srgbClr val="002060"/>
                          </a:solidFill>
                          <a:latin typeface="Andalus" pitchFamily="2" charset="-78"/>
                          <a:cs typeface="Andalus" pitchFamily="2" charset="-78"/>
                        </a:rPr>
                        <a:t>Pemanggilan</a:t>
                      </a:r>
                      <a:r>
                        <a:rPr lang="en-US" sz="2500" b="1" baseline="0" dirty="0" smtClean="0">
                          <a:solidFill>
                            <a:srgbClr val="002060"/>
                          </a:solidFill>
                          <a:latin typeface="Andalus" pitchFamily="2" charset="-78"/>
                          <a:cs typeface="Andalus" pitchFamily="2" charset="-78"/>
                        </a:rPr>
                        <a:t> </a:t>
                      </a:r>
                      <a:endParaRPr lang="ms-MY" sz="2500" b="1" dirty="0">
                        <a:solidFill>
                          <a:srgbClr val="002060"/>
                        </a:solidFill>
                        <a:latin typeface="Andalus" pitchFamily="2" charset="-78"/>
                        <a:cs typeface="Andalus" pitchFamily="2" charset="-78"/>
                      </a:endParaRPr>
                    </a:p>
                  </a:txBody>
                  <a:tcPr marT="47582" marB="47582"/>
                </a:tc>
                <a:tc>
                  <a:txBody>
                    <a:bodyPr/>
                    <a:lstStyle/>
                    <a:p>
                      <a:r>
                        <a:rPr lang="en-US" sz="2500" b="1" dirty="0" err="1" smtClean="0">
                          <a:solidFill>
                            <a:srgbClr val="002060"/>
                          </a:solidFill>
                          <a:latin typeface="Andalus" pitchFamily="2" charset="-78"/>
                          <a:cs typeface="Andalus" pitchFamily="2" charset="-78"/>
                        </a:rPr>
                        <a:t>Dengan</a:t>
                      </a:r>
                      <a:r>
                        <a:rPr lang="en-US" sz="2500" b="1" dirty="0" smtClean="0">
                          <a:solidFill>
                            <a:srgbClr val="002060"/>
                          </a:solidFill>
                          <a:latin typeface="Andalus" pitchFamily="2" charset="-78"/>
                          <a:cs typeface="Andalus" pitchFamily="2" charset="-78"/>
                        </a:rPr>
                        <a:t> </a:t>
                      </a:r>
                      <a:r>
                        <a:rPr lang="en-US" sz="2500" b="1" dirty="0" err="1" smtClean="0">
                          <a:solidFill>
                            <a:srgbClr val="002060"/>
                          </a:solidFill>
                          <a:latin typeface="Andalus" pitchFamily="2" charset="-78"/>
                          <a:cs typeface="Andalus" pitchFamily="2" charset="-78"/>
                        </a:rPr>
                        <a:t>komputer</a:t>
                      </a:r>
                      <a:endParaRPr lang="ms-MY" sz="2500" b="1" dirty="0">
                        <a:solidFill>
                          <a:srgbClr val="002060"/>
                        </a:solidFill>
                        <a:latin typeface="Andalus" pitchFamily="2" charset="-78"/>
                        <a:cs typeface="Andalus" pitchFamily="2" charset="-78"/>
                      </a:endParaRPr>
                    </a:p>
                  </a:txBody>
                  <a:tcPr marT="47582" marB="47582"/>
                </a:tc>
                <a:tc>
                  <a:txBody>
                    <a:bodyPr/>
                    <a:lstStyle/>
                    <a:p>
                      <a:r>
                        <a:rPr lang="en-US" sz="2500" b="1" dirty="0" err="1" smtClean="0">
                          <a:solidFill>
                            <a:srgbClr val="002060"/>
                          </a:solidFill>
                          <a:latin typeface="Andalus" pitchFamily="2" charset="-78"/>
                          <a:cs typeface="Andalus" pitchFamily="2" charset="-78"/>
                        </a:rPr>
                        <a:t>Cek</a:t>
                      </a:r>
                      <a:r>
                        <a:rPr lang="en-US" sz="2500" b="1" dirty="0" smtClean="0">
                          <a:solidFill>
                            <a:srgbClr val="002060"/>
                          </a:solidFill>
                          <a:latin typeface="Andalus" pitchFamily="2" charset="-78"/>
                          <a:cs typeface="Andalus" pitchFamily="2" charset="-78"/>
                        </a:rPr>
                        <a:t> manual</a:t>
                      </a:r>
                      <a:endParaRPr lang="ms-MY" sz="2500" b="1" dirty="0">
                        <a:solidFill>
                          <a:srgbClr val="002060"/>
                        </a:solidFill>
                        <a:latin typeface="Andalus" pitchFamily="2" charset="-78"/>
                        <a:cs typeface="Andalus" pitchFamily="2" charset="-78"/>
                      </a:endParaRPr>
                    </a:p>
                  </a:txBody>
                  <a:tcPr marT="47582" marB="47582"/>
                </a:tc>
              </a:tr>
              <a:tr h="747708">
                <a:tc>
                  <a:txBody>
                    <a:bodyPr/>
                    <a:lstStyle/>
                    <a:p>
                      <a:r>
                        <a:rPr lang="en-US" sz="2500" b="1" dirty="0" err="1" smtClean="0">
                          <a:solidFill>
                            <a:srgbClr val="002060"/>
                          </a:solidFill>
                          <a:latin typeface="Andalus" pitchFamily="2" charset="-78"/>
                          <a:cs typeface="Andalus" pitchFamily="2" charset="-78"/>
                        </a:rPr>
                        <a:t>Pemuthakiran</a:t>
                      </a:r>
                      <a:endParaRPr lang="ms-MY" sz="2500" b="1" dirty="0">
                        <a:solidFill>
                          <a:srgbClr val="002060"/>
                        </a:solidFill>
                        <a:latin typeface="Andalus" pitchFamily="2" charset="-78"/>
                        <a:cs typeface="Andalus" pitchFamily="2" charset="-78"/>
                      </a:endParaRPr>
                    </a:p>
                  </a:txBody>
                  <a:tcPr marT="47582" marB="47582"/>
                </a:tc>
                <a:tc>
                  <a:txBody>
                    <a:bodyPr/>
                    <a:lstStyle/>
                    <a:p>
                      <a:r>
                        <a:rPr lang="en-US" sz="2500" b="1" dirty="0" err="1" smtClean="0">
                          <a:solidFill>
                            <a:srgbClr val="002060"/>
                          </a:solidFill>
                          <a:latin typeface="Andalus" pitchFamily="2" charset="-78"/>
                          <a:cs typeface="Andalus" pitchFamily="2" charset="-78"/>
                        </a:rPr>
                        <a:t>Sistematis</a:t>
                      </a:r>
                      <a:r>
                        <a:rPr lang="en-US" sz="2500" b="1" dirty="0" smtClean="0">
                          <a:solidFill>
                            <a:srgbClr val="002060"/>
                          </a:solidFill>
                          <a:latin typeface="Andalus" pitchFamily="2" charset="-78"/>
                          <a:cs typeface="Andalus" pitchFamily="2" charset="-78"/>
                        </a:rPr>
                        <a:t> </a:t>
                      </a:r>
                      <a:endParaRPr lang="ms-MY" sz="2500" b="1" dirty="0">
                        <a:solidFill>
                          <a:srgbClr val="002060"/>
                        </a:solidFill>
                        <a:latin typeface="Andalus" pitchFamily="2" charset="-78"/>
                        <a:cs typeface="Andalus" pitchFamily="2" charset="-78"/>
                      </a:endParaRPr>
                    </a:p>
                  </a:txBody>
                  <a:tcPr marT="47582" marB="47582"/>
                </a:tc>
                <a:tc>
                  <a:txBody>
                    <a:bodyPr/>
                    <a:lstStyle/>
                    <a:p>
                      <a:r>
                        <a:rPr lang="en-US" sz="2500" b="1" dirty="0" err="1" smtClean="0">
                          <a:solidFill>
                            <a:srgbClr val="002060"/>
                          </a:solidFill>
                          <a:latin typeface="Andalus" pitchFamily="2" charset="-78"/>
                          <a:cs typeface="Andalus" pitchFamily="2" charset="-78"/>
                        </a:rPr>
                        <a:t>Mahal</a:t>
                      </a:r>
                      <a:r>
                        <a:rPr lang="en-US" sz="2500" b="1" dirty="0" smtClean="0">
                          <a:solidFill>
                            <a:srgbClr val="002060"/>
                          </a:solidFill>
                          <a:latin typeface="Andalus" pitchFamily="2" charset="-78"/>
                          <a:cs typeface="Andalus" pitchFamily="2" charset="-78"/>
                        </a:rPr>
                        <a:t>  </a:t>
                      </a:r>
                      <a:r>
                        <a:rPr lang="en-US" sz="2500" b="1" dirty="0" err="1" smtClean="0">
                          <a:solidFill>
                            <a:srgbClr val="002060"/>
                          </a:solidFill>
                          <a:latin typeface="Andalus" pitchFamily="2" charset="-78"/>
                          <a:cs typeface="Andalus" pitchFamily="2" charset="-78"/>
                        </a:rPr>
                        <a:t>dan</a:t>
                      </a:r>
                      <a:r>
                        <a:rPr lang="en-US" sz="2500" b="1" dirty="0" smtClean="0">
                          <a:solidFill>
                            <a:srgbClr val="002060"/>
                          </a:solidFill>
                          <a:latin typeface="Andalus" pitchFamily="2" charset="-78"/>
                          <a:cs typeface="Andalus" pitchFamily="2" charset="-78"/>
                        </a:rPr>
                        <a:t> lama</a:t>
                      </a:r>
                      <a:endParaRPr lang="ms-MY" sz="2500" b="1" dirty="0">
                        <a:solidFill>
                          <a:srgbClr val="002060"/>
                        </a:solidFill>
                        <a:latin typeface="Andalus" pitchFamily="2" charset="-78"/>
                        <a:cs typeface="Andalus" pitchFamily="2" charset="-78"/>
                      </a:endParaRPr>
                    </a:p>
                  </a:txBody>
                  <a:tcPr marT="47582" marB="47582"/>
                </a:tc>
              </a:tr>
              <a:tr h="747708">
                <a:tc>
                  <a:txBody>
                    <a:bodyPr/>
                    <a:lstStyle/>
                    <a:p>
                      <a:r>
                        <a:rPr lang="en-US" sz="2500" b="1" dirty="0" err="1" smtClean="0">
                          <a:solidFill>
                            <a:srgbClr val="002060"/>
                          </a:solidFill>
                          <a:latin typeface="Andalus" pitchFamily="2" charset="-78"/>
                          <a:cs typeface="Andalus" pitchFamily="2" charset="-78"/>
                        </a:rPr>
                        <a:t>Analisis</a:t>
                      </a:r>
                      <a:r>
                        <a:rPr lang="en-US" sz="2500" b="1" dirty="0" smtClean="0">
                          <a:solidFill>
                            <a:srgbClr val="002060"/>
                          </a:solidFill>
                          <a:latin typeface="Andalus" pitchFamily="2" charset="-78"/>
                          <a:cs typeface="Andalus" pitchFamily="2" charset="-78"/>
                        </a:rPr>
                        <a:t> data </a:t>
                      </a:r>
                      <a:r>
                        <a:rPr lang="en-US" sz="2500" b="1" dirty="0" err="1" smtClean="0">
                          <a:solidFill>
                            <a:srgbClr val="002060"/>
                          </a:solidFill>
                          <a:latin typeface="Andalus" pitchFamily="2" charset="-78"/>
                          <a:cs typeface="Andalus" pitchFamily="2" charset="-78"/>
                        </a:rPr>
                        <a:t>atribut</a:t>
                      </a:r>
                      <a:endParaRPr lang="ms-MY" sz="2500" b="1" dirty="0">
                        <a:solidFill>
                          <a:srgbClr val="002060"/>
                        </a:solidFill>
                        <a:latin typeface="Andalus" pitchFamily="2" charset="-78"/>
                        <a:cs typeface="Andalus" pitchFamily="2" charset="-78"/>
                      </a:endParaRPr>
                    </a:p>
                  </a:txBody>
                  <a:tcPr marT="47582" marB="47582"/>
                </a:tc>
                <a:tc>
                  <a:txBody>
                    <a:bodyPr/>
                    <a:lstStyle/>
                    <a:p>
                      <a:r>
                        <a:rPr lang="en-US" sz="2500" b="1" dirty="0" err="1" smtClean="0">
                          <a:solidFill>
                            <a:srgbClr val="002060"/>
                          </a:solidFill>
                          <a:latin typeface="Andalus" pitchFamily="2" charset="-78"/>
                          <a:cs typeface="Andalus" pitchFamily="2" charset="-78"/>
                        </a:rPr>
                        <a:t>Sangat</a:t>
                      </a:r>
                      <a:r>
                        <a:rPr lang="en-US" sz="2500" b="1" dirty="0" smtClean="0">
                          <a:solidFill>
                            <a:srgbClr val="002060"/>
                          </a:solidFill>
                          <a:latin typeface="Andalus" pitchFamily="2" charset="-78"/>
                          <a:cs typeface="Andalus" pitchFamily="2" charset="-78"/>
                        </a:rPr>
                        <a:t> </a:t>
                      </a:r>
                      <a:r>
                        <a:rPr lang="en-US" sz="2500" b="1" dirty="0" err="1" smtClean="0">
                          <a:solidFill>
                            <a:srgbClr val="002060"/>
                          </a:solidFill>
                          <a:latin typeface="Andalus" pitchFamily="2" charset="-78"/>
                          <a:cs typeface="Andalus" pitchFamily="2" charset="-78"/>
                        </a:rPr>
                        <a:t>cepat</a:t>
                      </a:r>
                      <a:endParaRPr lang="ms-MY" sz="2500" b="1" dirty="0">
                        <a:solidFill>
                          <a:srgbClr val="002060"/>
                        </a:solidFill>
                        <a:latin typeface="Andalus" pitchFamily="2" charset="-78"/>
                        <a:cs typeface="Andalus" pitchFamily="2" charset="-78"/>
                      </a:endParaRPr>
                    </a:p>
                  </a:txBody>
                  <a:tcPr marT="47582" marB="47582"/>
                </a:tc>
                <a:tc>
                  <a:txBody>
                    <a:bodyPr/>
                    <a:lstStyle/>
                    <a:p>
                      <a:r>
                        <a:rPr lang="en-US" sz="2500" b="1" dirty="0" smtClean="0">
                          <a:solidFill>
                            <a:srgbClr val="002060"/>
                          </a:solidFill>
                          <a:latin typeface="Andalus" pitchFamily="2" charset="-78"/>
                          <a:cs typeface="Andalus" pitchFamily="2" charset="-78"/>
                        </a:rPr>
                        <a:t>Lama </a:t>
                      </a:r>
                      <a:endParaRPr lang="ms-MY" sz="2500" b="1" dirty="0">
                        <a:solidFill>
                          <a:srgbClr val="002060"/>
                        </a:solidFill>
                        <a:latin typeface="Andalus" pitchFamily="2" charset="-78"/>
                        <a:cs typeface="Andalus" pitchFamily="2" charset="-78"/>
                      </a:endParaRPr>
                    </a:p>
                  </a:txBody>
                  <a:tcPr marT="47582" marB="47582"/>
                </a:tc>
              </a:tr>
              <a:tr h="747708">
                <a:tc>
                  <a:txBody>
                    <a:bodyPr/>
                    <a:lstStyle/>
                    <a:p>
                      <a:r>
                        <a:rPr lang="en-US" sz="2500" b="1" dirty="0" err="1" smtClean="0">
                          <a:solidFill>
                            <a:srgbClr val="002060"/>
                          </a:solidFill>
                          <a:latin typeface="Andalus" pitchFamily="2" charset="-78"/>
                          <a:cs typeface="Andalus" pitchFamily="2" charset="-78"/>
                        </a:rPr>
                        <a:t>Analisis</a:t>
                      </a:r>
                      <a:r>
                        <a:rPr lang="en-US" sz="2500" b="1" dirty="0" smtClean="0">
                          <a:solidFill>
                            <a:srgbClr val="002060"/>
                          </a:solidFill>
                          <a:latin typeface="Andalus" pitchFamily="2" charset="-78"/>
                          <a:cs typeface="Andalus" pitchFamily="2" charset="-78"/>
                        </a:rPr>
                        <a:t> data </a:t>
                      </a:r>
                      <a:r>
                        <a:rPr lang="en-US" sz="2500" b="1" dirty="0" err="1" smtClean="0">
                          <a:solidFill>
                            <a:srgbClr val="002060"/>
                          </a:solidFill>
                          <a:latin typeface="Andalus" pitchFamily="2" charset="-78"/>
                          <a:cs typeface="Andalus" pitchFamily="2" charset="-78"/>
                        </a:rPr>
                        <a:t>spasial</a:t>
                      </a:r>
                      <a:endParaRPr lang="ms-MY" sz="2500" b="1" dirty="0">
                        <a:solidFill>
                          <a:srgbClr val="002060"/>
                        </a:solidFill>
                        <a:latin typeface="Andalus" pitchFamily="2" charset="-78"/>
                        <a:cs typeface="Andalus" pitchFamily="2" charset="-78"/>
                      </a:endParaRPr>
                    </a:p>
                  </a:txBody>
                  <a:tcPr marT="47582" marB="47582"/>
                </a:tc>
                <a:tc>
                  <a:txBody>
                    <a:bodyPr/>
                    <a:lstStyle/>
                    <a:p>
                      <a:r>
                        <a:rPr lang="en-US" sz="2500" b="1" dirty="0" err="1" smtClean="0">
                          <a:solidFill>
                            <a:srgbClr val="002060"/>
                          </a:solidFill>
                          <a:latin typeface="Andalus" pitchFamily="2" charset="-78"/>
                          <a:cs typeface="Andalus" pitchFamily="2" charset="-78"/>
                        </a:rPr>
                        <a:t>Mudah</a:t>
                      </a:r>
                      <a:r>
                        <a:rPr lang="en-US" sz="2500" b="1" dirty="0" smtClean="0">
                          <a:solidFill>
                            <a:srgbClr val="002060"/>
                          </a:solidFill>
                          <a:latin typeface="Andalus" pitchFamily="2" charset="-78"/>
                          <a:cs typeface="Andalus" pitchFamily="2" charset="-78"/>
                        </a:rPr>
                        <a:t> </a:t>
                      </a:r>
                      <a:endParaRPr lang="ms-MY" sz="2500" b="1" dirty="0">
                        <a:solidFill>
                          <a:srgbClr val="002060"/>
                        </a:solidFill>
                        <a:latin typeface="Andalus" pitchFamily="2" charset="-78"/>
                        <a:cs typeface="Andalus" pitchFamily="2" charset="-78"/>
                      </a:endParaRPr>
                    </a:p>
                  </a:txBody>
                  <a:tcPr marT="47582" marB="47582"/>
                </a:tc>
                <a:tc>
                  <a:txBody>
                    <a:bodyPr/>
                    <a:lstStyle/>
                    <a:p>
                      <a:r>
                        <a:rPr lang="en-US" sz="2500" b="1" dirty="0" err="1" smtClean="0">
                          <a:solidFill>
                            <a:srgbClr val="002060"/>
                          </a:solidFill>
                          <a:latin typeface="Andalus" pitchFamily="2" charset="-78"/>
                          <a:cs typeface="Andalus" pitchFamily="2" charset="-78"/>
                        </a:rPr>
                        <a:t>Rumit</a:t>
                      </a:r>
                      <a:r>
                        <a:rPr lang="en-US" sz="2500" b="1" dirty="0" smtClean="0">
                          <a:solidFill>
                            <a:srgbClr val="002060"/>
                          </a:solidFill>
                          <a:latin typeface="Andalus" pitchFamily="2" charset="-78"/>
                          <a:cs typeface="Andalus" pitchFamily="2" charset="-78"/>
                        </a:rPr>
                        <a:t> </a:t>
                      </a:r>
                      <a:endParaRPr lang="ms-MY" sz="2500" b="1" dirty="0">
                        <a:solidFill>
                          <a:srgbClr val="002060"/>
                        </a:solidFill>
                        <a:latin typeface="Andalus" pitchFamily="2" charset="-78"/>
                        <a:cs typeface="Andalus" pitchFamily="2" charset="-78"/>
                      </a:endParaRPr>
                    </a:p>
                  </a:txBody>
                  <a:tcPr marT="47582" marB="47582"/>
                </a:tc>
              </a:tr>
              <a:tr h="747708">
                <a:tc>
                  <a:txBody>
                    <a:bodyPr/>
                    <a:lstStyle/>
                    <a:p>
                      <a:r>
                        <a:rPr lang="en-US" sz="2500" b="1" dirty="0" err="1" smtClean="0">
                          <a:solidFill>
                            <a:srgbClr val="002060"/>
                          </a:solidFill>
                          <a:latin typeface="Andalus" pitchFamily="2" charset="-78"/>
                          <a:cs typeface="Andalus" pitchFamily="2" charset="-78"/>
                        </a:rPr>
                        <a:t>Presentasi</a:t>
                      </a:r>
                      <a:endParaRPr lang="ms-MY" sz="2500" b="1" dirty="0">
                        <a:solidFill>
                          <a:srgbClr val="002060"/>
                        </a:solidFill>
                        <a:latin typeface="Andalus" pitchFamily="2" charset="-78"/>
                        <a:cs typeface="Andalus" pitchFamily="2" charset="-78"/>
                      </a:endParaRPr>
                    </a:p>
                  </a:txBody>
                  <a:tcPr marT="47582" marB="47582"/>
                </a:tc>
                <a:tc>
                  <a:txBody>
                    <a:bodyPr/>
                    <a:lstStyle/>
                    <a:p>
                      <a:r>
                        <a:rPr lang="en-US" sz="2500" b="1" dirty="0" err="1" smtClean="0">
                          <a:solidFill>
                            <a:srgbClr val="002060"/>
                          </a:solidFill>
                          <a:latin typeface="Andalus" pitchFamily="2" charset="-78"/>
                          <a:cs typeface="Andalus" pitchFamily="2" charset="-78"/>
                        </a:rPr>
                        <a:t>Murah</a:t>
                      </a:r>
                      <a:r>
                        <a:rPr lang="en-US" sz="2500" b="1" dirty="0" smtClean="0">
                          <a:solidFill>
                            <a:srgbClr val="002060"/>
                          </a:solidFill>
                          <a:latin typeface="Andalus" pitchFamily="2" charset="-78"/>
                          <a:cs typeface="Andalus" pitchFamily="2" charset="-78"/>
                        </a:rPr>
                        <a:t> </a:t>
                      </a:r>
                      <a:r>
                        <a:rPr lang="en-US" sz="2500" b="1" dirty="0" err="1" smtClean="0">
                          <a:solidFill>
                            <a:srgbClr val="002060"/>
                          </a:solidFill>
                          <a:latin typeface="Andalus" pitchFamily="2" charset="-78"/>
                          <a:cs typeface="Andalus" pitchFamily="2" charset="-78"/>
                        </a:rPr>
                        <a:t>dan</a:t>
                      </a:r>
                      <a:r>
                        <a:rPr lang="en-US" sz="2500" b="1" dirty="0" smtClean="0">
                          <a:solidFill>
                            <a:srgbClr val="002060"/>
                          </a:solidFill>
                          <a:latin typeface="Andalus" pitchFamily="2" charset="-78"/>
                          <a:cs typeface="Andalus" pitchFamily="2" charset="-78"/>
                        </a:rPr>
                        <a:t> </a:t>
                      </a:r>
                      <a:r>
                        <a:rPr lang="en-US" sz="2500" b="1" dirty="0" err="1" smtClean="0">
                          <a:solidFill>
                            <a:srgbClr val="002060"/>
                          </a:solidFill>
                          <a:latin typeface="Andalus" pitchFamily="2" charset="-78"/>
                          <a:cs typeface="Andalus" pitchFamily="2" charset="-78"/>
                        </a:rPr>
                        <a:t>cepat</a:t>
                      </a:r>
                      <a:endParaRPr lang="ms-MY" sz="2500" b="1" dirty="0">
                        <a:solidFill>
                          <a:srgbClr val="002060"/>
                        </a:solidFill>
                        <a:latin typeface="Andalus" pitchFamily="2" charset="-78"/>
                        <a:cs typeface="Andalus" pitchFamily="2" charset="-78"/>
                      </a:endParaRPr>
                    </a:p>
                  </a:txBody>
                  <a:tcPr marT="47582" marB="47582"/>
                </a:tc>
                <a:tc>
                  <a:txBody>
                    <a:bodyPr/>
                    <a:lstStyle/>
                    <a:p>
                      <a:r>
                        <a:rPr lang="en-US" sz="2500" b="1" dirty="0" err="1" smtClean="0">
                          <a:solidFill>
                            <a:srgbClr val="002060"/>
                          </a:solidFill>
                          <a:latin typeface="Andalus" pitchFamily="2" charset="-78"/>
                          <a:cs typeface="Andalus" pitchFamily="2" charset="-78"/>
                        </a:rPr>
                        <a:t>Mahal</a:t>
                      </a:r>
                      <a:endParaRPr lang="ms-MY" sz="2500" b="1" dirty="0">
                        <a:solidFill>
                          <a:srgbClr val="002060"/>
                        </a:solidFill>
                        <a:latin typeface="Andalus" pitchFamily="2" charset="-78"/>
                        <a:cs typeface="Andalus" pitchFamily="2" charset="-78"/>
                      </a:endParaRPr>
                    </a:p>
                  </a:txBody>
                  <a:tcPr marT="47582" marB="47582"/>
                </a:tc>
              </a:tr>
            </a:tbl>
          </a:graphicData>
        </a:graphic>
      </p:graphicFrame>
      <p:sp>
        <p:nvSpPr>
          <p:cNvPr id="4" name="Slide Number Placeholder 3"/>
          <p:cNvSpPr>
            <a:spLocks noGrp="1"/>
          </p:cNvSpPr>
          <p:nvPr>
            <p:ph type="sldNum" sz="quarter" idx="12"/>
          </p:nvPr>
        </p:nvSpPr>
        <p:spPr/>
        <p:txBody>
          <a:bodyPr/>
          <a:lstStyle/>
          <a:p>
            <a:pPr>
              <a:defRPr/>
            </a:pPr>
            <a:fld id="{4B1701C8-904E-4CC5-A0C0-34AB9951B81D}" type="slidenum">
              <a:rPr lang="id-ID" smtClean="0"/>
              <a:pPr>
                <a:defRPr/>
              </a:pPr>
              <a:t>14</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20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00200" y="0"/>
            <a:ext cx="7239000" cy="838200"/>
          </a:xfrm>
        </p:spPr>
        <p:txBody>
          <a:bodyPr/>
          <a:lstStyle/>
          <a:p>
            <a:r>
              <a:rPr lang="en-US" smtClean="0"/>
              <a:t>Keunggulan SIG</a:t>
            </a:r>
          </a:p>
        </p:txBody>
      </p:sp>
      <p:sp>
        <p:nvSpPr>
          <p:cNvPr id="29699" name="Content Placeholder 2"/>
          <p:cNvSpPr>
            <a:spLocks noGrp="1"/>
          </p:cNvSpPr>
          <p:nvPr>
            <p:ph idx="1"/>
          </p:nvPr>
        </p:nvSpPr>
        <p:spPr>
          <a:xfrm>
            <a:off x="457200" y="685800"/>
            <a:ext cx="8382000" cy="5410200"/>
          </a:xfrm>
        </p:spPr>
        <p:txBody>
          <a:bodyPr/>
          <a:lstStyle/>
          <a:p>
            <a:pPr marL="514350" indent="-514350">
              <a:buFont typeface="Monotype Sorts" pitchFamily="2" charset="2"/>
              <a:buAutoNum type="arabicPeriod"/>
            </a:pPr>
            <a:r>
              <a:rPr lang="en-US" sz="2800" smtClean="0">
                <a:latin typeface="Bodoni MT" pitchFamily="18" charset="0"/>
              </a:rPr>
              <a:t>Data dapat dikelola dalam format yang jelas</a:t>
            </a:r>
          </a:p>
          <a:p>
            <a:pPr marL="514350" indent="-514350">
              <a:buFont typeface="Monotype Sorts" pitchFamily="2" charset="2"/>
              <a:buAutoNum type="arabicPeriod"/>
            </a:pPr>
            <a:r>
              <a:rPr lang="en-US" sz="2800" smtClean="0">
                <a:latin typeface="Bodoni MT" pitchFamily="18" charset="0"/>
              </a:rPr>
              <a:t>Biaya lebih murah daripada harus survey lapangan</a:t>
            </a:r>
          </a:p>
          <a:p>
            <a:pPr marL="514350" indent="-514350">
              <a:buFont typeface="Monotype Sorts" pitchFamily="2" charset="2"/>
              <a:buAutoNum type="arabicPeriod"/>
            </a:pPr>
            <a:r>
              <a:rPr lang="en-US" sz="2800" smtClean="0">
                <a:latin typeface="Bodoni MT" pitchFamily="18" charset="0"/>
              </a:rPr>
              <a:t>Pemanggilan data  cepat dan dapat diubah dengan cepat </a:t>
            </a:r>
          </a:p>
          <a:p>
            <a:pPr marL="514350" indent="-514350">
              <a:buFont typeface="Monotype Sorts" pitchFamily="2" charset="2"/>
              <a:buAutoNum type="arabicPeriod"/>
            </a:pPr>
            <a:r>
              <a:rPr lang="en-US" sz="2800" smtClean="0">
                <a:latin typeface="Bodoni MT" pitchFamily="18" charset="0"/>
              </a:rPr>
              <a:t>Data spasial dan nonspasial dapat dikelola  bersama</a:t>
            </a:r>
          </a:p>
          <a:p>
            <a:pPr marL="514350" indent="-514350">
              <a:buFont typeface="Monotype Sorts" pitchFamily="2" charset="2"/>
              <a:buAutoNum type="arabicPeriod"/>
            </a:pPr>
            <a:r>
              <a:rPr lang="en-US" sz="2800" smtClean="0">
                <a:latin typeface="Bodoni MT" pitchFamily="18" charset="0"/>
              </a:rPr>
              <a:t>Analisa data dan perubahan dapat dilakukan secara efisien</a:t>
            </a:r>
          </a:p>
          <a:p>
            <a:pPr marL="514350" indent="-514350">
              <a:buFont typeface="Monotype Sorts" pitchFamily="2" charset="2"/>
              <a:buAutoNum type="arabicPeriod"/>
            </a:pPr>
            <a:r>
              <a:rPr lang="en-US" sz="2800" smtClean="0">
                <a:latin typeface="Bodoni MT" pitchFamily="18" charset="0"/>
              </a:rPr>
              <a:t>Data yang sulit dilakukan secara manual dapat ditampilkan dengan gambar 3 dimensi</a:t>
            </a:r>
            <a:r>
              <a:rPr lang="en-US" smtClean="0"/>
              <a:t> </a:t>
            </a:r>
            <a:endParaRPr lang="en-US" sz="2800" smtClean="0">
              <a:latin typeface="Bodoni MT" pitchFamily="18" charset="0"/>
            </a:endParaRPr>
          </a:p>
          <a:p>
            <a:pPr marL="514350" indent="-514350">
              <a:buFont typeface="Monotype Sorts" pitchFamily="2" charset="2"/>
              <a:buAutoNum type="arabicPeriod"/>
            </a:pPr>
            <a:r>
              <a:rPr lang="en-US" sz="2800" smtClean="0">
                <a:latin typeface="Bodoni MT" pitchFamily="18" charset="0"/>
              </a:rPr>
              <a:t>Dapat untuk perancangan secara cepat dan tepat</a:t>
            </a:r>
          </a:p>
          <a:p>
            <a:pPr marL="514350" indent="-514350">
              <a:buFont typeface="Monotype Sorts" pitchFamily="2" charset="2"/>
              <a:buAutoNum type="arabicPeriod"/>
            </a:pPr>
            <a:endParaRPr lang="en-US" smtClean="0"/>
          </a:p>
        </p:txBody>
      </p:sp>
      <p:sp>
        <p:nvSpPr>
          <p:cNvPr id="4" name="Slide Number Placeholder 3"/>
          <p:cNvSpPr>
            <a:spLocks noGrp="1"/>
          </p:cNvSpPr>
          <p:nvPr>
            <p:ph type="sldNum" sz="quarter" idx="12"/>
          </p:nvPr>
        </p:nvSpPr>
        <p:spPr/>
        <p:txBody>
          <a:bodyPr/>
          <a:lstStyle/>
          <a:p>
            <a:pPr>
              <a:defRPr/>
            </a:pPr>
            <a:fld id="{7C5B49EB-BE0D-4FD7-921C-A7A931634B4C}" type="slidenum">
              <a:rPr lang="id-ID" smtClean="0"/>
              <a:pPr>
                <a:defRPr/>
              </a:pPr>
              <a:t>15</a:t>
            </a:fld>
            <a:endParaRPr lang="id-ID" sz="1400">
              <a:latin typeface="Arial" charset="0"/>
            </a:endParaRPr>
          </a:p>
        </p:txBody>
      </p:sp>
    </p:spTree>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F92716E-D980-442C-B5F6-E4DCCDC7630C}" type="slidenum">
              <a:rPr lang="id-ID"/>
              <a:pPr>
                <a:defRPr/>
              </a:pPr>
              <a:t>16</a:t>
            </a:fld>
            <a:endParaRPr lang="id-ID" sz="1400">
              <a:latin typeface="Arial" charset="0"/>
            </a:endParaRPr>
          </a:p>
        </p:txBody>
      </p:sp>
      <p:sp>
        <p:nvSpPr>
          <p:cNvPr id="69635" name="Rectangle 2"/>
          <p:cNvSpPr>
            <a:spLocks noGrp="1" noChangeArrowheads="1"/>
          </p:cNvSpPr>
          <p:nvPr>
            <p:ph type="title"/>
          </p:nvPr>
        </p:nvSpPr>
        <p:spPr/>
        <p:txBody>
          <a:bodyPr/>
          <a:lstStyle/>
          <a:p>
            <a:r>
              <a:rPr lang="en-US" b="0" smtClean="0"/>
              <a:t>Manfaat SIG</a:t>
            </a:r>
            <a:r>
              <a:rPr lang="en-US" smtClean="0"/>
              <a:t/>
            </a:r>
            <a:br>
              <a:rPr lang="en-US" smtClean="0"/>
            </a:br>
            <a:endParaRPr lang="en-US" smtClean="0"/>
          </a:p>
        </p:txBody>
      </p:sp>
      <p:sp>
        <p:nvSpPr>
          <p:cNvPr id="69636" name="Rectangle 3"/>
          <p:cNvSpPr>
            <a:spLocks noGrp="1" noChangeArrowheads="1"/>
          </p:cNvSpPr>
          <p:nvPr>
            <p:ph type="body" idx="1"/>
          </p:nvPr>
        </p:nvSpPr>
        <p:spPr>
          <a:xfrm>
            <a:off x="457200" y="1371600"/>
            <a:ext cx="8382000" cy="4724400"/>
          </a:xfrm>
        </p:spPr>
        <p:txBody>
          <a:bodyPr/>
          <a:lstStyle/>
          <a:p>
            <a:pPr>
              <a:lnSpc>
                <a:spcPct val="80000"/>
              </a:lnSpc>
              <a:buFont typeface="Monotype Sorts" pitchFamily="2" charset="2"/>
              <a:buNone/>
            </a:pPr>
            <a:endParaRPr lang="en-US" sz="1200" smtClean="0"/>
          </a:p>
          <a:p>
            <a:pPr>
              <a:lnSpc>
                <a:spcPct val="80000"/>
              </a:lnSpc>
            </a:pPr>
            <a:r>
              <a:rPr lang="en-US" sz="2800" smtClean="0"/>
              <a:t>Inventarisasi dan pengelolaan sumberdaya alam,</a:t>
            </a:r>
          </a:p>
          <a:p>
            <a:pPr>
              <a:lnSpc>
                <a:spcPct val="80000"/>
              </a:lnSpc>
            </a:pPr>
            <a:r>
              <a:rPr lang="en-US" sz="2800" smtClean="0"/>
              <a:t>Perencanan permukiman,</a:t>
            </a:r>
          </a:p>
          <a:p>
            <a:pPr>
              <a:lnSpc>
                <a:spcPct val="80000"/>
              </a:lnSpc>
            </a:pPr>
            <a:r>
              <a:rPr lang="en-US" sz="2800" smtClean="0"/>
              <a:t>Penyediaan informasi kependudukan dan sosial ekonomi,</a:t>
            </a:r>
          </a:p>
          <a:p>
            <a:pPr>
              <a:lnSpc>
                <a:spcPct val="80000"/>
              </a:lnSpc>
            </a:pPr>
            <a:r>
              <a:rPr lang="en-US" sz="2800" smtClean="0"/>
              <a:t>Informasi lingkungan  </a:t>
            </a:r>
          </a:p>
          <a:p>
            <a:pPr>
              <a:lnSpc>
                <a:spcPct val="80000"/>
              </a:lnSpc>
            </a:pPr>
            <a:r>
              <a:rPr lang="en-US" sz="2800" smtClean="0"/>
              <a:t>Informasi pengelolaan pertanahan,</a:t>
            </a:r>
          </a:p>
          <a:p>
            <a:pPr>
              <a:lnSpc>
                <a:spcPct val="80000"/>
              </a:lnSpc>
            </a:pPr>
            <a:r>
              <a:rPr lang="en-US" sz="2800" smtClean="0"/>
              <a:t>Inventarisasi daerah pariwisata,</a:t>
            </a:r>
          </a:p>
          <a:p>
            <a:pPr>
              <a:lnSpc>
                <a:spcPct val="80000"/>
              </a:lnSpc>
            </a:pPr>
            <a:r>
              <a:rPr lang="en-US" sz="2800" smtClean="0"/>
              <a:t>Penentuan lokasi-lokasi bisnis,</a:t>
            </a:r>
          </a:p>
          <a:p>
            <a:pPr>
              <a:lnSpc>
                <a:spcPct val="80000"/>
              </a:lnSpc>
            </a:pPr>
            <a:r>
              <a:rPr lang="en-US" sz="2800" smtClean="0"/>
              <a:t>Penaksiran potensi pajak,</a:t>
            </a:r>
          </a:p>
          <a:p>
            <a:pPr>
              <a:lnSpc>
                <a:spcPct val="80000"/>
              </a:lnSpc>
            </a:pPr>
            <a:r>
              <a:rPr lang="en-US" sz="2800" smtClean="0"/>
              <a:t>Inventarisasi jaringan transportasi,</a:t>
            </a:r>
          </a:p>
          <a:p>
            <a:pPr>
              <a:lnSpc>
                <a:spcPct val="80000"/>
              </a:lnSpc>
              <a:buFont typeface="Monotype Sorts" pitchFamily="2" charset="2"/>
              <a:buNone/>
            </a:pPr>
            <a:endParaRPr lang="en-US" sz="280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fade">
                                      <p:cBhvr>
                                        <p:cTn id="7" dur="2000"/>
                                        <p:tgtEl>
                                          <p:spTgt spid="696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636"/>
                                        </p:tgtEl>
                                        <p:attrNameLst>
                                          <p:attrName>style.visibility</p:attrName>
                                        </p:attrNameLst>
                                      </p:cBhvr>
                                      <p:to>
                                        <p:strVal val="visible"/>
                                      </p:to>
                                    </p:set>
                                    <p:animEffect transition="in" filter="fade">
                                      <p:cBhvr>
                                        <p:cTn id="10" dur="20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p:bldP spid="6963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Manajemen  SIG</a:t>
            </a:r>
          </a:p>
        </p:txBody>
      </p:sp>
      <p:sp>
        <p:nvSpPr>
          <p:cNvPr id="31747" name="Content Placeholder 2"/>
          <p:cNvSpPr>
            <a:spLocks noGrp="1"/>
          </p:cNvSpPr>
          <p:nvPr>
            <p:ph idx="1"/>
          </p:nvPr>
        </p:nvSpPr>
        <p:spPr/>
        <p:txBody>
          <a:bodyPr/>
          <a:lstStyle/>
          <a:p>
            <a:r>
              <a:rPr lang="en-US" smtClean="0"/>
              <a:t>Komponen masukan data berupa data lapangan, data peta, data citra PJ</a:t>
            </a:r>
          </a:p>
          <a:p>
            <a:r>
              <a:rPr lang="en-US" smtClean="0"/>
              <a:t>Komponen pengelolaan data berupa pemasukan, penyimpanan, pemanggilan</a:t>
            </a:r>
          </a:p>
          <a:p>
            <a:r>
              <a:rPr lang="en-US" smtClean="0"/>
              <a:t>Komponen manipulasi hingga pengeluaran data.   </a:t>
            </a:r>
          </a:p>
        </p:txBody>
      </p:sp>
      <p:sp>
        <p:nvSpPr>
          <p:cNvPr id="4" name="Slide Number Placeholder 3"/>
          <p:cNvSpPr>
            <a:spLocks noGrp="1"/>
          </p:cNvSpPr>
          <p:nvPr>
            <p:ph type="sldNum" sz="quarter" idx="12"/>
          </p:nvPr>
        </p:nvSpPr>
        <p:spPr/>
        <p:txBody>
          <a:bodyPr/>
          <a:lstStyle/>
          <a:p>
            <a:pPr>
              <a:defRPr/>
            </a:pPr>
            <a:fld id="{82DB425D-D4C5-4BF6-82AD-550983BF5BB3}" type="slidenum">
              <a:rPr lang="id-ID" smtClean="0"/>
              <a:pPr>
                <a:defRPr/>
              </a:pPr>
              <a:t>17</a:t>
            </a:fld>
            <a:endParaRPr lang="id-ID" sz="1400">
              <a:latin typeface="Arial" charset="0"/>
            </a:endParaRPr>
          </a:p>
        </p:txBody>
      </p:sp>
    </p:spTree>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Mendeskripsikan komponen SIG</a:t>
            </a:r>
            <a:endParaRPr lang="en-SG" smtClean="0"/>
          </a:p>
        </p:txBody>
      </p:sp>
      <p:sp>
        <p:nvSpPr>
          <p:cNvPr id="32771" name="Content Placeholder 2"/>
          <p:cNvSpPr>
            <a:spLocks noGrp="1"/>
          </p:cNvSpPr>
          <p:nvPr>
            <p:ph idx="1"/>
          </p:nvPr>
        </p:nvSpPr>
        <p:spPr/>
        <p:txBody>
          <a:bodyPr/>
          <a:lstStyle/>
          <a:p>
            <a:r>
              <a:rPr lang="en-US" smtClean="0"/>
              <a:t>Komponen masukan data</a:t>
            </a:r>
            <a:endParaRPr lang="en-SG" smtClean="0"/>
          </a:p>
          <a:p>
            <a:r>
              <a:rPr lang="en-US" smtClean="0"/>
              <a:t>Komponen pengelolaan data</a:t>
            </a:r>
            <a:endParaRPr lang="en-SG" smtClean="0"/>
          </a:p>
          <a:p>
            <a:r>
              <a:rPr lang="en-US" smtClean="0"/>
              <a:t>Komponen manipulasi dan analisis data</a:t>
            </a:r>
            <a:endParaRPr lang="en-SG" smtClean="0"/>
          </a:p>
          <a:p>
            <a:r>
              <a:rPr lang="en-US" smtClean="0"/>
              <a:t>Komponen luaran data</a:t>
            </a:r>
            <a:endParaRPr lang="en-SG" smtClean="0"/>
          </a:p>
          <a:p>
            <a:r>
              <a:rPr lang="en-US" smtClean="0"/>
              <a:t>Fungsi masing-masing komponen SIG</a:t>
            </a:r>
            <a:endParaRPr lang="en-SG" smtClean="0"/>
          </a:p>
        </p:txBody>
      </p:sp>
      <p:sp>
        <p:nvSpPr>
          <p:cNvPr id="4" name="Slide Number Placeholder 3"/>
          <p:cNvSpPr>
            <a:spLocks noGrp="1"/>
          </p:cNvSpPr>
          <p:nvPr>
            <p:ph type="sldNum" sz="quarter" idx="12"/>
          </p:nvPr>
        </p:nvSpPr>
        <p:spPr/>
        <p:txBody>
          <a:bodyPr/>
          <a:lstStyle/>
          <a:p>
            <a:pPr>
              <a:defRPr/>
            </a:pPr>
            <a:fld id="{309312C1-52EC-491C-BF29-19D8519EE334}" type="slidenum">
              <a:rPr lang="id-ID" smtClean="0"/>
              <a:pPr>
                <a:defRPr/>
              </a:pPr>
              <a:t>18</a:t>
            </a:fld>
            <a:endParaRPr lang="id-ID" sz="1400">
              <a:latin typeface="Arial" charset="0"/>
            </a:endParaRPr>
          </a:p>
        </p:txBody>
      </p:sp>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8DC1E8C-D927-4736-AD2D-A7026EB917B6}" type="slidenum">
              <a:rPr lang="id-ID"/>
              <a:pPr>
                <a:defRPr/>
              </a:pPr>
              <a:t>19</a:t>
            </a:fld>
            <a:endParaRPr lang="id-ID" sz="1400">
              <a:latin typeface="Arial" charset="0"/>
            </a:endParaRPr>
          </a:p>
        </p:txBody>
      </p:sp>
      <p:sp>
        <p:nvSpPr>
          <p:cNvPr id="50179" name="Rectangle 2"/>
          <p:cNvSpPr>
            <a:spLocks noGrp="1" noChangeArrowheads="1"/>
          </p:cNvSpPr>
          <p:nvPr>
            <p:ph type="title"/>
          </p:nvPr>
        </p:nvSpPr>
        <p:spPr/>
        <p:txBody>
          <a:bodyPr/>
          <a:lstStyle/>
          <a:p>
            <a:r>
              <a:rPr lang="en-US" b="0" smtClean="0"/>
              <a:t>Komponen SIG</a:t>
            </a:r>
          </a:p>
        </p:txBody>
      </p:sp>
      <p:sp>
        <p:nvSpPr>
          <p:cNvPr id="50180" name="Rectangle 3"/>
          <p:cNvSpPr>
            <a:spLocks noGrp="1" noChangeArrowheads="1"/>
          </p:cNvSpPr>
          <p:nvPr>
            <p:ph type="body" idx="1"/>
          </p:nvPr>
        </p:nvSpPr>
        <p:spPr/>
        <p:txBody>
          <a:bodyPr/>
          <a:lstStyle/>
          <a:p>
            <a:pPr>
              <a:lnSpc>
                <a:spcPct val="90000"/>
              </a:lnSpc>
            </a:pPr>
            <a:r>
              <a:rPr lang="en-US" sz="2800" smtClean="0"/>
              <a:t>Perangkat keras : perangkat yang dimaksud disini antara lain CPU, mouse, digitizer, printer, plotter dan scanner.</a:t>
            </a:r>
          </a:p>
          <a:p>
            <a:pPr>
              <a:lnSpc>
                <a:spcPct val="90000"/>
              </a:lnSpc>
            </a:pPr>
            <a:r>
              <a:rPr lang="en-US" sz="2800" smtClean="0"/>
              <a:t>Perangkat lunak : Peralatan seperti program-program SIG Mapinfo, Arc/info, Arcview dll.</a:t>
            </a:r>
          </a:p>
          <a:p>
            <a:pPr>
              <a:lnSpc>
                <a:spcPct val="90000"/>
              </a:lnSpc>
            </a:pPr>
            <a:r>
              <a:rPr lang="en-US" sz="2800" smtClean="0"/>
              <a:t>Basis data           : Basis data berasal dari peta, peta hasil Inderaja, maupun data atributnya. </a:t>
            </a:r>
          </a:p>
          <a:p>
            <a:pPr>
              <a:lnSpc>
                <a:spcPct val="90000"/>
              </a:lnSpc>
            </a:pPr>
            <a:r>
              <a:rPr lang="en-US" sz="2800" smtClean="0"/>
              <a:t>Manajemen        : Pengelolaan SIG yang baik harus dilakukan oleh para ahli SIG.</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fade">
                                      <p:cBhvr>
                                        <p:cTn id="7" dur="2000"/>
                                        <p:tgtEl>
                                          <p:spTgt spid="5017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180"/>
                                        </p:tgtEl>
                                        <p:attrNameLst>
                                          <p:attrName>style.visibility</p:attrName>
                                        </p:attrNameLst>
                                      </p:cBhvr>
                                      <p:to>
                                        <p:strVal val="visible"/>
                                      </p:to>
                                    </p:set>
                                    <p:animEffect transition="in" filter="fade">
                                      <p:cBhvr>
                                        <p:cTn id="10" dur="20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P spid="50180"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A040A03-ACD1-4136-BAF0-3E3B4434EA92}" type="slidenum">
              <a:rPr lang="id-ID"/>
              <a:pPr>
                <a:defRPr/>
              </a:pPr>
              <a:t>2</a:t>
            </a:fld>
            <a:endParaRPr lang="id-ID" sz="1400">
              <a:latin typeface="Arial" charset="0"/>
            </a:endParaRPr>
          </a:p>
        </p:txBody>
      </p:sp>
      <p:sp>
        <p:nvSpPr>
          <p:cNvPr id="29699" name="Rectangle 2"/>
          <p:cNvSpPr>
            <a:spLocks noGrp="1" noChangeArrowheads="1"/>
          </p:cNvSpPr>
          <p:nvPr>
            <p:ph type="title"/>
          </p:nvPr>
        </p:nvSpPr>
        <p:spPr/>
        <p:txBody>
          <a:bodyPr/>
          <a:lstStyle/>
          <a:p>
            <a:r>
              <a:rPr lang="en-US" sz="4000" smtClean="0"/>
              <a:t>SISTEM INFORMASI GEOGRAFIS</a:t>
            </a:r>
            <a:br>
              <a:rPr lang="en-US" sz="4000" smtClean="0"/>
            </a:br>
            <a:endParaRPr lang="en-US" sz="4000" smtClean="0"/>
          </a:p>
        </p:txBody>
      </p:sp>
      <p:sp>
        <p:nvSpPr>
          <p:cNvPr id="29700" name="Rectangle 3"/>
          <p:cNvSpPr>
            <a:spLocks noGrp="1" noChangeArrowheads="1"/>
          </p:cNvSpPr>
          <p:nvPr>
            <p:ph type="body" idx="1"/>
          </p:nvPr>
        </p:nvSpPr>
        <p:spPr/>
        <p:txBody>
          <a:bodyPr/>
          <a:lstStyle/>
          <a:p>
            <a:r>
              <a:rPr lang="en-US" sz="3600" smtClean="0"/>
              <a:t>SIG adalah sistem yang bertugas mengumpulkan, memilih, mengatur, mengelola, dan menyimpan serta menyajikan data (informasi) atau segala sesuatu yang berkaitan dengan geografi.</a:t>
            </a:r>
          </a:p>
          <a:p>
            <a:endParaRPr lang="en-US"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fade">
                                      <p:cBhvr>
                                        <p:cTn id="7" dur="2000"/>
                                        <p:tgtEl>
                                          <p:spTgt spid="2969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700"/>
                                        </p:tgtEl>
                                        <p:attrNameLst>
                                          <p:attrName>style.visibility</p:attrName>
                                        </p:attrNameLst>
                                      </p:cBhvr>
                                      <p:to>
                                        <p:strVal val="visible"/>
                                      </p:to>
                                    </p:set>
                                    <p:animEffect transition="in" filter="fade">
                                      <p:cBhvr>
                                        <p:cTn id="10" dur="20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P spid="29700"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smtClean="0"/>
              <a:t>Komponen Inf Geo</a:t>
            </a:r>
            <a:endParaRPr lang="ms-MY" smtClean="0"/>
          </a:p>
        </p:txBody>
      </p:sp>
      <p:sp>
        <p:nvSpPr>
          <p:cNvPr id="34819" name="Content Placeholder 2"/>
          <p:cNvSpPr>
            <a:spLocks noGrp="1"/>
          </p:cNvSpPr>
          <p:nvPr>
            <p:ph idx="1"/>
          </p:nvPr>
        </p:nvSpPr>
        <p:spPr/>
        <p:txBody>
          <a:bodyPr/>
          <a:lstStyle/>
          <a:p>
            <a:r>
              <a:rPr lang="en-US" smtClean="0"/>
              <a:t>Posisi Geografis</a:t>
            </a:r>
          </a:p>
          <a:p>
            <a:r>
              <a:rPr lang="en-US" smtClean="0"/>
              <a:t>Atribut</a:t>
            </a:r>
          </a:p>
          <a:p>
            <a:r>
              <a:rPr lang="en-US" smtClean="0"/>
              <a:t>Waktu</a:t>
            </a:r>
          </a:p>
          <a:p>
            <a:r>
              <a:rPr lang="en-US" smtClean="0"/>
              <a:t>Hubungan keruangan</a:t>
            </a:r>
            <a:endParaRPr lang="ms-MY" smtClean="0"/>
          </a:p>
        </p:txBody>
      </p:sp>
      <p:sp>
        <p:nvSpPr>
          <p:cNvPr id="4" name="Slide Number Placeholder 3"/>
          <p:cNvSpPr>
            <a:spLocks noGrp="1"/>
          </p:cNvSpPr>
          <p:nvPr>
            <p:ph type="sldNum" sz="quarter" idx="12"/>
          </p:nvPr>
        </p:nvSpPr>
        <p:spPr/>
        <p:txBody>
          <a:bodyPr/>
          <a:lstStyle/>
          <a:p>
            <a:pPr>
              <a:defRPr/>
            </a:pPr>
            <a:fld id="{8C9ECB82-9A1B-42CB-B7B2-862822CFC8DA}" type="slidenum">
              <a:rPr lang="id-ID" smtClean="0"/>
              <a:pPr>
                <a:defRPr/>
              </a:pPr>
              <a:t>20</a:t>
            </a:fld>
            <a:endParaRPr lang="id-ID" sz="1400">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fade">
                                      <p:cBhvr>
                                        <p:cTn id="7" dur="2000"/>
                                        <p:tgtEl>
                                          <p:spTgt spid="65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9B598A2-0CEC-41ED-A033-FBC1D60FF663}" type="slidenum">
              <a:rPr lang="id-ID"/>
              <a:pPr>
                <a:defRPr/>
              </a:pPr>
              <a:t>21</a:t>
            </a:fld>
            <a:endParaRPr lang="id-ID" sz="1400">
              <a:latin typeface="Arial" charset="0"/>
            </a:endParaRPr>
          </a:p>
        </p:txBody>
      </p:sp>
      <p:sp>
        <p:nvSpPr>
          <p:cNvPr id="51203" name="Rectangle 2"/>
          <p:cNvSpPr>
            <a:spLocks noGrp="1" noChangeArrowheads="1"/>
          </p:cNvSpPr>
          <p:nvPr>
            <p:ph type="title"/>
          </p:nvPr>
        </p:nvSpPr>
        <p:spPr/>
        <p:txBody>
          <a:bodyPr/>
          <a:lstStyle/>
          <a:p>
            <a:r>
              <a:rPr lang="en-US" sz="4000" smtClean="0"/>
              <a:t>Perangkat keras (</a:t>
            </a:r>
            <a:r>
              <a:rPr lang="en-US" sz="4000" i="0" smtClean="0"/>
              <a:t>Hardware</a:t>
            </a:r>
            <a:r>
              <a:rPr lang="en-US" sz="4000" smtClean="0"/>
              <a:t>)</a:t>
            </a:r>
            <a:br>
              <a:rPr lang="en-US" sz="4000" smtClean="0"/>
            </a:br>
            <a:endParaRPr lang="en-US" sz="4000" smtClean="0"/>
          </a:p>
        </p:txBody>
      </p:sp>
      <p:sp>
        <p:nvSpPr>
          <p:cNvPr id="51204" name="Rectangle 3"/>
          <p:cNvSpPr>
            <a:spLocks noGrp="1" noChangeArrowheads="1"/>
          </p:cNvSpPr>
          <p:nvPr>
            <p:ph type="body" idx="1"/>
          </p:nvPr>
        </p:nvSpPr>
        <p:spPr>
          <a:xfrm>
            <a:off x="0" y="1143000"/>
            <a:ext cx="9144000" cy="5715000"/>
          </a:xfrm>
        </p:spPr>
        <p:txBody>
          <a:bodyPr/>
          <a:lstStyle/>
          <a:p>
            <a:pPr marL="609600" indent="-609600"/>
            <a:r>
              <a:rPr lang="en-US" sz="3600" smtClean="0"/>
              <a:t>Perangkat yang dimaksud disini antara lain CPU, </a:t>
            </a:r>
          </a:p>
          <a:p>
            <a:pPr marL="609600" indent="-609600"/>
            <a:r>
              <a:rPr lang="en-US" sz="3600" smtClean="0"/>
              <a:t>RAM: penyimpan sementara </a:t>
            </a:r>
          </a:p>
          <a:p>
            <a:pPr marL="609600" indent="-609600"/>
            <a:r>
              <a:rPr lang="en-US" sz="3600" smtClean="0"/>
              <a:t>Storage: harddisk, disket, CD, flashdisk </a:t>
            </a:r>
          </a:p>
          <a:p>
            <a:pPr marL="609600" indent="-609600"/>
            <a:r>
              <a:rPr lang="en-US" sz="3600" smtClean="0"/>
              <a:t>output device: monitor, printer, plotter </a:t>
            </a:r>
          </a:p>
          <a:p>
            <a:pPr marL="609600" indent="-609600"/>
            <a:r>
              <a:rPr lang="en-US" sz="3600" smtClean="0"/>
              <a:t>Input device : mouse, keyboard, digitizer, scanner, camera digital, dsb.</a:t>
            </a:r>
          </a:p>
          <a:p>
            <a:pPr marL="609600" indent="-609600"/>
            <a:endParaRPr lang="en-US" sz="3600" smtClean="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03"/>
                                        </p:tgtEl>
                                        <p:attrNameLst>
                                          <p:attrName>style.visibility</p:attrName>
                                        </p:attrNameLst>
                                      </p:cBhvr>
                                      <p:to>
                                        <p:strVal val="visible"/>
                                      </p:to>
                                    </p:set>
                                    <p:animEffect transition="in" filter="fade">
                                      <p:cBhvr>
                                        <p:cTn id="7" dur="2000"/>
                                        <p:tgtEl>
                                          <p:spTgt spid="5120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04"/>
                                        </p:tgtEl>
                                        <p:attrNameLst>
                                          <p:attrName>style.visibility</p:attrName>
                                        </p:attrNameLst>
                                      </p:cBhvr>
                                      <p:to>
                                        <p:strVal val="visible"/>
                                      </p:to>
                                    </p:set>
                                    <p:animEffect transition="in" filter="fade">
                                      <p:cBhvr>
                                        <p:cTn id="10" dur="2000"/>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p:bldP spid="5120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D0DB0EE-A309-45B7-8CED-972D2AA4C2F6}" type="slidenum">
              <a:rPr lang="id-ID"/>
              <a:pPr>
                <a:defRPr/>
              </a:pPr>
              <a:t>22</a:t>
            </a:fld>
            <a:endParaRPr lang="id-ID" sz="1400">
              <a:latin typeface="Arial" charset="0"/>
            </a:endParaRPr>
          </a:p>
        </p:txBody>
      </p:sp>
      <p:sp>
        <p:nvSpPr>
          <p:cNvPr id="53251" name="Rectangle 2"/>
          <p:cNvSpPr>
            <a:spLocks noGrp="1" noChangeArrowheads="1"/>
          </p:cNvSpPr>
          <p:nvPr>
            <p:ph type="title"/>
          </p:nvPr>
        </p:nvSpPr>
        <p:spPr>
          <a:xfrm>
            <a:off x="1600200" y="0"/>
            <a:ext cx="7239000" cy="838200"/>
          </a:xfrm>
        </p:spPr>
        <p:txBody>
          <a:bodyPr/>
          <a:lstStyle/>
          <a:p>
            <a:r>
              <a:rPr lang="sv-SE" smtClean="0"/>
              <a:t>Perangkat Lunak  </a:t>
            </a:r>
            <a:endParaRPr lang="en-US" smtClean="0"/>
          </a:p>
        </p:txBody>
      </p:sp>
      <p:sp>
        <p:nvSpPr>
          <p:cNvPr id="53252" name="Rectangle 3"/>
          <p:cNvSpPr>
            <a:spLocks noGrp="1" noChangeArrowheads="1"/>
          </p:cNvSpPr>
          <p:nvPr>
            <p:ph type="body" idx="1"/>
          </p:nvPr>
        </p:nvSpPr>
        <p:spPr>
          <a:xfrm>
            <a:off x="457200" y="838200"/>
            <a:ext cx="8382000" cy="5257800"/>
          </a:xfrm>
          <a:solidFill>
            <a:srgbClr val="FFFFCC"/>
          </a:solidFill>
        </p:spPr>
        <p:txBody>
          <a:bodyPr/>
          <a:lstStyle/>
          <a:p>
            <a:pPr marL="800100" lvl="1" indent="-342900">
              <a:buFont typeface="Monotype Sorts" pitchFamily="2" charset="2"/>
              <a:buNone/>
            </a:pPr>
            <a:r>
              <a:rPr lang="sv-SE" sz="3200" smtClean="0">
                <a:solidFill>
                  <a:srgbClr val="002060"/>
                </a:solidFill>
              </a:rPr>
              <a:t>1. Sistem Operasi (</a:t>
            </a:r>
            <a:r>
              <a:rPr lang="sv-SE" sz="3200" i="1" smtClean="0">
                <a:solidFill>
                  <a:srgbClr val="002060"/>
                </a:solidFill>
              </a:rPr>
              <a:t>Operating System/OS</a:t>
            </a:r>
            <a:r>
              <a:rPr lang="sv-SE" sz="3200" smtClean="0">
                <a:solidFill>
                  <a:srgbClr val="002060"/>
                </a:solidFill>
              </a:rPr>
              <a:t>) :  </a:t>
            </a:r>
          </a:p>
          <a:p>
            <a:pPr marL="800100" lvl="1" indent="-342900">
              <a:buFont typeface="Monotype Sorts" pitchFamily="2" charset="2"/>
              <a:buNone/>
            </a:pPr>
            <a:r>
              <a:rPr lang="sv-SE" sz="3200" smtClean="0">
                <a:solidFill>
                  <a:srgbClr val="002060"/>
                </a:solidFill>
              </a:rPr>
              <a:t>    Untuk PC : MS-DOS   dan WINDOWS  </a:t>
            </a:r>
          </a:p>
          <a:p>
            <a:pPr marL="800100" lvl="1" indent="-342900">
              <a:buFont typeface="Monotype Sorts" pitchFamily="2" charset="2"/>
              <a:buNone/>
            </a:pPr>
            <a:r>
              <a:rPr lang="sv-SE" sz="3200" smtClean="0">
                <a:solidFill>
                  <a:srgbClr val="002060"/>
                </a:solidFill>
              </a:rPr>
              <a:t>2. Compiler : menerjemahkan program yang ditulis dalam bahasa komputer pada kode mesin sehingga CPU mampu menjalankan program yang harus dieksekusi.  </a:t>
            </a:r>
          </a:p>
          <a:p>
            <a:pPr marL="800100" lvl="1" indent="-342900">
              <a:buFont typeface="Monotype Sorts" pitchFamily="2" charset="2"/>
              <a:buNone/>
            </a:pPr>
            <a:r>
              <a:rPr lang="sv-SE" sz="3200" smtClean="0">
                <a:solidFill>
                  <a:srgbClr val="002060"/>
                </a:solidFill>
              </a:rPr>
              <a:t>3. Program Aplikasi :   Arc View 3.2, Map Info, Map Basic, Arc info, Arc GIS, </a:t>
            </a:r>
            <a:r>
              <a:rPr lang="en-US" sz="3200" smtClean="0">
                <a:solidFill>
                  <a:srgbClr val="002060"/>
                </a:solidFill>
              </a:rPr>
              <a:t>Idrisi, ILWIS  </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fade">
                                      <p:cBhvr>
                                        <p:cTn id="7" dur="2000"/>
                                        <p:tgtEl>
                                          <p:spTgt spid="5325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252"/>
                                        </p:tgtEl>
                                        <p:attrNameLst>
                                          <p:attrName>style.visibility</p:attrName>
                                        </p:attrNameLst>
                                      </p:cBhvr>
                                      <p:to>
                                        <p:strVal val="visible"/>
                                      </p:to>
                                    </p:set>
                                    <p:animEffect transition="in" filter="fade">
                                      <p:cBhvr>
                                        <p:cTn id="10" dur="20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P spid="53252"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3E6C6CA-5D80-4A05-9FEE-0F17A2F3BB92}" type="slidenum">
              <a:rPr lang="id-ID"/>
              <a:pPr>
                <a:defRPr/>
              </a:pPr>
              <a:t>23</a:t>
            </a:fld>
            <a:endParaRPr lang="id-ID" sz="1400">
              <a:latin typeface="Arial" charset="0"/>
            </a:endParaRPr>
          </a:p>
        </p:txBody>
      </p:sp>
      <p:sp>
        <p:nvSpPr>
          <p:cNvPr id="63491" name="Rectangle 2"/>
          <p:cNvSpPr>
            <a:spLocks noGrp="1" noChangeArrowheads="1"/>
          </p:cNvSpPr>
          <p:nvPr>
            <p:ph type="title"/>
          </p:nvPr>
        </p:nvSpPr>
        <p:spPr/>
        <p:txBody>
          <a:bodyPr/>
          <a:lstStyle/>
          <a:p>
            <a:r>
              <a:rPr lang="en-US" smtClean="0"/>
              <a:t>Input data</a:t>
            </a:r>
          </a:p>
        </p:txBody>
      </p:sp>
      <p:sp>
        <p:nvSpPr>
          <p:cNvPr id="63492" name="Rectangle 3"/>
          <p:cNvSpPr>
            <a:spLocks noGrp="1" noChangeArrowheads="1"/>
          </p:cNvSpPr>
          <p:nvPr>
            <p:ph type="body" idx="1"/>
          </p:nvPr>
        </p:nvSpPr>
        <p:spPr/>
        <p:txBody>
          <a:bodyPr/>
          <a:lstStyle/>
          <a:p>
            <a:r>
              <a:rPr lang="en-US" smtClean="0"/>
              <a:t>Cara memasukkan data pada komputer dapat dengan dijitasi atau dapat pula dengan menggunakan scanner. Masukan data diwujudkan dalam bentuk peta tematik pada tampilan layar monitor.  </a:t>
            </a:r>
          </a:p>
          <a:p>
            <a:endParaRPr lang="en-US"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3491"/>
                                        </p:tgtEl>
                                        <p:attrNameLst>
                                          <p:attrName>style.visibility</p:attrName>
                                        </p:attrNameLst>
                                      </p:cBhvr>
                                      <p:to>
                                        <p:strVal val="visible"/>
                                      </p:to>
                                    </p:set>
                                    <p:animEffect transition="in" filter="fade">
                                      <p:cBhvr>
                                        <p:cTn id="7" dur="2000"/>
                                        <p:tgtEl>
                                          <p:spTgt spid="6349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3492"/>
                                        </p:tgtEl>
                                        <p:attrNameLst>
                                          <p:attrName>style.visibility</p:attrName>
                                        </p:attrNameLst>
                                      </p:cBhvr>
                                      <p:to>
                                        <p:strVal val="visible"/>
                                      </p:to>
                                    </p:set>
                                    <p:animEffect transition="in" filter="fade">
                                      <p:cBhvr>
                                        <p:cTn id="10" dur="2000"/>
                                        <p:tgtEl>
                                          <p:spTgt spid="634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p:bldP spid="6349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2A7F0E1-5DE2-4D17-BD54-09591973249D}" type="slidenum">
              <a:rPr lang="id-ID"/>
              <a:pPr>
                <a:defRPr/>
              </a:pPr>
              <a:t>24</a:t>
            </a:fld>
            <a:endParaRPr lang="id-ID" sz="1400">
              <a:latin typeface="Arial" charset="0"/>
            </a:endParaRPr>
          </a:p>
        </p:txBody>
      </p:sp>
      <p:sp>
        <p:nvSpPr>
          <p:cNvPr id="64515" name="Rectangle 2"/>
          <p:cNvSpPr>
            <a:spLocks noGrp="1" noChangeArrowheads="1"/>
          </p:cNvSpPr>
          <p:nvPr>
            <p:ph type="title"/>
          </p:nvPr>
        </p:nvSpPr>
        <p:spPr/>
        <p:txBody>
          <a:bodyPr/>
          <a:lstStyle/>
          <a:p>
            <a:r>
              <a:rPr lang="en-US" smtClean="0"/>
              <a:t>Managemen data</a:t>
            </a:r>
          </a:p>
        </p:txBody>
      </p:sp>
      <p:sp>
        <p:nvSpPr>
          <p:cNvPr id="64516" name="Rectangle 3"/>
          <p:cNvSpPr>
            <a:spLocks noGrp="1" noChangeArrowheads="1"/>
          </p:cNvSpPr>
          <p:nvPr>
            <p:ph type="body" idx="1"/>
          </p:nvPr>
        </p:nvSpPr>
        <p:spPr/>
        <p:txBody>
          <a:bodyPr/>
          <a:lstStyle/>
          <a:p>
            <a:pPr>
              <a:lnSpc>
                <a:spcPct val="90000"/>
              </a:lnSpc>
            </a:pPr>
            <a:r>
              <a:rPr lang="en-US" sz="2800" smtClean="0"/>
              <a:t>Basis data kemudian diolah dengan perangkat lunak yang ada. Berdasarkan basis data dan perangkat lunaknya dapat menjawab hal-hal yang berkaitan dengan pertanyaan </a:t>
            </a:r>
            <a:r>
              <a:rPr lang="en-US" sz="2800" b="1" smtClean="0"/>
              <a:t>apakah</a:t>
            </a:r>
            <a:r>
              <a:rPr lang="en-US" sz="2800" smtClean="0"/>
              <a:t>  arti suatu titik pada peta suatu  layer. Dapat pula ditanyakan </a:t>
            </a:r>
            <a:r>
              <a:rPr lang="en-US" sz="2800" b="1" smtClean="0"/>
              <a:t>dimana</a:t>
            </a:r>
            <a:r>
              <a:rPr lang="en-US" sz="2800" smtClean="0"/>
              <a:t>  letak suatu titik atau tempat pada suatu peta. Pertanyaan berikut antara lain </a:t>
            </a:r>
            <a:r>
              <a:rPr lang="en-US" sz="2800" b="1" smtClean="0"/>
              <a:t>dimana bila</a:t>
            </a:r>
            <a:r>
              <a:rPr lang="en-US" sz="2800" smtClean="0"/>
              <a:t>  “Dimanakah lokasi yang memenuhi syarat untuk permukiman transmigrasi  ?” Jawabannya memerlukan beberapa layer untuk diolah.</a:t>
            </a:r>
          </a:p>
          <a:p>
            <a:pPr>
              <a:lnSpc>
                <a:spcPct val="90000"/>
              </a:lnSpc>
            </a:pPr>
            <a:endParaRPr lang="en-US" sz="280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4515"/>
                                        </p:tgtEl>
                                        <p:attrNameLst>
                                          <p:attrName>style.visibility</p:attrName>
                                        </p:attrNameLst>
                                      </p:cBhvr>
                                      <p:to>
                                        <p:strVal val="visible"/>
                                      </p:to>
                                    </p:set>
                                    <p:animEffect transition="in" filter="fade">
                                      <p:cBhvr>
                                        <p:cTn id="7" dur="2000"/>
                                        <p:tgtEl>
                                          <p:spTgt spid="645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4516"/>
                                        </p:tgtEl>
                                        <p:attrNameLst>
                                          <p:attrName>style.visibility</p:attrName>
                                        </p:attrNameLst>
                                      </p:cBhvr>
                                      <p:to>
                                        <p:strVal val="visible"/>
                                      </p:to>
                                    </p:set>
                                    <p:animEffect transition="in" filter="fade">
                                      <p:cBhvr>
                                        <p:cTn id="10" dur="2000"/>
                                        <p:tgtEl>
                                          <p:spTgt spid="64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p:bldP spid="6451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B73C329-4904-4BC1-B38F-DCFCD2BB96E0}" type="slidenum">
              <a:rPr lang="id-ID"/>
              <a:pPr>
                <a:defRPr/>
              </a:pPr>
              <a:t>25</a:t>
            </a:fld>
            <a:endParaRPr lang="id-ID" sz="1400">
              <a:latin typeface="Arial" charset="0"/>
            </a:endParaRPr>
          </a:p>
        </p:txBody>
      </p:sp>
      <p:sp>
        <p:nvSpPr>
          <p:cNvPr id="66563" name="Rectangle 2"/>
          <p:cNvSpPr>
            <a:spLocks noGrp="1" noChangeArrowheads="1"/>
          </p:cNvSpPr>
          <p:nvPr>
            <p:ph type="title"/>
          </p:nvPr>
        </p:nvSpPr>
        <p:spPr/>
        <p:txBody>
          <a:bodyPr/>
          <a:lstStyle/>
          <a:p>
            <a:r>
              <a:rPr lang="en-US" smtClean="0"/>
              <a:t>Output data</a:t>
            </a:r>
          </a:p>
        </p:txBody>
      </p:sp>
      <p:sp>
        <p:nvSpPr>
          <p:cNvPr id="66564" name="Rectangle 3"/>
          <p:cNvSpPr>
            <a:spLocks noGrp="1" noChangeArrowheads="1"/>
          </p:cNvSpPr>
          <p:nvPr>
            <p:ph type="body" idx="1"/>
          </p:nvPr>
        </p:nvSpPr>
        <p:spPr/>
        <p:txBody>
          <a:bodyPr/>
          <a:lstStyle/>
          <a:p>
            <a:r>
              <a:rPr lang="en-US" smtClean="0"/>
              <a:t>Keluaran SIG tentu saja tergantung dari pengolahan yang diminta.  Pada layar monitor akan hanya menampilkan gunung berapi bila hanya sebaran gunung berapi yang dikehendaki. Di lain pihak layar monitor akan menampilkan beberapa layer secara bersama-sama apabila dikehendaki oleh si pengolah data.   </a:t>
            </a:r>
          </a:p>
          <a:p>
            <a:endParaRPr lang="en-US"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6563"/>
                                        </p:tgtEl>
                                        <p:attrNameLst>
                                          <p:attrName>style.visibility</p:attrName>
                                        </p:attrNameLst>
                                      </p:cBhvr>
                                      <p:to>
                                        <p:strVal val="visible"/>
                                      </p:to>
                                    </p:set>
                                    <p:animEffect transition="in" filter="fade">
                                      <p:cBhvr>
                                        <p:cTn id="7" dur="2000"/>
                                        <p:tgtEl>
                                          <p:spTgt spid="6656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6564"/>
                                        </p:tgtEl>
                                        <p:attrNameLst>
                                          <p:attrName>style.visibility</p:attrName>
                                        </p:attrNameLst>
                                      </p:cBhvr>
                                      <p:to>
                                        <p:strVal val="visible"/>
                                      </p:to>
                                    </p:set>
                                    <p:animEffect transition="in" filter="fade">
                                      <p:cBhvr>
                                        <p:cTn id="10" dur="2000"/>
                                        <p:tgtEl>
                                          <p:spTgt spid="66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p:bldP spid="6656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Mendiskripsikan Unsur-unsur esesnsial dalam SIG</a:t>
            </a:r>
            <a:endParaRPr lang="en-SG" smtClean="0"/>
          </a:p>
        </p:txBody>
      </p:sp>
      <p:sp>
        <p:nvSpPr>
          <p:cNvPr id="40963" name="Content Placeholder 2"/>
          <p:cNvSpPr>
            <a:spLocks noGrp="1"/>
          </p:cNvSpPr>
          <p:nvPr>
            <p:ph idx="1"/>
          </p:nvPr>
        </p:nvSpPr>
        <p:spPr>
          <a:xfrm>
            <a:off x="457200" y="1981200"/>
            <a:ext cx="8382000" cy="4648200"/>
          </a:xfrm>
        </p:spPr>
        <p:txBody>
          <a:bodyPr/>
          <a:lstStyle/>
          <a:p>
            <a:r>
              <a:rPr lang="en-US" sz="2400" smtClean="0"/>
              <a:t>Data dalam SIG</a:t>
            </a:r>
            <a:endParaRPr lang="en-SG" sz="2400" smtClean="0"/>
          </a:p>
          <a:p>
            <a:pPr lvl="1"/>
            <a:r>
              <a:rPr lang="en-US" sz="2400" smtClean="0"/>
              <a:t>Pengertian data dasar</a:t>
            </a:r>
            <a:endParaRPr lang="en-SG" sz="2400" smtClean="0"/>
          </a:p>
          <a:p>
            <a:pPr lvl="1"/>
            <a:r>
              <a:rPr lang="en-US" sz="2400" smtClean="0"/>
              <a:t>Fungsi data dasar</a:t>
            </a:r>
            <a:endParaRPr lang="en-SG" sz="2400" smtClean="0"/>
          </a:p>
          <a:p>
            <a:pPr lvl="1"/>
            <a:r>
              <a:rPr lang="en-US" sz="2400" smtClean="0"/>
              <a:t>Bentuk data dasar</a:t>
            </a:r>
            <a:endParaRPr lang="en-SG" sz="2400" smtClean="0"/>
          </a:p>
          <a:p>
            <a:pPr lvl="1"/>
            <a:r>
              <a:rPr lang="en-US" sz="2400" smtClean="0"/>
              <a:t>Struktur data dasar</a:t>
            </a:r>
            <a:endParaRPr lang="en-SG" sz="2400" smtClean="0"/>
          </a:p>
          <a:p>
            <a:r>
              <a:rPr lang="en-US" sz="2400" smtClean="0"/>
              <a:t>Sumber dan jenis data</a:t>
            </a:r>
            <a:endParaRPr lang="en-SG" sz="2400" smtClean="0"/>
          </a:p>
          <a:p>
            <a:pPr lvl="1"/>
            <a:r>
              <a:rPr lang="en-US" sz="2400" smtClean="0"/>
              <a:t>Sumber data SIG</a:t>
            </a:r>
            <a:endParaRPr lang="en-SG" sz="2400" smtClean="0"/>
          </a:p>
          <a:p>
            <a:pPr lvl="1"/>
            <a:r>
              <a:rPr lang="en-US" sz="2400" smtClean="0"/>
              <a:t>Keunggulan dan kelemahan data dalam SIG</a:t>
            </a:r>
            <a:endParaRPr lang="en-SG" sz="2400" smtClean="0"/>
          </a:p>
          <a:p>
            <a:pPr lvl="1"/>
            <a:r>
              <a:rPr lang="en-US" sz="2400" smtClean="0"/>
              <a:t>Data spasial dan nonspasial</a:t>
            </a:r>
            <a:endParaRPr lang="en-SG" sz="2400" smtClean="0"/>
          </a:p>
          <a:p>
            <a:r>
              <a:rPr lang="en-US" sz="2400" smtClean="0"/>
              <a:t>Keterpaduan data dalam SIG</a:t>
            </a:r>
            <a:endParaRPr lang="en-SG" sz="2400" smtClean="0"/>
          </a:p>
        </p:txBody>
      </p:sp>
      <p:sp>
        <p:nvSpPr>
          <p:cNvPr id="4" name="Slide Number Placeholder 3"/>
          <p:cNvSpPr>
            <a:spLocks noGrp="1"/>
          </p:cNvSpPr>
          <p:nvPr>
            <p:ph type="sldNum" sz="quarter" idx="12"/>
          </p:nvPr>
        </p:nvSpPr>
        <p:spPr/>
        <p:txBody>
          <a:bodyPr/>
          <a:lstStyle/>
          <a:p>
            <a:pPr>
              <a:defRPr/>
            </a:pPr>
            <a:fld id="{4A622B5D-725E-4D0C-95EA-8CB48F955343}" type="slidenum">
              <a:rPr lang="id-ID" smtClean="0"/>
              <a:pPr>
                <a:defRPr/>
              </a:pPr>
              <a:t>26</a:t>
            </a:fld>
            <a:endParaRPr lang="id-ID" sz="1400">
              <a:latin typeface="Arial" charset="0"/>
            </a:endParaRPr>
          </a:p>
        </p:txBody>
      </p:sp>
    </p:spTree>
  </p:cSld>
  <p:clrMapOvr>
    <a:masterClrMapping/>
  </p:clrMapOvr>
  <p:transition spd="slow">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DATA DALAM SIG</a:t>
            </a:r>
          </a:p>
        </p:txBody>
      </p:sp>
      <p:sp>
        <p:nvSpPr>
          <p:cNvPr id="41987" name="Content Placeholder 2"/>
          <p:cNvSpPr>
            <a:spLocks noGrp="1"/>
          </p:cNvSpPr>
          <p:nvPr>
            <p:ph idx="1"/>
          </p:nvPr>
        </p:nvSpPr>
        <p:spPr/>
        <p:txBody>
          <a:bodyPr/>
          <a:lstStyle/>
          <a:p>
            <a:r>
              <a:rPr lang="en-US" smtClean="0"/>
              <a:t>DATA DASAR:  data spasial dan data atribut</a:t>
            </a:r>
          </a:p>
          <a:p>
            <a:r>
              <a:rPr lang="en-US" smtClean="0"/>
              <a:t>Data spasial menunjukkan ruang, lokasi, dan tempat di permukaan bumi berasal dari pet, FU, dalam hadrcopy</a:t>
            </a:r>
          </a:p>
          <a:p>
            <a:r>
              <a:rPr lang="en-US" smtClean="0"/>
              <a:t>Data atribut berupa deskripsi tentang catatan, statistik, tabel,dll. </a:t>
            </a:r>
          </a:p>
        </p:txBody>
      </p:sp>
      <p:sp>
        <p:nvSpPr>
          <p:cNvPr id="4" name="Slide Number Placeholder 3"/>
          <p:cNvSpPr>
            <a:spLocks noGrp="1"/>
          </p:cNvSpPr>
          <p:nvPr>
            <p:ph type="sldNum" sz="quarter" idx="12"/>
          </p:nvPr>
        </p:nvSpPr>
        <p:spPr/>
        <p:txBody>
          <a:bodyPr/>
          <a:lstStyle/>
          <a:p>
            <a:pPr>
              <a:defRPr/>
            </a:pPr>
            <a:fld id="{311B64D3-7A83-4005-A70F-7CB1BCA4046F}" type="slidenum">
              <a:rPr lang="id-ID" smtClean="0"/>
              <a:pPr>
                <a:defRPr/>
              </a:pPr>
              <a:t>27</a:t>
            </a:fld>
            <a:endParaRPr lang="id-ID" sz="1400">
              <a:latin typeface="Arial" charset="0"/>
            </a:endParaRPr>
          </a:p>
        </p:txBody>
      </p:sp>
    </p:spTree>
  </p:cSld>
  <p:clrMapOvr>
    <a:masterClrMapping/>
  </p:clrMapOvr>
  <p:transition spd="slow">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Data Spatial</a:t>
            </a:r>
            <a:endParaRPr lang="ms-MY" smtClean="0"/>
          </a:p>
        </p:txBody>
      </p:sp>
      <p:sp>
        <p:nvSpPr>
          <p:cNvPr id="43011" name="Content Placeholder 2"/>
          <p:cNvSpPr>
            <a:spLocks noGrp="1"/>
          </p:cNvSpPr>
          <p:nvPr>
            <p:ph idx="1"/>
          </p:nvPr>
        </p:nvSpPr>
        <p:spPr/>
        <p:txBody>
          <a:bodyPr/>
          <a:lstStyle/>
          <a:p>
            <a:r>
              <a:rPr lang="ms-MY" smtClean="0"/>
              <a:t>Data yang mempunyai informasi tentang posisinya di muka bumi </a:t>
            </a:r>
          </a:p>
          <a:p>
            <a:r>
              <a:rPr lang="ms-MY" smtClean="0"/>
              <a:t>Biasanya dipresentasikan dengan nilai koordinat </a:t>
            </a:r>
          </a:p>
          <a:p>
            <a:endParaRPr lang="ms-MY" smtClean="0"/>
          </a:p>
        </p:txBody>
      </p:sp>
      <p:sp>
        <p:nvSpPr>
          <p:cNvPr id="4" name="Slide Number Placeholder 3"/>
          <p:cNvSpPr>
            <a:spLocks noGrp="1"/>
          </p:cNvSpPr>
          <p:nvPr>
            <p:ph type="sldNum" sz="quarter" idx="12"/>
          </p:nvPr>
        </p:nvSpPr>
        <p:spPr/>
        <p:txBody>
          <a:bodyPr/>
          <a:lstStyle/>
          <a:p>
            <a:pPr>
              <a:defRPr/>
            </a:pPr>
            <a:fld id="{DF95B650-0B32-4BE0-ACEA-3EE7D2AAF633}" type="slidenum">
              <a:rPr lang="id-ID" smtClean="0"/>
              <a:pPr>
                <a:defRPr/>
              </a:pPr>
              <a:t>28</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fade">
                                      <p:cBhvr>
                                        <p:cTn id="7" dur="2000"/>
                                        <p:tgtEl>
                                          <p:spTgt spid="54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Sumber Data </a:t>
            </a:r>
            <a:endParaRPr lang="ms-MY" smtClean="0"/>
          </a:p>
        </p:txBody>
      </p:sp>
      <p:sp>
        <p:nvSpPr>
          <p:cNvPr id="44035" name="Content Placeholder 2"/>
          <p:cNvSpPr>
            <a:spLocks noGrp="1"/>
          </p:cNvSpPr>
          <p:nvPr>
            <p:ph idx="1"/>
          </p:nvPr>
        </p:nvSpPr>
        <p:spPr/>
        <p:txBody>
          <a:bodyPr/>
          <a:lstStyle/>
          <a:p>
            <a:pPr>
              <a:buFont typeface="Monotype Sorts" pitchFamily="2" charset="2"/>
              <a:buNone/>
            </a:pPr>
            <a:r>
              <a:rPr lang="ms-MY" sz="2800" smtClean="0">
                <a:latin typeface="FangSong" pitchFamily="49" charset="-122"/>
                <a:ea typeface="FangSong" pitchFamily="49" charset="-122"/>
              </a:rPr>
              <a:t>Peta Publikasi: Topografi, Tanah, Geologi, Kehutanan, Kadaster </a:t>
            </a:r>
          </a:p>
          <a:p>
            <a:pPr>
              <a:buFont typeface="Monotype Sorts" pitchFamily="2" charset="2"/>
              <a:buNone/>
            </a:pPr>
            <a:r>
              <a:rPr lang="ms-MY" sz="2800" smtClean="0">
                <a:latin typeface="FangSong" pitchFamily="49" charset="-122"/>
                <a:ea typeface="FangSong" pitchFamily="49" charset="-122"/>
              </a:rPr>
              <a:t>Citra Penginderaan jauh : Foto Udara, SFAP, Landsat, Ikonos, SPOT, Aster, NOAA, Radar. </a:t>
            </a:r>
          </a:p>
          <a:p>
            <a:pPr>
              <a:buFont typeface="Monotype Sorts" pitchFamily="2" charset="2"/>
              <a:buNone/>
            </a:pPr>
            <a:r>
              <a:rPr lang="ms-MY" sz="2800" smtClean="0">
                <a:latin typeface="FangSong" pitchFamily="49" charset="-122"/>
                <a:ea typeface="FangSong" pitchFamily="49" charset="-122"/>
              </a:rPr>
              <a:t>Data Statistik: sensus,  regristasi,  catatan lapangan </a:t>
            </a:r>
          </a:p>
          <a:p>
            <a:pPr>
              <a:buFont typeface="Monotype Sorts" pitchFamily="2" charset="2"/>
              <a:buNone/>
            </a:pPr>
            <a:r>
              <a:rPr lang="ms-MY" sz="2800" smtClean="0">
                <a:latin typeface="FangSong" pitchFamily="49" charset="-122"/>
                <a:ea typeface="FangSong" pitchFamily="49" charset="-122"/>
              </a:rPr>
              <a:t>Survei Lapangan: survei fisik lahan (surveying, pengukuran, survei sosek (sampling, sensus)</a:t>
            </a:r>
            <a:r>
              <a:rPr lang="ms-MY" sz="2000" smtClean="0"/>
              <a:t/>
            </a:r>
            <a:br>
              <a:rPr lang="ms-MY" sz="2000" smtClean="0"/>
            </a:br>
            <a:r>
              <a:rPr lang="ms-MY" smtClean="0"/>
              <a:t/>
            </a:r>
            <a:br>
              <a:rPr lang="ms-MY" smtClean="0"/>
            </a:br>
            <a:r>
              <a:rPr lang="ms-MY" smtClean="0"/>
              <a:t/>
            </a:r>
            <a:br>
              <a:rPr lang="ms-MY" smtClean="0"/>
            </a:br>
            <a:r>
              <a:rPr lang="ms-MY" smtClean="0"/>
              <a:t/>
            </a:r>
            <a:br>
              <a:rPr lang="ms-MY" smtClean="0"/>
            </a:br>
            <a:r>
              <a:rPr lang="ms-MY" smtClean="0"/>
              <a:t/>
            </a:r>
            <a:br>
              <a:rPr lang="ms-MY" smtClean="0"/>
            </a:br>
            <a:r>
              <a:rPr lang="ms-MY" smtClean="0"/>
              <a:t/>
            </a:r>
            <a:br>
              <a:rPr lang="ms-MY" smtClean="0"/>
            </a:br>
            <a:r>
              <a:rPr lang="ms-MY" smtClean="0"/>
              <a:t/>
            </a:r>
            <a:br>
              <a:rPr lang="ms-MY" smtClean="0"/>
            </a:br>
            <a:r>
              <a:rPr lang="ms-MY" smtClean="0"/>
              <a:t> </a:t>
            </a:r>
          </a:p>
          <a:p>
            <a:pPr>
              <a:buFont typeface="Monotype Sorts" pitchFamily="2" charset="2"/>
              <a:buNone/>
            </a:pPr>
            <a:endParaRPr lang="ms-MY" smtClean="0"/>
          </a:p>
        </p:txBody>
      </p:sp>
      <p:sp>
        <p:nvSpPr>
          <p:cNvPr id="4" name="Slide Number Placeholder 3"/>
          <p:cNvSpPr>
            <a:spLocks noGrp="1"/>
          </p:cNvSpPr>
          <p:nvPr>
            <p:ph type="sldNum" sz="quarter" idx="12"/>
          </p:nvPr>
        </p:nvSpPr>
        <p:spPr/>
        <p:txBody>
          <a:bodyPr/>
          <a:lstStyle/>
          <a:p>
            <a:pPr>
              <a:defRPr/>
            </a:pPr>
            <a:fld id="{8370F62E-1BE5-4518-9706-4B17180AE3CF}" type="slidenum">
              <a:rPr lang="id-ID" smtClean="0"/>
              <a:pPr>
                <a:defRPr/>
              </a:pPr>
              <a:t>29</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2000"/>
                                        <p:tgtEl>
                                          <p:spTgt spid="55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8107484-1352-437B-9E1B-97E14FD17223}" type="slidenum">
              <a:rPr lang="id-ID"/>
              <a:pPr>
                <a:defRPr/>
              </a:pPr>
              <a:t>3</a:t>
            </a:fld>
            <a:endParaRPr lang="id-ID" sz="1400">
              <a:latin typeface="Arial" charset="0"/>
            </a:endParaRPr>
          </a:p>
        </p:txBody>
      </p:sp>
      <p:sp>
        <p:nvSpPr>
          <p:cNvPr id="29699" name="Rectangle 2"/>
          <p:cNvSpPr>
            <a:spLocks noGrp="1" noChangeArrowheads="1"/>
          </p:cNvSpPr>
          <p:nvPr>
            <p:ph type="title"/>
          </p:nvPr>
        </p:nvSpPr>
        <p:spPr/>
        <p:txBody>
          <a:bodyPr/>
          <a:lstStyle/>
          <a:p>
            <a:r>
              <a:rPr lang="en-US" sz="4000" smtClean="0"/>
              <a:t>SISTEM INFORMASI GEOGRAFIS</a:t>
            </a:r>
            <a:br>
              <a:rPr lang="en-US" sz="4000" smtClean="0"/>
            </a:br>
            <a:endParaRPr lang="en-US" sz="4000" smtClean="0"/>
          </a:p>
        </p:txBody>
      </p:sp>
      <p:sp>
        <p:nvSpPr>
          <p:cNvPr id="29700" name="Rectangle 3"/>
          <p:cNvSpPr>
            <a:spLocks noGrp="1" noChangeArrowheads="1"/>
          </p:cNvSpPr>
          <p:nvPr>
            <p:ph type="body" idx="1"/>
          </p:nvPr>
        </p:nvSpPr>
        <p:spPr/>
        <p:txBody>
          <a:bodyPr/>
          <a:lstStyle/>
          <a:p>
            <a:r>
              <a:rPr lang="en-US" sz="3600" smtClean="0"/>
              <a:t>SIG adalah sistem yang bertugas mengumpulkan, memilih, mengatur, mengelola, dan menyimpan serta menyajikan data (informasi) atau segala sesuatu yang berkaitan dengan geografi.</a:t>
            </a:r>
          </a:p>
          <a:p>
            <a:endParaRPr lang="en-US" smtClean="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fade">
                                      <p:cBhvr>
                                        <p:cTn id="7" dur="2000"/>
                                        <p:tgtEl>
                                          <p:spTgt spid="2969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700"/>
                                        </p:tgtEl>
                                        <p:attrNameLst>
                                          <p:attrName>style.visibility</p:attrName>
                                        </p:attrNameLst>
                                      </p:cBhvr>
                                      <p:to>
                                        <p:strVal val="visible"/>
                                      </p:to>
                                    </p:set>
                                    <p:animEffect transition="in" filter="fade">
                                      <p:cBhvr>
                                        <p:cTn id="10" dur="20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P spid="29700"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4E363AE-0201-4A54-B10D-6DA3F11F5325}" type="slidenum">
              <a:rPr lang="id-ID"/>
              <a:pPr>
                <a:defRPr/>
              </a:pPr>
              <a:t>30</a:t>
            </a:fld>
            <a:endParaRPr lang="id-ID" sz="1400">
              <a:latin typeface="Arial" charset="0"/>
            </a:endParaRPr>
          </a:p>
        </p:txBody>
      </p:sp>
      <p:sp>
        <p:nvSpPr>
          <p:cNvPr id="56323" name="Rectangle 2"/>
          <p:cNvSpPr>
            <a:spLocks noGrp="1" noChangeArrowheads="1"/>
          </p:cNvSpPr>
          <p:nvPr>
            <p:ph type="title"/>
          </p:nvPr>
        </p:nvSpPr>
        <p:spPr>
          <a:xfrm>
            <a:off x="1600200" y="457200"/>
            <a:ext cx="7239000" cy="762000"/>
          </a:xfrm>
        </p:spPr>
        <p:txBody>
          <a:bodyPr/>
          <a:lstStyle/>
          <a:p>
            <a:r>
              <a:rPr lang="en-US" smtClean="0"/>
              <a:t>Basis data</a:t>
            </a:r>
          </a:p>
        </p:txBody>
      </p:sp>
      <p:sp>
        <p:nvSpPr>
          <p:cNvPr id="56324" name="Rectangle 3"/>
          <p:cNvSpPr>
            <a:spLocks noGrp="1" noChangeArrowheads="1"/>
          </p:cNvSpPr>
          <p:nvPr>
            <p:ph type="body" idx="1"/>
          </p:nvPr>
        </p:nvSpPr>
        <p:spPr>
          <a:xfrm>
            <a:off x="457200" y="1219200"/>
            <a:ext cx="8382000" cy="4876800"/>
          </a:xfrm>
        </p:spPr>
        <p:txBody>
          <a:bodyPr/>
          <a:lstStyle/>
          <a:p>
            <a:pPr marL="609600" indent="-609600"/>
            <a:r>
              <a:rPr lang="en-US" sz="3600" smtClean="0"/>
              <a:t>Peta, </a:t>
            </a:r>
          </a:p>
          <a:p>
            <a:pPr marL="609600" indent="-609600"/>
            <a:r>
              <a:rPr lang="en-US" sz="3600" smtClean="0"/>
              <a:t>Peta hasil inderaja, </a:t>
            </a:r>
          </a:p>
          <a:p>
            <a:pPr marL="609600" indent="-609600"/>
            <a:r>
              <a:rPr lang="en-US" sz="3600" smtClean="0"/>
              <a:t>Foto udara, </a:t>
            </a:r>
          </a:p>
          <a:p>
            <a:pPr marL="609600" indent="-609600"/>
            <a:r>
              <a:rPr lang="en-US" sz="3600" smtClean="0">
                <a:hlinkClick r:id="rId3" action="ppaction://hlinkfile"/>
              </a:rPr>
              <a:t>Citra satelit</a:t>
            </a:r>
            <a:endParaRPr lang="en-US" sz="3600" smtClean="0"/>
          </a:p>
          <a:p>
            <a:pPr marL="609600" indent="-609600"/>
            <a:r>
              <a:rPr lang="en-US" sz="3600" smtClean="0"/>
              <a:t>Data keruangan </a:t>
            </a:r>
          </a:p>
          <a:p>
            <a:pPr marL="609600" indent="-609600"/>
            <a:r>
              <a:rPr lang="en-US" sz="3600" smtClean="0"/>
              <a:t>Data atribut</a:t>
            </a:r>
            <a:r>
              <a:rPr lang="en-US" smtClean="0"/>
              <a:t> </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6323"/>
                                        </p:tgtEl>
                                        <p:attrNameLst>
                                          <p:attrName>style.visibility</p:attrName>
                                        </p:attrNameLst>
                                      </p:cBhvr>
                                      <p:to>
                                        <p:strVal val="visible"/>
                                      </p:to>
                                    </p:set>
                                    <p:animEffect transition="in" filter="fade">
                                      <p:cBhvr>
                                        <p:cTn id="7" dur="2000"/>
                                        <p:tgtEl>
                                          <p:spTgt spid="563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6324"/>
                                        </p:tgtEl>
                                        <p:attrNameLst>
                                          <p:attrName>style.visibility</p:attrName>
                                        </p:attrNameLst>
                                      </p:cBhvr>
                                      <p:to>
                                        <p:strVal val="visible"/>
                                      </p:to>
                                    </p:set>
                                    <p:animEffect transition="in" filter="fade">
                                      <p:cBhvr>
                                        <p:cTn id="10" dur="20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p:bldP spid="56324"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t>Citra Indraja</a:t>
            </a:r>
            <a:endParaRPr lang="ms-MY" smtClean="0"/>
          </a:p>
        </p:txBody>
      </p:sp>
      <p:sp>
        <p:nvSpPr>
          <p:cNvPr id="46083" name="Content Placeholder 2"/>
          <p:cNvSpPr>
            <a:spLocks noGrp="1"/>
          </p:cNvSpPr>
          <p:nvPr>
            <p:ph idx="1"/>
          </p:nvPr>
        </p:nvSpPr>
        <p:spPr/>
        <p:txBody>
          <a:bodyPr/>
          <a:lstStyle/>
          <a:p>
            <a:r>
              <a:rPr lang="ms-MY" sz="4000" smtClean="0">
                <a:latin typeface="Andalus" pitchFamily="2" charset="-78"/>
                <a:cs typeface="Andalus" pitchFamily="2" charset="-78"/>
              </a:rPr>
              <a:t>Foto udara</a:t>
            </a:r>
          </a:p>
          <a:p>
            <a:r>
              <a:rPr lang="ms-MY" sz="4000" smtClean="0">
                <a:latin typeface="Andalus" pitchFamily="2" charset="-78"/>
                <a:cs typeface="Andalus" pitchFamily="2" charset="-78"/>
              </a:rPr>
              <a:t>Citra satelit: Ikonos, Quickbird, Landsat, SPOT, Aster, NOAA, Modis </a:t>
            </a:r>
          </a:p>
          <a:p>
            <a:endParaRPr lang="ms-MY" smtClean="0"/>
          </a:p>
        </p:txBody>
      </p:sp>
      <p:sp>
        <p:nvSpPr>
          <p:cNvPr id="4" name="Slide Number Placeholder 3"/>
          <p:cNvSpPr>
            <a:spLocks noGrp="1"/>
          </p:cNvSpPr>
          <p:nvPr>
            <p:ph type="sldNum" sz="quarter" idx="12"/>
          </p:nvPr>
        </p:nvSpPr>
        <p:spPr/>
        <p:txBody>
          <a:bodyPr/>
          <a:lstStyle/>
          <a:p>
            <a:pPr>
              <a:defRPr/>
            </a:pPr>
            <a:fld id="{DA40BE7E-5D51-489F-B60B-D79BD3FCAEC1}" type="slidenum">
              <a:rPr lang="id-ID" smtClean="0"/>
              <a:pPr>
                <a:defRPr/>
              </a:pPr>
              <a:t>31</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fade">
                                      <p:cBhvr>
                                        <p:cTn id="7" dur="2000"/>
                                        <p:tgtEl>
                                          <p:spTgt spid="57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A50254F-CBD7-415C-AC78-A5A735B981D5}" type="slidenum">
              <a:rPr lang="id-ID"/>
              <a:pPr>
                <a:defRPr/>
              </a:pPr>
              <a:t>32</a:t>
            </a:fld>
            <a:endParaRPr lang="id-ID" sz="1400">
              <a:latin typeface="Arial" charset="0"/>
            </a:endParaRPr>
          </a:p>
        </p:txBody>
      </p:sp>
      <p:sp>
        <p:nvSpPr>
          <p:cNvPr id="58371" name="Rectangle 2"/>
          <p:cNvSpPr>
            <a:spLocks noGrp="1" noChangeArrowheads="1"/>
          </p:cNvSpPr>
          <p:nvPr>
            <p:ph type="title"/>
          </p:nvPr>
        </p:nvSpPr>
        <p:spPr>
          <a:xfrm>
            <a:off x="1600200" y="0"/>
            <a:ext cx="7239000" cy="762000"/>
          </a:xfrm>
        </p:spPr>
        <p:txBody>
          <a:bodyPr/>
          <a:lstStyle/>
          <a:p>
            <a:r>
              <a:rPr lang="en-US" smtClean="0"/>
              <a:t>Data lapangan</a:t>
            </a:r>
          </a:p>
        </p:txBody>
      </p:sp>
      <p:sp>
        <p:nvSpPr>
          <p:cNvPr id="58372" name="Rectangle 3"/>
          <p:cNvSpPr>
            <a:spLocks noGrp="1" noChangeArrowheads="1"/>
          </p:cNvSpPr>
          <p:nvPr>
            <p:ph type="body" idx="1"/>
          </p:nvPr>
        </p:nvSpPr>
        <p:spPr>
          <a:xfrm>
            <a:off x="457200" y="914400"/>
            <a:ext cx="8382000" cy="5181600"/>
          </a:xfrm>
        </p:spPr>
        <p:txBody>
          <a:bodyPr/>
          <a:lstStyle/>
          <a:p>
            <a:pPr marL="609600" indent="-609600">
              <a:lnSpc>
                <a:spcPct val="90000"/>
              </a:lnSpc>
            </a:pPr>
            <a:r>
              <a:rPr lang="en-US" smtClean="0"/>
              <a:t> </a:t>
            </a:r>
            <a:r>
              <a:rPr lang="en-US" sz="3600" smtClean="0"/>
              <a:t>pH tanah, </a:t>
            </a:r>
          </a:p>
          <a:p>
            <a:pPr marL="609600" indent="-609600">
              <a:lnSpc>
                <a:spcPct val="90000"/>
              </a:lnSpc>
            </a:pPr>
            <a:r>
              <a:rPr lang="en-US" sz="3600" smtClean="0"/>
              <a:t>salinitas air, </a:t>
            </a:r>
          </a:p>
          <a:p>
            <a:pPr marL="609600" indent="-609600">
              <a:lnSpc>
                <a:spcPct val="90000"/>
              </a:lnSpc>
            </a:pPr>
            <a:r>
              <a:rPr lang="en-US" sz="3600" smtClean="0"/>
              <a:t>curah hujan,   </a:t>
            </a:r>
          </a:p>
          <a:p>
            <a:pPr marL="609600" indent="-609600">
              <a:lnSpc>
                <a:spcPct val="90000"/>
              </a:lnSpc>
            </a:pPr>
            <a:r>
              <a:rPr lang="en-US" sz="3600" smtClean="0"/>
              <a:t>Sebaran  jenis tanah, </a:t>
            </a:r>
          </a:p>
          <a:p>
            <a:pPr marL="609600" indent="-609600">
              <a:lnSpc>
                <a:spcPct val="90000"/>
              </a:lnSpc>
            </a:pPr>
            <a:r>
              <a:rPr lang="en-US" sz="3600" smtClean="0"/>
              <a:t>sebaran batuan, </a:t>
            </a:r>
          </a:p>
          <a:p>
            <a:pPr marL="609600" indent="-609600">
              <a:lnSpc>
                <a:spcPct val="90000"/>
              </a:lnSpc>
            </a:pPr>
            <a:r>
              <a:rPr lang="en-US" sz="3600" smtClean="0"/>
              <a:t>sebaran sumberdaya air, </a:t>
            </a:r>
          </a:p>
          <a:p>
            <a:pPr marL="609600" indent="-609600">
              <a:lnSpc>
                <a:spcPct val="90000"/>
              </a:lnSpc>
            </a:pPr>
            <a:r>
              <a:rPr lang="en-US" sz="3600" smtClean="0"/>
              <a:t>sebaran vegetasi, </a:t>
            </a:r>
          </a:p>
          <a:p>
            <a:pPr marL="609600" indent="-609600">
              <a:lnSpc>
                <a:spcPct val="90000"/>
              </a:lnSpc>
            </a:pPr>
            <a:r>
              <a:rPr lang="en-US" sz="3600" smtClean="0"/>
              <a:t>Kependudukan</a:t>
            </a:r>
            <a:r>
              <a:rPr lang="en-US" smtClean="0"/>
              <a:t>  </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fade">
                                      <p:cBhvr>
                                        <p:cTn id="7" dur="2000"/>
                                        <p:tgtEl>
                                          <p:spTgt spid="5837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372"/>
                                        </p:tgtEl>
                                        <p:attrNameLst>
                                          <p:attrName>style.visibility</p:attrName>
                                        </p:attrNameLst>
                                      </p:cBhvr>
                                      <p:to>
                                        <p:strVal val="visible"/>
                                      </p:to>
                                    </p:set>
                                    <p:animEffect transition="in" filter="fade">
                                      <p:cBhvr>
                                        <p:cTn id="10" dur="20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p:bldP spid="58372"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61BA0ED-89CA-46D6-8490-96B22FF41D00}" type="slidenum">
              <a:rPr lang="id-ID"/>
              <a:pPr>
                <a:defRPr/>
              </a:pPr>
              <a:t>33</a:t>
            </a:fld>
            <a:endParaRPr lang="id-ID" sz="1400">
              <a:latin typeface="Arial" charset="0"/>
            </a:endParaRPr>
          </a:p>
        </p:txBody>
      </p:sp>
      <p:sp>
        <p:nvSpPr>
          <p:cNvPr id="59395" name="Rectangle 2"/>
          <p:cNvSpPr>
            <a:spLocks noGrp="1" noChangeArrowheads="1"/>
          </p:cNvSpPr>
          <p:nvPr>
            <p:ph type="title"/>
          </p:nvPr>
        </p:nvSpPr>
        <p:spPr/>
        <p:txBody>
          <a:bodyPr/>
          <a:lstStyle/>
          <a:p>
            <a:r>
              <a:rPr lang="en-US" smtClean="0"/>
              <a:t>Data peta</a:t>
            </a:r>
          </a:p>
        </p:txBody>
      </p:sp>
      <p:sp>
        <p:nvSpPr>
          <p:cNvPr id="59396" name="Rectangle 3"/>
          <p:cNvSpPr>
            <a:spLocks noGrp="1" noChangeArrowheads="1"/>
          </p:cNvSpPr>
          <p:nvPr>
            <p:ph type="body" idx="1"/>
          </p:nvPr>
        </p:nvSpPr>
        <p:spPr>
          <a:xfrm>
            <a:off x="457200" y="1371600"/>
            <a:ext cx="8382000" cy="4724400"/>
          </a:xfrm>
        </p:spPr>
        <p:txBody>
          <a:bodyPr/>
          <a:lstStyle/>
          <a:p>
            <a:pPr marL="609600" indent="-609600"/>
            <a:r>
              <a:rPr lang="en-US" sz="3600" smtClean="0"/>
              <a:t>Informasi yang terekam pada peta  dikonversikan ke dalam bentuk digital. Alat yang digunakan adalah Digitizer. Misalnya peta geologi, peta tanah, dan sebagainya.  Data peta dimasukkan dalam peralatan komputer dalam bentuk data digital.</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5"/>
                                        </p:tgtEl>
                                        <p:attrNameLst>
                                          <p:attrName>style.visibility</p:attrName>
                                        </p:attrNameLst>
                                      </p:cBhvr>
                                      <p:to>
                                        <p:strVal val="visible"/>
                                      </p:to>
                                    </p:set>
                                    <p:animEffect transition="in" filter="fade">
                                      <p:cBhvr>
                                        <p:cTn id="7" dur="2000"/>
                                        <p:tgtEl>
                                          <p:spTgt spid="5939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396"/>
                                        </p:tgtEl>
                                        <p:attrNameLst>
                                          <p:attrName>style.visibility</p:attrName>
                                        </p:attrNameLst>
                                      </p:cBhvr>
                                      <p:to>
                                        <p:strVal val="visible"/>
                                      </p:to>
                                    </p:set>
                                    <p:animEffect transition="in" filter="fade">
                                      <p:cBhvr>
                                        <p:cTn id="10" dur="20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p:bldP spid="59396"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F26DA5B-B9AC-4A59-8CFF-826881E665F6}" type="slidenum">
              <a:rPr lang="id-ID"/>
              <a:pPr>
                <a:defRPr/>
              </a:pPr>
              <a:t>34</a:t>
            </a:fld>
            <a:endParaRPr lang="id-ID" sz="1400">
              <a:latin typeface="Arial" charset="0"/>
            </a:endParaRPr>
          </a:p>
        </p:txBody>
      </p:sp>
      <p:sp>
        <p:nvSpPr>
          <p:cNvPr id="60419" name="Rectangle 2"/>
          <p:cNvSpPr>
            <a:spLocks noGrp="1" noChangeArrowheads="1"/>
          </p:cNvSpPr>
          <p:nvPr>
            <p:ph type="title"/>
          </p:nvPr>
        </p:nvSpPr>
        <p:spPr>
          <a:xfrm>
            <a:off x="1600200" y="0"/>
            <a:ext cx="7239000" cy="914400"/>
          </a:xfrm>
        </p:spPr>
        <p:txBody>
          <a:bodyPr/>
          <a:lstStyle/>
          <a:p>
            <a:r>
              <a:rPr lang="en-US" smtClean="0"/>
              <a:t>Data citra</a:t>
            </a:r>
          </a:p>
        </p:txBody>
      </p:sp>
      <p:sp>
        <p:nvSpPr>
          <p:cNvPr id="60420" name="Rectangle 3"/>
          <p:cNvSpPr>
            <a:spLocks noGrp="1" noChangeArrowheads="1"/>
          </p:cNvSpPr>
          <p:nvPr>
            <p:ph type="body" idx="1"/>
          </p:nvPr>
        </p:nvSpPr>
        <p:spPr>
          <a:xfrm>
            <a:off x="457200" y="1295400"/>
            <a:ext cx="8382000" cy="4800600"/>
          </a:xfrm>
        </p:spPr>
        <p:txBody>
          <a:bodyPr/>
          <a:lstStyle/>
          <a:p>
            <a:pPr marL="609600" indent="-609600"/>
            <a:r>
              <a:rPr lang="en-US" sz="4000" smtClean="0"/>
              <a:t>Data berupa  foto udara diinterpretasi terlebih dahulu sebelum dikonversikan ke dalam bentuk digital, sedangkan citra  satelit dalam bentuk digital dapat langsung digunakan setelah diadakan koreksi sebelumnya.</a:t>
            </a:r>
            <a:r>
              <a:rPr lang="en-US" smtClean="0"/>
              <a:t> </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0419"/>
                                        </p:tgtEl>
                                        <p:attrNameLst>
                                          <p:attrName>style.visibility</p:attrName>
                                        </p:attrNameLst>
                                      </p:cBhvr>
                                      <p:to>
                                        <p:strVal val="visible"/>
                                      </p:to>
                                    </p:set>
                                    <p:animEffect transition="in" filter="fade">
                                      <p:cBhvr>
                                        <p:cTn id="7" dur="2000"/>
                                        <p:tgtEl>
                                          <p:spTgt spid="604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0420"/>
                                        </p:tgtEl>
                                        <p:attrNameLst>
                                          <p:attrName>style.visibility</p:attrName>
                                        </p:attrNameLst>
                                      </p:cBhvr>
                                      <p:to>
                                        <p:strVal val="visible"/>
                                      </p:to>
                                    </p:set>
                                    <p:animEffect transition="in" filter="fade">
                                      <p:cBhvr>
                                        <p:cTn id="10" dur="2000"/>
                                        <p:tgtEl>
                                          <p:spTgt spid="6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p:bldP spid="60420"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Pekerjaan-pekerjaan SIG</a:t>
            </a:r>
          </a:p>
        </p:txBody>
      </p:sp>
      <p:sp>
        <p:nvSpPr>
          <p:cNvPr id="50179" name="Content Placeholder 2"/>
          <p:cNvSpPr>
            <a:spLocks noGrp="1"/>
          </p:cNvSpPr>
          <p:nvPr>
            <p:ph idx="1"/>
          </p:nvPr>
        </p:nvSpPr>
        <p:spPr/>
        <p:txBody>
          <a:bodyPr/>
          <a:lstStyle/>
          <a:p>
            <a:r>
              <a:rPr lang="en-US" smtClean="0"/>
              <a:t>SIG menyimpan semua informasi deskriptif semua unsurnya sebagai atribut di dalam basis data.</a:t>
            </a:r>
          </a:p>
          <a:p>
            <a:r>
              <a:rPr lang="en-US" smtClean="0"/>
              <a:t>SIG menghubungkan sekumpulan unsur-unsur  peta dengan atribut-atributnya dalam satuan-satuan yang disebut layer.</a:t>
            </a:r>
          </a:p>
          <a:p>
            <a:r>
              <a:rPr lang="en-US" smtClean="0"/>
              <a:t>SIG merepresentasikan dunia nyata di atas monitor komputer sebagaimana lembaran peta di atas kertas. </a:t>
            </a:r>
          </a:p>
        </p:txBody>
      </p:sp>
      <p:sp>
        <p:nvSpPr>
          <p:cNvPr id="4" name="Slide Number Placeholder 3"/>
          <p:cNvSpPr>
            <a:spLocks noGrp="1"/>
          </p:cNvSpPr>
          <p:nvPr>
            <p:ph type="sldNum" sz="quarter" idx="12"/>
          </p:nvPr>
        </p:nvSpPr>
        <p:spPr/>
        <p:txBody>
          <a:bodyPr/>
          <a:lstStyle/>
          <a:p>
            <a:pPr>
              <a:defRPr/>
            </a:pPr>
            <a:fld id="{3C6F1AAC-3BB3-4B7C-887F-39CEEF02CF34}" type="slidenum">
              <a:rPr lang="id-ID"/>
              <a:pPr>
                <a:defRPr/>
              </a:pPr>
              <a:t>35</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2000"/>
                                        <p:tgtEl>
                                          <p:spTgt spid="61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70ACBA8-89A2-4CAF-A523-798630E004ED}" type="slidenum">
              <a:rPr lang="id-ID"/>
              <a:pPr>
                <a:defRPr/>
              </a:pPr>
              <a:t>36</a:t>
            </a:fld>
            <a:endParaRPr lang="id-ID" sz="1400">
              <a:latin typeface="Arial" charset="0"/>
            </a:endParaRPr>
          </a:p>
        </p:txBody>
      </p:sp>
      <p:sp>
        <p:nvSpPr>
          <p:cNvPr id="62467" name="Rectangle 2"/>
          <p:cNvSpPr>
            <a:spLocks noGrp="1" noChangeArrowheads="1"/>
          </p:cNvSpPr>
          <p:nvPr>
            <p:ph type="title"/>
          </p:nvPr>
        </p:nvSpPr>
        <p:spPr/>
        <p:txBody>
          <a:bodyPr/>
          <a:lstStyle/>
          <a:p>
            <a:r>
              <a:rPr lang="en-US" sz="4000" b="0" smtClean="0"/>
              <a:t>Cara  kerja SIG</a:t>
            </a:r>
            <a:br>
              <a:rPr lang="en-US" sz="4000" b="0" smtClean="0"/>
            </a:br>
            <a:endParaRPr lang="en-US" sz="4000" b="0" smtClean="0"/>
          </a:p>
        </p:txBody>
      </p:sp>
      <p:sp>
        <p:nvSpPr>
          <p:cNvPr id="62468" name="Rectangle 3"/>
          <p:cNvSpPr>
            <a:spLocks noGrp="1" noChangeArrowheads="1"/>
          </p:cNvSpPr>
          <p:nvPr>
            <p:ph type="body" idx="1"/>
          </p:nvPr>
        </p:nvSpPr>
        <p:spPr/>
        <p:txBody>
          <a:bodyPr/>
          <a:lstStyle/>
          <a:p>
            <a:pPr>
              <a:lnSpc>
                <a:spcPct val="90000"/>
              </a:lnSpc>
              <a:buFont typeface="Monotype Sorts" pitchFamily="2" charset="2"/>
              <a:buNone/>
            </a:pPr>
            <a:endParaRPr lang="en-US" smtClean="0"/>
          </a:p>
          <a:p>
            <a:pPr>
              <a:lnSpc>
                <a:spcPct val="90000"/>
              </a:lnSpc>
            </a:pPr>
            <a:r>
              <a:rPr lang="en-US" sz="4000" smtClean="0"/>
              <a:t>Pemasukan data (data input)</a:t>
            </a:r>
          </a:p>
          <a:p>
            <a:pPr>
              <a:lnSpc>
                <a:spcPct val="90000"/>
              </a:lnSpc>
            </a:pPr>
            <a:r>
              <a:rPr lang="en-US" sz="4000" smtClean="0"/>
              <a:t> </a:t>
            </a:r>
          </a:p>
          <a:p>
            <a:pPr>
              <a:lnSpc>
                <a:spcPct val="90000"/>
              </a:lnSpc>
            </a:pPr>
            <a:r>
              <a:rPr lang="en-US" sz="4000" smtClean="0"/>
              <a:t>Pengelolaan data</a:t>
            </a:r>
          </a:p>
          <a:p>
            <a:pPr>
              <a:lnSpc>
                <a:spcPct val="90000"/>
              </a:lnSpc>
            </a:pPr>
            <a:r>
              <a:rPr lang="en-US" sz="4000" smtClean="0"/>
              <a:t> </a:t>
            </a:r>
          </a:p>
          <a:p>
            <a:pPr>
              <a:lnSpc>
                <a:spcPct val="90000"/>
              </a:lnSpc>
            </a:pPr>
            <a:r>
              <a:rPr lang="en-US" sz="4000" smtClean="0"/>
              <a:t>Keluaran SIG</a:t>
            </a:r>
          </a:p>
          <a:p>
            <a:pPr>
              <a:lnSpc>
                <a:spcPct val="90000"/>
              </a:lnSpc>
              <a:buFont typeface="Monotype Sorts" pitchFamily="2" charset="2"/>
              <a:buNone/>
            </a:pPr>
            <a:endParaRPr lang="en-US" smtClean="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2467"/>
                                        </p:tgtEl>
                                        <p:attrNameLst>
                                          <p:attrName>style.visibility</p:attrName>
                                        </p:attrNameLst>
                                      </p:cBhvr>
                                      <p:to>
                                        <p:strVal val="visible"/>
                                      </p:to>
                                    </p:set>
                                    <p:animEffect transition="in" filter="fade">
                                      <p:cBhvr>
                                        <p:cTn id="7" dur="2000"/>
                                        <p:tgtEl>
                                          <p:spTgt spid="6246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2468"/>
                                        </p:tgtEl>
                                        <p:attrNameLst>
                                          <p:attrName>style.visibility</p:attrName>
                                        </p:attrNameLst>
                                      </p:cBhvr>
                                      <p:to>
                                        <p:strVal val="visible"/>
                                      </p:to>
                                    </p:set>
                                    <p:animEffect transition="in" filter="fade">
                                      <p:cBhvr>
                                        <p:cTn id="10" dur="20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p:bldP spid="62468"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p:txBody>
          <a:bodyPr/>
          <a:lstStyle/>
          <a:p>
            <a:r>
              <a:rPr lang="en-US" sz="4800" b="0" smtClean="0"/>
              <a:t>DATA</a:t>
            </a:r>
          </a:p>
        </p:txBody>
      </p:sp>
      <p:sp>
        <p:nvSpPr>
          <p:cNvPr id="52227" name="Rectangle 3"/>
          <p:cNvSpPr>
            <a:spLocks noChangeArrowheads="1"/>
          </p:cNvSpPr>
          <p:nvPr/>
        </p:nvSpPr>
        <p:spPr bwMode="auto">
          <a:xfrm>
            <a:off x="4191000" y="2057400"/>
            <a:ext cx="15240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2228" name="Rectangle 4"/>
          <p:cNvSpPr>
            <a:spLocks noChangeArrowheads="1"/>
          </p:cNvSpPr>
          <p:nvPr/>
        </p:nvSpPr>
        <p:spPr bwMode="auto">
          <a:xfrm>
            <a:off x="5257800" y="3276600"/>
            <a:ext cx="1676400" cy="762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2229" name="Rectangle 5"/>
          <p:cNvSpPr>
            <a:spLocks noChangeArrowheads="1"/>
          </p:cNvSpPr>
          <p:nvPr/>
        </p:nvSpPr>
        <p:spPr bwMode="auto">
          <a:xfrm>
            <a:off x="6858000" y="2057400"/>
            <a:ext cx="1905000" cy="762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9094" name="Rectangle 6"/>
          <p:cNvSpPr>
            <a:spLocks noGrp="1" noChangeArrowheads="1"/>
          </p:cNvSpPr>
          <p:nvPr>
            <p:ph type="body" idx="4294967295"/>
          </p:nvPr>
        </p:nvSpPr>
        <p:spPr>
          <a:xfrm>
            <a:off x="2438400" y="1600200"/>
            <a:ext cx="6400800" cy="5029200"/>
          </a:xfrm>
        </p:spPr>
        <p:txBody>
          <a:bodyPr/>
          <a:lstStyle/>
          <a:p>
            <a:endParaRPr lang="en-US" smtClean="0"/>
          </a:p>
          <a:p>
            <a:r>
              <a:rPr lang="en-US" smtClean="0"/>
              <a:t>SIG :	INPUT	      PROSES  </a:t>
            </a:r>
          </a:p>
          <a:p>
            <a:pPr>
              <a:buFont typeface="Monotype Sorts" pitchFamily="2" charset="2"/>
              <a:buNone/>
            </a:pPr>
            <a:endParaRPr lang="en-US" smtClean="0"/>
          </a:p>
          <a:p>
            <a:pPr>
              <a:buFont typeface="Monotype Sorts" pitchFamily="2" charset="2"/>
              <a:buNone/>
            </a:pPr>
            <a:r>
              <a:rPr lang="en-US" smtClean="0"/>
              <a:t>				OUTPUT	</a:t>
            </a:r>
          </a:p>
        </p:txBody>
      </p:sp>
      <p:sp>
        <p:nvSpPr>
          <p:cNvPr id="52231" name="AutoShape 7"/>
          <p:cNvSpPr>
            <a:spLocks noChangeArrowheads="1"/>
          </p:cNvSpPr>
          <p:nvPr/>
        </p:nvSpPr>
        <p:spPr bwMode="auto">
          <a:xfrm>
            <a:off x="5943600" y="2438400"/>
            <a:ext cx="838200" cy="304800"/>
          </a:xfrm>
          <a:prstGeom prst="rightArrow">
            <a:avLst>
              <a:gd name="adj1" fmla="val 50000"/>
              <a:gd name="adj2" fmla="val 68750"/>
            </a:avLst>
          </a:prstGeom>
          <a:solidFill>
            <a:schemeClr val="accent1"/>
          </a:solidFill>
          <a:ln w="9525">
            <a:solidFill>
              <a:schemeClr val="tx1"/>
            </a:solidFill>
            <a:miter lim="800000"/>
            <a:headEnd/>
            <a:tailEnd/>
          </a:ln>
        </p:spPr>
        <p:txBody>
          <a:bodyPr wrap="none" anchor="ctr"/>
          <a:lstStyle/>
          <a:p>
            <a:endParaRPr lang="en-US"/>
          </a:p>
        </p:txBody>
      </p:sp>
      <p:sp>
        <p:nvSpPr>
          <p:cNvPr id="52232" name="AutoShape 8"/>
          <p:cNvSpPr>
            <a:spLocks noChangeArrowheads="1"/>
          </p:cNvSpPr>
          <p:nvPr/>
        </p:nvSpPr>
        <p:spPr bwMode="auto">
          <a:xfrm>
            <a:off x="7543800" y="2971800"/>
            <a:ext cx="762000" cy="914400"/>
          </a:xfrm>
          <a:prstGeom prst="curvedLeftArrow">
            <a:avLst>
              <a:gd name="adj1" fmla="val 24000"/>
              <a:gd name="adj2" fmla="val 48000"/>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52233" name="AutoShape 9"/>
          <p:cNvSpPr>
            <a:spLocks noChangeArrowheads="1"/>
          </p:cNvSpPr>
          <p:nvPr/>
        </p:nvSpPr>
        <p:spPr bwMode="auto">
          <a:xfrm>
            <a:off x="4038600" y="2895600"/>
            <a:ext cx="381000" cy="2819400"/>
          </a:xfrm>
          <a:prstGeom prst="upArrow">
            <a:avLst>
              <a:gd name="adj1" fmla="val 50000"/>
              <a:gd name="adj2" fmla="val 185000"/>
            </a:avLst>
          </a:prstGeom>
          <a:solidFill>
            <a:schemeClr val="accent1"/>
          </a:solidFill>
          <a:ln w="9525">
            <a:solidFill>
              <a:schemeClr val="tx1"/>
            </a:solidFill>
            <a:miter lim="800000"/>
            <a:headEnd/>
            <a:tailEnd/>
          </a:ln>
        </p:spPr>
        <p:txBody>
          <a:bodyPr wrap="none" anchor="ctr"/>
          <a:lstStyle/>
          <a:p>
            <a:endParaRPr lang="en-US"/>
          </a:p>
        </p:txBody>
      </p:sp>
      <p:sp>
        <p:nvSpPr>
          <p:cNvPr id="89098" name="Oval 10"/>
          <p:cNvSpPr>
            <a:spLocks noChangeArrowheads="1"/>
          </p:cNvSpPr>
          <p:nvPr/>
        </p:nvSpPr>
        <p:spPr bwMode="auto">
          <a:xfrm>
            <a:off x="3733800" y="5943600"/>
            <a:ext cx="2057400" cy="609600"/>
          </a:xfrm>
          <a:prstGeom prst="ellipse">
            <a:avLst/>
          </a:prstGeom>
          <a:solidFill>
            <a:schemeClr val="accent1"/>
          </a:solidFill>
          <a:ln w="9525">
            <a:solidFill>
              <a:schemeClr val="tx1"/>
            </a:solidFill>
            <a:round/>
            <a:headEnd/>
            <a:tailEnd/>
          </a:ln>
          <a:effectLst/>
        </p:spPr>
        <p:txBody>
          <a:bodyPr wrap="none" anchor="ctr"/>
          <a:lstStyle/>
          <a:p>
            <a:pPr algn="ctr">
              <a:defRPr/>
            </a:pPr>
            <a:r>
              <a:rPr lang="en-US" sz="2400" b="1">
                <a:solidFill>
                  <a:schemeClr val="tx2"/>
                </a:solidFill>
                <a:effectLst>
                  <a:outerShdw blurRad="38100" dist="38100" dir="2700000" algn="tl">
                    <a:srgbClr val="FFFFFF"/>
                  </a:outerShdw>
                </a:effectLst>
              </a:rPr>
              <a:t>DATA</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fade">
                                      <p:cBhvr>
                                        <p:cTn id="7" dur="2000"/>
                                        <p:tgtEl>
                                          <p:spTgt spid="890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9094"/>
                                        </p:tgtEl>
                                        <p:attrNameLst>
                                          <p:attrName>style.visibility</p:attrName>
                                        </p:attrNameLst>
                                      </p:cBhvr>
                                      <p:to>
                                        <p:strVal val="visible"/>
                                      </p:to>
                                    </p:set>
                                    <p:animEffect transition="in" filter="fade">
                                      <p:cBhvr>
                                        <p:cTn id="10" dur="2000"/>
                                        <p:tgtEl>
                                          <p:spTgt spid="890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4"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p:txBody>
          <a:bodyPr/>
          <a:lstStyle/>
          <a:p>
            <a:pPr algn="just"/>
            <a:r>
              <a:rPr lang="en-US" b="0" smtClean="0"/>
              <a:t>DIGITAL</a:t>
            </a:r>
          </a:p>
        </p:txBody>
      </p:sp>
      <p:sp>
        <p:nvSpPr>
          <p:cNvPr id="93187" name="Rectangle 3"/>
          <p:cNvSpPr>
            <a:spLocks noGrp="1" noChangeArrowheads="1"/>
          </p:cNvSpPr>
          <p:nvPr>
            <p:ph type="body" idx="4294967295"/>
          </p:nvPr>
        </p:nvSpPr>
        <p:spPr/>
        <p:txBody>
          <a:bodyPr/>
          <a:lstStyle/>
          <a:p>
            <a:pPr>
              <a:lnSpc>
                <a:spcPct val="90000"/>
              </a:lnSpc>
            </a:pPr>
            <a:r>
              <a:rPr lang="en-US" smtClean="0"/>
              <a:t>INPUT	: DATA/INFORMASI</a:t>
            </a:r>
          </a:p>
          <a:p>
            <a:pPr>
              <a:lnSpc>
                <a:spcPct val="90000"/>
              </a:lnSpc>
              <a:buFont typeface="Monotype Sorts" pitchFamily="2" charset="2"/>
              <a:buNone/>
            </a:pPr>
            <a:r>
              <a:rPr lang="en-US" smtClean="0"/>
              <a:t>			  - Data garis (Peta)</a:t>
            </a:r>
          </a:p>
          <a:p>
            <a:pPr>
              <a:lnSpc>
                <a:spcPct val="90000"/>
              </a:lnSpc>
              <a:buFont typeface="Monotype Sorts" pitchFamily="2" charset="2"/>
              <a:buNone/>
            </a:pPr>
            <a:r>
              <a:rPr lang="en-US" smtClean="0"/>
              <a:t>			  - Data citra/ Foto udara</a:t>
            </a:r>
          </a:p>
          <a:p>
            <a:pPr>
              <a:lnSpc>
                <a:spcPct val="90000"/>
              </a:lnSpc>
              <a:buFont typeface="Monotype Sorts" pitchFamily="2" charset="2"/>
              <a:buNone/>
            </a:pPr>
            <a:r>
              <a:rPr lang="en-US" smtClean="0"/>
              <a:t>			  - Data tabuler/tabel</a:t>
            </a:r>
          </a:p>
          <a:p>
            <a:pPr>
              <a:lnSpc>
                <a:spcPct val="90000"/>
              </a:lnSpc>
              <a:buFont typeface="Monotype Sorts" pitchFamily="2" charset="2"/>
              <a:buNone/>
            </a:pPr>
            <a:r>
              <a:rPr lang="en-US" smtClean="0"/>
              <a:t>. PROSES : Mengelola, memanipulasi, klasi-</a:t>
            </a:r>
          </a:p>
          <a:p>
            <a:pPr>
              <a:lnSpc>
                <a:spcPct val="90000"/>
              </a:lnSpc>
              <a:buFont typeface="Monotype Sorts" pitchFamily="2" charset="2"/>
              <a:buNone/>
            </a:pPr>
            <a:r>
              <a:rPr lang="en-US" smtClean="0"/>
              <a:t>	                 fikasi, dll.</a:t>
            </a:r>
          </a:p>
          <a:p>
            <a:pPr>
              <a:lnSpc>
                <a:spcPct val="90000"/>
              </a:lnSpc>
              <a:buFont typeface="Monotype Sorts" pitchFamily="2" charset="2"/>
              <a:buNone/>
            </a:pPr>
            <a:r>
              <a:rPr lang="en-US" smtClean="0"/>
              <a:t>			   Analisis : Keruangan, statistik.</a:t>
            </a:r>
          </a:p>
          <a:p>
            <a:pPr>
              <a:lnSpc>
                <a:spcPct val="90000"/>
              </a:lnSpc>
              <a:buFont typeface="Monotype Sorts" pitchFamily="2" charset="2"/>
              <a:buNone/>
            </a:pPr>
            <a:endParaRPr lang="en-US" smtClean="0"/>
          </a:p>
          <a:p>
            <a:pPr>
              <a:lnSpc>
                <a:spcPct val="90000"/>
              </a:lnSpc>
              <a:buFont typeface="Monotype Sorts" pitchFamily="2" charset="2"/>
              <a:buNone/>
            </a:pPr>
            <a:r>
              <a:rPr lang="en-US" smtClean="0"/>
              <a:t>. OUTPUT : Peta, Tabel, grafik, dll.</a:t>
            </a:r>
          </a:p>
          <a:p>
            <a:pPr>
              <a:lnSpc>
                <a:spcPct val="90000"/>
              </a:lnSpc>
              <a:buFont typeface="Monotype Sorts" pitchFamily="2" charset="2"/>
              <a:buNone/>
            </a:pPr>
            <a:endParaRPr lang="en-US" smtClean="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fade">
                                      <p:cBhvr>
                                        <p:cTn id="7" dur="2000"/>
                                        <p:tgtEl>
                                          <p:spTgt spid="931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3187"/>
                                        </p:tgtEl>
                                        <p:attrNameLst>
                                          <p:attrName>style.visibility</p:attrName>
                                        </p:attrNameLst>
                                      </p:cBhvr>
                                      <p:to>
                                        <p:strVal val="visible"/>
                                      </p:to>
                                    </p:set>
                                    <p:animEffect transition="in" filter="fade">
                                      <p:cBhvr>
                                        <p:cTn id="10" dur="2000"/>
                                        <p:tgtEl>
                                          <p:spTgt spid="93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ms-MY" smtClean="0"/>
              <a:t>Penyajian data SIG </a:t>
            </a:r>
            <a:br>
              <a:rPr lang="ms-MY" smtClean="0"/>
            </a:br>
            <a:endParaRPr lang="ms-MY" smtClean="0"/>
          </a:p>
        </p:txBody>
      </p:sp>
      <p:sp>
        <p:nvSpPr>
          <p:cNvPr id="54275" name="Content Placeholder 2"/>
          <p:cNvSpPr>
            <a:spLocks noGrp="1"/>
          </p:cNvSpPr>
          <p:nvPr>
            <p:ph idx="1"/>
          </p:nvPr>
        </p:nvSpPr>
        <p:spPr/>
        <p:txBody>
          <a:bodyPr/>
          <a:lstStyle/>
          <a:p>
            <a:endParaRPr lang="ms-MY" smtClean="0"/>
          </a:p>
          <a:p>
            <a:r>
              <a:rPr lang="ms-MY" smtClean="0"/>
              <a:t>· </a:t>
            </a:r>
            <a:r>
              <a:rPr lang="ms-MY" sz="4400" smtClean="0">
                <a:latin typeface="Agency FB" pitchFamily="34" charset="0"/>
              </a:rPr>
              <a:t>deskripsi </a:t>
            </a:r>
          </a:p>
          <a:p>
            <a:r>
              <a:rPr lang="ms-MY" sz="4400" smtClean="0">
                <a:latin typeface="Agency FB" pitchFamily="34" charset="0"/>
              </a:rPr>
              <a:t>· tabular </a:t>
            </a:r>
          </a:p>
          <a:p>
            <a:r>
              <a:rPr lang="ms-MY" sz="4400" smtClean="0">
                <a:latin typeface="Agency FB" pitchFamily="34" charset="0"/>
              </a:rPr>
              <a:t>· diagram (gambar) </a:t>
            </a:r>
          </a:p>
          <a:p>
            <a:r>
              <a:rPr lang="ms-MY" sz="4400" smtClean="0">
                <a:latin typeface="Agency FB" pitchFamily="34" charset="0"/>
              </a:rPr>
              <a:t>· peta </a:t>
            </a:r>
          </a:p>
        </p:txBody>
      </p:sp>
      <p:sp>
        <p:nvSpPr>
          <p:cNvPr id="4" name="Slide Number Placeholder 3"/>
          <p:cNvSpPr>
            <a:spLocks noGrp="1"/>
          </p:cNvSpPr>
          <p:nvPr>
            <p:ph type="sldNum" sz="quarter" idx="12"/>
          </p:nvPr>
        </p:nvSpPr>
        <p:spPr/>
        <p:txBody>
          <a:bodyPr/>
          <a:lstStyle/>
          <a:p>
            <a:pPr>
              <a:defRPr/>
            </a:pPr>
            <a:fld id="{7CF99202-AFEE-40C5-BF9D-57121A7B2974}" type="slidenum">
              <a:rPr lang="id-ID" smtClean="0"/>
              <a:pPr>
                <a:defRPr/>
              </a:pPr>
              <a:t>39</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fade">
                                      <p:cBhvr>
                                        <p:cTn id="7" dur="2000"/>
                                        <p:tgtEl>
                                          <p:spTgt spid="67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153AC3E-EC1D-49C8-8A85-523D590DB827}" type="slidenum">
              <a:rPr lang="id-ID"/>
              <a:pPr>
                <a:defRPr/>
              </a:pPr>
              <a:t>4</a:t>
            </a:fld>
            <a:endParaRPr lang="id-ID" sz="1400">
              <a:latin typeface="Arial" charset="0"/>
            </a:endParaRPr>
          </a:p>
        </p:txBody>
      </p:sp>
      <p:sp>
        <p:nvSpPr>
          <p:cNvPr id="30723" name="Rectangle 2"/>
          <p:cNvSpPr>
            <a:spLocks noGrp="1" noChangeArrowheads="1"/>
          </p:cNvSpPr>
          <p:nvPr>
            <p:ph type="title"/>
          </p:nvPr>
        </p:nvSpPr>
        <p:spPr/>
        <p:txBody>
          <a:bodyPr/>
          <a:lstStyle/>
          <a:p>
            <a:r>
              <a:rPr lang="en-US" sz="4000" smtClean="0"/>
              <a:t>SISTEM INFORMASI GEOGRAFIS</a:t>
            </a:r>
          </a:p>
        </p:txBody>
      </p:sp>
      <p:sp>
        <p:nvSpPr>
          <p:cNvPr id="30724" name="Rectangle 3"/>
          <p:cNvSpPr>
            <a:spLocks noGrp="1" noChangeArrowheads="1"/>
          </p:cNvSpPr>
          <p:nvPr>
            <p:ph type="body" idx="1"/>
          </p:nvPr>
        </p:nvSpPr>
        <p:spPr/>
        <p:txBody>
          <a:bodyPr/>
          <a:lstStyle/>
          <a:p>
            <a:pPr marL="609600" indent="-609600"/>
            <a:r>
              <a:rPr lang="en-US" smtClean="0"/>
              <a:t>SIG adalah sistem komputer yang digunakan untuk memasukkan, menyimpan, memeriksa, mengintegrasikan, memanipulasi, menganalisa, dan menampilkan data-data yang berhubungan dengan posisi-posisi obyek di permukaan bumi.</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fade">
                                      <p:cBhvr>
                                        <p:cTn id="7" dur="2000"/>
                                        <p:tgtEl>
                                          <p:spTgt spid="307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24"/>
                                        </p:tgtEl>
                                        <p:attrNameLst>
                                          <p:attrName>style.visibility</p:attrName>
                                        </p:attrNameLst>
                                      </p:cBhvr>
                                      <p:to>
                                        <p:strVal val="visible"/>
                                      </p:to>
                                    </p:set>
                                    <p:animEffect transition="in" filter="fade">
                                      <p:cBhvr>
                                        <p:cTn id="10" dur="20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P spid="30724"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smtClean="0"/>
              <a:t>Kemampuan SIG</a:t>
            </a:r>
          </a:p>
        </p:txBody>
      </p:sp>
      <p:sp>
        <p:nvSpPr>
          <p:cNvPr id="55299" name="Content Placeholder 2"/>
          <p:cNvSpPr>
            <a:spLocks noGrp="1"/>
          </p:cNvSpPr>
          <p:nvPr>
            <p:ph idx="1"/>
          </p:nvPr>
        </p:nvSpPr>
        <p:spPr/>
        <p:txBody>
          <a:bodyPr/>
          <a:lstStyle/>
          <a:p>
            <a:r>
              <a:rPr lang="en-US" smtClean="0"/>
              <a:t>Menjawab pertanyaan-pertanyaan konseptual</a:t>
            </a:r>
          </a:p>
          <a:p>
            <a:r>
              <a:rPr lang="en-US" smtClean="0"/>
              <a:t>What is it……………..?</a:t>
            </a:r>
          </a:p>
          <a:p>
            <a:r>
              <a:rPr lang="en-US" smtClean="0"/>
              <a:t>Where is it………….?</a:t>
            </a:r>
          </a:p>
          <a:p>
            <a:r>
              <a:rPr lang="en-US" smtClean="0"/>
              <a:t>What if….?</a:t>
            </a:r>
          </a:p>
        </p:txBody>
      </p:sp>
      <p:sp>
        <p:nvSpPr>
          <p:cNvPr id="4" name="Slide Number Placeholder 3"/>
          <p:cNvSpPr>
            <a:spLocks noGrp="1"/>
          </p:cNvSpPr>
          <p:nvPr>
            <p:ph type="sldNum" sz="quarter" idx="12"/>
          </p:nvPr>
        </p:nvSpPr>
        <p:spPr/>
        <p:txBody>
          <a:bodyPr/>
          <a:lstStyle/>
          <a:p>
            <a:pPr>
              <a:defRPr/>
            </a:pPr>
            <a:fld id="{22FF8A41-4509-447C-AED5-A17204BB8AE8}" type="slidenum">
              <a:rPr lang="id-ID"/>
              <a:pPr>
                <a:defRPr/>
              </a:pPr>
              <a:t>40</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fade">
                                      <p:cBhvr>
                                        <p:cTn id="7" dur="2000"/>
                                        <p:tgtEl>
                                          <p:spTgt spid="68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Aplikasi sederhana</a:t>
            </a:r>
          </a:p>
        </p:txBody>
      </p:sp>
      <p:sp>
        <p:nvSpPr>
          <p:cNvPr id="56323" name="Content Placeholder 2"/>
          <p:cNvSpPr>
            <a:spLocks noGrp="1"/>
          </p:cNvSpPr>
          <p:nvPr>
            <p:ph idx="1"/>
          </p:nvPr>
        </p:nvSpPr>
        <p:spPr/>
        <p:txBody>
          <a:bodyPr/>
          <a:lstStyle/>
          <a:p>
            <a:pPr marL="514350" indent="-514350">
              <a:buFont typeface="Monotype Sorts" pitchFamily="2" charset="2"/>
              <a:buAutoNum type="arabicPeriod"/>
            </a:pPr>
            <a:r>
              <a:rPr lang="en-US" smtClean="0"/>
              <a:t>Informasi tabel basis data</a:t>
            </a:r>
          </a:p>
          <a:p>
            <a:pPr marL="514350" indent="-514350">
              <a:buFont typeface="Monotype Sorts" pitchFamily="2" charset="2"/>
              <a:buAutoNum type="arabicPeriod"/>
            </a:pPr>
            <a:r>
              <a:rPr lang="en-US" smtClean="0"/>
              <a:t>Informasi layer peta digital</a:t>
            </a:r>
          </a:p>
          <a:p>
            <a:pPr marL="514350" indent="-514350">
              <a:buFont typeface="Monotype Sorts" pitchFamily="2" charset="2"/>
              <a:buAutoNum type="arabicPeriod"/>
            </a:pPr>
            <a:r>
              <a:rPr lang="en-US" smtClean="0"/>
              <a:t>Membuat peta tematik</a:t>
            </a:r>
          </a:p>
          <a:p>
            <a:pPr marL="514350" indent="-514350">
              <a:buFont typeface="Monotype Sorts" pitchFamily="2" charset="2"/>
              <a:buAutoNum type="arabicPeriod"/>
            </a:pPr>
            <a:r>
              <a:rPr lang="en-US" smtClean="0"/>
              <a:t>Visualisasi dan analisis info baru</a:t>
            </a:r>
          </a:p>
          <a:p>
            <a:pPr marL="514350" indent="-514350">
              <a:buFont typeface="Monotype Sorts" pitchFamily="2" charset="2"/>
              <a:buAutoNum type="arabicPeriod"/>
            </a:pPr>
            <a:r>
              <a:rPr lang="en-US" smtClean="0"/>
              <a:t>Relasi, pola, dan trend</a:t>
            </a:r>
          </a:p>
          <a:p>
            <a:pPr marL="514350" indent="-514350">
              <a:buFont typeface="Monotype Sorts" pitchFamily="2" charset="2"/>
              <a:buAutoNum type="arabicPeriod"/>
            </a:pPr>
            <a:endParaRPr lang="en-US" smtClean="0"/>
          </a:p>
        </p:txBody>
      </p:sp>
      <p:sp>
        <p:nvSpPr>
          <p:cNvPr id="4" name="Slide Number Placeholder 3"/>
          <p:cNvSpPr>
            <a:spLocks noGrp="1"/>
          </p:cNvSpPr>
          <p:nvPr>
            <p:ph type="sldNum" sz="quarter" idx="12"/>
          </p:nvPr>
        </p:nvSpPr>
        <p:spPr/>
        <p:txBody>
          <a:bodyPr/>
          <a:lstStyle/>
          <a:p>
            <a:pPr>
              <a:defRPr/>
            </a:pPr>
            <a:fld id="{5B3ADBF3-079D-49AC-B71E-93B1CE0F0E1F}" type="slidenum">
              <a:rPr lang="id-ID"/>
              <a:pPr>
                <a:defRPr/>
              </a:pPr>
              <a:t>41</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Effect transition="in" filter="fade">
                                      <p:cBhvr>
                                        <p:cTn id="7" dur="2000"/>
                                        <p:tgtEl>
                                          <p:spTgt spid="70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Title 1"/>
          <p:cNvSpPr>
            <a:spLocks noGrp="1"/>
          </p:cNvSpPr>
          <p:nvPr>
            <p:ph type="title" idx="4294967295"/>
          </p:nvPr>
        </p:nvSpPr>
        <p:spPr/>
        <p:txBody>
          <a:bodyPr/>
          <a:lstStyle/>
          <a:p>
            <a:r>
              <a:rPr lang="en-US" smtClean="0"/>
              <a:t>APLIKASI SIG</a:t>
            </a:r>
            <a:endParaRPr lang="ms-MY" smtClean="0"/>
          </a:p>
        </p:txBody>
      </p:sp>
      <p:sp>
        <p:nvSpPr>
          <p:cNvPr id="57347" name="Content Placeholder 2"/>
          <p:cNvSpPr>
            <a:spLocks noGrp="1"/>
          </p:cNvSpPr>
          <p:nvPr>
            <p:ph idx="4294967295"/>
          </p:nvPr>
        </p:nvSpPr>
        <p:spPr/>
        <p:txBody>
          <a:bodyPr/>
          <a:lstStyle/>
          <a:p>
            <a:pPr>
              <a:buFont typeface="Monotype Sorts" pitchFamily="2" charset="2"/>
              <a:buNone/>
            </a:pPr>
            <a:r>
              <a:rPr lang="en-US" i="1" smtClean="0">
                <a:solidFill>
                  <a:srgbClr val="0070C0"/>
                </a:solidFill>
                <a:latin typeface="Andalus" pitchFamily="2" charset="-78"/>
                <a:cs typeface="Andalus" pitchFamily="2" charset="-78"/>
              </a:rPr>
              <a:t>1. Pengukuran(Measurement)</a:t>
            </a:r>
            <a:endParaRPr lang="ms-MY" i="1" smtClean="0">
              <a:solidFill>
                <a:srgbClr val="0070C0"/>
              </a:solidFill>
              <a:latin typeface="Andalus" pitchFamily="2" charset="-78"/>
              <a:cs typeface="Andalus" pitchFamily="2" charset="-78"/>
            </a:endParaRPr>
          </a:p>
          <a:p>
            <a:pPr>
              <a:buFont typeface="Monotype Sorts" pitchFamily="2" charset="2"/>
              <a:buNone/>
            </a:pPr>
            <a:r>
              <a:rPr lang="en-US" i="1" smtClean="0">
                <a:solidFill>
                  <a:srgbClr val="0070C0"/>
                </a:solidFill>
                <a:latin typeface="Andalus" pitchFamily="2" charset="-78"/>
                <a:cs typeface="Andalus" pitchFamily="2" charset="-78"/>
              </a:rPr>
              <a:t>2. Pemetaan(Mapping)</a:t>
            </a:r>
            <a:endParaRPr lang="ms-MY" i="1" smtClean="0">
              <a:solidFill>
                <a:srgbClr val="0070C0"/>
              </a:solidFill>
              <a:latin typeface="Andalus" pitchFamily="2" charset="-78"/>
              <a:cs typeface="Andalus" pitchFamily="2" charset="-78"/>
            </a:endParaRPr>
          </a:p>
          <a:p>
            <a:pPr>
              <a:buFont typeface="Monotype Sorts" pitchFamily="2" charset="2"/>
              <a:buNone/>
            </a:pPr>
            <a:r>
              <a:rPr lang="en-US" i="1" smtClean="0">
                <a:solidFill>
                  <a:srgbClr val="0070C0"/>
                </a:solidFill>
                <a:latin typeface="Andalus" pitchFamily="2" charset="-78"/>
                <a:cs typeface="Andalus" pitchFamily="2" charset="-78"/>
              </a:rPr>
              <a:t>3. Pemantauan(Monitoring)</a:t>
            </a:r>
            <a:endParaRPr lang="ms-MY" i="1" smtClean="0">
              <a:solidFill>
                <a:srgbClr val="0070C0"/>
              </a:solidFill>
              <a:latin typeface="Andalus" pitchFamily="2" charset="-78"/>
              <a:cs typeface="Andalus" pitchFamily="2" charset="-78"/>
            </a:endParaRPr>
          </a:p>
          <a:p>
            <a:pPr>
              <a:buFont typeface="Monotype Sorts" pitchFamily="2" charset="2"/>
              <a:buNone/>
            </a:pPr>
            <a:r>
              <a:rPr lang="en-US" i="1" smtClean="0">
                <a:solidFill>
                  <a:srgbClr val="0070C0"/>
                </a:solidFill>
                <a:latin typeface="Andalus" pitchFamily="2" charset="-78"/>
                <a:cs typeface="Andalus" pitchFamily="2" charset="-78"/>
              </a:rPr>
              <a:t>4. PembuatanModel (Modelling)</a:t>
            </a:r>
            <a:endParaRPr lang="ms-MY" i="1" smtClean="0">
              <a:solidFill>
                <a:srgbClr val="0070C0"/>
              </a:solidFill>
              <a:latin typeface="Andalus" pitchFamily="2" charset="-78"/>
              <a:cs typeface="Andalus" pitchFamily="2" charset="-78"/>
            </a:endParaRPr>
          </a:p>
          <a:p>
            <a:pPr>
              <a:buFont typeface="Monotype Sorts" pitchFamily="2" charset="2"/>
              <a:buNone/>
            </a:pPr>
            <a:r>
              <a:rPr lang="en-US" i="1" smtClean="0">
                <a:solidFill>
                  <a:srgbClr val="0070C0"/>
                </a:solidFill>
                <a:latin typeface="Andalus" pitchFamily="2" charset="-78"/>
                <a:cs typeface="Andalus" pitchFamily="2" charset="-78"/>
              </a:rPr>
              <a:t>(Estes, 1990)</a:t>
            </a:r>
            <a:endParaRPr lang="ms-MY" i="1" smtClean="0">
              <a:solidFill>
                <a:srgbClr val="0070C0"/>
              </a:solidFill>
              <a:latin typeface="Andalus" pitchFamily="2" charset="-78"/>
              <a:cs typeface="Andalus" pitchFamily="2" charset="-78"/>
            </a:endParaRPr>
          </a:p>
          <a:p>
            <a:endParaRPr lang="ms-MY" smtClean="0"/>
          </a:p>
        </p:txBody>
      </p:sp>
      <p:sp>
        <p:nvSpPr>
          <p:cNvPr id="4" name="Slide Number Placeholder 3"/>
          <p:cNvSpPr txBox="1">
            <a:spLocks noGrp="1"/>
          </p:cNvSpPr>
          <p:nvPr/>
        </p:nvSpPr>
        <p:spPr bwMode="auto">
          <a:xfrm>
            <a:off x="7010400" y="6248400"/>
            <a:ext cx="1905000" cy="457200"/>
          </a:xfrm>
          <a:prstGeom prst="rect">
            <a:avLst/>
          </a:prstGeom>
          <a:noFill/>
          <a:ln>
            <a:miter lim="800000"/>
            <a:headEnd/>
            <a:tailEnd/>
          </a:ln>
        </p:spPr>
        <p:txBody>
          <a:bodyPr/>
          <a:lstStyle/>
          <a:p>
            <a:pPr algn="r">
              <a:spcBef>
                <a:spcPct val="50000"/>
              </a:spcBef>
              <a:defRPr/>
            </a:pPr>
            <a:fld id="{3FFF3795-6E5A-4AAA-AC8F-588B0D8252B9}" type="slidenum">
              <a:rPr lang="id-ID" sz="1200">
                <a:latin typeface="+mn-lt"/>
              </a:rPr>
              <a:pPr algn="r">
                <a:spcBef>
                  <a:spcPct val="50000"/>
                </a:spcBef>
                <a:defRPr/>
              </a:pPr>
              <a:t>42</a:t>
            </a:fld>
            <a:endParaRPr lang="id-ID" sz="140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fade">
                                      <p:cBhvr>
                                        <p:cTn id="7" dur="2000"/>
                                        <p:tgtEl>
                                          <p:spTgt spid="87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t>Entity</a:t>
            </a:r>
            <a:br>
              <a:rPr lang="en-US" smtClean="0"/>
            </a:br>
            <a:endParaRPr lang="en-US" smtClean="0"/>
          </a:p>
        </p:txBody>
      </p:sp>
      <p:sp>
        <p:nvSpPr>
          <p:cNvPr id="58371" name="Content Placeholder 2"/>
          <p:cNvSpPr>
            <a:spLocks noGrp="1"/>
          </p:cNvSpPr>
          <p:nvPr>
            <p:ph idx="1"/>
          </p:nvPr>
        </p:nvSpPr>
        <p:spPr/>
        <p:txBody>
          <a:bodyPr/>
          <a:lstStyle/>
          <a:p>
            <a:r>
              <a:rPr lang="en-US" sz="3600" smtClean="0"/>
              <a:t>Suatu objek yang dapat dibedakan dengan objek-objek lainnya berdasarkan atribut-atributnya.</a:t>
            </a:r>
          </a:p>
          <a:p>
            <a:r>
              <a:rPr lang="en-US" sz="3600" smtClean="0"/>
              <a:t>Individu yang mewakili sesuatu yang nyata dan dapat dibedakan dari yang lain</a:t>
            </a:r>
          </a:p>
        </p:txBody>
      </p:sp>
      <p:sp>
        <p:nvSpPr>
          <p:cNvPr id="4" name="Slide Number Placeholder 3"/>
          <p:cNvSpPr>
            <a:spLocks noGrp="1"/>
          </p:cNvSpPr>
          <p:nvPr>
            <p:ph type="sldNum" sz="quarter" idx="12"/>
          </p:nvPr>
        </p:nvSpPr>
        <p:spPr/>
        <p:txBody>
          <a:bodyPr/>
          <a:lstStyle/>
          <a:p>
            <a:pPr>
              <a:defRPr/>
            </a:pPr>
            <a:fld id="{B31BA0E4-B9E5-439F-B372-B25295B1D996}" type="slidenum">
              <a:rPr lang="id-ID"/>
              <a:pPr>
                <a:defRPr/>
              </a:pPr>
              <a:t>43</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fade">
                                      <p:cBhvr>
                                        <p:cTn id="7" dur="2000"/>
                                        <p:tgtEl>
                                          <p:spTgt spid="71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smtClean="0"/>
              <a:t>Entity terdiri dari:</a:t>
            </a:r>
          </a:p>
        </p:txBody>
      </p:sp>
      <p:sp>
        <p:nvSpPr>
          <p:cNvPr id="59395" name="Content Placeholder 2"/>
          <p:cNvSpPr>
            <a:spLocks noGrp="1"/>
          </p:cNvSpPr>
          <p:nvPr>
            <p:ph idx="1"/>
          </p:nvPr>
        </p:nvSpPr>
        <p:spPr/>
        <p:txBody>
          <a:bodyPr/>
          <a:lstStyle/>
          <a:p>
            <a:pPr marL="514350" indent="-514350">
              <a:buFont typeface="Monotype Sorts" pitchFamily="2" charset="2"/>
              <a:buAutoNum type="arabicPeriod"/>
            </a:pPr>
            <a:r>
              <a:rPr lang="en-US" smtClean="0"/>
              <a:t>Klasifikasi tipe</a:t>
            </a:r>
          </a:p>
          <a:p>
            <a:pPr marL="514350" indent="-514350">
              <a:buFont typeface="Monotype Sorts" pitchFamily="2" charset="2"/>
              <a:buAutoNum type="arabicPeriod"/>
            </a:pPr>
            <a:r>
              <a:rPr lang="en-US" smtClean="0"/>
              <a:t>Atribut</a:t>
            </a:r>
          </a:p>
          <a:p>
            <a:pPr marL="514350" indent="-514350">
              <a:buFont typeface="Monotype Sorts" pitchFamily="2" charset="2"/>
              <a:buAutoNum type="arabicPeriod"/>
            </a:pPr>
            <a:r>
              <a:rPr lang="en-US" smtClean="0"/>
              <a:t>Relasi</a:t>
            </a:r>
          </a:p>
          <a:p>
            <a:pPr marL="514350" indent="-514350">
              <a:buFont typeface="Monotype Sorts" pitchFamily="2" charset="2"/>
              <a:buNone/>
            </a:pPr>
            <a:endParaRPr lang="en-US" smtClean="0"/>
          </a:p>
        </p:txBody>
      </p:sp>
      <p:sp>
        <p:nvSpPr>
          <p:cNvPr id="4" name="Slide Number Placeholder 3"/>
          <p:cNvSpPr>
            <a:spLocks noGrp="1"/>
          </p:cNvSpPr>
          <p:nvPr>
            <p:ph type="sldNum" sz="quarter" idx="12"/>
          </p:nvPr>
        </p:nvSpPr>
        <p:spPr/>
        <p:txBody>
          <a:bodyPr/>
          <a:lstStyle/>
          <a:p>
            <a:pPr>
              <a:defRPr/>
            </a:pPr>
            <a:fld id="{6D101136-E530-4EA3-8DF4-CBD68D05A270}" type="slidenum">
              <a:rPr lang="id-ID"/>
              <a:pPr>
                <a:defRPr/>
              </a:pPr>
              <a:t>44</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fade">
                                      <p:cBhvr>
                                        <p:cTn id="7" dur="2000"/>
                                        <p:tgtEl>
                                          <p:spTgt spid="72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smtClean="0"/>
              <a:t>Klasifikasi entity</a:t>
            </a:r>
          </a:p>
        </p:txBody>
      </p:sp>
      <p:sp>
        <p:nvSpPr>
          <p:cNvPr id="60419" name="Content Placeholder 2"/>
          <p:cNvSpPr>
            <a:spLocks noGrp="1"/>
          </p:cNvSpPr>
          <p:nvPr>
            <p:ph idx="1"/>
          </p:nvPr>
        </p:nvSpPr>
        <p:spPr/>
        <p:txBody>
          <a:bodyPr/>
          <a:lstStyle/>
          <a:p>
            <a:r>
              <a:rPr lang="en-US" sz="2800" smtClean="0"/>
              <a:t>Tipe entity dapat diklasifikasikan menjadi tipe lebih kecil, misalnya, tipe entity </a:t>
            </a:r>
            <a:r>
              <a:rPr lang="en-US" sz="2800" b="1" smtClean="0"/>
              <a:t>jalan</a:t>
            </a:r>
            <a:r>
              <a:rPr lang="en-US" sz="2800" smtClean="0"/>
              <a:t> dapat diklasifikasikan menjadi:</a:t>
            </a:r>
          </a:p>
          <a:p>
            <a:r>
              <a:rPr lang="en-US" sz="2800" smtClean="0"/>
              <a:t>Jalan raya</a:t>
            </a:r>
          </a:p>
          <a:p>
            <a:r>
              <a:rPr lang="en-US" sz="2800" smtClean="0"/>
              <a:t>Jalan Tol</a:t>
            </a:r>
          </a:p>
          <a:p>
            <a:r>
              <a:rPr lang="en-US" sz="2800" smtClean="0"/>
              <a:t>Jalan KA</a:t>
            </a:r>
          </a:p>
          <a:p>
            <a:r>
              <a:rPr lang="en-US" sz="2800" smtClean="0"/>
              <a:t>Jalan layang</a:t>
            </a:r>
          </a:p>
          <a:p>
            <a:endParaRPr lang="en-US" smtClean="0"/>
          </a:p>
        </p:txBody>
      </p:sp>
      <p:sp>
        <p:nvSpPr>
          <p:cNvPr id="4" name="Slide Number Placeholder 3"/>
          <p:cNvSpPr>
            <a:spLocks noGrp="1"/>
          </p:cNvSpPr>
          <p:nvPr>
            <p:ph type="sldNum" sz="quarter" idx="12"/>
          </p:nvPr>
        </p:nvSpPr>
        <p:spPr/>
        <p:txBody>
          <a:bodyPr/>
          <a:lstStyle/>
          <a:p>
            <a:pPr>
              <a:defRPr/>
            </a:pPr>
            <a:fld id="{0E203BE1-19D4-43AF-A190-32059AD40688}" type="slidenum">
              <a:rPr lang="id-ID"/>
              <a:pPr>
                <a:defRPr/>
              </a:pPr>
              <a:t>45</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2000"/>
                                        <p:tgtEl>
                                          <p:spTgt spid="73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smtClean="0"/>
              <a:t>Atribut Entity</a:t>
            </a:r>
          </a:p>
        </p:txBody>
      </p:sp>
      <p:sp>
        <p:nvSpPr>
          <p:cNvPr id="61443" name="Content Placeholder 2"/>
          <p:cNvSpPr>
            <a:spLocks noGrp="1"/>
          </p:cNvSpPr>
          <p:nvPr>
            <p:ph idx="1"/>
          </p:nvPr>
        </p:nvSpPr>
        <p:spPr/>
        <p:txBody>
          <a:bodyPr/>
          <a:lstStyle/>
          <a:p>
            <a:r>
              <a:rPr lang="en-US" smtClean="0"/>
              <a:t>Setiap entity dapt memiliki beberapa atribut, contohnya: suatu danau dapat memiliki:</a:t>
            </a:r>
          </a:p>
          <a:p>
            <a:r>
              <a:rPr lang="en-US" smtClean="0"/>
              <a:t>Nama danau</a:t>
            </a:r>
          </a:p>
          <a:p>
            <a:r>
              <a:rPr lang="en-US" smtClean="0"/>
              <a:t>Kedalaman air danau</a:t>
            </a:r>
          </a:p>
          <a:p>
            <a:r>
              <a:rPr lang="en-US" smtClean="0"/>
              <a:t>Warna air</a:t>
            </a:r>
          </a:p>
          <a:p>
            <a:r>
              <a:rPr lang="en-US" smtClean="0"/>
              <a:t>Populasi ikan</a:t>
            </a:r>
          </a:p>
          <a:p>
            <a:r>
              <a:rPr lang="en-US" smtClean="0"/>
              <a:t>Kadar lumut</a:t>
            </a:r>
          </a:p>
          <a:p>
            <a:endParaRPr lang="en-US" smtClean="0"/>
          </a:p>
        </p:txBody>
      </p:sp>
      <p:sp>
        <p:nvSpPr>
          <p:cNvPr id="4" name="Slide Number Placeholder 3"/>
          <p:cNvSpPr>
            <a:spLocks noGrp="1"/>
          </p:cNvSpPr>
          <p:nvPr>
            <p:ph type="sldNum" sz="quarter" idx="12"/>
          </p:nvPr>
        </p:nvSpPr>
        <p:spPr/>
        <p:txBody>
          <a:bodyPr/>
          <a:lstStyle/>
          <a:p>
            <a:pPr>
              <a:defRPr/>
            </a:pPr>
            <a:fld id="{110E8433-0134-474D-9C10-2942FDFB7917}" type="slidenum">
              <a:rPr lang="id-ID"/>
              <a:pPr>
                <a:defRPr/>
              </a:pPr>
              <a:t>46</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fade">
                                      <p:cBhvr>
                                        <p:cTn id="7" dur="2000"/>
                                        <p:tgtEl>
                                          <p:spTgt spid="74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smtClean="0"/>
              <a:t>Relasi Entity</a:t>
            </a:r>
          </a:p>
        </p:txBody>
      </p:sp>
      <p:sp>
        <p:nvSpPr>
          <p:cNvPr id="62467" name="Content Placeholder 2"/>
          <p:cNvSpPr>
            <a:spLocks noGrp="1"/>
          </p:cNvSpPr>
          <p:nvPr>
            <p:ph idx="1"/>
          </p:nvPr>
        </p:nvSpPr>
        <p:spPr/>
        <p:txBody>
          <a:bodyPr/>
          <a:lstStyle/>
          <a:p>
            <a:r>
              <a:rPr lang="en-US" sz="2800" smtClean="0"/>
              <a:t>Setiap </a:t>
            </a:r>
            <a:r>
              <a:rPr lang="en-US" sz="2800" i="1" smtClean="0"/>
              <a:t>entity</a:t>
            </a:r>
            <a:r>
              <a:rPr lang="en-US" sz="2800" smtClean="0"/>
              <a:t> memiliki relasi dengan</a:t>
            </a:r>
            <a:r>
              <a:rPr lang="en-US" sz="2800" i="1" smtClean="0"/>
              <a:t> entity</a:t>
            </a:r>
            <a:r>
              <a:rPr lang="en-US" sz="2800" smtClean="0"/>
              <a:t> lainnya, umumnya mencakup:</a:t>
            </a:r>
          </a:p>
          <a:p>
            <a:r>
              <a:rPr lang="en-US" sz="2800" smtClean="0"/>
              <a:t>Hubungan (</a:t>
            </a:r>
            <a:r>
              <a:rPr lang="en-US" sz="2800" i="1" smtClean="0"/>
              <a:t>pertains</a:t>
            </a:r>
            <a:r>
              <a:rPr lang="en-US" sz="2800" smtClean="0"/>
              <a:t>) </a:t>
            </a:r>
          </a:p>
          <a:p>
            <a:r>
              <a:rPr lang="en-US" sz="2800" smtClean="0"/>
              <a:t>Perpotongan (</a:t>
            </a:r>
            <a:r>
              <a:rPr lang="en-US" sz="2800" i="1" smtClean="0"/>
              <a:t>intersect</a:t>
            </a:r>
            <a:r>
              <a:rPr lang="en-US" sz="2800" smtClean="0"/>
              <a:t>)</a:t>
            </a:r>
          </a:p>
          <a:p>
            <a:r>
              <a:rPr lang="en-US" sz="2800" smtClean="0"/>
              <a:t>Saling terkait (</a:t>
            </a:r>
            <a:r>
              <a:rPr lang="en-US" sz="2800" i="1" smtClean="0"/>
              <a:t>connect</a:t>
            </a:r>
            <a:r>
              <a:rPr lang="en-US" sz="2800" smtClean="0"/>
              <a:t>)</a:t>
            </a:r>
          </a:p>
          <a:p>
            <a:r>
              <a:rPr lang="en-US" sz="2800" smtClean="0"/>
              <a:t>Terdiri dari (</a:t>
            </a:r>
            <a:r>
              <a:rPr lang="en-US" sz="2800" i="1" smtClean="0"/>
              <a:t>comprises</a:t>
            </a:r>
            <a:r>
              <a:rPr lang="en-US" sz="2800" smtClean="0"/>
              <a:t>)</a:t>
            </a:r>
          </a:p>
          <a:p>
            <a:r>
              <a:rPr lang="en-US" sz="2800" smtClean="0"/>
              <a:t>Terletak di (</a:t>
            </a:r>
            <a:r>
              <a:rPr lang="en-US" sz="2800" i="1" smtClean="0"/>
              <a:t>located in)</a:t>
            </a:r>
          </a:p>
          <a:p>
            <a:r>
              <a:rPr lang="en-US" sz="2800" smtClean="0"/>
              <a:t>Berdekatan </a:t>
            </a:r>
            <a:r>
              <a:rPr lang="en-US" sz="2800" i="1" smtClean="0"/>
              <a:t>(proximity)</a:t>
            </a:r>
          </a:p>
          <a:p>
            <a:r>
              <a:rPr lang="en-US" sz="2800" smtClean="0"/>
              <a:t>Berbatasan </a:t>
            </a:r>
            <a:r>
              <a:rPr lang="en-US" sz="2800" i="1" smtClean="0"/>
              <a:t>(borders on)</a:t>
            </a:r>
          </a:p>
          <a:p>
            <a:endParaRPr lang="en-US" i="1" smtClean="0"/>
          </a:p>
        </p:txBody>
      </p:sp>
      <p:sp>
        <p:nvSpPr>
          <p:cNvPr id="4" name="Slide Number Placeholder 3"/>
          <p:cNvSpPr>
            <a:spLocks noGrp="1"/>
          </p:cNvSpPr>
          <p:nvPr>
            <p:ph type="sldNum" sz="quarter" idx="12"/>
          </p:nvPr>
        </p:nvSpPr>
        <p:spPr/>
        <p:txBody>
          <a:bodyPr/>
          <a:lstStyle/>
          <a:p>
            <a:pPr>
              <a:defRPr/>
            </a:pPr>
            <a:fld id="{6A034D59-8F28-402C-9BC9-8978D2E42D0A}" type="slidenum">
              <a:rPr lang="id-ID"/>
              <a:pPr>
                <a:defRPr/>
              </a:pPr>
              <a:t>47</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fade">
                                      <p:cBhvr>
                                        <p:cTn id="7" dur="2000"/>
                                        <p:tgtEl>
                                          <p:spTgt spid="75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smtClean="0"/>
              <a:t>Model data</a:t>
            </a:r>
          </a:p>
        </p:txBody>
      </p:sp>
      <p:sp>
        <p:nvSpPr>
          <p:cNvPr id="63491" name="Content Placeholder 2"/>
          <p:cNvSpPr>
            <a:spLocks noGrp="1"/>
          </p:cNvSpPr>
          <p:nvPr>
            <p:ph idx="1"/>
          </p:nvPr>
        </p:nvSpPr>
        <p:spPr/>
        <p:txBody>
          <a:bodyPr/>
          <a:lstStyle/>
          <a:p>
            <a:r>
              <a:rPr lang="en-US" smtClean="0"/>
              <a:t>Merupakan kumpulan perangkat konseptual yang digunakan untuk mendeskripsikan data, relasi data, makna data, dan batasan data. Model data berupa objek yang dapat direpresentasikan dalam bentuk </a:t>
            </a:r>
          </a:p>
          <a:p>
            <a:r>
              <a:rPr lang="en-US" smtClean="0"/>
              <a:t>Titik</a:t>
            </a:r>
          </a:p>
          <a:p>
            <a:r>
              <a:rPr lang="en-US" smtClean="0"/>
              <a:t>Garis</a:t>
            </a:r>
          </a:p>
          <a:p>
            <a:r>
              <a:rPr lang="en-US" smtClean="0"/>
              <a:t>Poligon </a:t>
            </a:r>
          </a:p>
        </p:txBody>
      </p:sp>
      <p:sp>
        <p:nvSpPr>
          <p:cNvPr id="4" name="Slide Number Placeholder 3"/>
          <p:cNvSpPr>
            <a:spLocks noGrp="1"/>
          </p:cNvSpPr>
          <p:nvPr>
            <p:ph type="sldNum" sz="quarter" idx="12"/>
          </p:nvPr>
        </p:nvSpPr>
        <p:spPr/>
        <p:txBody>
          <a:bodyPr/>
          <a:lstStyle/>
          <a:p>
            <a:pPr>
              <a:defRPr/>
            </a:pPr>
            <a:fld id="{8115FDCD-50A1-4A13-B124-35CE156A21FC}" type="slidenum">
              <a:rPr lang="id-ID"/>
              <a:pPr>
                <a:defRPr/>
              </a:pPr>
              <a:t>48</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fade">
                                      <p:cBhvr>
                                        <p:cTn id="7" dur="2000"/>
                                        <p:tgtEl>
                                          <p:spTgt spid="76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smtClean="0"/>
              <a:t>Informasi tanpa dimensi berupa </a:t>
            </a:r>
            <a:r>
              <a:rPr lang="en-US" sz="5400" i="0" smtClean="0"/>
              <a:t>titik</a:t>
            </a:r>
          </a:p>
        </p:txBody>
      </p:sp>
      <p:sp>
        <p:nvSpPr>
          <p:cNvPr id="64515" name="Content Placeholder 2"/>
          <p:cNvSpPr>
            <a:spLocks noGrp="1"/>
          </p:cNvSpPr>
          <p:nvPr>
            <p:ph idx="1"/>
          </p:nvPr>
        </p:nvSpPr>
        <p:spPr/>
        <p:txBody>
          <a:bodyPr/>
          <a:lstStyle/>
          <a:p>
            <a:r>
              <a:rPr lang="en-US" sz="2800" smtClean="0"/>
              <a:t>Titik merupakan representasi paling sederhana suatu objek. Contoh data sumur bor berupa atribut:</a:t>
            </a:r>
          </a:p>
          <a:p>
            <a:r>
              <a:rPr lang="en-US" smtClean="0"/>
              <a:t> </a:t>
            </a:r>
            <a:r>
              <a:rPr lang="en-US" sz="2800" smtClean="0"/>
              <a:t>Letak lintang</a:t>
            </a:r>
          </a:p>
          <a:p>
            <a:r>
              <a:rPr lang="en-US" sz="2800" smtClean="0"/>
              <a:t>Letak bujur</a:t>
            </a:r>
          </a:p>
          <a:p>
            <a:r>
              <a:rPr lang="en-US" sz="2800" smtClean="0"/>
              <a:t>Kedalaman</a:t>
            </a:r>
          </a:p>
          <a:p>
            <a:r>
              <a:rPr lang="en-US" sz="2800" smtClean="0"/>
              <a:t>Salinitas</a:t>
            </a:r>
          </a:p>
          <a:p>
            <a:r>
              <a:rPr lang="en-US" sz="2800" smtClean="0"/>
              <a:t>Tanggal pengeboran</a:t>
            </a:r>
          </a:p>
          <a:p>
            <a:r>
              <a:rPr lang="en-US" sz="2800" smtClean="0"/>
              <a:t>Pemilik </a:t>
            </a:r>
          </a:p>
          <a:p>
            <a:endParaRPr lang="en-US" smtClean="0"/>
          </a:p>
        </p:txBody>
      </p:sp>
      <p:sp>
        <p:nvSpPr>
          <p:cNvPr id="4" name="Slide Number Placeholder 3"/>
          <p:cNvSpPr>
            <a:spLocks noGrp="1"/>
          </p:cNvSpPr>
          <p:nvPr>
            <p:ph type="sldNum" sz="quarter" idx="12"/>
          </p:nvPr>
        </p:nvSpPr>
        <p:spPr/>
        <p:txBody>
          <a:bodyPr/>
          <a:lstStyle/>
          <a:p>
            <a:pPr>
              <a:defRPr/>
            </a:pPr>
            <a:fld id="{E573247C-6699-4C15-B12B-23DD53A1C1C0}" type="slidenum">
              <a:rPr lang="id-ID"/>
              <a:pPr>
                <a:defRPr/>
              </a:pPr>
              <a:t>49</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2000"/>
                                        <p:tgtEl>
                                          <p:spTgt spid="77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23CADBC-8A1C-40B1-ADCF-70229B8D7F13}" type="slidenum">
              <a:rPr lang="id-ID"/>
              <a:pPr>
                <a:defRPr/>
              </a:pPr>
              <a:t>5</a:t>
            </a:fld>
            <a:endParaRPr lang="id-ID" sz="1400">
              <a:latin typeface="Arial" charset="0"/>
            </a:endParaRPr>
          </a:p>
        </p:txBody>
      </p:sp>
      <p:sp>
        <p:nvSpPr>
          <p:cNvPr id="31747" name="Rectangle 2"/>
          <p:cNvSpPr>
            <a:spLocks noGrp="1" noChangeArrowheads="1"/>
          </p:cNvSpPr>
          <p:nvPr>
            <p:ph type="title"/>
          </p:nvPr>
        </p:nvSpPr>
        <p:spPr/>
        <p:txBody>
          <a:bodyPr/>
          <a:lstStyle/>
          <a:p>
            <a:r>
              <a:rPr lang="en-US" sz="4000" smtClean="0"/>
              <a:t>SISTEM INFORMASI GEOGRAFIS</a:t>
            </a:r>
          </a:p>
        </p:txBody>
      </p:sp>
      <p:sp>
        <p:nvSpPr>
          <p:cNvPr id="31748" name="Rectangle 3"/>
          <p:cNvSpPr>
            <a:spLocks noGrp="1" noChangeArrowheads="1"/>
          </p:cNvSpPr>
          <p:nvPr>
            <p:ph type="body" idx="1"/>
          </p:nvPr>
        </p:nvSpPr>
        <p:spPr/>
        <p:txBody>
          <a:bodyPr/>
          <a:lstStyle/>
          <a:p>
            <a:pPr marL="609600" indent="-609600"/>
            <a:r>
              <a:rPr lang="sv-SE" sz="3600" smtClean="0"/>
              <a:t>SIG adalah sistem yang dapat mendukung pengambilan keputusan spasial dan mampu mengintegrasikan deskripsi-deskripsi lokasi dengan karakteristik-karakteristik fenomena yang ditemukan di lokasi tersebut.</a:t>
            </a:r>
            <a:endParaRPr lang="en-US" sz="3600" smtClean="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2000"/>
                                        <p:tgtEl>
                                          <p:spTgt spid="317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748"/>
                                        </p:tgtEl>
                                        <p:attrNameLst>
                                          <p:attrName>style.visibility</p:attrName>
                                        </p:attrNameLst>
                                      </p:cBhvr>
                                      <p:to>
                                        <p:strVal val="visible"/>
                                      </p:to>
                                    </p:set>
                                    <p:animEffect transition="in" filter="fade">
                                      <p:cBhvr>
                                        <p:cTn id="10" dur="20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P spid="31748" grpId="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smtClean="0"/>
              <a:t>Informasi SATU dimensi berupa </a:t>
            </a:r>
            <a:r>
              <a:rPr lang="en-US" sz="5400" i="0" smtClean="0"/>
              <a:t>GARIS</a:t>
            </a:r>
            <a:endParaRPr lang="en-US" smtClean="0"/>
          </a:p>
        </p:txBody>
      </p:sp>
      <p:sp>
        <p:nvSpPr>
          <p:cNvPr id="65539" name="Content Placeholder 2"/>
          <p:cNvSpPr>
            <a:spLocks noGrp="1"/>
          </p:cNvSpPr>
          <p:nvPr>
            <p:ph idx="1"/>
          </p:nvPr>
        </p:nvSpPr>
        <p:spPr/>
        <p:txBody>
          <a:bodyPr/>
          <a:lstStyle/>
          <a:p>
            <a:r>
              <a:rPr lang="en-US" smtClean="0"/>
              <a:t>JARINGAN LISTRIK</a:t>
            </a:r>
          </a:p>
          <a:p>
            <a:r>
              <a:rPr lang="en-US" smtClean="0"/>
              <a:t>JARINGAN TELPON</a:t>
            </a:r>
          </a:p>
          <a:p>
            <a:r>
              <a:rPr lang="en-US" smtClean="0"/>
              <a:t>PIPA AIR MINUM</a:t>
            </a:r>
          </a:p>
          <a:p>
            <a:r>
              <a:rPr lang="en-US" smtClean="0"/>
              <a:t>JALAN </a:t>
            </a:r>
          </a:p>
        </p:txBody>
      </p:sp>
      <p:sp>
        <p:nvSpPr>
          <p:cNvPr id="4" name="Slide Number Placeholder 3"/>
          <p:cNvSpPr>
            <a:spLocks noGrp="1"/>
          </p:cNvSpPr>
          <p:nvPr>
            <p:ph type="sldNum" sz="quarter" idx="12"/>
          </p:nvPr>
        </p:nvSpPr>
        <p:spPr/>
        <p:txBody>
          <a:bodyPr/>
          <a:lstStyle/>
          <a:p>
            <a:pPr>
              <a:defRPr/>
            </a:pPr>
            <a:fld id="{A971BF33-9EFE-4148-B94A-604B045F2DD0}" type="slidenum">
              <a:rPr lang="id-ID"/>
              <a:pPr>
                <a:defRPr/>
              </a:pPr>
              <a:t>50</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fade">
                                      <p:cBhvr>
                                        <p:cTn id="7" dur="2000"/>
                                        <p:tgtEl>
                                          <p:spTgt spid="78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smtClean="0"/>
              <a:t>Informasi dua dimensi berupa poligon</a:t>
            </a:r>
          </a:p>
        </p:txBody>
      </p:sp>
      <p:sp>
        <p:nvSpPr>
          <p:cNvPr id="66563" name="Content Placeholder 2"/>
          <p:cNvSpPr>
            <a:spLocks noGrp="1"/>
          </p:cNvSpPr>
          <p:nvPr>
            <p:ph idx="1"/>
          </p:nvPr>
        </p:nvSpPr>
        <p:spPr/>
        <p:txBody>
          <a:bodyPr/>
          <a:lstStyle/>
          <a:p>
            <a:endParaRPr lang="en-US" smtClean="0"/>
          </a:p>
          <a:p>
            <a:r>
              <a:rPr lang="en-US" smtClean="0"/>
              <a:t>Dibatasi paling sedikit tiga garis saling berhubungan</a:t>
            </a:r>
          </a:p>
          <a:p>
            <a:r>
              <a:rPr lang="en-US" smtClean="0"/>
              <a:t>Berupa area seperti sawah, kebun, rawa, hutan, permukiman, dsb.</a:t>
            </a:r>
          </a:p>
        </p:txBody>
      </p:sp>
      <p:sp>
        <p:nvSpPr>
          <p:cNvPr id="4" name="Slide Number Placeholder 3"/>
          <p:cNvSpPr>
            <a:spLocks noGrp="1"/>
          </p:cNvSpPr>
          <p:nvPr>
            <p:ph type="sldNum" sz="quarter" idx="12"/>
          </p:nvPr>
        </p:nvSpPr>
        <p:spPr/>
        <p:txBody>
          <a:bodyPr/>
          <a:lstStyle/>
          <a:p>
            <a:pPr>
              <a:defRPr/>
            </a:pPr>
            <a:fld id="{470B07DA-6757-47DA-A3AE-97AA198DCE19}" type="slidenum">
              <a:rPr lang="id-ID"/>
              <a:pPr>
                <a:defRPr/>
              </a:pPr>
              <a:t>51</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fade">
                                      <p:cBhvr>
                                        <p:cTn id="7" dur="2000"/>
                                        <p:tgtEl>
                                          <p:spTgt spid="79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smtClean="0"/>
              <a:t>Objek tiga dimensi  </a:t>
            </a:r>
          </a:p>
        </p:txBody>
      </p:sp>
      <p:sp>
        <p:nvSpPr>
          <p:cNvPr id="67587" name="Content Placeholder 2"/>
          <p:cNvSpPr>
            <a:spLocks noGrp="1"/>
          </p:cNvSpPr>
          <p:nvPr>
            <p:ph idx="1"/>
          </p:nvPr>
        </p:nvSpPr>
        <p:spPr/>
        <p:txBody>
          <a:bodyPr/>
          <a:lstStyle/>
          <a:p>
            <a:r>
              <a:rPr lang="en-US" smtClean="0"/>
              <a:t>Topografi</a:t>
            </a:r>
          </a:p>
          <a:p>
            <a:r>
              <a:rPr lang="en-US" smtClean="0"/>
              <a:t>Menara</a:t>
            </a:r>
          </a:p>
          <a:p>
            <a:r>
              <a:rPr lang="en-US" smtClean="0"/>
              <a:t>Bangunan </a:t>
            </a:r>
          </a:p>
        </p:txBody>
      </p:sp>
      <p:sp>
        <p:nvSpPr>
          <p:cNvPr id="4" name="Slide Number Placeholder 3"/>
          <p:cNvSpPr>
            <a:spLocks noGrp="1"/>
          </p:cNvSpPr>
          <p:nvPr>
            <p:ph type="sldNum" sz="quarter" idx="12"/>
          </p:nvPr>
        </p:nvSpPr>
        <p:spPr/>
        <p:txBody>
          <a:bodyPr/>
          <a:lstStyle/>
          <a:p>
            <a:pPr>
              <a:defRPr/>
            </a:pPr>
            <a:fld id="{1DD7699F-8FDF-47E1-B396-FC4D9524EE01}" type="slidenum">
              <a:rPr lang="id-ID"/>
              <a:pPr>
                <a:defRPr/>
              </a:pPr>
              <a:t>52</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fade">
                                      <p:cBhvr>
                                        <p:cTn id="7" dur="2000"/>
                                        <p:tgtEl>
                                          <p:spTgt spid="80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smtClean="0"/>
              <a:t>Model data spasial</a:t>
            </a:r>
          </a:p>
        </p:txBody>
      </p:sp>
      <p:sp>
        <p:nvSpPr>
          <p:cNvPr id="68611" name="Content Placeholder 2"/>
          <p:cNvSpPr>
            <a:spLocks noGrp="1"/>
          </p:cNvSpPr>
          <p:nvPr>
            <p:ph idx="1"/>
          </p:nvPr>
        </p:nvSpPr>
        <p:spPr/>
        <p:txBody>
          <a:bodyPr/>
          <a:lstStyle/>
          <a:p>
            <a:r>
              <a:rPr lang="en-US" smtClean="0"/>
              <a:t>Model data raster  menampilkan, menempatkan, dan menyimpan data spasial dengan menggunakan struktur matrik  atau pixel-pixel yang membentuk grid.  0 hitam, 255 putih</a:t>
            </a:r>
          </a:p>
          <a:p>
            <a:r>
              <a:rPr lang="en-US" smtClean="0"/>
              <a:t>Model data vektor menampilkan, menmpatkan, dan menyimpan data spasial dengan menggunakan titik-titik, garis-garis, poligon serta atributnya</a:t>
            </a:r>
          </a:p>
          <a:p>
            <a:endParaRPr lang="en-US" smtClean="0"/>
          </a:p>
        </p:txBody>
      </p:sp>
      <p:sp>
        <p:nvSpPr>
          <p:cNvPr id="4" name="Slide Number Placeholder 3"/>
          <p:cNvSpPr>
            <a:spLocks noGrp="1"/>
          </p:cNvSpPr>
          <p:nvPr>
            <p:ph type="sldNum" sz="quarter" idx="12"/>
          </p:nvPr>
        </p:nvSpPr>
        <p:spPr/>
        <p:txBody>
          <a:bodyPr/>
          <a:lstStyle/>
          <a:p>
            <a:pPr>
              <a:defRPr/>
            </a:pPr>
            <a:fld id="{51112697-368E-41A3-81B0-029C21325F14}" type="slidenum">
              <a:rPr lang="id-ID"/>
              <a:pPr>
                <a:defRPr/>
              </a:pPr>
              <a:t>53</a:t>
            </a:fld>
            <a:endParaRPr lang="id-ID" sz="1400">
              <a:latin typeface="Arial" charset="0"/>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22"/>
                                        </p:tgtEl>
                                        <p:attrNameLst>
                                          <p:attrName>style.visibility</p:attrName>
                                        </p:attrNameLst>
                                      </p:cBhvr>
                                      <p:to>
                                        <p:strVal val="visible"/>
                                      </p:to>
                                    </p:set>
                                    <p:animEffect transition="in" filter="fade">
                                      <p:cBhvr>
                                        <p:cTn id="7" dur="2000"/>
                                        <p:tgtEl>
                                          <p:spTgt spid="81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p:txBody>
          <a:bodyPr/>
          <a:lstStyle/>
          <a:p>
            <a:pPr algn="just"/>
            <a:r>
              <a:rPr lang="en-US" b="0" smtClean="0"/>
              <a:t>DIGITAL</a:t>
            </a:r>
          </a:p>
        </p:txBody>
      </p:sp>
      <p:sp>
        <p:nvSpPr>
          <p:cNvPr id="94211" name="Rectangle 3"/>
          <p:cNvSpPr>
            <a:spLocks noGrp="1" noChangeArrowheads="1"/>
          </p:cNvSpPr>
          <p:nvPr>
            <p:ph type="body" idx="4294967295"/>
          </p:nvPr>
        </p:nvSpPr>
        <p:spPr/>
        <p:txBody>
          <a:bodyPr/>
          <a:lstStyle/>
          <a:p>
            <a:pPr>
              <a:lnSpc>
                <a:spcPct val="90000"/>
              </a:lnSpc>
            </a:pPr>
            <a:r>
              <a:rPr lang="en-US" smtClean="0"/>
              <a:t>INPUT	: DATA/INFORMASI</a:t>
            </a:r>
          </a:p>
          <a:p>
            <a:pPr>
              <a:lnSpc>
                <a:spcPct val="90000"/>
              </a:lnSpc>
              <a:buFont typeface="Monotype Sorts" pitchFamily="2" charset="2"/>
              <a:buNone/>
            </a:pPr>
            <a:r>
              <a:rPr lang="en-US" smtClean="0"/>
              <a:t>			  - Data garis (Peta)</a:t>
            </a:r>
          </a:p>
          <a:p>
            <a:pPr>
              <a:lnSpc>
                <a:spcPct val="90000"/>
              </a:lnSpc>
              <a:buFont typeface="Monotype Sorts" pitchFamily="2" charset="2"/>
              <a:buNone/>
            </a:pPr>
            <a:r>
              <a:rPr lang="en-US" smtClean="0"/>
              <a:t>			  - Data citra/ Foto udara</a:t>
            </a:r>
          </a:p>
          <a:p>
            <a:pPr>
              <a:lnSpc>
                <a:spcPct val="90000"/>
              </a:lnSpc>
              <a:buFont typeface="Monotype Sorts" pitchFamily="2" charset="2"/>
              <a:buNone/>
            </a:pPr>
            <a:r>
              <a:rPr lang="en-US" smtClean="0"/>
              <a:t>			  - Data tabuler/tabel</a:t>
            </a:r>
          </a:p>
          <a:p>
            <a:pPr>
              <a:lnSpc>
                <a:spcPct val="90000"/>
              </a:lnSpc>
              <a:buFont typeface="Monotype Sorts" pitchFamily="2" charset="2"/>
              <a:buNone/>
            </a:pPr>
            <a:r>
              <a:rPr lang="en-US" smtClean="0"/>
              <a:t>. PROSES : Mengelola, memanipulasi, klasi-</a:t>
            </a:r>
          </a:p>
          <a:p>
            <a:pPr>
              <a:lnSpc>
                <a:spcPct val="90000"/>
              </a:lnSpc>
              <a:buFont typeface="Monotype Sorts" pitchFamily="2" charset="2"/>
              <a:buNone/>
            </a:pPr>
            <a:r>
              <a:rPr lang="en-US" smtClean="0"/>
              <a:t>	                 fikasi, dll.</a:t>
            </a:r>
          </a:p>
          <a:p>
            <a:pPr>
              <a:lnSpc>
                <a:spcPct val="90000"/>
              </a:lnSpc>
              <a:buFont typeface="Monotype Sorts" pitchFamily="2" charset="2"/>
              <a:buNone/>
            </a:pPr>
            <a:r>
              <a:rPr lang="en-US" smtClean="0"/>
              <a:t>			   Analisis : Keruangan, statistik.</a:t>
            </a:r>
          </a:p>
          <a:p>
            <a:pPr>
              <a:lnSpc>
                <a:spcPct val="90000"/>
              </a:lnSpc>
              <a:buFont typeface="Monotype Sorts" pitchFamily="2" charset="2"/>
              <a:buNone/>
            </a:pPr>
            <a:endParaRPr lang="en-US" smtClean="0"/>
          </a:p>
          <a:p>
            <a:pPr>
              <a:lnSpc>
                <a:spcPct val="90000"/>
              </a:lnSpc>
              <a:buFont typeface="Monotype Sorts" pitchFamily="2" charset="2"/>
              <a:buNone/>
            </a:pPr>
            <a:r>
              <a:rPr lang="en-US" smtClean="0"/>
              <a:t>. OUTPUT : Peta, Tabel, grafik, dll.</a:t>
            </a:r>
          </a:p>
          <a:p>
            <a:pPr>
              <a:lnSpc>
                <a:spcPct val="90000"/>
              </a:lnSpc>
              <a:buFont typeface="Monotype Sorts" pitchFamily="2" charset="2"/>
              <a:buNone/>
            </a:pPr>
            <a:endParaRPr lang="en-US" smtClean="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2000"/>
                                        <p:tgtEl>
                                          <p:spTgt spid="942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11"/>
                                        </p:tgtEl>
                                        <p:attrNameLst>
                                          <p:attrName>style.visibility</p:attrName>
                                        </p:attrNameLst>
                                      </p:cBhvr>
                                      <p:to>
                                        <p:strVal val="visible"/>
                                      </p:to>
                                    </p:set>
                                    <p:animEffect transition="in" filter="fade">
                                      <p:cBhvr>
                                        <p:cTn id="10" dur="2000"/>
                                        <p:tgtEl>
                                          <p:spTgt spid="94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p:txBody>
          <a:bodyPr/>
          <a:lstStyle/>
          <a:p>
            <a:pPr algn="just"/>
            <a:r>
              <a:rPr lang="en-US" b="0" smtClean="0"/>
              <a:t>SUMBER DATA</a:t>
            </a:r>
          </a:p>
        </p:txBody>
      </p:sp>
      <p:sp>
        <p:nvSpPr>
          <p:cNvPr id="95235" name="Rectangle 3"/>
          <p:cNvSpPr>
            <a:spLocks noGrp="1" noChangeArrowheads="1"/>
          </p:cNvSpPr>
          <p:nvPr>
            <p:ph type="body" idx="4294967295"/>
          </p:nvPr>
        </p:nvSpPr>
        <p:spPr/>
        <p:txBody>
          <a:bodyPr/>
          <a:lstStyle/>
          <a:p>
            <a:pPr marL="609600" indent="-609600">
              <a:lnSpc>
                <a:spcPct val="90000"/>
              </a:lnSpc>
              <a:buFontTx/>
              <a:buAutoNum type="arabicPeriod"/>
            </a:pPr>
            <a:r>
              <a:rPr lang="en-US" smtClean="0"/>
              <a:t>DATA LAPANGAN</a:t>
            </a:r>
          </a:p>
          <a:p>
            <a:pPr marL="609600" indent="-609600">
              <a:lnSpc>
                <a:spcPct val="90000"/>
              </a:lnSpc>
              <a:buFontTx/>
              <a:buNone/>
            </a:pPr>
            <a:r>
              <a:rPr lang="en-US" smtClean="0"/>
              <a:t>	Pengukuran langsung di lapangan.</a:t>
            </a:r>
          </a:p>
          <a:p>
            <a:pPr marL="609600" indent="-609600">
              <a:lnSpc>
                <a:spcPct val="90000"/>
              </a:lnSpc>
              <a:buFontTx/>
              <a:buNone/>
            </a:pPr>
            <a:r>
              <a:rPr lang="en-US" smtClean="0"/>
              <a:t>2. DATA SEKUNDER</a:t>
            </a:r>
          </a:p>
          <a:p>
            <a:pPr marL="609600" indent="-609600">
              <a:lnSpc>
                <a:spcPct val="90000"/>
              </a:lnSpc>
              <a:buFontTx/>
              <a:buNone/>
            </a:pPr>
            <a:r>
              <a:rPr lang="en-US" smtClean="0"/>
              <a:t>	Laporan, catatan, data statistik.</a:t>
            </a:r>
          </a:p>
          <a:p>
            <a:pPr marL="609600" indent="-609600">
              <a:lnSpc>
                <a:spcPct val="90000"/>
              </a:lnSpc>
              <a:buFontTx/>
              <a:buNone/>
            </a:pPr>
            <a:r>
              <a:rPr lang="en-US" smtClean="0"/>
              <a:t>3. DATA PETA</a:t>
            </a:r>
          </a:p>
          <a:p>
            <a:pPr marL="609600" indent="-609600">
              <a:lnSpc>
                <a:spcPct val="90000"/>
              </a:lnSpc>
              <a:buFontTx/>
              <a:buNone/>
            </a:pPr>
            <a:r>
              <a:rPr lang="en-US" smtClean="0"/>
              <a:t>	Topografi, Tematik</a:t>
            </a:r>
          </a:p>
          <a:p>
            <a:pPr marL="609600" indent="-609600">
              <a:lnSpc>
                <a:spcPct val="90000"/>
              </a:lnSpc>
              <a:buFontTx/>
              <a:buNone/>
            </a:pPr>
            <a:r>
              <a:rPr lang="en-US" smtClean="0"/>
              <a:t>4. DATA CITRA</a:t>
            </a:r>
          </a:p>
          <a:p>
            <a:pPr marL="609600" indent="-609600">
              <a:lnSpc>
                <a:spcPct val="90000"/>
              </a:lnSpc>
              <a:buFontTx/>
              <a:buNone/>
            </a:pPr>
            <a:r>
              <a:rPr lang="en-US" smtClean="0"/>
              <a:t>	IKONOS, QUICKBIRD, LANDSAT, FOTO UDARA.</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2000"/>
                                        <p:tgtEl>
                                          <p:spTgt spid="952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5235"/>
                                        </p:tgtEl>
                                        <p:attrNameLst>
                                          <p:attrName>style.visibility</p:attrName>
                                        </p:attrNameLst>
                                      </p:cBhvr>
                                      <p:to>
                                        <p:strVal val="visible"/>
                                      </p:to>
                                    </p:set>
                                    <p:animEffect transition="in" filter="fade">
                                      <p:cBhvr>
                                        <p:cTn id="10" dur="2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p:txBody>
          <a:bodyPr/>
          <a:lstStyle/>
          <a:p>
            <a:pPr algn="just"/>
            <a:r>
              <a:rPr lang="en-US" smtClean="0">
                <a:solidFill>
                  <a:srgbClr val="FF0066"/>
                </a:solidFill>
              </a:rPr>
              <a:t>BASIS DATA SIG</a:t>
            </a:r>
          </a:p>
        </p:txBody>
      </p:sp>
      <p:sp>
        <p:nvSpPr>
          <p:cNvPr id="96259" name="Rectangle 3"/>
          <p:cNvSpPr>
            <a:spLocks noGrp="1" noChangeArrowheads="1"/>
          </p:cNvSpPr>
          <p:nvPr>
            <p:ph type="body" idx="4294967295"/>
          </p:nvPr>
        </p:nvSpPr>
        <p:spPr/>
        <p:txBody>
          <a:bodyPr/>
          <a:lstStyle/>
          <a:p>
            <a:endParaRPr lang="en-US" smtClean="0"/>
          </a:p>
          <a:p>
            <a:pPr>
              <a:buFont typeface="Monotype Sorts" pitchFamily="2" charset="2"/>
              <a:buNone/>
            </a:pPr>
            <a:r>
              <a:rPr lang="en-US" smtClean="0">
                <a:solidFill>
                  <a:schemeClr val="tx1"/>
                </a:solidFill>
              </a:rPr>
              <a:t>1. DATA GRAFIS</a:t>
            </a:r>
          </a:p>
          <a:p>
            <a:pPr>
              <a:buFont typeface="Monotype Sorts" pitchFamily="2" charset="2"/>
              <a:buNone/>
            </a:pPr>
            <a:r>
              <a:rPr lang="en-US" smtClean="0">
                <a:solidFill>
                  <a:schemeClr val="tx1"/>
                </a:solidFill>
              </a:rPr>
              <a:t>	- Data Grafis : raster dan vektor</a:t>
            </a:r>
          </a:p>
          <a:p>
            <a:pPr>
              <a:buFont typeface="Monotype Sorts" pitchFamily="2" charset="2"/>
              <a:buNone/>
            </a:pPr>
            <a:endParaRPr lang="en-US" smtClean="0">
              <a:solidFill>
                <a:schemeClr val="tx1"/>
              </a:solidFill>
            </a:endParaRPr>
          </a:p>
          <a:p>
            <a:pPr>
              <a:buFont typeface="Monotype Sorts" pitchFamily="2" charset="2"/>
              <a:buNone/>
            </a:pPr>
            <a:r>
              <a:rPr lang="en-US" smtClean="0">
                <a:solidFill>
                  <a:schemeClr val="tx1"/>
                </a:solidFill>
              </a:rPr>
              <a:t>2. DATA NON GRAFIS</a:t>
            </a:r>
          </a:p>
          <a:p>
            <a:pPr>
              <a:buFont typeface="Monotype Sorts" pitchFamily="2" charset="2"/>
              <a:buNone/>
            </a:pPr>
            <a:r>
              <a:rPr lang="en-US" smtClean="0">
                <a:solidFill>
                  <a:schemeClr val="tx1"/>
                </a:solidFill>
              </a:rPr>
              <a:t>	- Atribut</a:t>
            </a:r>
          </a:p>
          <a:p>
            <a:pPr>
              <a:buFont typeface="Monotype Sorts" pitchFamily="2" charset="2"/>
              <a:buNone/>
            </a:pPr>
            <a:endParaRPr lang="en-US" smtClean="0">
              <a:solidFill>
                <a:schemeClr val="tx1"/>
              </a:solidFill>
            </a:endParaRPr>
          </a:p>
          <a:p>
            <a:pPr>
              <a:buFont typeface="Monotype Sorts" pitchFamily="2" charset="2"/>
              <a:buNone/>
            </a:pPr>
            <a:endParaRPr lang="en-US" smtClean="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fade">
                                      <p:cBhvr>
                                        <p:cTn id="7" dur="2000"/>
                                        <p:tgtEl>
                                          <p:spTgt spid="962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6259"/>
                                        </p:tgtEl>
                                        <p:attrNameLst>
                                          <p:attrName>style.visibility</p:attrName>
                                        </p:attrNameLst>
                                      </p:cBhvr>
                                      <p:to>
                                        <p:strVal val="visible"/>
                                      </p:to>
                                    </p:set>
                                    <p:animEffect transition="in" filter="fade">
                                      <p:cBhvr>
                                        <p:cTn id="10" dur="2000"/>
                                        <p:tgtEl>
                                          <p:spTgt spid="96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p:txBody>
          <a:bodyPr/>
          <a:lstStyle/>
          <a:p>
            <a:r>
              <a:rPr lang="en-US" smtClean="0"/>
              <a:t>JENIS DATA SIG</a:t>
            </a:r>
          </a:p>
        </p:txBody>
      </p:sp>
      <p:sp>
        <p:nvSpPr>
          <p:cNvPr id="97283" name="Rectangle 3"/>
          <p:cNvSpPr>
            <a:spLocks noGrp="1" noChangeArrowheads="1"/>
          </p:cNvSpPr>
          <p:nvPr>
            <p:ph type="body" idx="4294967295"/>
          </p:nvPr>
        </p:nvSpPr>
        <p:spPr/>
        <p:txBody>
          <a:bodyPr/>
          <a:lstStyle/>
          <a:p>
            <a:pPr marL="609600" indent="-609600">
              <a:buFontTx/>
              <a:buAutoNum type="arabicPeriod"/>
            </a:pPr>
            <a:r>
              <a:rPr lang="en-US" smtClean="0"/>
              <a:t>DATA ATRIBUT/TABULER</a:t>
            </a:r>
          </a:p>
          <a:p>
            <a:pPr marL="609600" indent="-609600">
              <a:buFontTx/>
              <a:buNone/>
            </a:pPr>
            <a:endParaRPr lang="en-US" smtClean="0"/>
          </a:p>
          <a:p>
            <a:pPr marL="609600" indent="-609600">
              <a:buFontTx/>
              <a:buAutoNum type="arabicPeriod"/>
            </a:pPr>
            <a:endParaRPr lang="en-US" smtClean="0"/>
          </a:p>
          <a:p>
            <a:pPr marL="609600" indent="-609600">
              <a:buFontTx/>
              <a:buNone/>
            </a:pPr>
            <a:r>
              <a:rPr lang="en-US" smtClean="0"/>
              <a:t>2. DATA RASTER</a:t>
            </a:r>
          </a:p>
          <a:p>
            <a:pPr marL="609600" indent="-609600">
              <a:buFontTx/>
              <a:buAutoNum type="arabicPeriod"/>
            </a:pPr>
            <a:endParaRPr lang="en-US" smtClean="0"/>
          </a:p>
          <a:p>
            <a:pPr marL="609600" indent="-609600">
              <a:buFontTx/>
              <a:buAutoNum type="arabicPeriod"/>
            </a:pPr>
            <a:endParaRPr lang="en-US" smtClean="0"/>
          </a:p>
          <a:p>
            <a:pPr marL="609600" indent="-609600">
              <a:buFontTx/>
              <a:buNone/>
            </a:pPr>
            <a:r>
              <a:rPr lang="en-US" smtClean="0"/>
              <a:t>3. DATA VEKTOR</a:t>
            </a:r>
          </a:p>
          <a:p>
            <a:pPr marL="609600" indent="-609600">
              <a:buFontTx/>
              <a:buNone/>
            </a:pPr>
            <a:endParaRPr lang="en-US" smtClean="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fade">
                                      <p:cBhvr>
                                        <p:cTn id="7" dur="2000"/>
                                        <p:tgtEl>
                                          <p:spTgt spid="972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7283"/>
                                        </p:tgtEl>
                                        <p:attrNameLst>
                                          <p:attrName>style.visibility</p:attrName>
                                        </p:attrNameLst>
                                      </p:cBhvr>
                                      <p:to>
                                        <p:strVal val="visible"/>
                                      </p:to>
                                    </p:set>
                                    <p:animEffect transition="in" filter="fade">
                                      <p:cBhvr>
                                        <p:cTn id="10" dur="2000"/>
                                        <p:tgtEl>
                                          <p:spTgt spid="97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3" grpId="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p:txBody>
          <a:bodyPr/>
          <a:lstStyle/>
          <a:p>
            <a:r>
              <a:rPr lang="en-US" smtClean="0"/>
              <a:t>DATA ATRIBUT</a:t>
            </a:r>
          </a:p>
        </p:txBody>
      </p:sp>
      <p:sp>
        <p:nvSpPr>
          <p:cNvPr id="98307" name="Rectangle 3"/>
          <p:cNvSpPr>
            <a:spLocks noGrp="1" noChangeArrowheads="1"/>
          </p:cNvSpPr>
          <p:nvPr>
            <p:ph type="body" sz="half" idx="4294967295"/>
          </p:nvPr>
        </p:nvSpPr>
        <p:spPr>
          <a:xfrm>
            <a:off x="457200" y="1981200"/>
            <a:ext cx="4108450" cy="4114800"/>
          </a:xfrm>
        </p:spPr>
        <p:txBody>
          <a:bodyPr/>
          <a:lstStyle/>
          <a:p>
            <a:r>
              <a:rPr lang="en-US" sz="2800" smtClean="0"/>
              <a:t>Data yang berbentuk tabel (Data Non Grafis)</a:t>
            </a:r>
          </a:p>
          <a:p>
            <a:r>
              <a:rPr lang="en-US" sz="2800" smtClean="0"/>
              <a:t>Data “Labelling”/Data Keterangan (Data Non Grafis)</a:t>
            </a:r>
          </a:p>
          <a:p>
            <a:pPr>
              <a:buFont typeface="Monotype Sorts" pitchFamily="2" charset="2"/>
              <a:buNone/>
            </a:pPr>
            <a:endParaRPr lang="en-US" sz="2800" smtClean="0"/>
          </a:p>
        </p:txBody>
      </p:sp>
      <p:graphicFrame>
        <p:nvGraphicFramePr>
          <p:cNvPr id="98308" name="Group 4"/>
          <p:cNvGraphicFramePr>
            <a:graphicFrameLocks noGrp="1"/>
          </p:cNvGraphicFramePr>
          <p:nvPr>
            <p:ph sz="half" idx="4294967295"/>
          </p:nvPr>
        </p:nvGraphicFramePr>
        <p:xfrm>
          <a:off x="4648200" y="1981200"/>
          <a:ext cx="4495800" cy="1570038"/>
        </p:xfrm>
        <a:graphic>
          <a:graphicData uri="http://schemas.openxmlformats.org/drawingml/2006/table">
            <a:tbl>
              <a:tblPr/>
              <a:tblGrid>
                <a:gridCol w="449263"/>
                <a:gridCol w="1349375"/>
                <a:gridCol w="898525"/>
                <a:gridCol w="1169987"/>
                <a:gridCol w="628650"/>
              </a:tblGrid>
              <a:tr h="533508">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r>
                        <a:rPr kumimoji="1" lang="en-US" sz="1000" b="0" i="0" u="none" strike="noStrike" cap="none" normalizeH="0" baseline="0" smtClean="0">
                          <a:ln>
                            <a:noFill/>
                          </a:ln>
                          <a:solidFill>
                            <a:srgbClr val="000000"/>
                          </a:solidFill>
                          <a:effectLst/>
                          <a:latin typeface="Times New Roman" pitchFamily="18" charset="0"/>
                        </a:rPr>
                        <a:t>No.</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r>
                        <a:rPr kumimoji="1" lang="en-US" sz="1200" b="0" i="0" u="none" strike="noStrike" cap="none" normalizeH="0" baseline="0" smtClean="0">
                          <a:ln>
                            <a:noFill/>
                          </a:ln>
                          <a:solidFill>
                            <a:srgbClr val="000000"/>
                          </a:solidFill>
                          <a:effectLst/>
                          <a:latin typeface="Times New Roman" pitchFamily="18" charset="0"/>
                        </a:rPr>
                        <a:t>Kecamatan</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r>
                        <a:rPr kumimoji="1" lang="en-US" sz="1200" b="0" i="0" u="none" strike="noStrike" cap="none" normalizeH="0" baseline="0" smtClean="0">
                          <a:ln>
                            <a:noFill/>
                          </a:ln>
                          <a:solidFill>
                            <a:srgbClr val="000000"/>
                          </a:solidFill>
                          <a:effectLst/>
                          <a:latin typeface="Times New Roman" pitchFamily="18" charset="0"/>
                        </a:rPr>
                        <a:t>Jumlah Penduduk</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r>
                        <a:rPr kumimoji="1" lang="en-US" sz="1200" b="0" i="0" u="none" strike="noStrike" cap="none" normalizeH="0" baseline="0" smtClean="0">
                          <a:ln>
                            <a:noFill/>
                          </a:ln>
                          <a:solidFill>
                            <a:srgbClr val="000000"/>
                          </a:solidFill>
                          <a:effectLst/>
                          <a:latin typeface="Times New Roman" pitchFamily="18" charset="0"/>
                        </a:rPr>
                        <a:t>LUas Wilayah</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r>
                        <a:rPr kumimoji="1" lang="en-US" sz="1200" b="0" i="0" u="none" strike="noStrike" cap="none" normalizeH="0" baseline="0" smtClean="0">
                          <a:ln>
                            <a:noFill/>
                          </a:ln>
                          <a:solidFill>
                            <a:srgbClr val="000000"/>
                          </a:solidFill>
                          <a:effectLst/>
                          <a:latin typeface="Times New Roman" pitchFamily="18" charset="0"/>
                        </a:rPr>
                        <a:t>Kepadatan</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65">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endParaRPr kumimoji="1" lang="en-US" sz="2800" b="0" i="0" u="none" strike="noStrike" cap="none" normalizeH="0" baseline="0" smtClean="0">
                        <a:ln>
                          <a:noFill/>
                        </a:ln>
                        <a:solidFill>
                          <a:srgbClr val="000000"/>
                        </a:solidFill>
                        <a:effectLst/>
                        <a:latin typeface="Times New Roman" pitchFamily="18"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endParaRPr kumimoji="1" lang="en-US" sz="2800" b="0" i="0" u="none" strike="noStrike" cap="none" normalizeH="0" baseline="0" smtClean="0">
                        <a:ln>
                          <a:noFill/>
                        </a:ln>
                        <a:solidFill>
                          <a:srgbClr val="000000"/>
                        </a:solidFill>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endParaRPr kumimoji="1" lang="en-US" sz="2800" b="0" i="0" u="none" strike="noStrike" cap="none" normalizeH="0" baseline="0" smtClean="0">
                        <a:ln>
                          <a:noFill/>
                        </a:ln>
                        <a:solidFill>
                          <a:srgbClr val="000000"/>
                        </a:solidFill>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endParaRPr kumimoji="1" lang="en-US" sz="2800" b="0" i="0" u="none" strike="noStrike" cap="none" normalizeH="0" baseline="0" smtClean="0">
                        <a:ln>
                          <a:noFill/>
                        </a:ln>
                        <a:solidFill>
                          <a:srgbClr val="000000"/>
                        </a:solidFill>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endParaRPr kumimoji="1" lang="en-US" sz="2800" b="0" i="0" u="none" strike="noStrike" cap="none" normalizeH="0" baseline="0" smtClean="0">
                        <a:ln>
                          <a:noFill/>
                        </a:ln>
                        <a:solidFill>
                          <a:srgbClr val="000000"/>
                        </a:solidFill>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65">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endParaRPr kumimoji="1" lang="en-US" sz="2800" b="0" i="0" u="none" strike="noStrike" cap="none" normalizeH="0" baseline="0" smtClean="0">
                        <a:ln>
                          <a:noFill/>
                        </a:ln>
                        <a:solidFill>
                          <a:srgbClr val="000000"/>
                        </a:solidFill>
                        <a:effectLst/>
                        <a:latin typeface="Times New Roman" pitchFamily="18"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endParaRPr kumimoji="1" lang="en-US" sz="2800" b="0" i="0" u="none" strike="noStrike" cap="none" normalizeH="0" baseline="0" smtClean="0">
                        <a:ln>
                          <a:noFill/>
                        </a:ln>
                        <a:solidFill>
                          <a:srgbClr val="000000"/>
                        </a:solidFill>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endParaRPr kumimoji="1" lang="en-US" sz="2800" b="0" i="0" u="none" strike="noStrike" cap="none" normalizeH="0" baseline="0" smtClean="0">
                        <a:ln>
                          <a:noFill/>
                        </a:ln>
                        <a:solidFill>
                          <a:srgbClr val="000000"/>
                        </a:solidFill>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endParaRPr kumimoji="1" lang="en-US" sz="2800" b="0" i="0" u="none" strike="noStrike" cap="none" normalizeH="0" baseline="0" smtClean="0">
                        <a:ln>
                          <a:noFill/>
                        </a:ln>
                        <a:solidFill>
                          <a:srgbClr val="000000"/>
                        </a:solidFill>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00"/>
                        </a:buClr>
                        <a:buSzPct val="70000"/>
                        <a:buFont typeface="Monotype Sorts" pitchFamily="2" charset="2"/>
                        <a:buNone/>
                        <a:tabLst/>
                      </a:pPr>
                      <a:endParaRPr kumimoji="1" lang="en-US" sz="2800" b="0" i="0" u="none" strike="noStrike" cap="none" normalizeH="0" baseline="0" smtClean="0">
                        <a:ln>
                          <a:noFill/>
                        </a:ln>
                        <a:solidFill>
                          <a:srgbClr val="000000"/>
                        </a:solidFill>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8306"/>
                                        </p:tgtEl>
                                        <p:attrNameLst>
                                          <p:attrName>style.visibility</p:attrName>
                                        </p:attrNameLst>
                                      </p:cBhvr>
                                      <p:to>
                                        <p:strVal val="visible"/>
                                      </p:to>
                                    </p:set>
                                    <p:animEffect transition="in" filter="fade">
                                      <p:cBhvr>
                                        <p:cTn id="7" dur="2000"/>
                                        <p:tgtEl>
                                          <p:spTgt spid="9830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8307"/>
                                        </p:tgtEl>
                                        <p:attrNameLst>
                                          <p:attrName>style.visibility</p:attrName>
                                        </p:attrNameLst>
                                      </p:cBhvr>
                                      <p:to>
                                        <p:strVal val="visible"/>
                                      </p:to>
                                    </p:set>
                                    <p:animEffect transition="in" filter="fade">
                                      <p:cBhvr>
                                        <p:cTn id="10" dur="2000"/>
                                        <p:tgtEl>
                                          <p:spTgt spid="98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p:txBody>
          <a:bodyPr/>
          <a:lstStyle/>
          <a:p>
            <a:r>
              <a:rPr lang="en-US" smtClean="0"/>
              <a:t>DATA RASTER</a:t>
            </a:r>
          </a:p>
        </p:txBody>
      </p:sp>
      <p:sp>
        <p:nvSpPr>
          <p:cNvPr id="99331" name="Rectangle 3"/>
          <p:cNvSpPr>
            <a:spLocks noGrp="1" noChangeArrowheads="1"/>
          </p:cNvSpPr>
          <p:nvPr>
            <p:ph type="body" idx="4294967295"/>
          </p:nvPr>
        </p:nvSpPr>
        <p:spPr/>
        <p:txBody>
          <a:bodyPr/>
          <a:lstStyle/>
          <a:p>
            <a:pPr algn="just">
              <a:lnSpc>
                <a:spcPct val="80000"/>
              </a:lnSpc>
            </a:pPr>
            <a:r>
              <a:rPr lang="en-US" smtClean="0"/>
              <a:t>Model Data raster menampilkan, menempatkan dan menyimpan data spasial dengan menggu-nakan struktur matrik atau piksel-piksel yang membentuk grid.</a:t>
            </a:r>
          </a:p>
          <a:p>
            <a:pPr algn="just">
              <a:lnSpc>
                <a:spcPct val="80000"/>
              </a:lnSpc>
            </a:pPr>
            <a:r>
              <a:rPr lang="en-US" smtClean="0"/>
              <a:t>Akurasi data raster sangat dipengaruhi resolusi atau ukuran pikselnya.</a:t>
            </a:r>
          </a:p>
          <a:p>
            <a:pPr algn="just">
              <a:lnSpc>
                <a:spcPct val="80000"/>
              </a:lnSpc>
            </a:pPr>
            <a:r>
              <a:rPr lang="en-US" smtClean="0"/>
              <a:t>Sumber </a:t>
            </a:r>
            <a:r>
              <a:rPr lang="en-US" i="1" smtClean="0"/>
              <a:t>entity </a:t>
            </a:r>
            <a:r>
              <a:rPr lang="en-US" smtClean="0"/>
              <a:t>spasial raster : citra satelit (ikonos, QB, landsat, Spot), citra radar, dll. </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fade">
                                      <p:cBhvr>
                                        <p:cTn id="7" dur="2000"/>
                                        <p:tgtEl>
                                          <p:spTgt spid="993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9331"/>
                                        </p:tgtEl>
                                        <p:attrNameLst>
                                          <p:attrName>style.visibility</p:attrName>
                                        </p:attrNameLst>
                                      </p:cBhvr>
                                      <p:to>
                                        <p:strVal val="visible"/>
                                      </p:to>
                                    </p:set>
                                    <p:animEffect transition="in" filter="fade">
                                      <p:cBhvr>
                                        <p:cTn id="10" dur="2000"/>
                                        <p:tgtEl>
                                          <p:spTgt spid="99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C14E99F-1DA5-4271-92DB-9C2FD84A246D}" type="slidenum">
              <a:rPr lang="id-ID"/>
              <a:pPr>
                <a:defRPr/>
              </a:pPr>
              <a:t>6</a:t>
            </a:fld>
            <a:endParaRPr lang="id-ID" sz="1400">
              <a:latin typeface="Arial" charset="0"/>
            </a:endParaRPr>
          </a:p>
        </p:txBody>
      </p:sp>
      <p:sp>
        <p:nvSpPr>
          <p:cNvPr id="32771" name="Rectangle 2"/>
          <p:cNvSpPr>
            <a:spLocks noGrp="1" noChangeArrowheads="1"/>
          </p:cNvSpPr>
          <p:nvPr>
            <p:ph type="title"/>
          </p:nvPr>
        </p:nvSpPr>
        <p:spPr/>
        <p:txBody>
          <a:bodyPr/>
          <a:lstStyle/>
          <a:p>
            <a:endParaRPr lang="ms-MY" smtClean="0"/>
          </a:p>
        </p:txBody>
      </p:sp>
      <p:sp>
        <p:nvSpPr>
          <p:cNvPr id="32772" name="Rectangle 3"/>
          <p:cNvSpPr>
            <a:spLocks noGrp="1" noChangeArrowheads="1"/>
          </p:cNvSpPr>
          <p:nvPr>
            <p:ph type="body" idx="1"/>
          </p:nvPr>
        </p:nvSpPr>
        <p:spPr>
          <a:xfrm>
            <a:off x="0" y="0"/>
            <a:ext cx="8839200" cy="6096000"/>
          </a:xfrm>
        </p:spPr>
        <p:txBody>
          <a:bodyPr/>
          <a:lstStyle/>
          <a:p>
            <a:endParaRPr lang="en-US" sz="4000" smtClean="0"/>
          </a:p>
          <a:p>
            <a:endParaRPr lang="en-US" sz="4000" smtClean="0"/>
          </a:p>
          <a:p>
            <a:r>
              <a:rPr lang="en-US" sz="4000" smtClean="0"/>
              <a:t>Kebanyakan ilmuwan Eropa, terutama Belanda menggunakan istilah Geographical Information System. Di USA hanya mengurangi dua huruf, menjadi Geographic Information System. Istilah Geomatique digunakan dikalangan akademisi di Kanada. </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32771"/>
                                        </p:tgtEl>
                                        <p:attrNameLst>
                                          <p:attrName>style.visibility</p:attrName>
                                        </p:attrNameLst>
                                      </p:cBhvr>
                                      <p:to>
                                        <p:strVal val="visible"/>
                                      </p:to>
                                    </p:set>
                                    <p:animEffect transition="in" filter="fade">
                                      <p:cBhvr>
                                        <p:cTn id="7" dur="2000"/>
                                        <p:tgtEl>
                                          <p:spTgt spid="3277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772"/>
                                        </p:tgtEl>
                                        <p:attrNameLst>
                                          <p:attrName>style.visibility</p:attrName>
                                        </p:attrNameLst>
                                      </p:cBhvr>
                                      <p:to>
                                        <p:strVal val="visible"/>
                                      </p:to>
                                    </p:set>
                                    <p:animEffect transition="in" filter="fade">
                                      <p:cBhvr>
                                        <p:cTn id="10" dur="20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32772" grpId="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p:txBody>
          <a:bodyPr/>
          <a:lstStyle/>
          <a:p>
            <a:r>
              <a:rPr lang="en-US" smtClean="0"/>
              <a:t>INPUT DATA RASTER</a:t>
            </a:r>
          </a:p>
        </p:txBody>
      </p:sp>
      <p:sp>
        <p:nvSpPr>
          <p:cNvPr id="100355" name="Rectangle 3"/>
          <p:cNvSpPr>
            <a:spLocks noGrp="1" noChangeArrowheads="1"/>
          </p:cNvSpPr>
          <p:nvPr>
            <p:ph type="body" idx="4294967295"/>
          </p:nvPr>
        </p:nvSpPr>
        <p:spPr/>
        <p:txBody>
          <a:bodyPr/>
          <a:lstStyle/>
          <a:p>
            <a:pPr>
              <a:lnSpc>
                <a:spcPct val="90000"/>
              </a:lnSpc>
            </a:pPr>
            <a:r>
              <a:rPr lang="en-US" smtClean="0"/>
              <a:t>Dengan CCT (pita kaset) dikonversi ke hardisk.</a:t>
            </a:r>
          </a:p>
          <a:p>
            <a:pPr>
              <a:lnSpc>
                <a:spcPct val="90000"/>
              </a:lnSpc>
            </a:pPr>
            <a:r>
              <a:rPr lang="en-US" smtClean="0"/>
              <a:t>CCT dikoreksi dengan koreksi geometrik dan radiometrik.</a:t>
            </a:r>
          </a:p>
          <a:p>
            <a:pPr>
              <a:lnSpc>
                <a:spcPct val="90000"/>
              </a:lnSpc>
            </a:pPr>
            <a:r>
              <a:rPr lang="en-US" smtClean="0"/>
              <a:t>CCT berbentuk seperti CD</a:t>
            </a:r>
          </a:p>
          <a:p>
            <a:pPr>
              <a:lnSpc>
                <a:spcPct val="90000"/>
              </a:lnSpc>
            </a:pPr>
            <a:r>
              <a:rPr lang="en-US" smtClean="0"/>
              <a:t>Kapasitas CCT 520 mb</a:t>
            </a:r>
          </a:p>
          <a:p>
            <a:pPr>
              <a:lnSpc>
                <a:spcPct val="90000"/>
              </a:lnSpc>
            </a:pPr>
            <a:r>
              <a:rPr lang="en-US" smtClean="0"/>
              <a:t>Yang dipindah ke komputer adalah posisi absolut.</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0355"/>
                                        </p:tgtEl>
                                        <p:attrNameLst>
                                          <p:attrName>style.visibility</p:attrName>
                                        </p:attrNameLst>
                                      </p:cBhvr>
                                      <p:to>
                                        <p:strVal val="visible"/>
                                      </p:to>
                                    </p:set>
                                    <p:animEffect transition="in" filter="fade">
                                      <p:cBhvr>
                                        <p:cTn id="10" dur="2000"/>
                                        <p:tgtEl>
                                          <p:spTgt spid="100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1600200" y="0"/>
            <a:ext cx="7239000" cy="609600"/>
          </a:xfrm>
        </p:spPr>
        <p:txBody>
          <a:bodyPr/>
          <a:lstStyle/>
          <a:p>
            <a:r>
              <a:rPr lang="en-US" smtClean="0"/>
              <a:t>Karakteristik Layer Raster</a:t>
            </a:r>
          </a:p>
        </p:txBody>
      </p:sp>
      <p:sp>
        <p:nvSpPr>
          <p:cNvPr id="76803" name="Content Placeholder 2"/>
          <p:cNvSpPr>
            <a:spLocks noGrp="1"/>
          </p:cNvSpPr>
          <p:nvPr>
            <p:ph idx="1"/>
          </p:nvPr>
        </p:nvSpPr>
        <p:spPr>
          <a:xfrm>
            <a:off x="685800" y="1295400"/>
            <a:ext cx="8382000" cy="5410200"/>
          </a:xfrm>
        </p:spPr>
        <p:txBody>
          <a:bodyPr/>
          <a:lstStyle/>
          <a:p>
            <a:r>
              <a:rPr lang="en-US" sz="2800" smtClean="0">
                <a:cs typeface="Andalus" pitchFamily="2" charset="-78"/>
              </a:rPr>
              <a:t>Resolusi atau dimensi linier minimum dari satuan terkecil </a:t>
            </a:r>
            <a:r>
              <a:rPr lang="en-US" sz="2800" i="1" smtClean="0">
                <a:cs typeface="Andalus" pitchFamily="2" charset="-78"/>
              </a:rPr>
              <a:t>geographic space</a:t>
            </a:r>
            <a:r>
              <a:rPr lang="en-US" sz="2800" smtClean="0">
                <a:cs typeface="Andalus" pitchFamily="2" charset="-78"/>
              </a:rPr>
              <a:t> yang dapat direkam berbentuk bujur sangkar atau </a:t>
            </a:r>
            <a:r>
              <a:rPr lang="en-US" sz="2800" i="1" smtClean="0">
                <a:cs typeface="Andalus" pitchFamily="2" charset="-78"/>
              </a:rPr>
              <a:t>pixel</a:t>
            </a:r>
            <a:r>
              <a:rPr lang="en-US" sz="2800" smtClean="0">
                <a:cs typeface="Andalus" pitchFamily="2" charset="-78"/>
              </a:rPr>
              <a:t>.</a:t>
            </a:r>
          </a:p>
          <a:p>
            <a:r>
              <a:rPr lang="en-US" sz="2800" smtClean="0">
                <a:cs typeface="Andalus" pitchFamily="2" charset="-78"/>
              </a:rPr>
              <a:t>Orientasi dibuat untuk mempresentasikan arah utara yang sebenarnya.</a:t>
            </a:r>
          </a:p>
          <a:p>
            <a:r>
              <a:rPr lang="en-US" sz="2800" smtClean="0">
                <a:cs typeface="Andalus" pitchFamily="2" charset="-78"/>
              </a:rPr>
              <a:t>Setiap zone layer peta merupakan sekumpulan lokasi-lokasi yang memperlihatkan nilai nomer pengenal yang dipresentasikan oleh nilai piksel yang sama.</a:t>
            </a:r>
          </a:p>
          <a:p>
            <a:r>
              <a:rPr lang="en-US" sz="2800" smtClean="0">
                <a:cs typeface="Andalus" pitchFamily="2" charset="-78"/>
              </a:rPr>
              <a:t>Nilai suatu pixel di dalam area atau zone yang sejenis adalah sama</a:t>
            </a:r>
          </a:p>
          <a:p>
            <a:r>
              <a:rPr lang="en-US" sz="2800" smtClean="0">
                <a:cs typeface="Andalus" pitchFamily="2" charset="-78"/>
              </a:rPr>
              <a:t>Lokasi diidentifikasikan dengan koordinat kolom dan baris (x,y)</a:t>
            </a:r>
          </a:p>
          <a:p>
            <a:endParaRPr lang="en-US" sz="2400" smtClean="0">
              <a:cs typeface="Andalus" pitchFamily="2" charset="-78"/>
            </a:endParaRPr>
          </a:p>
        </p:txBody>
      </p:sp>
      <p:sp>
        <p:nvSpPr>
          <p:cNvPr id="4" name="Slide Number Placeholder 3"/>
          <p:cNvSpPr>
            <a:spLocks noGrp="1"/>
          </p:cNvSpPr>
          <p:nvPr>
            <p:ph type="sldNum" sz="quarter" idx="12"/>
          </p:nvPr>
        </p:nvSpPr>
        <p:spPr/>
        <p:txBody>
          <a:bodyPr/>
          <a:lstStyle/>
          <a:p>
            <a:pPr>
              <a:defRPr/>
            </a:pPr>
            <a:fld id="{2F07E819-2BEB-4D2B-A699-B5A9845ED103}" type="slidenum">
              <a:rPr lang="id-ID" smtClean="0"/>
              <a:pPr>
                <a:defRPr/>
              </a:pPr>
              <a:t>61</a:t>
            </a:fld>
            <a:endParaRPr lang="id-ID" sz="1400">
              <a:latin typeface="Arial" charset="0"/>
            </a:endParaRPr>
          </a:p>
        </p:txBody>
      </p:sp>
    </p:spTree>
  </p:cSld>
  <p:clrMapOvr>
    <a:masterClrMapping/>
  </p:clrMapOvr>
  <p:transition spd="slow">
    <p:rand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1600200" y="0"/>
            <a:ext cx="7239000" cy="685800"/>
          </a:xfrm>
        </p:spPr>
        <p:txBody>
          <a:bodyPr/>
          <a:lstStyle/>
          <a:p>
            <a:r>
              <a:rPr lang="en-US" smtClean="0"/>
              <a:t>Sampling raster</a:t>
            </a:r>
          </a:p>
        </p:txBody>
      </p:sp>
      <p:sp>
        <p:nvSpPr>
          <p:cNvPr id="3" name="Content Placeholder 2"/>
          <p:cNvSpPr>
            <a:spLocks noGrp="1"/>
          </p:cNvSpPr>
          <p:nvPr>
            <p:ph idx="1"/>
          </p:nvPr>
        </p:nvSpPr>
        <p:spPr>
          <a:xfrm>
            <a:off x="457200" y="838200"/>
            <a:ext cx="8382000" cy="5257800"/>
          </a:xfrm>
        </p:spPr>
        <p:txBody>
          <a:bodyPr/>
          <a:lstStyle/>
          <a:p>
            <a:pPr>
              <a:defRPr/>
            </a:pPr>
            <a:r>
              <a:rPr lang="en-US" dirty="0" err="1" smtClean="0"/>
              <a:t>Nilai</a:t>
            </a:r>
            <a:r>
              <a:rPr lang="en-US" dirty="0" smtClean="0"/>
              <a:t> yang </a:t>
            </a:r>
            <a:r>
              <a:rPr lang="en-US" dirty="0" err="1" smtClean="0"/>
              <a:t>merepresentasikan</a:t>
            </a:r>
            <a:r>
              <a:rPr lang="en-US" dirty="0" smtClean="0"/>
              <a:t> pixel </a:t>
            </a:r>
            <a:r>
              <a:rPr lang="en-US" dirty="0" err="1" smtClean="0"/>
              <a:t>dapat</a:t>
            </a:r>
            <a:r>
              <a:rPr lang="en-US" dirty="0" smtClean="0"/>
              <a:t> </a:t>
            </a:r>
            <a:r>
              <a:rPr lang="en-US" dirty="0" err="1" smtClean="0"/>
              <a:t>dihasilkan</a:t>
            </a:r>
            <a:r>
              <a:rPr lang="en-US" dirty="0" smtClean="0"/>
              <a:t> </a:t>
            </a:r>
            <a:r>
              <a:rPr lang="en-US" dirty="0" err="1" smtClean="0"/>
              <a:t>dengan</a:t>
            </a:r>
            <a:r>
              <a:rPr lang="en-US" dirty="0" smtClean="0"/>
              <a:t> </a:t>
            </a:r>
            <a:r>
              <a:rPr lang="en-US" i="1" dirty="0" smtClean="0"/>
              <a:t>sampling </a:t>
            </a:r>
            <a:r>
              <a:rPr lang="en-US" dirty="0" smtClean="0"/>
              <a:t>yang </a:t>
            </a:r>
            <a:r>
              <a:rPr lang="en-US" dirty="0" err="1" smtClean="0"/>
              <a:t>berlaianan</a:t>
            </a:r>
            <a:r>
              <a:rPr lang="en-US" dirty="0" smtClean="0"/>
              <a:t>:</a:t>
            </a:r>
          </a:p>
          <a:p>
            <a:pPr marL="514350" indent="-514350">
              <a:buFont typeface="Monotype Sorts" pitchFamily="2" charset="2"/>
              <a:buAutoNum type="arabicPeriod"/>
              <a:defRPr/>
            </a:pPr>
            <a:r>
              <a:rPr lang="en-US" dirty="0" err="1" smtClean="0"/>
              <a:t>nilai</a:t>
            </a:r>
            <a:r>
              <a:rPr lang="en-US" dirty="0" smtClean="0"/>
              <a:t> </a:t>
            </a:r>
            <a:r>
              <a:rPr lang="en-US" dirty="0" err="1" smtClean="0"/>
              <a:t>suatu</a:t>
            </a:r>
            <a:r>
              <a:rPr lang="en-US" dirty="0" smtClean="0"/>
              <a:t> pixel </a:t>
            </a:r>
            <a:r>
              <a:rPr lang="en-US" dirty="0" err="1" smtClean="0"/>
              <a:t>merupakan</a:t>
            </a:r>
            <a:r>
              <a:rPr lang="en-US" dirty="0" smtClean="0"/>
              <a:t> </a:t>
            </a:r>
            <a:r>
              <a:rPr lang="en-US" dirty="0" err="1" smtClean="0"/>
              <a:t>nilai</a:t>
            </a:r>
            <a:r>
              <a:rPr lang="en-US" dirty="0" smtClean="0"/>
              <a:t> </a:t>
            </a:r>
            <a:r>
              <a:rPr lang="en-US" dirty="0" err="1" smtClean="0"/>
              <a:t>rerata</a:t>
            </a:r>
            <a:r>
              <a:rPr lang="en-US" dirty="0" smtClean="0"/>
              <a:t> sampling </a:t>
            </a:r>
            <a:r>
              <a:rPr lang="en-US" dirty="0" err="1" smtClean="0"/>
              <a:t>suatu</a:t>
            </a:r>
            <a:r>
              <a:rPr lang="en-US" dirty="0" smtClean="0"/>
              <a:t> </a:t>
            </a:r>
            <a:r>
              <a:rPr lang="en-US" dirty="0" err="1" smtClean="0"/>
              <a:t>wilayah</a:t>
            </a:r>
            <a:endParaRPr lang="en-US" dirty="0" smtClean="0"/>
          </a:p>
          <a:p>
            <a:pPr marL="514350" indent="-514350">
              <a:buFont typeface="Monotype Sorts" pitchFamily="2" charset="2"/>
              <a:buAutoNum type="arabicPeriod"/>
              <a:defRPr/>
            </a:pPr>
            <a:r>
              <a:rPr lang="en-US" dirty="0" err="1" smtClean="0"/>
              <a:t>Nilai</a:t>
            </a:r>
            <a:r>
              <a:rPr lang="en-US" dirty="0" smtClean="0"/>
              <a:t> pixel </a:t>
            </a:r>
            <a:r>
              <a:rPr lang="en-US" dirty="0" err="1" smtClean="0"/>
              <a:t>merupakan</a:t>
            </a:r>
            <a:r>
              <a:rPr lang="en-US" dirty="0" smtClean="0"/>
              <a:t> </a:t>
            </a:r>
            <a:r>
              <a:rPr lang="en-US" dirty="0" err="1" smtClean="0"/>
              <a:t>nilai</a:t>
            </a:r>
            <a:r>
              <a:rPr lang="en-US" dirty="0" smtClean="0"/>
              <a:t> </a:t>
            </a:r>
            <a:r>
              <a:rPr lang="en-US" i="1" dirty="0" smtClean="0"/>
              <a:t>sampling </a:t>
            </a:r>
            <a:r>
              <a:rPr lang="en-US" dirty="0" smtClean="0"/>
              <a:t>yang </a:t>
            </a:r>
            <a:r>
              <a:rPr lang="en-US" dirty="0" err="1" smtClean="0"/>
              <a:t>berpusat</a:t>
            </a:r>
            <a:r>
              <a:rPr lang="en-US" dirty="0" smtClean="0"/>
              <a:t> </a:t>
            </a:r>
            <a:r>
              <a:rPr lang="en-US" dirty="0" err="1" smtClean="0"/>
              <a:t>di</a:t>
            </a:r>
            <a:r>
              <a:rPr lang="en-US" dirty="0" smtClean="0"/>
              <a:t> </a:t>
            </a:r>
            <a:r>
              <a:rPr lang="en-US" dirty="0" err="1" smtClean="0"/>
              <a:t>tengah</a:t>
            </a:r>
            <a:endParaRPr lang="en-US" dirty="0" smtClean="0"/>
          </a:p>
          <a:p>
            <a:pPr marL="514350" indent="-514350">
              <a:buFont typeface="Monotype Sorts" pitchFamily="2" charset="2"/>
              <a:buAutoNum type="arabicPeriod"/>
              <a:defRPr/>
            </a:pPr>
            <a:r>
              <a:rPr lang="en-US" dirty="0" err="1" smtClean="0"/>
              <a:t>Nilai</a:t>
            </a:r>
            <a:r>
              <a:rPr lang="en-US" dirty="0" smtClean="0"/>
              <a:t> </a:t>
            </a:r>
            <a:r>
              <a:rPr lang="en-US" i="1" dirty="0" smtClean="0"/>
              <a:t>sampling</a:t>
            </a:r>
            <a:r>
              <a:rPr lang="en-US" dirty="0" smtClean="0"/>
              <a:t> yang </a:t>
            </a:r>
            <a:r>
              <a:rPr lang="en-US" dirty="0" err="1" smtClean="0"/>
              <a:t>terletak</a:t>
            </a:r>
            <a:r>
              <a:rPr lang="en-US" dirty="0" smtClean="0"/>
              <a:t> </a:t>
            </a:r>
            <a:r>
              <a:rPr lang="en-US" dirty="0" err="1" smtClean="0"/>
              <a:t>di</a:t>
            </a:r>
            <a:r>
              <a:rPr lang="en-US" dirty="0" smtClean="0"/>
              <a:t> </a:t>
            </a:r>
            <a:r>
              <a:rPr lang="en-US" dirty="0" err="1" smtClean="0"/>
              <a:t>sudut-sudut</a:t>
            </a:r>
            <a:r>
              <a:rPr lang="en-US" dirty="0" smtClean="0"/>
              <a:t> grid.</a:t>
            </a:r>
            <a:r>
              <a:rPr lang="en-US" i="1" dirty="0" smtClean="0"/>
              <a:t> </a:t>
            </a:r>
            <a:endParaRPr lang="en-US" i="1" dirty="0"/>
          </a:p>
        </p:txBody>
      </p:sp>
      <p:sp>
        <p:nvSpPr>
          <p:cNvPr id="4" name="Slide Number Placeholder 3"/>
          <p:cNvSpPr>
            <a:spLocks noGrp="1"/>
          </p:cNvSpPr>
          <p:nvPr>
            <p:ph type="sldNum" sz="quarter" idx="12"/>
          </p:nvPr>
        </p:nvSpPr>
        <p:spPr/>
        <p:txBody>
          <a:bodyPr/>
          <a:lstStyle/>
          <a:p>
            <a:pPr>
              <a:defRPr/>
            </a:pPr>
            <a:fld id="{B8C0FC65-9A5D-4B0B-B670-18002AF1D583}" type="slidenum">
              <a:rPr lang="id-ID" smtClean="0"/>
              <a:pPr>
                <a:defRPr/>
              </a:pPr>
              <a:t>62</a:t>
            </a:fld>
            <a:endParaRPr lang="id-ID" sz="1400">
              <a:latin typeface="Arial" charset="0"/>
            </a:endParaRPr>
          </a:p>
        </p:txBody>
      </p:sp>
    </p:spTree>
  </p:cSld>
  <p:clrMapOvr>
    <a:masterClrMapping/>
  </p:clrMapOvr>
  <p:transition spd="slow">
    <p:rand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smtClean="0"/>
              <a:t>Layer Raster</a:t>
            </a:r>
          </a:p>
        </p:txBody>
      </p:sp>
      <p:sp>
        <p:nvSpPr>
          <p:cNvPr id="78851" name="Content Placeholder 2"/>
          <p:cNvSpPr>
            <a:spLocks noGrp="1"/>
          </p:cNvSpPr>
          <p:nvPr>
            <p:ph idx="1"/>
          </p:nvPr>
        </p:nvSpPr>
        <p:spPr/>
        <p:txBody>
          <a:bodyPr/>
          <a:lstStyle/>
          <a:p>
            <a:r>
              <a:rPr lang="en-US" smtClean="0"/>
              <a:t>Suatu basis data sangat mungkin mempunyai beberapa </a:t>
            </a:r>
            <a:r>
              <a:rPr lang="en-US" i="1" smtClean="0"/>
              <a:t>layer </a:t>
            </a:r>
            <a:r>
              <a:rPr lang="en-US" smtClean="0"/>
              <a:t>yang bersifat kongruen terhadap layer yang lain di dalam basis data. </a:t>
            </a:r>
          </a:p>
        </p:txBody>
      </p:sp>
      <p:sp>
        <p:nvSpPr>
          <p:cNvPr id="4" name="Slide Number Placeholder 3"/>
          <p:cNvSpPr>
            <a:spLocks noGrp="1"/>
          </p:cNvSpPr>
          <p:nvPr>
            <p:ph type="sldNum" sz="quarter" idx="12"/>
          </p:nvPr>
        </p:nvSpPr>
        <p:spPr/>
        <p:txBody>
          <a:bodyPr/>
          <a:lstStyle/>
          <a:p>
            <a:pPr>
              <a:defRPr/>
            </a:pPr>
            <a:fld id="{F6C5B348-13D5-4706-AAFD-2E45A12E7208}" type="slidenum">
              <a:rPr lang="id-ID" smtClean="0"/>
              <a:pPr>
                <a:defRPr/>
              </a:pPr>
              <a:t>63</a:t>
            </a:fld>
            <a:endParaRPr lang="id-ID" sz="1400">
              <a:latin typeface="Arial" charset="0"/>
            </a:endParaRPr>
          </a:p>
        </p:txBody>
      </p:sp>
    </p:spTree>
  </p:cSld>
  <p:clrMapOvr>
    <a:masterClrMapping/>
  </p:clrMapOvr>
  <p:transition spd="slow">
    <p:rand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idx="4294967295"/>
          </p:nvPr>
        </p:nvSpPr>
        <p:spPr/>
        <p:txBody>
          <a:bodyPr/>
          <a:lstStyle/>
          <a:p>
            <a:r>
              <a:rPr lang="en-US" smtClean="0">
                <a:solidFill>
                  <a:schemeClr val="hlink"/>
                </a:solidFill>
              </a:rPr>
              <a:t>MODEL DATA VEKTOR</a:t>
            </a:r>
          </a:p>
        </p:txBody>
      </p:sp>
      <p:sp>
        <p:nvSpPr>
          <p:cNvPr id="101379" name="Rectangle 3"/>
          <p:cNvSpPr>
            <a:spLocks noGrp="1" noChangeArrowheads="1"/>
          </p:cNvSpPr>
          <p:nvPr>
            <p:ph type="body" idx="4294967295"/>
          </p:nvPr>
        </p:nvSpPr>
        <p:spPr/>
        <p:txBody>
          <a:bodyPr/>
          <a:lstStyle/>
          <a:p>
            <a:pPr algn="just">
              <a:lnSpc>
                <a:spcPct val="90000"/>
              </a:lnSpc>
            </a:pPr>
            <a:r>
              <a:rPr lang="en-US" smtClean="0">
                <a:solidFill>
                  <a:srgbClr val="FF0066"/>
                </a:solidFill>
              </a:rPr>
              <a:t>Model data vektor menampilkan, menempatkan dan menyimpan data spasial dengan menggunakan titik-titik, garis atau  kurva, atau poligon  beserta atribut-atributnya</a:t>
            </a:r>
            <a:r>
              <a:rPr lang="en-US" smtClean="0">
                <a:solidFill>
                  <a:srgbClr val="FF0000"/>
                </a:solidFill>
              </a:rPr>
              <a:t>.</a:t>
            </a:r>
          </a:p>
          <a:p>
            <a:pPr algn="just">
              <a:lnSpc>
                <a:spcPct val="90000"/>
              </a:lnSpc>
            </a:pPr>
            <a:r>
              <a:rPr lang="en-US" smtClean="0">
                <a:solidFill>
                  <a:schemeClr val="hlink"/>
                </a:solidFill>
              </a:rPr>
              <a:t>Bentuk dasar representasi data spasial dalam data vektor didefinisikan dengan koordinat </a:t>
            </a:r>
            <a:r>
              <a:rPr lang="en-US" i="1" smtClean="0">
                <a:solidFill>
                  <a:schemeClr val="hlink"/>
                </a:solidFill>
              </a:rPr>
              <a:t>kartesian </a:t>
            </a:r>
            <a:r>
              <a:rPr lang="en-US" smtClean="0">
                <a:solidFill>
                  <a:schemeClr val="hlink"/>
                </a:solidFill>
              </a:rPr>
              <a:t>dua demensi (x,y)</a:t>
            </a:r>
          </a:p>
          <a:p>
            <a:pPr algn="just">
              <a:lnSpc>
                <a:spcPct val="90000"/>
              </a:lnSpc>
            </a:pPr>
            <a:r>
              <a:rPr lang="en-US" smtClean="0">
                <a:solidFill>
                  <a:srgbClr val="FF0066"/>
                </a:solidFill>
              </a:rPr>
              <a:t>Dalam model data vektor , garis atau </a:t>
            </a:r>
            <a:r>
              <a:rPr lang="en-US" i="1" smtClean="0">
                <a:solidFill>
                  <a:srgbClr val="FF0066"/>
                </a:solidFill>
              </a:rPr>
              <a:t>arc</a:t>
            </a:r>
            <a:r>
              <a:rPr lang="en-US" smtClean="0">
                <a:solidFill>
                  <a:srgbClr val="FF0066"/>
                </a:solidFill>
              </a:rPr>
              <a:t> merupakan kumpulan titik-titik yang saling berhubungan.</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fade">
                                      <p:cBhvr>
                                        <p:cTn id="7" dur="2000"/>
                                        <p:tgtEl>
                                          <p:spTgt spid="10137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1379"/>
                                        </p:tgtEl>
                                        <p:attrNameLst>
                                          <p:attrName>style.visibility</p:attrName>
                                        </p:attrNameLst>
                                      </p:cBhvr>
                                      <p:to>
                                        <p:strVal val="visible"/>
                                      </p:to>
                                    </p:set>
                                    <p:animEffect transition="in" filter="fade">
                                      <p:cBhvr>
                                        <p:cTn id="10" dur="2000"/>
                                        <p:tgtEl>
                                          <p:spTgt spid="101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p:txBody>
          <a:bodyPr/>
          <a:lstStyle/>
          <a:p>
            <a:r>
              <a:rPr lang="en-US" smtClean="0">
                <a:solidFill>
                  <a:schemeClr val="accent2"/>
                </a:solidFill>
              </a:rPr>
              <a:t>DATA VEKTOR</a:t>
            </a:r>
          </a:p>
        </p:txBody>
      </p:sp>
      <p:sp>
        <p:nvSpPr>
          <p:cNvPr id="102403" name="Rectangle 3"/>
          <p:cNvSpPr>
            <a:spLocks noGrp="1" noChangeArrowheads="1"/>
          </p:cNvSpPr>
          <p:nvPr>
            <p:ph type="body" idx="4294967295"/>
          </p:nvPr>
        </p:nvSpPr>
        <p:spPr/>
        <p:txBody>
          <a:bodyPr/>
          <a:lstStyle/>
          <a:p>
            <a:r>
              <a:rPr lang="en-US" smtClean="0">
                <a:solidFill>
                  <a:srgbClr val="CC0066"/>
                </a:solidFill>
              </a:rPr>
              <a:t>Di-digitasi pada meja digitizer atau di scanner.</a:t>
            </a:r>
          </a:p>
          <a:p>
            <a:endParaRPr lang="en-US" smtClean="0">
              <a:solidFill>
                <a:srgbClr val="CC0066"/>
              </a:solidFill>
            </a:endParaRPr>
          </a:p>
          <a:p>
            <a:r>
              <a:rPr lang="en-US" smtClean="0">
                <a:solidFill>
                  <a:srgbClr val="CC0066"/>
                </a:solidFill>
              </a:rPr>
              <a:t>Hasil digitasi yang Dipindah ke komputer adalah posisi tiap satuan.</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403"/>
                                        </p:tgtEl>
                                        <p:attrNameLst>
                                          <p:attrName>style.visibility</p:attrName>
                                        </p:attrNameLst>
                                      </p:cBhvr>
                                      <p:to>
                                        <p:strVal val="visible"/>
                                      </p:to>
                                    </p:set>
                                    <p:animEffect transition="in" filter="fade">
                                      <p:cBhvr>
                                        <p:cTn id="10" dur="2000"/>
                                        <p:tgtEl>
                                          <p:spTgt spid="102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1600200" y="0"/>
            <a:ext cx="7239000" cy="1676400"/>
          </a:xfrm>
        </p:spPr>
        <p:txBody>
          <a:bodyPr/>
          <a:lstStyle/>
          <a:p>
            <a:r>
              <a:rPr lang="en-US" smtClean="0"/>
              <a:t>Model Data Vektor</a:t>
            </a:r>
          </a:p>
        </p:txBody>
      </p:sp>
      <p:sp>
        <p:nvSpPr>
          <p:cNvPr id="81923" name="Content Placeholder 2"/>
          <p:cNvSpPr>
            <a:spLocks noGrp="1"/>
          </p:cNvSpPr>
          <p:nvPr>
            <p:ph idx="1"/>
          </p:nvPr>
        </p:nvSpPr>
        <p:spPr>
          <a:xfrm>
            <a:off x="457200" y="1828800"/>
            <a:ext cx="8382000" cy="4267200"/>
          </a:xfrm>
        </p:spPr>
        <p:txBody>
          <a:bodyPr/>
          <a:lstStyle/>
          <a:p>
            <a:r>
              <a:rPr lang="en-US" sz="3600" smtClean="0"/>
              <a:t>Entity Titik</a:t>
            </a:r>
          </a:p>
          <a:p>
            <a:r>
              <a:rPr lang="en-US" sz="3600" smtClean="0"/>
              <a:t>Entity Garis</a:t>
            </a:r>
          </a:p>
          <a:p>
            <a:r>
              <a:rPr lang="en-US" sz="3600" smtClean="0"/>
              <a:t>Entity Area/Poligon</a:t>
            </a:r>
          </a:p>
          <a:p>
            <a:pPr>
              <a:buFont typeface="Monotype Sorts" pitchFamily="2" charset="2"/>
              <a:buNone/>
            </a:pPr>
            <a:endParaRPr lang="en-US" smtClean="0"/>
          </a:p>
        </p:txBody>
      </p:sp>
      <p:sp>
        <p:nvSpPr>
          <p:cNvPr id="4" name="Slide Number Placeholder 3"/>
          <p:cNvSpPr>
            <a:spLocks noGrp="1"/>
          </p:cNvSpPr>
          <p:nvPr>
            <p:ph type="sldNum" sz="quarter" idx="12"/>
          </p:nvPr>
        </p:nvSpPr>
        <p:spPr/>
        <p:txBody>
          <a:bodyPr/>
          <a:lstStyle/>
          <a:p>
            <a:pPr>
              <a:defRPr/>
            </a:pPr>
            <a:fld id="{B1D9AFDD-462A-4293-BB3A-B8BD517F66C2}" type="slidenum">
              <a:rPr lang="id-ID" smtClean="0"/>
              <a:pPr>
                <a:defRPr/>
              </a:pPr>
              <a:t>66</a:t>
            </a:fld>
            <a:endParaRPr lang="id-ID" sz="1400">
              <a:latin typeface="Arial" charset="0"/>
            </a:endParaRPr>
          </a:p>
        </p:txBody>
      </p:sp>
    </p:spTree>
  </p:cSld>
  <p:clrMapOvr>
    <a:masterClrMapping/>
  </p:clrMapOvr>
  <p:transition spd="slow">
    <p:rand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p:txBody>
          <a:bodyPr/>
          <a:lstStyle/>
          <a:p>
            <a:r>
              <a:rPr lang="en-US" smtClean="0">
                <a:solidFill>
                  <a:srgbClr val="FF0066"/>
                </a:solidFill>
              </a:rPr>
              <a:t>MODEL DATA VEKTOR</a:t>
            </a:r>
          </a:p>
        </p:txBody>
      </p:sp>
      <p:sp>
        <p:nvSpPr>
          <p:cNvPr id="103427" name="Rectangle 3"/>
          <p:cNvSpPr>
            <a:spLocks noGrp="1" noChangeArrowheads="1"/>
          </p:cNvSpPr>
          <p:nvPr>
            <p:ph type="body" idx="4294967295"/>
          </p:nvPr>
        </p:nvSpPr>
        <p:spPr/>
        <p:txBody>
          <a:bodyPr/>
          <a:lstStyle/>
          <a:p>
            <a:pPr marL="609600" indent="-609600">
              <a:buFontTx/>
              <a:buAutoNum type="arabicPeriod"/>
            </a:pPr>
            <a:r>
              <a:rPr lang="en-US" smtClean="0">
                <a:solidFill>
                  <a:schemeClr val="hlink"/>
                </a:solidFill>
              </a:rPr>
              <a:t>TITIK (POINT)</a:t>
            </a:r>
          </a:p>
          <a:p>
            <a:pPr marL="609600" indent="-609600">
              <a:buFontTx/>
              <a:buNone/>
            </a:pPr>
            <a:endParaRPr lang="en-US" smtClean="0">
              <a:solidFill>
                <a:schemeClr val="hlink"/>
              </a:solidFill>
            </a:endParaRPr>
          </a:p>
          <a:p>
            <a:pPr marL="609600" indent="-609600" algn="just">
              <a:buFontTx/>
              <a:buNone/>
            </a:pPr>
            <a:r>
              <a:rPr lang="en-US" smtClean="0">
                <a:solidFill>
                  <a:schemeClr val="hlink"/>
                </a:solidFill>
              </a:rPr>
              <a:t>	Hanya mempunyai satu koordinat (xn,yn).</a:t>
            </a:r>
          </a:p>
          <a:p>
            <a:pPr marL="609600" indent="-609600" algn="just">
              <a:buFontTx/>
              <a:buNone/>
            </a:pPr>
            <a:endParaRPr lang="en-US" smtClean="0">
              <a:solidFill>
                <a:schemeClr val="hlink"/>
              </a:solidFill>
            </a:endParaRPr>
          </a:p>
          <a:p>
            <a:pPr marL="609600" indent="-609600" algn="just">
              <a:buFontTx/>
              <a:buNone/>
            </a:pPr>
            <a:r>
              <a:rPr lang="en-US" smtClean="0">
                <a:solidFill>
                  <a:schemeClr val="hlink"/>
                </a:solidFill>
              </a:rPr>
              <a:t>	Contoh : kota, gunung berapi, trianggulasi</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fade">
                                      <p:cBhvr>
                                        <p:cTn id="7" dur="2000"/>
                                        <p:tgtEl>
                                          <p:spTgt spid="1034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427"/>
                                        </p:tgtEl>
                                        <p:attrNameLst>
                                          <p:attrName>style.visibility</p:attrName>
                                        </p:attrNameLst>
                                      </p:cBhvr>
                                      <p:to>
                                        <p:strVal val="visible"/>
                                      </p:to>
                                    </p:set>
                                    <p:animEffect transition="in" filter="fade">
                                      <p:cBhvr>
                                        <p:cTn id="10" dur="2000"/>
                                        <p:tgtEl>
                                          <p:spTgt spid="103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7" grpId="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idx="4294967295"/>
          </p:nvPr>
        </p:nvSpPr>
        <p:spPr/>
        <p:txBody>
          <a:bodyPr/>
          <a:lstStyle/>
          <a:p>
            <a:r>
              <a:rPr lang="en-US" smtClean="0">
                <a:solidFill>
                  <a:schemeClr val="hlink"/>
                </a:solidFill>
              </a:rPr>
              <a:t>2. GARIS (LINE)</a:t>
            </a:r>
          </a:p>
        </p:txBody>
      </p:sp>
      <p:sp>
        <p:nvSpPr>
          <p:cNvPr id="104451" name="Rectangle 3"/>
          <p:cNvSpPr>
            <a:spLocks noGrp="1" noChangeArrowheads="1"/>
          </p:cNvSpPr>
          <p:nvPr>
            <p:ph type="body" idx="4294967295"/>
          </p:nvPr>
        </p:nvSpPr>
        <p:spPr/>
        <p:txBody>
          <a:bodyPr/>
          <a:lstStyle/>
          <a:p>
            <a:r>
              <a:rPr lang="en-US" smtClean="0">
                <a:solidFill>
                  <a:schemeClr val="hlink"/>
                </a:solidFill>
              </a:rPr>
              <a:t>Mempunyai koordinat lebih dari satu, dan setiap koordinat dihubungkan dengan garis.</a:t>
            </a:r>
          </a:p>
          <a:p>
            <a:endParaRPr lang="en-US" smtClean="0">
              <a:solidFill>
                <a:schemeClr val="hlink"/>
              </a:solidFill>
            </a:endParaRPr>
          </a:p>
          <a:p>
            <a:r>
              <a:rPr lang="en-US" smtClean="0">
                <a:solidFill>
                  <a:schemeClr val="hlink"/>
                </a:solidFill>
              </a:rPr>
              <a:t>Contoh : Sungai</a:t>
            </a:r>
          </a:p>
          <a:p>
            <a:pPr>
              <a:buFont typeface="Monotype Sorts" pitchFamily="2" charset="2"/>
              <a:buNone/>
            </a:pPr>
            <a:r>
              <a:rPr lang="en-US" smtClean="0">
                <a:solidFill>
                  <a:schemeClr val="hlink"/>
                </a:solidFill>
              </a:rPr>
              <a:t>			 Jalan</a:t>
            </a:r>
          </a:p>
          <a:p>
            <a:pPr>
              <a:buFont typeface="Monotype Sorts" pitchFamily="2" charset="2"/>
              <a:buNone/>
            </a:pPr>
            <a:r>
              <a:rPr lang="en-US" smtClean="0">
                <a:solidFill>
                  <a:schemeClr val="hlink"/>
                </a:solidFill>
              </a:rPr>
              <a:t>			 Rel KA</a:t>
            </a:r>
          </a:p>
          <a:p>
            <a:pPr>
              <a:buFont typeface="Monotype Sorts" pitchFamily="2" charset="2"/>
              <a:buNone/>
            </a:pPr>
            <a:endParaRPr lang="en-US" smtClean="0">
              <a:solidFill>
                <a:schemeClr val="hlink"/>
              </a:solidFill>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fade">
                                      <p:cBhvr>
                                        <p:cTn id="7" dur="2000"/>
                                        <p:tgtEl>
                                          <p:spTgt spid="1044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4451"/>
                                        </p:tgtEl>
                                        <p:attrNameLst>
                                          <p:attrName>style.visibility</p:attrName>
                                        </p:attrNameLst>
                                      </p:cBhvr>
                                      <p:to>
                                        <p:strVal val="visible"/>
                                      </p:to>
                                    </p:set>
                                    <p:animEffect transition="in" filter="fade">
                                      <p:cBhvr>
                                        <p:cTn id="10" dur="2000"/>
                                        <p:tgtEl>
                                          <p:spTgt spid="104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1" grpId="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p:txBody>
          <a:bodyPr/>
          <a:lstStyle/>
          <a:p>
            <a:r>
              <a:rPr lang="en-US" smtClean="0">
                <a:solidFill>
                  <a:schemeClr val="accent2"/>
                </a:solidFill>
              </a:rPr>
              <a:t>3. AREA (POLYGON)</a:t>
            </a:r>
          </a:p>
        </p:txBody>
      </p:sp>
      <p:sp>
        <p:nvSpPr>
          <p:cNvPr id="105475" name="Rectangle 3"/>
          <p:cNvSpPr>
            <a:spLocks noGrp="1" noChangeArrowheads="1"/>
          </p:cNvSpPr>
          <p:nvPr>
            <p:ph type="body" idx="4294967295"/>
          </p:nvPr>
        </p:nvSpPr>
        <p:spPr/>
        <p:txBody>
          <a:bodyPr/>
          <a:lstStyle/>
          <a:p>
            <a:r>
              <a:rPr lang="en-US" smtClean="0">
                <a:solidFill>
                  <a:schemeClr val="hlink"/>
                </a:solidFill>
              </a:rPr>
              <a:t>Mempunyai koordinat lebih dari satu dan setiap koordinat dihubungkan dengan garis secara tertutup.</a:t>
            </a:r>
          </a:p>
          <a:p>
            <a:endParaRPr lang="en-US" smtClean="0">
              <a:solidFill>
                <a:schemeClr val="hlink"/>
              </a:solidFill>
            </a:endParaRPr>
          </a:p>
          <a:p>
            <a:r>
              <a:rPr lang="en-US" smtClean="0">
                <a:solidFill>
                  <a:srgbClr val="FF0066"/>
                </a:solidFill>
              </a:rPr>
              <a:t>Contoh : Penggunaan tanah</a:t>
            </a:r>
          </a:p>
          <a:p>
            <a:pPr>
              <a:buFont typeface="Monotype Sorts" pitchFamily="2" charset="2"/>
              <a:buNone/>
            </a:pPr>
            <a:r>
              <a:rPr lang="en-US" smtClean="0">
                <a:solidFill>
                  <a:srgbClr val="FF0066"/>
                </a:solidFill>
              </a:rPr>
              <a:t>			 Jenis tanah</a:t>
            </a:r>
          </a:p>
          <a:p>
            <a:pPr>
              <a:buFont typeface="Monotype Sorts" pitchFamily="2" charset="2"/>
              <a:buNone/>
            </a:pPr>
            <a:r>
              <a:rPr lang="en-US" smtClean="0">
                <a:solidFill>
                  <a:srgbClr val="FF0066"/>
                </a:solidFill>
              </a:rPr>
              <a:t>			 Intensitas Curah hujan, dll.</a:t>
            </a:r>
          </a:p>
          <a:p>
            <a:pPr>
              <a:buFont typeface="Monotype Sorts" pitchFamily="2" charset="2"/>
              <a:buNone/>
            </a:pPr>
            <a:endParaRPr lang="en-US" smtClean="0">
              <a:solidFill>
                <a:srgbClr val="FF0066"/>
              </a:solidFill>
            </a:endParaRP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fade">
                                      <p:cBhvr>
                                        <p:cTn id="7" dur="2000"/>
                                        <p:tgtEl>
                                          <p:spTgt spid="1054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5475"/>
                                        </p:tgtEl>
                                        <p:attrNameLst>
                                          <p:attrName>style.visibility</p:attrName>
                                        </p:attrNameLst>
                                      </p:cBhvr>
                                      <p:to>
                                        <p:strVal val="visible"/>
                                      </p:to>
                                    </p:set>
                                    <p:animEffect transition="in" filter="fade">
                                      <p:cBhvr>
                                        <p:cTn id="10" dur="2000"/>
                                        <p:tgtEl>
                                          <p:spTgt spid="105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75B876A-FFFE-4ADE-8FF5-FF7B8D3FB44B}" type="slidenum">
              <a:rPr lang="id-ID"/>
              <a:pPr>
                <a:defRPr/>
              </a:pPr>
              <a:t>7</a:t>
            </a:fld>
            <a:endParaRPr lang="id-ID" sz="1400">
              <a:latin typeface="Arial" charset="0"/>
            </a:endParaRPr>
          </a:p>
        </p:txBody>
      </p:sp>
      <p:sp>
        <p:nvSpPr>
          <p:cNvPr id="33795" name="Rectangle 2"/>
          <p:cNvSpPr>
            <a:spLocks noGrp="1" noChangeArrowheads="1"/>
          </p:cNvSpPr>
          <p:nvPr>
            <p:ph type="title"/>
          </p:nvPr>
        </p:nvSpPr>
        <p:spPr/>
        <p:txBody>
          <a:bodyPr/>
          <a:lstStyle/>
          <a:p>
            <a:endParaRPr lang="ms-MY" smtClean="0"/>
          </a:p>
        </p:txBody>
      </p:sp>
      <p:sp>
        <p:nvSpPr>
          <p:cNvPr id="33796" name="Rectangle 3"/>
          <p:cNvSpPr>
            <a:spLocks noGrp="1" noChangeArrowheads="1"/>
          </p:cNvSpPr>
          <p:nvPr>
            <p:ph type="body" idx="1"/>
          </p:nvPr>
        </p:nvSpPr>
        <p:spPr/>
        <p:txBody>
          <a:bodyPr/>
          <a:lstStyle/>
          <a:p>
            <a:r>
              <a:rPr lang="en-US" sz="3600" smtClean="0"/>
              <a:t>Terminologi lainnya berdasarkan pada tekonologi dan disiplin ilmu masing-masing. Contohnya Georelational Information System, Natural Resources Information System, Geoscience or Geological Information System, Spatial Information System dan Spatial Data Analysis System. </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33795"/>
                                        </p:tgtEl>
                                        <p:attrNameLst>
                                          <p:attrName>style.visibility</p:attrName>
                                        </p:attrNameLst>
                                      </p:cBhvr>
                                      <p:to>
                                        <p:strVal val="visible"/>
                                      </p:to>
                                    </p:set>
                                    <p:animEffect transition="in" filter="fade">
                                      <p:cBhvr>
                                        <p:cTn id="7" dur="2000"/>
                                        <p:tgtEl>
                                          <p:spTgt spid="3379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796"/>
                                        </p:tgtEl>
                                        <p:attrNameLst>
                                          <p:attrName>style.visibility</p:attrName>
                                        </p:attrNameLst>
                                      </p:cBhvr>
                                      <p:to>
                                        <p:strVal val="visible"/>
                                      </p:to>
                                    </p:set>
                                    <p:animEffect transition="in" filter="fade">
                                      <p:cBhvr>
                                        <p:cTn id="10" dur="20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P spid="33796" grpId="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idx="4294967295"/>
          </p:nvPr>
        </p:nvSpPr>
        <p:spPr/>
        <p:txBody>
          <a:bodyPr/>
          <a:lstStyle/>
          <a:p>
            <a:r>
              <a:rPr lang="en-US" smtClean="0">
                <a:solidFill>
                  <a:srgbClr val="FF0066"/>
                </a:solidFill>
              </a:rPr>
              <a:t>4. TIGA DEMENSI</a:t>
            </a:r>
          </a:p>
        </p:txBody>
      </p:sp>
      <p:sp>
        <p:nvSpPr>
          <p:cNvPr id="106499" name="Rectangle 3"/>
          <p:cNvSpPr>
            <a:spLocks noGrp="1" noChangeArrowheads="1"/>
          </p:cNvSpPr>
          <p:nvPr>
            <p:ph type="body" idx="4294967295"/>
          </p:nvPr>
        </p:nvSpPr>
        <p:spPr/>
        <p:txBody>
          <a:bodyPr/>
          <a:lstStyle/>
          <a:p>
            <a:endParaRPr lang="en-US" smtClean="0"/>
          </a:p>
          <a:p>
            <a:r>
              <a:rPr lang="en-US" smtClean="0"/>
              <a:t>Mempunyai lebih dari satu koordinat, dengan basis koordinat x, y, z.</a:t>
            </a:r>
          </a:p>
          <a:p>
            <a:endParaRPr lang="en-US" smtClean="0"/>
          </a:p>
          <a:p>
            <a:r>
              <a:rPr lang="en-US" smtClean="0"/>
              <a:t>Contoh : Bangunan</a:t>
            </a:r>
          </a:p>
          <a:p>
            <a:pPr>
              <a:buFont typeface="Monotype Sorts" pitchFamily="2" charset="2"/>
              <a:buNone/>
            </a:pPr>
            <a:r>
              <a:rPr lang="en-US" smtClean="0"/>
              <a:t>			 diagram blok.</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fade">
                                      <p:cBhvr>
                                        <p:cTn id="7" dur="2000"/>
                                        <p:tgtEl>
                                          <p:spTgt spid="1064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6499"/>
                                        </p:tgtEl>
                                        <p:attrNameLst>
                                          <p:attrName>style.visibility</p:attrName>
                                        </p:attrNameLst>
                                      </p:cBhvr>
                                      <p:to>
                                        <p:strVal val="visible"/>
                                      </p:to>
                                    </p:set>
                                    <p:animEffect transition="in" filter="fade">
                                      <p:cBhvr>
                                        <p:cTn id="10" dur="2000"/>
                                        <p:tgtEl>
                                          <p:spTgt spid="106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p:txBody>
          <a:bodyPr/>
          <a:lstStyle/>
          <a:p>
            <a:r>
              <a:rPr lang="en-US" smtClean="0">
                <a:solidFill>
                  <a:srgbClr val="0033CC"/>
                </a:solidFill>
              </a:rPr>
              <a:t>KELEBIHAN DATA RASTER</a:t>
            </a:r>
          </a:p>
        </p:txBody>
      </p:sp>
      <p:sp>
        <p:nvSpPr>
          <p:cNvPr id="107523" name="Rectangle 3"/>
          <p:cNvSpPr>
            <a:spLocks noGrp="1" noChangeArrowheads="1"/>
          </p:cNvSpPr>
          <p:nvPr>
            <p:ph type="body" idx="4294967295"/>
          </p:nvPr>
        </p:nvSpPr>
        <p:spPr/>
        <p:txBody>
          <a:bodyPr/>
          <a:lstStyle/>
          <a:p>
            <a:pPr algn="just">
              <a:lnSpc>
                <a:spcPct val="80000"/>
              </a:lnSpc>
            </a:pPr>
            <a:r>
              <a:rPr lang="en-US" i="1" smtClean="0"/>
              <a:t>Compatible</a:t>
            </a:r>
            <a:r>
              <a:rPr lang="en-US" smtClean="0"/>
              <a:t> dengan citra-citra satelit pengindraan jauh dan semua </a:t>
            </a:r>
            <a:r>
              <a:rPr lang="en-US" i="1" smtClean="0"/>
              <a:t>image </a:t>
            </a:r>
            <a:r>
              <a:rPr lang="en-US" smtClean="0"/>
              <a:t>hasil </a:t>
            </a:r>
            <a:r>
              <a:rPr lang="en-US" i="1" smtClean="0"/>
              <a:t>scanning</a:t>
            </a:r>
            <a:r>
              <a:rPr lang="en-US" smtClean="0"/>
              <a:t> data spasial</a:t>
            </a:r>
          </a:p>
          <a:p>
            <a:pPr algn="just">
              <a:lnSpc>
                <a:spcPct val="80000"/>
              </a:lnSpc>
            </a:pPr>
            <a:r>
              <a:rPr lang="en-US" smtClean="0"/>
              <a:t>Memiliki kemampuan-kemampuan pemodelan dan analisis spasial tingkat lanjut </a:t>
            </a:r>
          </a:p>
          <a:p>
            <a:pPr algn="just">
              <a:lnSpc>
                <a:spcPct val="80000"/>
              </a:lnSpc>
            </a:pPr>
            <a:r>
              <a:rPr lang="en-US" smtClean="0"/>
              <a:t>Gambaran permukaan bumi dalam bentuk citra raster yang didapat dari radar atau satelit pengindraan jauh (landsat, spot, ikonos, dll.) selalu lebih aktual dari pada bentuk vektornya</a:t>
            </a:r>
          </a:p>
          <a:p>
            <a:pPr algn="just">
              <a:lnSpc>
                <a:spcPct val="80000"/>
              </a:lnSpc>
            </a:pPr>
            <a:r>
              <a:rPr lang="en-US" i="1" smtClean="0"/>
              <a:t>Overlay</a:t>
            </a:r>
            <a:r>
              <a:rPr lang="en-US" smtClean="0"/>
              <a:t> dan kombinasi data spasial raster dengan data inderaja mudah dilakukan.</a:t>
            </a:r>
          </a:p>
          <a:p>
            <a:pPr algn="just">
              <a:lnSpc>
                <a:spcPct val="80000"/>
              </a:lnSpc>
              <a:buFont typeface="Monotype Sorts" pitchFamily="2" charset="2"/>
              <a:buNone/>
            </a:pPr>
            <a:endParaRPr lang="en-US" i="1" smtClean="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fade">
                                      <p:cBhvr>
                                        <p:cTn id="7" dur="2000"/>
                                        <p:tgtEl>
                                          <p:spTgt spid="1075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7523"/>
                                        </p:tgtEl>
                                        <p:attrNameLst>
                                          <p:attrName>style.visibility</p:attrName>
                                        </p:attrNameLst>
                                      </p:cBhvr>
                                      <p:to>
                                        <p:strVal val="visible"/>
                                      </p:to>
                                    </p:set>
                                    <p:animEffect transition="in" filter="fade">
                                      <p:cBhvr>
                                        <p:cTn id="10" dur="2000"/>
                                        <p:tgtEl>
                                          <p:spTgt spid="107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P spid="107523" grpId="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idx="4294967295"/>
          </p:nvPr>
        </p:nvSpPr>
        <p:spPr/>
        <p:txBody>
          <a:bodyPr/>
          <a:lstStyle/>
          <a:p>
            <a:r>
              <a:rPr lang="en-US" smtClean="0"/>
              <a:t>KELEMAHAN DATA RASTER</a:t>
            </a:r>
          </a:p>
        </p:txBody>
      </p:sp>
      <p:sp>
        <p:nvSpPr>
          <p:cNvPr id="108547" name="Rectangle 3"/>
          <p:cNvSpPr>
            <a:spLocks noGrp="1" noChangeArrowheads="1"/>
          </p:cNvSpPr>
          <p:nvPr>
            <p:ph type="body" idx="4294967295"/>
          </p:nvPr>
        </p:nvSpPr>
        <p:spPr/>
        <p:txBody>
          <a:bodyPr/>
          <a:lstStyle/>
          <a:p>
            <a:pPr>
              <a:lnSpc>
                <a:spcPct val="80000"/>
              </a:lnSpc>
            </a:pPr>
            <a:r>
              <a:rPr lang="en-US" smtClean="0"/>
              <a:t> Tampilan atau representasi dan akurasi posisinya sangat bergantung pada ukuran pikselnya (resolusi spasial).</a:t>
            </a:r>
          </a:p>
          <a:p>
            <a:pPr>
              <a:lnSpc>
                <a:spcPct val="80000"/>
              </a:lnSpc>
            </a:pPr>
            <a:r>
              <a:rPr lang="en-US" smtClean="0"/>
              <a:t>Transformasi koordinat dan proyeksi sulit dilakukan.</a:t>
            </a:r>
          </a:p>
          <a:p>
            <a:pPr>
              <a:lnSpc>
                <a:spcPct val="80000"/>
              </a:lnSpc>
            </a:pPr>
            <a:r>
              <a:rPr lang="en-US" smtClean="0"/>
              <a:t>Secara umum memerlukan ruang atau tempat penyimpanan (</a:t>
            </a:r>
            <a:r>
              <a:rPr lang="en-US" i="1" smtClean="0"/>
              <a:t>disk) </a:t>
            </a:r>
            <a:r>
              <a:rPr lang="en-US" smtClean="0"/>
              <a:t>yang besar di komputer.</a:t>
            </a:r>
          </a:p>
          <a:p>
            <a:pPr>
              <a:lnSpc>
                <a:spcPct val="80000"/>
              </a:lnSpc>
            </a:pPr>
            <a:r>
              <a:rPr lang="en-US" smtClean="0"/>
              <a:t>Metode untuk mendapatkan</a:t>
            </a:r>
            <a:r>
              <a:rPr lang="en-US" i="1" smtClean="0"/>
              <a:t> </a:t>
            </a:r>
            <a:r>
              <a:rPr lang="en-US" smtClean="0"/>
              <a:t>format data vektor melalui proses yang yang lama, cukup melelahkan (baik proses digitasi </a:t>
            </a:r>
            <a:r>
              <a:rPr lang="en-US" i="1" smtClean="0"/>
              <a:t>on screen atau </a:t>
            </a:r>
            <a:r>
              <a:rPr lang="en-US" smtClean="0"/>
              <a:t>di meja </a:t>
            </a:r>
            <a:r>
              <a:rPr lang="en-US" i="1" smtClean="0"/>
              <a:t>digitizer)</a:t>
            </a:r>
            <a:endParaRPr lang="en-US" smtClean="0"/>
          </a:p>
          <a:p>
            <a:pPr>
              <a:lnSpc>
                <a:spcPct val="80000"/>
              </a:lnSpc>
            </a:pPr>
            <a:endParaRPr lang="en-US" smtClean="0"/>
          </a:p>
          <a:p>
            <a:pPr>
              <a:lnSpc>
                <a:spcPct val="80000"/>
              </a:lnSpc>
            </a:pPr>
            <a:endParaRPr lang="en-US" smtClean="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fade">
                                      <p:cBhvr>
                                        <p:cTn id="7" dur="2000"/>
                                        <p:tgtEl>
                                          <p:spTgt spid="1085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8547"/>
                                        </p:tgtEl>
                                        <p:attrNameLst>
                                          <p:attrName>style.visibility</p:attrName>
                                        </p:attrNameLst>
                                      </p:cBhvr>
                                      <p:to>
                                        <p:strVal val="visible"/>
                                      </p:to>
                                    </p:set>
                                    <p:animEffect transition="in" filter="fade">
                                      <p:cBhvr>
                                        <p:cTn id="10" dur="2000"/>
                                        <p:tgtEl>
                                          <p:spTgt spid="1085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P spid="108547" grpId="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idx="4294967295"/>
          </p:nvPr>
        </p:nvSpPr>
        <p:spPr/>
        <p:txBody>
          <a:bodyPr/>
          <a:lstStyle/>
          <a:p>
            <a:pPr algn="just"/>
            <a:r>
              <a:rPr lang="en-US" smtClean="0"/>
              <a:t>KELEBIHAN DATA VEKTOR</a:t>
            </a:r>
          </a:p>
        </p:txBody>
      </p:sp>
      <p:sp>
        <p:nvSpPr>
          <p:cNvPr id="109571" name="Rectangle 3"/>
          <p:cNvSpPr>
            <a:spLocks noGrp="1" noChangeArrowheads="1"/>
          </p:cNvSpPr>
          <p:nvPr>
            <p:ph type="body" idx="4294967295"/>
          </p:nvPr>
        </p:nvSpPr>
        <p:spPr/>
        <p:txBody>
          <a:bodyPr/>
          <a:lstStyle/>
          <a:p>
            <a:pPr algn="just"/>
            <a:r>
              <a:rPr lang="en-US" smtClean="0"/>
              <a:t>Memerlukan tempat penyimpanan (</a:t>
            </a:r>
            <a:r>
              <a:rPr lang="en-US" i="1" smtClean="0"/>
              <a:t>disk) di komputer </a:t>
            </a:r>
            <a:r>
              <a:rPr lang="en-US" smtClean="0"/>
              <a:t>yang lebih kecil.</a:t>
            </a:r>
          </a:p>
          <a:p>
            <a:r>
              <a:rPr lang="en-US" smtClean="0"/>
              <a:t>Transformasi koordinat mudah dilakukan.</a:t>
            </a:r>
          </a:p>
          <a:p>
            <a:pPr algn="just"/>
            <a:r>
              <a:rPr lang="en-US" smtClean="0"/>
              <a:t>Memiliki batas-batasnyang teliti, tegas dan jelas sehingga sangat baik untuk pembuatan peta administrasi, persil tanah, dll.</a:t>
            </a:r>
          </a:p>
          <a:p>
            <a:pPr algn="just"/>
            <a:r>
              <a:rPr lang="en-US" smtClean="0"/>
              <a:t>Memiliki resolusi spasial yang tinggi.</a:t>
            </a:r>
          </a:p>
          <a:p>
            <a:endParaRPr lang="en-US" smtClean="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fade">
                                      <p:cBhvr>
                                        <p:cTn id="7" dur="2000"/>
                                        <p:tgtEl>
                                          <p:spTgt spid="1095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9571"/>
                                        </p:tgtEl>
                                        <p:attrNameLst>
                                          <p:attrName>style.visibility</p:attrName>
                                        </p:attrNameLst>
                                      </p:cBhvr>
                                      <p:to>
                                        <p:strVal val="visible"/>
                                      </p:to>
                                    </p:set>
                                    <p:animEffect transition="in" filter="fade">
                                      <p:cBhvr>
                                        <p:cTn id="10" dur="2000"/>
                                        <p:tgtEl>
                                          <p:spTgt spid="109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P spid="109571" grpId="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idx="4294967295"/>
          </p:nvPr>
        </p:nvSpPr>
        <p:spPr/>
        <p:txBody>
          <a:bodyPr/>
          <a:lstStyle/>
          <a:p>
            <a:pPr algn="just"/>
            <a:r>
              <a:rPr lang="en-US" smtClean="0"/>
              <a:t>KELEMAHAN DATA VEKTOR</a:t>
            </a:r>
          </a:p>
        </p:txBody>
      </p:sp>
      <p:sp>
        <p:nvSpPr>
          <p:cNvPr id="110595" name="Rectangle 3"/>
          <p:cNvSpPr>
            <a:spLocks noGrp="1" noChangeArrowheads="1"/>
          </p:cNvSpPr>
          <p:nvPr>
            <p:ph type="body" idx="4294967295"/>
          </p:nvPr>
        </p:nvSpPr>
        <p:spPr/>
        <p:txBody>
          <a:bodyPr/>
          <a:lstStyle/>
          <a:p>
            <a:pPr algn="just"/>
            <a:r>
              <a:rPr lang="en-US" smtClean="0"/>
              <a:t>Memerlukan perangkat lunak dan perangkat keras yang mahal.</a:t>
            </a:r>
          </a:p>
          <a:p>
            <a:pPr algn="just"/>
            <a:r>
              <a:rPr lang="en-US" smtClean="0"/>
              <a:t>Struktur data vektor lebih kompleks dan prosedur-prosedur analisisnya memerlukan kemampuan yang tinggi karena sulit dan rumit.</a:t>
            </a:r>
          </a:p>
          <a:p>
            <a:pPr algn="just"/>
            <a:r>
              <a:rPr lang="en-US" i="1" smtClean="0"/>
              <a:t>Overlay </a:t>
            </a:r>
            <a:r>
              <a:rPr lang="en-US" smtClean="0"/>
              <a:t>beberapa </a:t>
            </a:r>
            <a:r>
              <a:rPr lang="en-US" i="1" smtClean="0"/>
              <a:t>layers</a:t>
            </a:r>
            <a:r>
              <a:rPr lang="en-US" smtClean="0"/>
              <a:t> vektor secara simultan memerlukan waktu yang relatif lama.</a:t>
            </a:r>
          </a:p>
          <a:p>
            <a:pPr algn="just"/>
            <a:r>
              <a:rPr lang="en-US" smtClean="0"/>
              <a:t>Proses keseluruhan untuk mendapatkan lama, peta vektor seringkali mengalami </a:t>
            </a:r>
            <a:r>
              <a:rPr lang="en-US" i="1" smtClean="0"/>
              <a:t>out of date.</a:t>
            </a:r>
            <a:endParaRPr lang="en-US" smtClean="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0594"/>
                                        </p:tgtEl>
                                        <p:attrNameLst>
                                          <p:attrName>style.visibility</p:attrName>
                                        </p:attrNameLst>
                                      </p:cBhvr>
                                      <p:to>
                                        <p:strVal val="visible"/>
                                      </p:to>
                                    </p:set>
                                    <p:animEffect transition="in" filter="fade">
                                      <p:cBhvr>
                                        <p:cTn id="7" dur="2000"/>
                                        <p:tgtEl>
                                          <p:spTgt spid="1105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0595"/>
                                        </p:tgtEl>
                                        <p:attrNameLst>
                                          <p:attrName>style.visibility</p:attrName>
                                        </p:attrNameLst>
                                      </p:cBhvr>
                                      <p:to>
                                        <p:strVal val="visible"/>
                                      </p:to>
                                    </p:set>
                                    <p:animEffect transition="in" filter="fade">
                                      <p:cBhvr>
                                        <p:cTn id="10" dur="2000"/>
                                        <p:tgtEl>
                                          <p:spTgt spid="110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5"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0" y="12700"/>
            <a:ext cx="9144000" cy="673100"/>
          </a:xfrm>
        </p:spPr>
        <p:txBody>
          <a:bodyPr/>
          <a:lstStyle/>
          <a:p>
            <a:pPr algn="l"/>
            <a:r>
              <a:rPr lang="en-SG" sz="2400" smtClean="0"/>
              <a:t>Beberapa alasan  menggunakan SIG </a:t>
            </a:r>
          </a:p>
        </p:txBody>
      </p:sp>
      <p:sp>
        <p:nvSpPr>
          <p:cNvPr id="91139" name="Content Placeholder 2"/>
          <p:cNvSpPr>
            <a:spLocks noGrp="1"/>
          </p:cNvSpPr>
          <p:nvPr>
            <p:ph idx="1"/>
          </p:nvPr>
        </p:nvSpPr>
        <p:spPr>
          <a:xfrm>
            <a:off x="457200" y="685800"/>
            <a:ext cx="8382000" cy="5562600"/>
          </a:xfrm>
        </p:spPr>
        <p:txBody>
          <a:bodyPr/>
          <a:lstStyle/>
          <a:p>
            <a:r>
              <a:rPr lang="en-SG" sz="1800" smtClean="0"/>
              <a:t>1. SIG menggunakan data spasial maupun atribut secara terintegrasi.</a:t>
            </a:r>
          </a:p>
          <a:p>
            <a:r>
              <a:rPr lang="en-SG" sz="1800" smtClean="0"/>
              <a:t>2. SIG dapat digunakansebagai alat bantu interaktif yang menarik dalam usaha meningkatkan pemahaman mengenai konsep lokasi, ruang, kependudukan, dan unsur-unsur geografi yang ada dipermukaan bumi.</a:t>
            </a:r>
          </a:p>
          <a:p>
            <a:r>
              <a:rPr lang="en-SG" sz="1800" smtClean="0"/>
              <a:t>3. SIG dapat memisahkan antara bentuk presentasi dan basis data.</a:t>
            </a:r>
          </a:p>
          <a:p>
            <a:r>
              <a:rPr lang="en-SG" sz="1800" smtClean="0"/>
              <a:t>4. SIG memiliki kemampuan menguraikan unsur-unsur yang ada dipermukaan bumi kedalam beberapa </a:t>
            </a:r>
            <a:r>
              <a:rPr lang="en-SG" sz="1800" i="1" smtClean="0"/>
              <a:t>layer </a:t>
            </a:r>
            <a:r>
              <a:rPr lang="en-SG" sz="1800" smtClean="0"/>
              <a:t>atau </a:t>
            </a:r>
            <a:r>
              <a:rPr lang="en-SG" sz="1800" i="1" smtClean="0"/>
              <a:t>coverage </a:t>
            </a:r>
            <a:r>
              <a:rPr lang="en-SG" sz="1800" smtClean="0"/>
              <a:t>data spasial.</a:t>
            </a:r>
          </a:p>
          <a:p>
            <a:r>
              <a:rPr lang="en-SG" sz="1800" smtClean="0"/>
              <a:t>5. SIG memiliki kemampuan yang sangat baik dalam memvisualisasikan data spasial berikut atributnya.</a:t>
            </a:r>
          </a:p>
          <a:p>
            <a:r>
              <a:rPr lang="en-SG" sz="1800" smtClean="0"/>
              <a:t>6. Operasi SIG dapat dilakukan secara interaktif.</a:t>
            </a:r>
          </a:p>
          <a:p>
            <a:r>
              <a:rPr lang="en-SG" sz="1800" smtClean="0"/>
              <a:t>7. SIG dengan mudah menghasilkan peta-peta tematik.</a:t>
            </a:r>
          </a:p>
          <a:p>
            <a:r>
              <a:rPr lang="en-SG" sz="1800" smtClean="0"/>
              <a:t>8. Operasi SIG dapat di </a:t>
            </a:r>
            <a:r>
              <a:rPr lang="en-SG" sz="1800" i="1" smtClean="0"/>
              <a:t>costumize </a:t>
            </a:r>
            <a:r>
              <a:rPr lang="en-SG" sz="1800" smtClean="0"/>
              <a:t>dengan menggunakan perintah-perintah dalam </a:t>
            </a:r>
            <a:r>
              <a:rPr lang="en-SG" sz="1800" i="1" smtClean="0"/>
              <a:t>bahasa script</a:t>
            </a:r>
            <a:r>
              <a:rPr lang="en-SG" sz="1800" smtClean="0"/>
              <a:t>.</a:t>
            </a:r>
          </a:p>
          <a:p>
            <a:r>
              <a:rPr lang="en-SG" sz="1800" smtClean="0"/>
              <a:t>9. Perangkat lunak SIG menyediakan fasilitas untuk berkomunikasi dengan perangkat lunak lain.</a:t>
            </a:r>
          </a:p>
          <a:p>
            <a:r>
              <a:rPr lang="en-SG" sz="1800" smtClean="0"/>
              <a:t>10. SIG   membantu pekerjaan yang erat kaitannya dengan bidang spasial dan geoinformatika.</a:t>
            </a:r>
          </a:p>
        </p:txBody>
      </p:sp>
      <p:sp>
        <p:nvSpPr>
          <p:cNvPr id="4" name="Slide Number Placeholder 3"/>
          <p:cNvSpPr>
            <a:spLocks noGrp="1"/>
          </p:cNvSpPr>
          <p:nvPr>
            <p:ph type="sldNum" sz="quarter" idx="12"/>
          </p:nvPr>
        </p:nvSpPr>
        <p:spPr/>
        <p:txBody>
          <a:bodyPr/>
          <a:lstStyle/>
          <a:p>
            <a:pPr>
              <a:defRPr/>
            </a:pPr>
            <a:fld id="{689675CC-0FFC-4EC9-B5EE-84B14F816637}" type="slidenum">
              <a:rPr lang="id-ID" smtClean="0"/>
              <a:pPr>
                <a:defRPr/>
              </a:pPr>
              <a:t>75</a:t>
            </a:fld>
            <a:endParaRPr lang="id-ID" sz="1400">
              <a:latin typeface="Arial" charset="0"/>
            </a:endParaRPr>
          </a:p>
        </p:txBody>
      </p:sp>
    </p:spTree>
  </p:cSld>
  <p:clrMapOvr>
    <a:masterClrMapping/>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23D7AF8-7139-4495-846A-D7820D23EBD0}" type="slidenum">
              <a:rPr lang="id-ID"/>
              <a:pPr>
                <a:defRPr/>
              </a:pPr>
              <a:t>8</a:t>
            </a:fld>
            <a:endParaRPr lang="id-ID" sz="1400">
              <a:latin typeface="Arial" charset="0"/>
            </a:endParaRPr>
          </a:p>
        </p:txBody>
      </p:sp>
      <p:sp>
        <p:nvSpPr>
          <p:cNvPr id="34819" name="Rectangle 2"/>
          <p:cNvSpPr>
            <a:spLocks noGrp="1" noChangeArrowheads="1"/>
          </p:cNvSpPr>
          <p:nvPr>
            <p:ph type="title"/>
          </p:nvPr>
        </p:nvSpPr>
        <p:spPr/>
        <p:txBody>
          <a:bodyPr/>
          <a:lstStyle/>
          <a:p>
            <a:endParaRPr lang="ms-MY" smtClean="0"/>
          </a:p>
        </p:txBody>
      </p:sp>
      <p:sp>
        <p:nvSpPr>
          <p:cNvPr id="34820" name="Rectangle 3"/>
          <p:cNvSpPr>
            <a:spLocks noGrp="1" noChangeArrowheads="1"/>
          </p:cNvSpPr>
          <p:nvPr>
            <p:ph type="body" idx="1"/>
          </p:nvPr>
        </p:nvSpPr>
        <p:spPr>
          <a:xfrm>
            <a:off x="457200" y="762000"/>
            <a:ext cx="8382000" cy="5334000"/>
          </a:xfrm>
        </p:spPr>
        <p:txBody>
          <a:bodyPr/>
          <a:lstStyle/>
          <a:p>
            <a:r>
              <a:rPr lang="en-US" sz="3600" smtClean="0"/>
              <a:t>Konsep dasar SIG sebenarnya merupakan sistem penyimpanan dan penyajian data geografis. Peta sebenarnya adalah bentuk SIG. Peta menyimpan data sekaligus menampilkan data. Data yang tersimpan pada peta bersifat relatif tetap, oleh karenanya data yang ditampilkannyapun juga tetap. </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34819"/>
                                        </p:tgtEl>
                                        <p:attrNameLst>
                                          <p:attrName>style.visibility</p:attrName>
                                        </p:attrNameLst>
                                      </p:cBhvr>
                                      <p:to>
                                        <p:strVal val="visible"/>
                                      </p:to>
                                    </p:set>
                                    <p:animEffect transition="in" filter="fade">
                                      <p:cBhvr>
                                        <p:cTn id="7" dur="2000"/>
                                        <p:tgtEl>
                                          <p:spTgt spid="348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820"/>
                                        </p:tgtEl>
                                        <p:attrNameLst>
                                          <p:attrName>style.visibility</p:attrName>
                                        </p:attrNameLst>
                                      </p:cBhvr>
                                      <p:to>
                                        <p:strVal val="visible"/>
                                      </p:to>
                                    </p:set>
                                    <p:animEffect transition="in" filter="fade">
                                      <p:cBhvr>
                                        <p:cTn id="10" dur="2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P spid="34820"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p:txBody>
          <a:bodyPr/>
          <a:lstStyle/>
          <a:p>
            <a:r>
              <a:rPr lang="en-US" sz="3600" b="0" smtClean="0">
                <a:latin typeface="Tahoma" pitchFamily="34" charset="0"/>
              </a:rPr>
              <a:t>SISTEM INFORMASI GEOGRAFIS</a:t>
            </a:r>
          </a:p>
        </p:txBody>
      </p:sp>
      <p:sp>
        <p:nvSpPr>
          <p:cNvPr id="91139" name="Rectangle 3"/>
          <p:cNvSpPr>
            <a:spLocks noGrp="1" noChangeArrowheads="1"/>
          </p:cNvSpPr>
          <p:nvPr>
            <p:ph type="body" idx="4294967295"/>
          </p:nvPr>
        </p:nvSpPr>
        <p:spPr/>
        <p:txBody>
          <a:bodyPr/>
          <a:lstStyle/>
          <a:p>
            <a:pPr>
              <a:lnSpc>
                <a:spcPct val="90000"/>
              </a:lnSpc>
            </a:pPr>
            <a:r>
              <a:rPr lang="en-US" smtClean="0"/>
              <a:t>Manual</a:t>
            </a:r>
          </a:p>
          <a:p>
            <a:pPr>
              <a:lnSpc>
                <a:spcPct val="90000"/>
              </a:lnSpc>
            </a:pPr>
            <a:r>
              <a:rPr lang="en-US" smtClean="0"/>
              <a:t>Digital	: Teknologi Komputer</a:t>
            </a:r>
          </a:p>
          <a:p>
            <a:pPr>
              <a:lnSpc>
                <a:spcPct val="90000"/>
              </a:lnSpc>
            </a:pPr>
            <a:endParaRPr lang="en-US" smtClean="0"/>
          </a:p>
          <a:p>
            <a:pPr>
              <a:lnSpc>
                <a:spcPct val="90000"/>
              </a:lnSpc>
            </a:pPr>
            <a:r>
              <a:rPr lang="en-US" smtClean="0"/>
              <a:t>Teknologi Komputer</a:t>
            </a:r>
          </a:p>
          <a:p>
            <a:pPr>
              <a:lnSpc>
                <a:spcPct val="90000"/>
              </a:lnSpc>
              <a:buFont typeface="Monotype Sorts" pitchFamily="2" charset="2"/>
              <a:buNone/>
            </a:pPr>
            <a:r>
              <a:rPr lang="en-US" smtClean="0"/>
              <a:t>	- 	Menyajikan Data &amp; Informasi    	Secara otomatis.</a:t>
            </a:r>
          </a:p>
          <a:p>
            <a:pPr algn="just">
              <a:lnSpc>
                <a:spcPct val="90000"/>
              </a:lnSpc>
              <a:buFont typeface="Monotype Sorts" pitchFamily="2" charset="2"/>
              <a:buNone/>
            </a:pPr>
            <a:r>
              <a:rPr lang="en-US" smtClean="0"/>
              <a:t>	- 	Kecepatan &amp; Kelenturan 	yang 	baik 	dalam  	luaran/ output 	maupun 	analisis.</a:t>
            </a:r>
          </a:p>
          <a:p>
            <a:pPr algn="just">
              <a:lnSpc>
                <a:spcPct val="90000"/>
              </a:lnSpc>
              <a:buFont typeface="Monotype Sorts" pitchFamily="2" charset="2"/>
              <a:buNone/>
            </a:pPr>
            <a:r>
              <a:rPr lang="en-US" smtClean="0"/>
              <a:t>	- 	Otomasi Kartografi</a:t>
            </a:r>
          </a:p>
          <a:p>
            <a:pPr>
              <a:lnSpc>
                <a:spcPct val="90000"/>
              </a:lnSpc>
              <a:buFont typeface="Monotype Sorts" pitchFamily="2" charset="2"/>
              <a:buNone/>
            </a:pPr>
            <a:endParaRPr lang="en-US" smtClean="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fade">
                                      <p:cBhvr>
                                        <p:cTn id="7" dur="2000"/>
                                        <p:tgtEl>
                                          <p:spTgt spid="911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1139"/>
                                        </p:tgtEl>
                                        <p:attrNameLst>
                                          <p:attrName>style.visibility</p:attrName>
                                        </p:attrNameLst>
                                      </p:cBhvr>
                                      <p:to>
                                        <p:strVal val="visible"/>
                                      </p:to>
                                    </p:set>
                                    <p:animEffect transition="in" filter="fade">
                                      <p:cBhvr>
                                        <p:cTn id="10" dur="2000"/>
                                        <p:tgtEl>
                                          <p:spTgt spid="91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p:bldLst>
  </p:timing>
</p:sld>
</file>

<file path=ppt/theme/theme1.xml><?xml version="1.0" encoding="utf-8"?>
<a:theme xmlns:a="http://schemas.openxmlformats.org/drawingml/2006/main" name="DPT">
  <a:themeElements>
    <a:clrScheme name="DPT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07763"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07763"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PT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PT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PT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PT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PT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10.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11.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12.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13.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14.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15.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16.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17.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18.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19.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2.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20.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21.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22.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23.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24.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25.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26.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27.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28.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29.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3.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30.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31.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32.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33.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34.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35.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36.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37.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38.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39.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4.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40.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41.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42.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43.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44.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45.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46.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47.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48.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49.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5.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50.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51.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52.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53.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54.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55.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56.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57.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58.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6.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7.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8.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ppt/theme/themeOverride9.xml><?xml version="1.0" encoding="utf-8"?>
<a:themeOverride xmlns:a="http://schemas.openxmlformats.org/drawingml/2006/main">
  <a:clrScheme name="DP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emplate/>
  <TotalTime>4048</TotalTime>
  <Words>2537</Words>
  <Application>Microsoft Office PowerPoint</Application>
  <PresentationFormat>On-screen Show (4:3)</PresentationFormat>
  <Paragraphs>452</Paragraphs>
  <Slides>75</Slides>
  <Notes>0</Notes>
  <HiddenSlides>1</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5" baseType="lpstr">
      <vt:lpstr>Arial</vt:lpstr>
      <vt:lpstr>Times New Roman</vt:lpstr>
      <vt:lpstr>Monotype Sorts</vt:lpstr>
      <vt:lpstr>Tahoma</vt:lpstr>
      <vt:lpstr>Andalus</vt:lpstr>
      <vt:lpstr>Bodoni MT</vt:lpstr>
      <vt:lpstr>FangSong</vt:lpstr>
      <vt:lpstr>Agency FB</vt:lpstr>
      <vt:lpstr>DPT</vt:lpstr>
      <vt:lpstr>CorelXARA Document</vt:lpstr>
      <vt:lpstr>RUANG LINGKUP SIG</vt:lpstr>
      <vt:lpstr>SISTEM INFORMASI GEOGRAFIS </vt:lpstr>
      <vt:lpstr>SISTEM INFORMASI GEOGRAFIS </vt:lpstr>
      <vt:lpstr>SISTEM INFORMASI GEOGRAFIS</vt:lpstr>
      <vt:lpstr>SISTEM INFORMASI GEOGRAFIS</vt:lpstr>
      <vt:lpstr>Slide 6</vt:lpstr>
      <vt:lpstr>Slide 7</vt:lpstr>
      <vt:lpstr>Slide 8</vt:lpstr>
      <vt:lpstr>SISTEM INFORMASI GEOGRAFIS</vt:lpstr>
      <vt:lpstr>Konsep dasar SIG</vt:lpstr>
      <vt:lpstr>Slide 11</vt:lpstr>
      <vt:lpstr>Slide 12</vt:lpstr>
      <vt:lpstr>Slide 13</vt:lpstr>
      <vt:lpstr>Beda SIG modern dan tradisional</vt:lpstr>
      <vt:lpstr>Keunggulan SIG</vt:lpstr>
      <vt:lpstr>Manfaat SIG </vt:lpstr>
      <vt:lpstr>Manajemen  SIG</vt:lpstr>
      <vt:lpstr>Mendeskripsikan komponen SIG</vt:lpstr>
      <vt:lpstr>Komponen SIG</vt:lpstr>
      <vt:lpstr>Komponen Inf Geo</vt:lpstr>
      <vt:lpstr>Perangkat keras (Hardware) </vt:lpstr>
      <vt:lpstr>Perangkat Lunak  </vt:lpstr>
      <vt:lpstr>Input data</vt:lpstr>
      <vt:lpstr>Managemen data</vt:lpstr>
      <vt:lpstr>Output data</vt:lpstr>
      <vt:lpstr>Mendiskripsikan Unsur-unsur esesnsial dalam SIG</vt:lpstr>
      <vt:lpstr>DATA DALAM SIG</vt:lpstr>
      <vt:lpstr>Data Spatial</vt:lpstr>
      <vt:lpstr>Sumber Data </vt:lpstr>
      <vt:lpstr>Basis data</vt:lpstr>
      <vt:lpstr>Citra Indraja</vt:lpstr>
      <vt:lpstr>Data lapangan</vt:lpstr>
      <vt:lpstr>Data peta</vt:lpstr>
      <vt:lpstr>Data citra</vt:lpstr>
      <vt:lpstr>Pekerjaan-pekerjaan SIG</vt:lpstr>
      <vt:lpstr>Cara  kerja SIG </vt:lpstr>
      <vt:lpstr>DATA</vt:lpstr>
      <vt:lpstr>DIGITAL</vt:lpstr>
      <vt:lpstr>Penyajian data SIG  </vt:lpstr>
      <vt:lpstr>Kemampuan SIG</vt:lpstr>
      <vt:lpstr>Aplikasi sederhana</vt:lpstr>
      <vt:lpstr>APLIKASI SIG</vt:lpstr>
      <vt:lpstr>Entity </vt:lpstr>
      <vt:lpstr>Entity terdiri dari:</vt:lpstr>
      <vt:lpstr>Klasifikasi entity</vt:lpstr>
      <vt:lpstr>Atribut Entity</vt:lpstr>
      <vt:lpstr>Relasi Entity</vt:lpstr>
      <vt:lpstr>Model data</vt:lpstr>
      <vt:lpstr>Informasi tanpa dimensi berupa titik</vt:lpstr>
      <vt:lpstr>Informasi SATU dimensi berupa GARIS</vt:lpstr>
      <vt:lpstr>Informasi dua dimensi berupa poligon</vt:lpstr>
      <vt:lpstr>Objek tiga dimensi  </vt:lpstr>
      <vt:lpstr>Model data spasial</vt:lpstr>
      <vt:lpstr>DIGITAL</vt:lpstr>
      <vt:lpstr>SUMBER DATA</vt:lpstr>
      <vt:lpstr>BASIS DATA SIG</vt:lpstr>
      <vt:lpstr>JENIS DATA SIG</vt:lpstr>
      <vt:lpstr>DATA ATRIBUT</vt:lpstr>
      <vt:lpstr>DATA RASTER</vt:lpstr>
      <vt:lpstr>INPUT DATA RASTER</vt:lpstr>
      <vt:lpstr>Karakteristik Layer Raster</vt:lpstr>
      <vt:lpstr>Sampling raster</vt:lpstr>
      <vt:lpstr>Layer Raster</vt:lpstr>
      <vt:lpstr>MODEL DATA VEKTOR</vt:lpstr>
      <vt:lpstr>DATA VEKTOR</vt:lpstr>
      <vt:lpstr>Model Data Vektor</vt:lpstr>
      <vt:lpstr>MODEL DATA VEKTOR</vt:lpstr>
      <vt:lpstr>2. GARIS (LINE)</vt:lpstr>
      <vt:lpstr>3. AREA (POLYGON)</vt:lpstr>
      <vt:lpstr>4. TIGA DEMENSI</vt:lpstr>
      <vt:lpstr>KELEBIHAN DATA RASTER</vt:lpstr>
      <vt:lpstr>KELEMAHAN DATA RASTER</vt:lpstr>
      <vt:lpstr>KELEBIHAN DATA VEKTOR</vt:lpstr>
      <vt:lpstr>KELEMAHAN DATA VEKTOR</vt:lpstr>
      <vt:lpstr>Beberapa alasan  menggunakan SIG </vt:lpstr>
    </vt:vector>
  </TitlesOfParts>
  <Company>DPT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Self-Evaluation Report (Laporan Evaluasi Diri)</dc:title>
  <dc:creator>DPT</dc:creator>
  <cp:lastModifiedBy>User</cp:lastModifiedBy>
  <cp:revision>327</cp:revision>
  <cp:lastPrinted>2002-04-05T11:57:05Z</cp:lastPrinted>
  <dcterms:created xsi:type="dcterms:W3CDTF">2001-09-03T14:05:52Z</dcterms:created>
  <dcterms:modified xsi:type="dcterms:W3CDTF">2011-04-21T01:27:03Z</dcterms:modified>
</cp:coreProperties>
</file>