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1"/>
  </p:notesMasterIdLst>
  <p:sldIdLst>
    <p:sldId id="329" r:id="rId2"/>
    <p:sldId id="379" r:id="rId3"/>
    <p:sldId id="610" r:id="rId4"/>
    <p:sldId id="612" r:id="rId5"/>
    <p:sldId id="616" r:id="rId6"/>
    <p:sldId id="571" r:id="rId7"/>
    <p:sldId id="578" r:id="rId8"/>
    <p:sldId id="580" r:id="rId9"/>
    <p:sldId id="572" r:id="rId10"/>
    <p:sldId id="574" r:id="rId11"/>
    <p:sldId id="575" r:id="rId12"/>
    <p:sldId id="576" r:id="rId13"/>
    <p:sldId id="577" r:id="rId14"/>
    <p:sldId id="457" r:id="rId15"/>
    <p:sldId id="465" r:id="rId16"/>
    <p:sldId id="486" r:id="rId17"/>
    <p:sldId id="484" r:id="rId18"/>
    <p:sldId id="466" r:id="rId19"/>
    <p:sldId id="459" r:id="rId20"/>
    <p:sldId id="460" r:id="rId21"/>
    <p:sldId id="461" r:id="rId22"/>
    <p:sldId id="468" r:id="rId23"/>
    <p:sldId id="472" r:id="rId24"/>
    <p:sldId id="473" r:id="rId25"/>
    <p:sldId id="583" r:id="rId26"/>
    <p:sldId id="462" r:id="rId27"/>
    <p:sldId id="463" r:id="rId28"/>
    <p:sldId id="488" r:id="rId29"/>
    <p:sldId id="487" r:id="rId30"/>
    <p:sldId id="341" r:id="rId31"/>
    <p:sldId id="342" r:id="rId32"/>
    <p:sldId id="433" r:id="rId33"/>
    <p:sldId id="344" r:id="rId34"/>
    <p:sldId id="431" r:id="rId35"/>
    <p:sldId id="345" r:id="rId36"/>
    <p:sldId id="346" r:id="rId37"/>
    <p:sldId id="373" r:id="rId38"/>
    <p:sldId id="343" r:id="rId39"/>
    <p:sldId id="372" r:id="rId40"/>
    <p:sldId id="453" r:id="rId41"/>
    <p:sldId id="347" r:id="rId42"/>
    <p:sldId id="489" r:id="rId43"/>
    <p:sldId id="490" r:id="rId44"/>
    <p:sldId id="491" r:id="rId45"/>
    <p:sldId id="492" r:id="rId46"/>
    <p:sldId id="511" r:id="rId47"/>
    <p:sldId id="513" r:id="rId48"/>
    <p:sldId id="493" r:id="rId49"/>
    <p:sldId id="494" r:id="rId50"/>
    <p:sldId id="495" r:id="rId51"/>
    <p:sldId id="496" r:id="rId52"/>
    <p:sldId id="498" r:id="rId53"/>
    <p:sldId id="504" r:id="rId54"/>
    <p:sldId id="505" r:id="rId55"/>
    <p:sldId id="507" r:id="rId56"/>
    <p:sldId id="508" r:id="rId57"/>
    <p:sldId id="509" r:id="rId58"/>
    <p:sldId id="510" r:id="rId59"/>
    <p:sldId id="499" r:id="rId60"/>
    <p:sldId id="501" r:id="rId61"/>
    <p:sldId id="500" r:id="rId62"/>
    <p:sldId id="497" r:id="rId63"/>
    <p:sldId id="600" r:id="rId64"/>
    <p:sldId id="602" r:id="rId65"/>
    <p:sldId id="603" r:id="rId66"/>
    <p:sldId id="608" r:id="rId67"/>
    <p:sldId id="514" r:id="rId68"/>
    <p:sldId id="349" r:id="rId69"/>
    <p:sldId id="350" r:id="rId70"/>
    <p:sldId id="556" r:id="rId71"/>
    <p:sldId id="557" r:id="rId72"/>
    <p:sldId id="560" r:id="rId73"/>
    <p:sldId id="535" r:id="rId74"/>
    <p:sldId id="534" r:id="rId75"/>
    <p:sldId id="541" r:id="rId76"/>
    <p:sldId id="553" r:id="rId77"/>
    <p:sldId id="517" r:id="rId78"/>
    <p:sldId id="516" r:id="rId79"/>
    <p:sldId id="518" r:id="rId80"/>
    <p:sldId id="519" r:id="rId81"/>
    <p:sldId id="520" r:id="rId82"/>
    <p:sldId id="523" r:id="rId83"/>
    <p:sldId id="524" r:id="rId84"/>
    <p:sldId id="525" r:id="rId85"/>
    <p:sldId id="526" r:id="rId86"/>
    <p:sldId id="527" r:id="rId87"/>
    <p:sldId id="528" r:id="rId88"/>
    <p:sldId id="529" r:id="rId89"/>
    <p:sldId id="530" r:id="rId90"/>
    <p:sldId id="531" r:id="rId91"/>
    <p:sldId id="426" r:id="rId92"/>
    <p:sldId id="353" r:id="rId93"/>
    <p:sldId id="477" r:id="rId94"/>
    <p:sldId id="354" r:id="rId95"/>
    <p:sldId id="480" r:id="rId96"/>
    <p:sldId id="356" r:id="rId97"/>
    <p:sldId id="332" r:id="rId98"/>
    <p:sldId id="333" r:id="rId99"/>
    <p:sldId id="334" r:id="rId100"/>
    <p:sldId id="335" r:id="rId101"/>
    <p:sldId id="336" r:id="rId102"/>
    <p:sldId id="337" r:id="rId103"/>
    <p:sldId id="338" r:id="rId104"/>
    <p:sldId id="339" r:id="rId105"/>
    <p:sldId id="340" r:id="rId106"/>
    <p:sldId id="358" r:id="rId107"/>
    <p:sldId id="371" r:id="rId108"/>
    <p:sldId id="383" r:id="rId109"/>
    <p:sldId id="359" r:id="rId110"/>
    <p:sldId id="365" r:id="rId111"/>
    <p:sldId id="476" r:id="rId112"/>
    <p:sldId id="479" r:id="rId113"/>
    <p:sldId id="366" r:id="rId114"/>
    <p:sldId id="367" r:id="rId115"/>
    <p:sldId id="364" r:id="rId116"/>
    <p:sldId id="360" r:id="rId117"/>
    <p:sldId id="389" r:id="rId118"/>
    <p:sldId id="361" r:id="rId119"/>
    <p:sldId id="362" r:id="rId1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F3300"/>
    <a:srgbClr val="0000CC"/>
    <a:srgbClr val="CC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314" autoAdjust="0"/>
    <p:restoredTop sz="86445" autoAdjust="0"/>
  </p:normalViewPr>
  <p:slideViewPr>
    <p:cSldViewPr>
      <p:cViewPr>
        <p:scale>
          <a:sx n="50" d="100"/>
          <a:sy n="50" d="100"/>
        </p:scale>
        <p:origin x="-1158" y="-3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3EB3727-F232-4C1D-A2FC-8B4FB0E3AB6A}" type="datetimeFigureOut">
              <a:rPr lang="en-US"/>
              <a:pPr>
                <a:defRPr/>
              </a:pPr>
              <a:t>4/21/2011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76B3F65-B3A9-4857-840F-366BA6F9EFD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7BDB7E-3376-4883-ABC7-BC66CBFC1A84}"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5BD99C-3C78-49AA-8050-863CFA899627}" type="slidenum">
              <a:rPr lang="en-US" smtClean="0"/>
              <a:pPr/>
              <a:t>35</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DBD3A1-DA94-4FE1-A2DE-EFE671281A7A}" type="slidenum">
              <a:rPr lang="en-US" smtClean="0"/>
              <a:pPr/>
              <a:t>36</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D03850-9CA6-4F89-8DBD-08044EB3A9D5}" type="slidenum">
              <a:rPr lang="en-US" smtClean="0"/>
              <a:pPr/>
              <a:t>37</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4DA161-D513-443E-8E1F-9BFE4E66FFA5}" type="slidenum">
              <a:rPr lang="en-US" smtClean="0"/>
              <a:pPr/>
              <a:t>38</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4A5E3C-CB5C-4912-B951-FB3122F28486}" type="slidenum">
              <a:rPr lang="en-US" smtClean="0"/>
              <a:pPr/>
              <a:t>39</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AD170D-40A6-44A0-977C-AD752E549BA4}" type="slidenum">
              <a:rPr lang="en-US" smtClean="0"/>
              <a:pPr/>
              <a:t>41</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SG"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D507CE-CABD-40F3-91F9-BBE25F9ABFC9}" type="slidenum">
              <a:rPr lang="en-US" smtClean="0"/>
              <a:pPr/>
              <a:t>55</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B0890B-6BC6-4665-ABD9-D6E7307E8C80}" type="slidenum">
              <a:rPr lang="en-US" smtClean="0"/>
              <a:pPr/>
              <a:t>68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8EA141-1ACE-4E4C-B9B9-6991BD355D16}" type="slidenum">
              <a:rPr lang="en-US" smtClean="0"/>
              <a:pPr/>
              <a:t>69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336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C46B74F-7BAB-4464-9BD4-5E1A4303CF14}" type="slidenum">
              <a:rPr lang="en-US" sz="1200"/>
              <a:pPr algn="r"/>
              <a:t>73</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43E24D-B5DF-405B-9CD7-37D9FC7B6D0F}"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43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B5DB588-0408-4F1B-A5C7-42FE209847EE}" type="slidenum">
              <a:rPr lang="en-US" sz="1200"/>
              <a:pPr algn="r"/>
              <a:t>74</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EAA62BF-7009-4E89-AF8E-E730624604B7}" type="slidenum">
              <a:rPr lang="en-US" sz="1200"/>
              <a:pPr algn="r"/>
              <a:t>75</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643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CE7D615-2843-4B4C-BA5B-B8DBB9AE9999}" type="slidenum">
              <a:rPr lang="en-US" sz="1200"/>
              <a:pPr algn="r"/>
              <a:t>76</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5E0720-2E7D-4A1F-AA2D-280EE232831E}" type="slidenum">
              <a:rPr lang="en-US" smtClean="0"/>
              <a:pPr/>
              <a:t>91</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842350-D06E-4AB1-A5E2-5FD4D5FFEFC2}" type="slidenum">
              <a:rPr lang="en-US" smtClean="0"/>
              <a:pPr/>
              <a:t>92</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D3E39F-8B0C-423F-A2BD-A20F76A2E66D}" type="slidenum">
              <a:rPr lang="en-US" smtClean="0"/>
              <a:pPr/>
              <a:t>94</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0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A654C0-AADE-4AD7-A0C8-D3C15680E70D}" type="slidenum">
              <a:rPr lang="en-US" smtClean="0"/>
              <a:pPr/>
              <a:t>96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35CE69-ADC9-48C9-A95B-4FE076D0D9E3}" type="slidenum">
              <a:rPr lang="en-US" smtClean="0"/>
              <a:pPr/>
              <a:t>97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B519DD-3248-4FF7-97F8-77E891B6F8D1}" type="slidenum">
              <a:rPr lang="en-US" smtClean="0"/>
              <a:pPr/>
              <a:t>98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D593E9-2478-4B4C-8489-822BD809CFE9}" type="slidenum">
              <a:rPr lang="en-US" smtClean="0"/>
              <a:pPr/>
              <a:t>99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F5A130-7A1D-47DE-8430-4C9C4D99802C}"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E72053-FADD-4341-9A59-422CE844D2E1}" type="slidenum">
              <a:rPr lang="en-US" smtClean="0"/>
              <a:pPr/>
              <a:t>100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46B402-DC92-429C-833F-97E936E497E9}" type="slidenum">
              <a:rPr lang="en-US" smtClean="0"/>
              <a:pPr/>
              <a:t>101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1CA50F-ADD8-4F3A-953A-973FD325A087}" type="slidenum">
              <a:rPr lang="en-US" smtClean="0"/>
              <a:pPr/>
              <a:t>102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ADD73E-AD7A-496F-B00A-DC9B88EA07F8}" type="slidenum">
              <a:rPr lang="en-US" smtClean="0"/>
              <a:pPr/>
              <a:t>103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8D29FC-3E75-42B5-927C-FE5D8809A26F}" type="slidenum">
              <a:rPr lang="en-US" smtClean="0"/>
              <a:pPr/>
              <a:t>104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15DDBA-DBDD-4EBC-B0EA-5EFDD933CB53}" type="slidenum">
              <a:rPr lang="en-US" smtClean="0"/>
              <a:pPr/>
              <a:t>105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932895-E3CF-4813-A1A3-F11655EE82D3}" type="slidenum">
              <a:rPr lang="en-US" smtClean="0"/>
              <a:pPr/>
              <a:t>106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5DA048-3CA4-4EF6-B34E-1443DF891F09}" type="slidenum">
              <a:rPr lang="en-US" smtClean="0"/>
              <a:pPr/>
              <a:t>107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8A6B07-3E43-4E1D-9DFE-46261860D36E}" type="slidenum">
              <a:rPr lang="en-US" smtClean="0"/>
              <a:pPr/>
              <a:t>109</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C80DCC-9C04-41D9-AC61-B572FCDE64AF}" type="slidenum">
              <a:rPr lang="en-US" smtClean="0"/>
              <a:pPr/>
              <a:t>110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566AFD-40AC-4AA0-B73C-96D17BE92810}"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486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2E463AD-842C-4606-B178-6718E151DEF8}" type="slidenum">
              <a:rPr lang="en-US" sz="1200"/>
              <a:pPr algn="r"/>
              <a:t>111</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85E965-C87F-4F0F-851E-D237CC35AB59}" type="slidenum">
              <a:rPr lang="en-US" smtClean="0"/>
              <a:pPr/>
              <a:t>113</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C088B5-FE8F-4090-887A-4C21A4B77A24}" type="slidenum">
              <a:rPr lang="en-US" smtClean="0"/>
              <a:pPr/>
              <a:t>114</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60DC33-0F48-4201-BAD6-87F2925A1A49}" type="slidenum">
              <a:rPr lang="en-US" smtClean="0"/>
              <a:pPr/>
              <a:t>115</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8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8527B2-97D9-436A-8AA2-43333AFEFD67}" type="slidenum">
              <a:rPr lang="en-US" smtClean="0"/>
              <a:pPr/>
              <a:t>116</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9308CE-3457-4264-BC0B-ABC6FE8389A2}" type="slidenum">
              <a:rPr lang="en-US" smtClean="0"/>
              <a:pPr/>
              <a:t>118</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BD6D0E-8999-47E6-B371-D322E82D1E80}" type="slidenum">
              <a:rPr lang="en-US" smtClean="0"/>
              <a:pPr/>
              <a:t>119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5A2AA5-EFBC-4D8B-82DE-C32B5B3F0A3C}"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SG"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8E5BF2E-E957-4916-8EAC-5069FDB0A8D3}" type="slidenum">
              <a:rPr lang="en-US" smtClean="0"/>
              <a:pPr/>
              <a:t>13</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8356AF-4A41-445F-B2FD-1AC3AF30C383}" type="slidenum">
              <a:rPr lang="en-US" smtClean="0"/>
              <a:pPr/>
              <a:t>30</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6FEC0B-305F-4B1B-B1DD-32555D861E79}" type="slidenum">
              <a:rPr lang="en-US" smtClean="0"/>
              <a:pPr/>
              <a:t>31</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DF3DDE-2BBF-4FF7-B542-B2D286751522}" type="slidenum">
              <a:rPr lang="en-US" smtClean="0"/>
              <a:pPr/>
              <a:t>33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DE2CA9-0CAF-4ACA-898E-D9C6D846EA7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4C4BB4-A8CF-4526-BA67-BA9D8F053D0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5CD1C8-4FF9-4267-A209-556B9C8D175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883E41-9D83-49D6-8DCB-4B77DB32A8A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577946-E94D-434E-8D12-37AD2AE7F89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897AB6-B107-486E-A02D-71201304D05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B5737C-8990-4AFB-8671-1537095BEEC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6533B7-7AC8-4F6B-9A09-C6CAD7A48DD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0AACF3-8884-4ACE-9C3B-A1BD26A379B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7F85C0-A4B1-42C5-88F3-A389563F614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75CB1C-6058-4B54-A6C6-7CD4C3D1D79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1B3534-9241-4995-944F-71432506CC4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FA620F3-923C-4D06-BA40-F242AC0271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slide" Target="slide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0" y="0"/>
            <a:ext cx="9144000" cy="6858000"/>
          </a:xfrm>
          <a:solidFill>
            <a:schemeClr val="folHlink"/>
          </a:solidFill>
        </p:spPr>
        <p:txBody>
          <a:bodyPr/>
          <a:lstStyle/>
          <a:p>
            <a:pPr eaLnBrk="1" hangingPunct="1"/>
            <a:r>
              <a:rPr lang="en-US" sz="6600" smtClean="0">
                <a:solidFill>
                  <a:srgbClr val="CC3300"/>
                </a:solidFill>
              </a:rPr>
              <a:t>GEOLOGI  INDONESIA</a:t>
            </a:r>
            <a:br>
              <a:rPr lang="en-US" sz="6600" smtClean="0">
                <a:solidFill>
                  <a:srgbClr val="CC3300"/>
                </a:solidFill>
              </a:rPr>
            </a:br>
            <a:r>
              <a:rPr lang="en-US" sz="4000" i="1" smtClean="0">
                <a:solidFill>
                  <a:schemeClr val="tx1"/>
                </a:solidFill>
              </a:rPr>
              <a:t>Suhadi Purwantara, Dipl.G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b="1" smtClean="0"/>
              <a:t>Geosinklin-Geantiklin</a:t>
            </a:r>
          </a:p>
        </p:txBody>
      </p:sp>
      <p:sp>
        <p:nvSpPr>
          <p:cNvPr id="11267" name="Rectangle 3"/>
          <p:cNvSpPr>
            <a:spLocks noGrp="1" noChangeArrowheads="1"/>
          </p:cNvSpPr>
          <p:nvPr>
            <p:ph type="body" idx="1"/>
          </p:nvPr>
        </p:nvSpPr>
        <p:spPr/>
        <p:txBody>
          <a:bodyPr/>
          <a:lstStyle/>
          <a:p>
            <a:r>
              <a:rPr lang="en-US" b="1" smtClean="0"/>
              <a:t>Lengkungan (Busur) dalam bergunung api:</a:t>
            </a:r>
            <a:r>
              <a:rPr lang="en-US" smtClean="0"/>
              <a:t> Sumatera, Jawa, Nusa Tenggara, Banda, Sulawesi, Sangir, terus ke Filipina</a:t>
            </a:r>
          </a:p>
          <a:p>
            <a:r>
              <a:rPr lang="en-US" b="1" smtClean="0"/>
              <a:t>Lengkungan (Busur) luar tak bergunung api :</a:t>
            </a:r>
            <a:r>
              <a:rPr lang="en-US" smtClean="0"/>
              <a:t> Nias, Mentawai, Sumba, Timor, Tanimbar, Seram, Buru, Sulawesi tenggara, dan Sulawesi Timur laut.  </a:t>
            </a:r>
          </a:p>
          <a:p>
            <a:endParaRPr lang="en-US"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mtClean="0"/>
              <a:t>Blok Paternoster</a:t>
            </a:r>
          </a:p>
        </p:txBody>
      </p:sp>
      <p:sp>
        <p:nvSpPr>
          <p:cNvPr id="103427" name="Rectangle 3"/>
          <p:cNvSpPr>
            <a:spLocks noGrp="1" noChangeArrowheads="1"/>
          </p:cNvSpPr>
          <p:nvPr>
            <p:ph type="body" idx="1"/>
          </p:nvPr>
        </p:nvSpPr>
        <p:spPr/>
        <p:txBody>
          <a:bodyPr/>
          <a:lstStyle/>
          <a:p>
            <a:pPr eaLnBrk="1" hangingPunct="1"/>
            <a:r>
              <a:rPr lang="en-US" smtClean="0"/>
              <a:t>Wilayah tektonik Kalimantan Tenggara</a:t>
            </a:r>
          </a:p>
          <a:p>
            <a:pPr eaLnBrk="1" hangingPunct="1"/>
            <a:r>
              <a:rPr lang="en-US" smtClean="0"/>
              <a:t>Hanya sebagian kecil yang terangkat</a:t>
            </a:r>
          </a:p>
          <a:p>
            <a:pPr eaLnBrk="1" hangingPunct="1"/>
            <a:endParaRPr lang="en-US"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mtClean="0"/>
              <a:t>Meratus Graben</a:t>
            </a:r>
          </a:p>
        </p:txBody>
      </p:sp>
      <p:sp>
        <p:nvSpPr>
          <p:cNvPr id="104451" name="Rectangle 3"/>
          <p:cNvSpPr>
            <a:spLocks noGrp="1" noChangeArrowheads="1"/>
          </p:cNvSpPr>
          <p:nvPr>
            <p:ph type="body" idx="1"/>
          </p:nvPr>
        </p:nvSpPr>
        <p:spPr/>
        <p:txBody>
          <a:bodyPr/>
          <a:lstStyle/>
          <a:p>
            <a:pPr eaLnBrk="1" hangingPunct="1">
              <a:buFontTx/>
              <a:buNone/>
            </a:pPr>
            <a:endParaRPr lang="en-US" smtClean="0"/>
          </a:p>
          <a:p>
            <a:pPr eaLnBrk="1" hangingPunct="1"/>
            <a:r>
              <a:rPr lang="en-US" smtClean="0"/>
              <a:t>Tenggara Kalimantan</a:t>
            </a:r>
          </a:p>
          <a:p>
            <a:pPr eaLnBrk="1" hangingPunct="1"/>
            <a:r>
              <a:rPr lang="en-US" smtClean="0"/>
              <a:t>Antara Schwaner dan Paternoster</a:t>
            </a:r>
          </a:p>
          <a:p>
            <a:pPr eaLnBrk="1" hangingPunct="1"/>
            <a:r>
              <a:rPr lang="en-US" smtClean="0"/>
              <a:t>Sedimentasi tebal, terangkat, terlipat, tersesar, menjadi Cekungan Kutai</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smtClean="0"/>
              <a:t>Tingian Kuching</a:t>
            </a:r>
          </a:p>
        </p:txBody>
      </p:sp>
      <p:sp>
        <p:nvSpPr>
          <p:cNvPr id="105475" name="Rectangle 3"/>
          <p:cNvSpPr>
            <a:spLocks noGrp="1" noChangeArrowheads="1"/>
          </p:cNvSpPr>
          <p:nvPr>
            <p:ph type="body" idx="1"/>
          </p:nvPr>
        </p:nvSpPr>
        <p:spPr/>
        <p:txBody>
          <a:bodyPr/>
          <a:lstStyle/>
          <a:p>
            <a:pPr eaLnBrk="1" hangingPunct="1"/>
            <a:r>
              <a:rPr lang="en-US" smtClean="0"/>
              <a:t>Memisahkan kalimantan barat laut dengan cekungan Kutai di sebelah timur</a:t>
            </a:r>
          </a:p>
          <a:p>
            <a:pPr eaLnBrk="1" hangingPunct="1"/>
            <a:endParaRPr lang="en-US" smtClean="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sz="6000" smtClean="0"/>
              <a:t>Cekungan</a:t>
            </a:r>
          </a:p>
        </p:txBody>
      </p:sp>
      <p:sp>
        <p:nvSpPr>
          <p:cNvPr id="106499" name="Rectangle 3"/>
          <p:cNvSpPr>
            <a:spLocks noGrp="1" noChangeArrowheads="1"/>
          </p:cNvSpPr>
          <p:nvPr>
            <p:ph type="body" idx="1"/>
          </p:nvPr>
        </p:nvSpPr>
        <p:spPr/>
        <p:txBody>
          <a:bodyPr/>
          <a:lstStyle/>
          <a:p>
            <a:pPr eaLnBrk="1" hangingPunct="1"/>
            <a:r>
              <a:rPr lang="en-US" sz="4400" smtClean="0"/>
              <a:t>Cekungan Tarakan</a:t>
            </a:r>
          </a:p>
          <a:p>
            <a:pPr eaLnBrk="1" hangingPunct="1"/>
            <a:r>
              <a:rPr lang="en-US" sz="4400" smtClean="0"/>
              <a:t>Cekungan Kutai</a:t>
            </a:r>
          </a:p>
          <a:p>
            <a:pPr eaLnBrk="1" hangingPunct="1"/>
            <a:endParaRPr lang="en-US" sz="4400" smtClean="0"/>
          </a:p>
          <a:p>
            <a:pPr eaLnBrk="1" hangingPunct="1"/>
            <a:endParaRPr lang="en-US" sz="4400" smtClean="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5"/>
          <p:cNvSpPr>
            <a:spLocks noGrp="1" noChangeArrowheads="1"/>
          </p:cNvSpPr>
          <p:nvPr>
            <p:ph type="title"/>
          </p:nvPr>
        </p:nvSpPr>
        <p:spPr/>
        <p:txBody>
          <a:bodyPr/>
          <a:lstStyle/>
          <a:p>
            <a:pPr eaLnBrk="1" hangingPunct="1"/>
            <a:endParaRPr lang="en-US" smtClean="0"/>
          </a:p>
        </p:txBody>
      </p:sp>
      <p:pic>
        <p:nvPicPr>
          <p:cNvPr id="107523" name="Picture 3"/>
          <p:cNvPicPr>
            <a:picLocks noChangeAspect="1" noChangeArrowheads="1"/>
          </p:cNvPicPr>
          <p:nvPr>
            <p:ph type="body" sz="half" idx="1"/>
          </p:nvPr>
        </p:nvPicPr>
        <p:blipFill>
          <a:blip r:embed="rId3"/>
          <a:srcRect/>
          <a:stretch>
            <a:fillRect/>
          </a:stretch>
        </p:blipFill>
        <p:spPr>
          <a:xfrm>
            <a:off x="642938" y="309563"/>
            <a:ext cx="6016625" cy="5357812"/>
          </a:xfrm>
          <a:noFill/>
        </p:spPr>
      </p:pic>
      <p:sp>
        <p:nvSpPr>
          <p:cNvPr id="107524" name="Rectangle 6"/>
          <p:cNvSpPr>
            <a:spLocks noGrp="1" noChangeArrowheads="1"/>
          </p:cNvSpPr>
          <p:nvPr>
            <p:ph type="body" sz="half" idx="2"/>
          </p:nvPr>
        </p:nvSpPr>
        <p:spPr>
          <a:xfrm>
            <a:off x="6804025" y="476250"/>
            <a:ext cx="1738313" cy="4525963"/>
          </a:xfrm>
        </p:spPr>
        <p:txBody>
          <a:bodyPr/>
          <a:lstStyle/>
          <a:p>
            <a:pPr eaLnBrk="1" hangingPunct="1">
              <a:buFontTx/>
              <a:buNone/>
            </a:pPr>
            <a:r>
              <a:rPr lang="en-US" smtClean="0"/>
              <a:t>Geologi</a:t>
            </a:r>
          </a:p>
          <a:p>
            <a:pPr eaLnBrk="1" hangingPunct="1">
              <a:buFontTx/>
              <a:buNone/>
            </a:pPr>
            <a:r>
              <a:rPr lang="en-US" smtClean="0"/>
              <a:t>Kali</a:t>
            </a:r>
          </a:p>
          <a:p>
            <a:pPr eaLnBrk="1" hangingPunct="1">
              <a:buFontTx/>
              <a:buNone/>
            </a:pPr>
            <a:r>
              <a:rPr lang="en-US" smtClean="0"/>
              <a:t>mantan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smtClean="0"/>
              <a:t>PULAU SULAWESI</a:t>
            </a:r>
          </a:p>
        </p:txBody>
      </p:sp>
      <p:sp>
        <p:nvSpPr>
          <p:cNvPr id="108547" name="Rectangle 3"/>
          <p:cNvSpPr>
            <a:spLocks noGrp="1" noChangeArrowheads="1"/>
          </p:cNvSpPr>
          <p:nvPr>
            <p:ph type="body" idx="1"/>
          </p:nvPr>
        </p:nvSpPr>
        <p:spPr/>
        <p:txBody>
          <a:bodyPr/>
          <a:lstStyle/>
          <a:p>
            <a:pPr eaLnBrk="1" hangingPunct="1">
              <a:lnSpc>
                <a:spcPct val="90000"/>
              </a:lnSpc>
              <a:buFontTx/>
              <a:buNone/>
            </a:pPr>
            <a:r>
              <a:rPr lang="en-US" smtClean="0"/>
              <a:t>LUAS 172.000 km</a:t>
            </a:r>
          </a:p>
          <a:p>
            <a:pPr eaLnBrk="1" hangingPunct="1">
              <a:lnSpc>
                <a:spcPct val="90000"/>
              </a:lnSpc>
              <a:buFontTx/>
              <a:buNone/>
            </a:pPr>
            <a:r>
              <a:rPr lang="en-US" smtClean="0"/>
              <a:t>G. Rantaimariu  di rangkaian peg. Latimojong tinggi 3.440 m</a:t>
            </a:r>
          </a:p>
          <a:p>
            <a:pPr eaLnBrk="1" hangingPunct="1">
              <a:lnSpc>
                <a:spcPct val="90000"/>
              </a:lnSpc>
              <a:buFontTx/>
              <a:buNone/>
            </a:pPr>
            <a:r>
              <a:rPr lang="en-US" smtClean="0"/>
              <a:t>Basin dan palung:</a:t>
            </a:r>
          </a:p>
          <a:p>
            <a:pPr eaLnBrk="1" hangingPunct="1">
              <a:lnSpc>
                <a:spcPct val="90000"/>
              </a:lnSpc>
              <a:buFontTx/>
              <a:buNone/>
            </a:pPr>
            <a:r>
              <a:rPr lang="en-US" smtClean="0"/>
              <a:t>Palung Makassar</a:t>
            </a:r>
          </a:p>
          <a:p>
            <a:pPr eaLnBrk="1" hangingPunct="1">
              <a:lnSpc>
                <a:spcPct val="90000"/>
              </a:lnSpc>
              <a:buFontTx/>
              <a:buNone/>
            </a:pPr>
            <a:r>
              <a:rPr lang="en-US" smtClean="0"/>
              <a:t>Basin Sulawesi</a:t>
            </a:r>
          </a:p>
          <a:p>
            <a:pPr eaLnBrk="1" hangingPunct="1">
              <a:lnSpc>
                <a:spcPct val="90000"/>
              </a:lnSpc>
              <a:buFontTx/>
              <a:buNone/>
            </a:pPr>
            <a:r>
              <a:rPr lang="en-US" smtClean="0"/>
              <a:t>Laut Maluku</a:t>
            </a:r>
          </a:p>
          <a:p>
            <a:pPr eaLnBrk="1" hangingPunct="1">
              <a:lnSpc>
                <a:spcPct val="90000"/>
              </a:lnSpc>
              <a:buFontTx/>
              <a:buNone/>
            </a:pPr>
            <a:r>
              <a:rPr lang="en-US" smtClean="0"/>
              <a:t>Basin Banda Utara </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smtClean="0"/>
              <a:t>Bagian 2x Sulawesi</a:t>
            </a:r>
          </a:p>
        </p:txBody>
      </p:sp>
      <p:sp>
        <p:nvSpPr>
          <p:cNvPr id="109571" name="Rectangle 3"/>
          <p:cNvSpPr>
            <a:spLocks noGrp="1" noChangeArrowheads="1"/>
          </p:cNvSpPr>
          <p:nvPr>
            <p:ph type="body" idx="1"/>
          </p:nvPr>
        </p:nvSpPr>
        <p:spPr/>
        <p:txBody>
          <a:bodyPr/>
          <a:lstStyle/>
          <a:p>
            <a:pPr eaLnBrk="1" hangingPunct="1">
              <a:lnSpc>
                <a:spcPct val="90000"/>
              </a:lnSpc>
            </a:pPr>
            <a:r>
              <a:rPr lang="en-US" sz="2400" smtClean="0"/>
              <a:t>Lengan Utara : ujung timur vulkanis</a:t>
            </a:r>
          </a:p>
          <a:p>
            <a:pPr eaLnBrk="1" hangingPunct="1">
              <a:lnSpc>
                <a:spcPct val="90000"/>
              </a:lnSpc>
            </a:pPr>
            <a:r>
              <a:rPr lang="en-US" sz="2400" smtClean="0"/>
              <a:t>Lengan Timur : ada 3 bagian, bag. Timur, bag. Tengah, dan bag. Barat</a:t>
            </a:r>
          </a:p>
          <a:p>
            <a:pPr eaLnBrk="1" hangingPunct="1">
              <a:lnSpc>
                <a:spcPct val="90000"/>
              </a:lnSpc>
            </a:pPr>
            <a:r>
              <a:rPr lang="en-US" sz="2400" smtClean="0"/>
              <a:t>Kep. Banggai : seb. Timur lengan timur</a:t>
            </a:r>
          </a:p>
          <a:p>
            <a:pPr eaLnBrk="1" hangingPunct="1">
              <a:lnSpc>
                <a:spcPct val="90000"/>
              </a:lnSpc>
            </a:pPr>
            <a:r>
              <a:rPr lang="en-US" sz="2400" smtClean="0"/>
              <a:t>Lengan Tenggara: ada 3 bag. Bag. Utara dengan peg. Verbek , bag. Tengah terdapat 2 graben, danau Matano dan Towuti, bag. Tengah, bag. Selatan (aluvial berrawa)</a:t>
            </a:r>
          </a:p>
          <a:p>
            <a:pPr eaLnBrk="1" hangingPunct="1">
              <a:lnSpc>
                <a:spcPct val="90000"/>
              </a:lnSpc>
            </a:pPr>
            <a:r>
              <a:rPr lang="en-US" sz="2400" smtClean="0"/>
              <a:t>Lengan Selatan : bag. Utara paling bergunung, seb. Timur peg. Qurless dengan massa granit</a:t>
            </a:r>
          </a:p>
          <a:p>
            <a:pPr eaLnBrk="1" hangingPunct="1">
              <a:lnSpc>
                <a:spcPct val="90000"/>
              </a:lnSpc>
            </a:pPr>
            <a:r>
              <a:rPr lang="en-US" sz="2400" smtClean="0"/>
              <a:t>Sulawesi tengah : zone barat(Palu), zone tengah (zone Poso), jalur Timur     </a:t>
            </a:r>
          </a:p>
          <a:p>
            <a:pPr eaLnBrk="1" hangingPunct="1">
              <a:lnSpc>
                <a:spcPct val="90000"/>
              </a:lnSpc>
              <a:buFontTx/>
              <a:buNone/>
            </a:pPr>
            <a:r>
              <a:rPr lang="en-US" sz="2400" smtClean="0"/>
              <a:t>   </a:t>
            </a:r>
          </a:p>
          <a:p>
            <a:pPr eaLnBrk="1" hangingPunct="1">
              <a:lnSpc>
                <a:spcPct val="90000"/>
              </a:lnSpc>
            </a:pPr>
            <a:endParaRPr lang="en-US" sz="2400"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mtClean="0"/>
              <a:t>Sumatra</a:t>
            </a:r>
          </a:p>
        </p:txBody>
      </p:sp>
      <p:sp>
        <p:nvSpPr>
          <p:cNvPr id="110595" name="Rectangle 3"/>
          <p:cNvSpPr>
            <a:spLocks noGrp="1" noChangeArrowheads="1"/>
          </p:cNvSpPr>
          <p:nvPr>
            <p:ph type="body" idx="1"/>
          </p:nvPr>
        </p:nvSpPr>
        <p:spPr/>
        <p:txBody>
          <a:bodyPr/>
          <a:lstStyle/>
          <a:p>
            <a:pPr eaLnBrk="1" hangingPunct="1"/>
            <a:r>
              <a:rPr lang="en-US" smtClean="0"/>
              <a:t> Sebelah barat berupa busur luar non vulkanik</a:t>
            </a:r>
          </a:p>
          <a:p>
            <a:pPr eaLnBrk="1" hangingPunct="1"/>
            <a:r>
              <a:rPr lang="en-US" smtClean="0"/>
              <a:t>Busur dalam berupa bukit barisan</a:t>
            </a:r>
          </a:p>
          <a:p>
            <a:pPr eaLnBrk="1" hangingPunct="1"/>
            <a:r>
              <a:rPr lang="en-US" smtClean="0"/>
              <a:t>Geantiklin, panjang 1650 km</a:t>
            </a:r>
          </a:p>
          <a:p>
            <a:pPr eaLnBrk="1" hangingPunct="1"/>
            <a:r>
              <a:rPr lang="en-US" smtClean="0"/>
              <a:t>Zone patahan Semangko</a:t>
            </a:r>
          </a:p>
          <a:p>
            <a:pPr eaLnBrk="1" hangingPunct="1"/>
            <a:r>
              <a:rPr lang="en-US" smtClean="0"/>
              <a:t>Sebelah timur berupa dataran aluvial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Group 2"/>
          <p:cNvGrpSpPr>
            <a:grpSpLocks/>
          </p:cNvGrpSpPr>
          <p:nvPr/>
        </p:nvGrpSpPr>
        <p:grpSpPr bwMode="auto">
          <a:xfrm>
            <a:off x="1116013" y="1052513"/>
            <a:ext cx="7235825" cy="5329237"/>
            <a:chOff x="612" y="210"/>
            <a:chExt cx="3720" cy="3498"/>
          </a:xfrm>
        </p:grpSpPr>
        <p:pic>
          <p:nvPicPr>
            <p:cNvPr id="111650" name="Picture 3" descr="peta 1"/>
            <p:cNvPicPr>
              <a:picLocks noChangeAspect="1" noChangeArrowheads="1"/>
            </p:cNvPicPr>
            <p:nvPr/>
          </p:nvPicPr>
          <p:blipFill>
            <a:blip r:embed="rId2"/>
            <a:srcRect/>
            <a:stretch>
              <a:fillRect/>
            </a:stretch>
          </p:blipFill>
          <p:spPr bwMode="auto">
            <a:xfrm>
              <a:off x="612" y="210"/>
              <a:ext cx="3720" cy="3498"/>
            </a:xfrm>
            <a:prstGeom prst="rect">
              <a:avLst/>
            </a:prstGeom>
            <a:noFill/>
            <a:ln w="9525">
              <a:noFill/>
              <a:miter lim="800000"/>
              <a:headEnd/>
              <a:tailEnd/>
            </a:ln>
          </p:spPr>
        </p:pic>
        <p:sp>
          <p:nvSpPr>
            <p:cNvPr id="111651" name="Rectangle 4"/>
            <p:cNvSpPr>
              <a:spLocks noChangeArrowheads="1"/>
            </p:cNvSpPr>
            <p:nvPr/>
          </p:nvSpPr>
          <p:spPr bwMode="auto">
            <a:xfrm>
              <a:off x="612" y="213"/>
              <a:ext cx="3720" cy="3492"/>
            </a:xfrm>
            <a:prstGeom prst="rect">
              <a:avLst/>
            </a:prstGeom>
            <a:noFill/>
            <a:ln w="9525">
              <a:solidFill>
                <a:schemeClr val="tx1"/>
              </a:solidFill>
              <a:miter lim="800000"/>
              <a:headEnd/>
              <a:tailEnd/>
            </a:ln>
          </p:spPr>
          <p:txBody>
            <a:bodyPr wrap="none" anchor="ctr"/>
            <a:lstStyle/>
            <a:p>
              <a:endParaRPr lang="en-US"/>
            </a:p>
          </p:txBody>
        </p:sp>
      </p:grpSp>
      <p:grpSp>
        <p:nvGrpSpPr>
          <p:cNvPr id="111619" name="Group 5"/>
          <p:cNvGrpSpPr>
            <a:grpSpLocks/>
          </p:cNvGrpSpPr>
          <p:nvPr/>
        </p:nvGrpSpPr>
        <p:grpSpPr bwMode="auto">
          <a:xfrm>
            <a:off x="-120650" y="171450"/>
            <a:ext cx="9285288" cy="606425"/>
            <a:chOff x="-68" y="255"/>
            <a:chExt cx="5849" cy="363"/>
          </a:xfrm>
        </p:grpSpPr>
        <p:grpSp>
          <p:nvGrpSpPr>
            <p:cNvPr id="111645" name="Group 6"/>
            <p:cNvGrpSpPr>
              <a:grpSpLocks/>
            </p:cNvGrpSpPr>
            <p:nvPr/>
          </p:nvGrpSpPr>
          <p:grpSpPr bwMode="auto">
            <a:xfrm>
              <a:off x="-21" y="300"/>
              <a:ext cx="5802" cy="318"/>
              <a:chOff x="-21" y="300"/>
              <a:chExt cx="5802" cy="318"/>
            </a:xfrm>
          </p:grpSpPr>
          <p:sp>
            <p:nvSpPr>
              <p:cNvPr id="136199" name="Rectangle 7"/>
              <p:cNvSpPr>
                <a:spLocks noChangeArrowheads="1"/>
              </p:cNvSpPr>
              <p:nvPr/>
            </p:nvSpPr>
            <p:spPr bwMode="auto">
              <a:xfrm>
                <a:off x="0" y="300"/>
                <a:ext cx="5781" cy="136"/>
              </a:xfrm>
              <a:prstGeom prst="rect">
                <a:avLst/>
              </a:prstGeom>
              <a:gradFill rotWithShape="1">
                <a:gsLst>
                  <a:gs pos="0">
                    <a:schemeClr val="folHlink"/>
                  </a:gs>
                  <a:gs pos="5000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136200" name="Rectangle 8"/>
              <p:cNvSpPr>
                <a:spLocks noChangeArrowheads="1"/>
              </p:cNvSpPr>
              <p:nvPr/>
            </p:nvSpPr>
            <p:spPr bwMode="auto">
              <a:xfrm>
                <a:off x="-21" y="482"/>
                <a:ext cx="5781" cy="136"/>
              </a:xfrm>
              <a:prstGeom prst="rect">
                <a:avLst/>
              </a:prstGeom>
              <a:gradFill rotWithShape="1">
                <a:gsLst>
                  <a:gs pos="0">
                    <a:schemeClr val="folHlink"/>
                  </a:gs>
                  <a:gs pos="50000">
                    <a:schemeClr val="bg1"/>
                  </a:gs>
                  <a:gs pos="100000">
                    <a:schemeClr val="folHlink"/>
                  </a:gs>
                </a:gsLst>
                <a:lin ang="5400000" scaled="1"/>
              </a:gradFill>
              <a:ln w="9525">
                <a:noFill/>
                <a:miter lim="800000"/>
                <a:headEnd/>
                <a:tailEnd/>
              </a:ln>
              <a:effectLst/>
            </p:spPr>
            <p:txBody>
              <a:bodyPr wrap="none" anchor="ctr"/>
              <a:lstStyle/>
              <a:p>
                <a:pPr algn="ctr">
                  <a:defRPr/>
                </a:pPr>
                <a:r>
                  <a:rPr lang="en-US"/>
                  <a:t>|</a:t>
                </a:r>
              </a:p>
            </p:txBody>
          </p:sp>
        </p:grpSp>
        <p:sp>
          <p:nvSpPr>
            <p:cNvPr id="111646" name="Freeform 9"/>
            <p:cNvSpPr>
              <a:spLocks/>
            </p:cNvSpPr>
            <p:nvPr/>
          </p:nvSpPr>
          <p:spPr bwMode="auto">
            <a:xfrm>
              <a:off x="2880" y="273"/>
              <a:ext cx="2722" cy="317"/>
            </a:xfrm>
            <a:custGeom>
              <a:avLst/>
              <a:gdLst>
                <a:gd name="T0" fmla="*/ 0 w 5580"/>
                <a:gd name="T1" fmla="*/ 24 h 363"/>
                <a:gd name="T2" fmla="*/ 0 w 5580"/>
                <a:gd name="T3" fmla="*/ 0 h 363"/>
                <a:gd name="T4" fmla="*/ 0 w 5580"/>
                <a:gd name="T5" fmla="*/ 21 h 363"/>
                <a:gd name="T6" fmla="*/ 0 w 5580"/>
                <a:gd name="T7" fmla="*/ 6 h 363"/>
                <a:gd name="T8" fmla="*/ 0 w 5580"/>
                <a:gd name="T9" fmla="*/ 24 h 363"/>
                <a:gd name="T10" fmla="*/ 0 w 5580"/>
                <a:gd name="T11" fmla="*/ 6 h 363"/>
                <a:gd name="T12" fmla="*/ 0 w 5580"/>
                <a:gd name="T13" fmla="*/ 21 h 363"/>
                <a:gd name="T14" fmla="*/ 0 w 5580"/>
                <a:gd name="T15" fmla="*/ 6 h 363"/>
                <a:gd name="T16" fmla="*/ 0 w 5580"/>
                <a:gd name="T17" fmla="*/ 21 h 363"/>
                <a:gd name="T18" fmla="*/ 0 w 5580"/>
                <a:gd name="T19" fmla="*/ 12 h 363"/>
                <a:gd name="T20" fmla="*/ 0 w 5580"/>
                <a:gd name="T21" fmla="*/ 12 h 363"/>
                <a:gd name="T22" fmla="*/ 0 w 5580"/>
                <a:gd name="T23" fmla="*/ 18 h 363"/>
                <a:gd name="T24" fmla="*/ 0 w 5580"/>
                <a:gd name="T25" fmla="*/ 6 h 363"/>
                <a:gd name="T26" fmla="*/ 0 w 5580"/>
                <a:gd name="T27" fmla="*/ 21 h 363"/>
                <a:gd name="T28" fmla="*/ 0 w 5580"/>
                <a:gd name="T29" fmla="*/ 6 h 363"/>
                <a:gd name="T30" fmla="*/ 0 w 5580"/>
                <a:gd name="T31" fmla="*/ 21 h 363"/>
                <a:gd name="T32" fmla="*/ 0 w 5580"/>
                <a:gd name="T33" fmla="*/ 6 h 363"/>
                <a:gd name="T34" fmla="*/ 0 w 5580"/>
                <a:gd name="T35" fmla="*/ 18 h 363"/>
                <a:gd name="T36" fmla="*/ 0 w 5580"/>
                <a:gd name="T37" fmla="*/ 12 h 363"/>
                <a:gd name="T38" fmla="*/ 0 w 5580"/>
                <a:gd name="T39" fmla="*/ 21 h 363"/>
                <a:gd name="T40" fmla="*/ 0 w 5580"/>
                <a:gd name="T41" fmla="*/ 12 h 363"/>
                <a:gd name="T42" fmla="*/ 0 w 5580"/>
                <a:gd name="T43" fmla="*/ 12 h 363"/>
                <a:gd name="T44" fmla="*/ 0 w 5580"/>
                <a:gd name="T45" fmla="*/ 9 h 363"/>
                <a:gd name="T46" fmla="*/ 0 w 5580"/>
                <a:gd name="T47" fmla="*/ 21 h 363"/>
                <a:gd name="T48" fmla="*/ 0 w 5580"/>
                <a:gd name="T49" fmla="*/ 3 h 363"/>
                <a:gd name="T50" fmla="*/ 0 w 5580"/>
                <a:gd name="T51" fmla="*/ 21 h 363"/>
                <a:gd name="T52" fmla="*/ 0 w 5580"/>
                <a:gd name="T53" fmla="*/ 6 h 363"/>
                <a:gd name="T54" fmla="*/ 0 w 5580"/>
                <a:gd name="T55" fmla="*/ 21 h 363"/>
                <a:gd name="T56" fmla="*/ 0 w 5580"/>
                <a:gd name="T57" fmla="*/ 6 h 363"/>
                <a:gd name="T58" fmla="*/ 0 w 5580"/>
                <a:gd name="T59" fmla="*/ 21 h 363"/>
                <a:gd name="T60" fmla="*/ 0 w 5580"/>
                <a:gd name="T61" fmla="*/ 3 h 363"/>
                <a:gd name="T62" fmla="*/ 0 w 5580"/>
                <a:gd name="T63" fmla="*/ 21 h 363"/>
                <a:gd name="T64" fmla="*/ 0 w 5580"/>
                <a:gd name="T65" fmla="*/ 3 h 363"/>
                <a:gd name="T66" fmla="*/ 0 w 5580"/>
                <a:gd name="T67" fmla="*/ 18 h 363"/>
                <a:gd name="T68" fmla="*/ 0 w 5580"/>
                <a:gd name="T69" fmla="*/ 3 h 363"/>
                <a:gd name="T70" fmla="*/ 0 w 5580"/>
                <a:gd name="T71" fmla="*/ 15 h 363"/>
                <a:gd name="T72" fmla="*/ 0 w 5580"/>
                <a:gd name="T73" fmla="*/ 6 h 363"/>
                <a:gd name="T74" fmla="*/ 0 w 5580"/>
                <a:gd name="T75" fmla="*/ 18 h 363"/>
                <a:gd name="T76" fmla="*/ 0 w 5580"/>
                <a:gd name="T77" fmla="*/ 9 h 363"/>
                <a:gd name="T78" fmla="*/ 0 w 5580"/>
                <a:gd name="T79" fmla="*/ 15 h 363"/>
                <a:gd name="T80" fmla="*/ 0 w 5580"/>
                <a:gd name="T81" fmla="*/ 9 h 363"/>
                <a:gd name="T82" fmla="*/ 0 w 5580"/>
                <a:gd name="T83" fmla="*/ 15 h 363"/>
                <a:gd name="T84" fmla="*/ 0 w 5580"/>
                <a:gd name="T85" fmla="*/ 9 h 363"/>
                <a:gd name="T86" fmla="*/ 0 w 5580"/>
                <a:gd name="T87" fmla="*/ 12 h 363"/>
                <a:gd name="T88" fmla="*/ 0 w 5580"/>
                <a:gd name="T89" fmla="*/ 9 h 363"/>
                <a:gd name="T90" fmla="*/ 0 w 5580"/>
                <a:gd name="T91" fmla="*/ 15 h 363"/>
                <a:gd name="T92" fmla="*/ 0 w 5580"/>
                <a:gd name="T93" fmla="*/ 18 h 363"/>
                <a:gd name="T94" fmla="*/ 0 w 5580"/>
                <a:gd name="T95" fmla="*/ 6 h 363"/>
                <a:gd name="T96" fmla="*/ 0 w 5580"/>
                <a:gd name="T97" fmla="*/ 18 h 363"/>
                <a:gd name="T98" fmla="*/ 0 w 5580"/>
                <a:gd name="T99" fmla="*/ 6 h 363"/>
                <a:gd name="T100" fmla="*/ 0 w 5580"/>
                <a:gd name="T101" fmla="*/ 18 h 363"/>
                <a:gd name="T102" fmla="*/ 0 w 5580"/>
                <a:gd name="T103" fmla="*/ 3 h 363"/>
                <a:gd name="T104" fmla="*/ 0 w 5580"/>
                <a:gd name="T105" fmla="*/ 24 h 363"/>
                <a:gd name="T106" fmla="*/ 0 w 5580"/>
                <a:gd name="T107" fmla="*/ 3 h 363"/>
                <a:gd name="T108" fmla="*/ 0 w 5580"/>
                <a:gd name="T109" fmla="*/ 24 h 363"/>
                <a:gd name="T110" fmla="*/ 0 w 5580"/>
                <a:gd name="T111" fmla="*/ 12 h 363"/>
                <a:gd name="T112" fmla="*/ 0 w 5580"/>
                <a:gd name="T113" fmla="*/ 12 h 3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80"/>
                <a:gd name="T172" fmla="*/ 0 h 363"/>
                <a:gd name="T173" fmla="*/ 5580 w 5580"/>
                <a:gd name="T174" fmla="*/ 363 h 3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80" h="363">
                  <a:moveTo>
                    <a:pt x="5580" y="363"/>
                  </a:moveTo>
                  <a:lnTo>
                    <a:pt x="5489" y="0"/>
                  </a:lnTo>
                  <a:lnTo>
                    <a:pt x="5443" y="317"/>
                  </a:lnTo>
                  <a:lnTo>
                    <a:pt x="5398" y="91"/>
                  </a:lnTo>
                  <a:lnTo>
                    <a:pt x="5353" y="363"/>
                  </a:lnTo>
                  <a:lnTo>
                    <a:pt x="5262" y="91"/>
                  </a:lnTo>
                  <a:lnTo>
                    <a:pt x="5262" y="317"/>
                  </a:lnTo>
                  <a:lnTo>
                    <a:pt x="5171" y="91"/>
                  </a:lnTo>
                  <a:lnTo>
                    <a:pt x="5171" y="317"/>
                  </a:lnTo>
                  <a:lnTo>
                    <a:pt x="5081" y="181"/>
                  </a:lnTo>
                  <a:lnTo>
                    <a:pt x="4672" y="181"/>
                  </a:lnTo>
                  <a:lnTo>
                    <a:pt x="4582" y="272"/>
                  </a:lnTo>
                  <a:lnTo>
                    <a:pt x="4536" y="91"/>
                  </a:lnTo>
                  <a:lnTo>
                    <a:pt x="4446" y="317"/>
                  </a:lnTo>
                  <a:lnTo>
                    <a:pt x="4400" y="91"/>
                  </a:lnTo>
                  <a:lnTo>
                    <a:pt x="4310" y="317"/>
                  </a:lnTo>
                  <a:lnTo>
                    <a:pt x="4173" y="91"/>
                  </a:lnTo>
                  <a:lnTo>
                    <a:pt x="4173" y="272"/>
                  </a:lnTo>
                  <a:lnTo>
                    <a:pt x="3992" y="181"/>
                  </a:lnTo>
                  <a:lnTo>
                    <a:pt x="3992" y="317"/>
                  </a:lnTo>
                  <a:lnTo>
                    <a:pt x="3357" y="181"/>
                  </a:lnTo>
                  <a:lnTo>
                    <a:pt x="3130" y="181"/>
                  </a:lnTo>
                  <a:lnTo>
                    <a:pt x="2722" y="136"/>
                  </a:lnTo>
                  <a:lnTo>
                    <a:pt x="2722" y="317"/>
                  </a:lnTo>
                  <a:lnTo>
                    <a:pt x="2631" y="45"/>
                  </a:lnTo>
                  <a:lnTo>
                    <a:pt x="2540" y="317"/>
                  </a:lnTo>
                  <a:lnTo>
                    <a:pt x="2450" y="91"/>
                  </a:lnTo>
                  <a:lnTo>
                    <a:pt x="2359" y="317"/>
                  </a:lnTo>
                  <a:lnTo>
                    <a:pt x="2268" y="91"/>
                  </a:lnTo>
                  <a:lnTo>
                    <a:pt x="2178" y="317"/>
                  </a:lnTo>
                  <a:lnTo>
                    <a:pt x="2087" y="45"/>
                  </a:lnTo>
                  <a:lnTo>
                    <a:pt x="1905" y="317"/>
                  </a:lnTo>
                  <a:lnTo>
                    <a:pt x="1815" y="45"/>
                  </a:lnTo>
                  <a:lnTo>
                    <a:pt x="1769" y="272"/>
                  </a:lnTo>
                  <a:lnTo>
                    <a:pt x="1633" y="45"/>
                  </a:lnTo>
                  <a:lnTo>
                    <a:pt x="1497" y="227"/>
                  </a:lnTo>
                  <a:lnTo>
                    <a:pt x="1452" y="91"/>
                  </a:lnTo>
                  <a:lnTo>
                    <a:pt x="1407" y="272"/>
                  </a:lnTo>
                  <a:lnTo>
                    <a:pt x="1361" y="136"/>
                  </a:lnTo>
                  <a:lnTo>
                    <a:pt x="1316" y="227"/>
                  </a:lnTo>
                  <a:lnTo>
                    <a:pt x="1270" y="136"/>
                  </a:lnTo>
                  <a:lnTo>
                    <a:pt x="1225" y="227"/>
                  </a:lnTo>
                  <a:lnTo>
                    <a:pt x="1180" y="136"/>
                  </a:lnTo>
                  <a:lnTo>
                    <a:pt x="1134" y="181"/>
                  </a:lnTo>
                  <a:lnTo>
                    <a:pt x="1044" y="136"/>
                  </a:lnTo>
                  <a:lnTo>
                    <a:pt x="1044" y="227"/>
                  </a:lnTo>
                  <a:lnTo>
                    <a:pt x="726" y="272"/>
                  </a:lnTo>
                  <a:lnTo>
                    <a:pt x="726" y="91"/>
                  </a:lnTo>
                  <a:lnTo>
                    <a:pt x="681" y="272"/>
                  </a:lnTo>
                  <a:lnTo>
                    <a:pt x="590" y="91"/>
                  </a:lnTo>
                  <a:lnTo>
                    <a:pt x="545" y="272"/>
                  </a:lnTo>
                  <a:lnTo>
                    <a:pt x="454" y="45"/>
                  </a:lnTo>
                  <a:lnTo>
                    <a:pt x="409" y="363"/>
                  </a:lnTo>
                  <a:lnTo>
                    <a:pt x="182" y="45"/>
                  </a:lnTo>
                  <a:lnTo>
                    <a:pt x="182" y="363"/>
                  </a:lnTo>
                  <a:lnTo>
                    <a:pt x="91" y="181"/>
                  </a:lnTo>
                  <a:lnTo>
                    <a:pt x="0" y="181"/>
                  </a:lnTo>
                </a:path>
              </a:pathLst>
            </a:custGeom>
            <a:noFill/>
            <a:ln w="19050">
              <a:solidFill>
                <a:schemeClr val="tx1"/>
              </a:solidFill>
              <a:round/>
              <a:headEnd/>
              <a:tailEnd/>
            </a:ln>
            <a:effectLst>
              <a:outerShdw dist="53882" dir="13500000" algn="ctr" rotWithShape="0">
                <a:srgbClr val="808080">
                  <a:alpha val="50000"/>
                </a:srgbClr>
              </a:outerShdw>
            </a:effectLst>
          </p:spPr>
          <p:txBody>
            <a:bodyPr/>
            <a:lstStyle/>
            <a:p>
              <a:endParaRPr lang="en-US"/>
            </a:p>
          </p:txBody>
        </p:sp>
        <p:sp>
          <p:nvSpPr>
            <p:cNvPr id="111647" name="Freeform 10"/>
            <p:cNvSpPr>
              <a:spLocks/>
            </p:cNvSpPr>
            <p:nvPr/>
          </p:nvSpPr>
          <p:spPr bwMode="auto">
            <a:xfrm flipH="1">
              <a:off x="-68" y="255"/>
              <a:ext cx="2994" cy="317"/>
            </a:xfrm>
            <a:custGeom>
              <a:avLst/>
              <a:gdLst>
                <a:gd name="T0" fmla="*/ 1 w 5580"/>
                <a:gd name="T1" fmla="*/ 24 h 363"/>
                <a:gd name="T2" fmla="*/ 1 w 5580"/>
                <a:gd name="T3" fmla="*/ 0 h 363"/>
                <a:gd name="T4" fmla="*/ 1 w 5580"/>
                <a:gd name="T5" fmla="*/ 21 h 363"/>
                <a:gd name="T6" fmla="*/ 1 w 5580"/>
                <a:gd name="T7" fmla="*/ 6 h 363"/>
                <a:gd name="T8" fmla="*/ 1 w 5580"/>
                <a:gd name="T9" fmla="*/ 24 h 363"/>
                <a:gd name="T10" fmla="*/ 1 w 5580"/>
                <a:gd name="T11" fmla="*/ 6 h 363"/>
                <a:gd name="T12" fmla="*/ 1 w 5580"/>
                <a:gd name="T13" fmla="*/ 21 h 363"/>
                <a:gd name="T14" fmla="*/ 1 w 5580"/>
                <a:gd name="T15" fmla="*/ 6 h 363"/>
                <a:gd name="T16" fmla="*/ 1 w 5580"/>
                <a:gd name="T17" fmla="*/ 21 h 363"/>
                <a:gd name="T18" fmla="*/ 1 w 5580"/>
                <a:gd name="T19" fmla="*/ 12 h 363"/>
                <a:gd name="T20" fmla="*/ 1 w 5580"/>
                <a:gd name="T21" fmla="*/ 12 h 363"/>
                <a:gd name="T22" fmla="*/ 1 w 5580"/>
                <a:gd name="T23" fmla="*/ 18 h 363"/>
                <a:gd name="T24" fmla="*/ 1 w 5580"/>
                <a:gd name="T25" fmla="*/ 6 h 363"/>
                <a:gd name="T26" fmla="*/ 1 w 5580"/>
                <a:gd name="T27" fmla="*/ 21 h 363"/>
                <a:gd name="T28" fmla="*/ 1 w 5580"/>
                <a:gd name="T29" fmla="*/ 6 h 363"/>
                <a:gd name="T30" fmla="*/ 1 w 5580"/>
                <a:gd name="T31" fmla="*/ 21 h 363"/>
                <a:gd name="T32" fmla="*/ 1 w 5580"/>
                <a:gd name="T33" fmla="*/ 6 h 363"/>
                <a:gd name="T34" fmla="*/ 1 w 5580"/>
                <a:gd name="T35" fmla="*/ 18 h 363"/>
                <a:gd name="T36" fmla="*/ 1 w 5580"/>
                <a:gd name="T37" fmla="*/ 12 h 363"/>
                <a:gd name="T38" fmla="*/ 1 w 5580"/>
                <a:gd name="T39" fmla="*/ 21 h 363"/>
                <a:gd name="T40" fmla="*/ 1 w 5580"/>
                <a:gd name="T41" fmla="*/ 12 h 363"/>
                <a:gd name="T42" fmla="*/ 1 w 5580"/>
                <a:gd name="T43" fmla="*/ 12 h 363"/>
                <a:gd name="T44" fmla="*/ 1 w 5580"/>
                <a:gd name="T45" fmla="*/ 9 h 363"/>
                <a:gd name="T46" fmla="*/ 1 w 5580"/>
                <a:gd name="T47" fmla="*/ 21 h 363"/>
                <a:gd name="T48" fmla="*/ 1 w 5580"/>
                <a:gd name="T49" fmla="*/ 3 h 363"/>
                <a:gd name="T50" fmla="*/ 1 w 5580"/>
                <a:gd name="T51" fmla="*/ 21 h 363"/>
                <a:gd name="T52" fmla="*/ 1 w 5580"/>
                <a:gd name="T53" fmla="*/ 6 h 363"/>
                <a:gd name="T54" fmla="*/ 1 w 5580"/>
                <a:gd name="T55" fmla="*/ 21 h 363"/>
                <a:gd name="T56" fmla="*/ 1 w 5580"/>
                <a:gd name="T57" fmla="*/ 6 h 363"/>
                <a:gd name="T58" fmla="*/ 1 w 5580"/>
                <a:gd name="T59" fmla="*/ 21 h 363"/>
                <a:gd name="T60" fmla="*/ 1 w 5580"/>
                <a:gd name="T61" fmla="*/ 3 h 363"/>
                <a:gd name="T62" fmla="*/ 1 w 5580"/>
                <a:gd name="T63" fmla="*/ 21 h 363"/>
                <a:gd name="T64" fmla="*/ 1 w 5580"/>
                <a:gd name="T65" fmla="*/ 3 h 363"/>
                <a:gd name="T66" fmla="*/ 1 w 5580"/>
                <a:gd name="T67" fmla="*/ 18 h 363"/>
                <a:gd name="T68" fmla="*/ 1 w 5580"/>
                <a:gd name="T69" fmla="*/ 3 h 363"/>
                <a:gd name="T70" fmla="*/ 1 w 5580"/>
                <a:gd name="T71" fmla="*/ 15 h 363"/>
                <a:gd name="T72" fmla="*/ 1 w 5580"/>
                <a:gd name="T73" fmla="*/ 6 h 363"/>
                <a:gd name="T74" fmla="*/ 1 w 5580"/>
                <a:gd name="T75" fmla="*/ 18 h 363"/>
                <a:gd name="T76" fmla="*/ 1 w 5580"/>
                <a:gd name="T77" fmla="*/ 9 h 363"/>
                <a:gd name="T78" fmla="*/ 1 w 5580"/>
                <a:gd name="T79" fmla="*/ 15 h 363"/>
                <a:gd name="T80" fmla="*/ 1 w 5580"/>
                <a:gd name="T81" fmla="*/ 9 h 363"/>
                <a:gd name="T82" fmla="*/ 1 w 5580"/>
                <a:gd name="T83" fmla="*/ 15 h 363"/>
                <a:gd name="T84" fmla="*/ 1 w 5580"/>
                <a:gd name="T85" fmla="*/ 9 h 363"/>
                <a:gd name="T86" fmla="*/ 1 w 5580"/>
                <a:gd name="T87" fmla="*/ 12 h 363"/>
                <a:gd name="T88" fmla="*/ 1 w 5580"/>
                <a:gd name="T89" fmla="*/ 9 h 363"/>
                <a:gd name="T90" fmla="*/ 1 w 5580"/>
                <a:gd name="T91" fmla="*/ 15 h 363"/>
                <a:gd name="T92" fmla="*/ 1 w 5580"/>
                <a:gd name="T93" fmla="*/ 18 h 363"/>
                <a:gd name="T94" fmla="*/ 1 w 5580"/>
                <a:gd name="T95" fmla="*/ 6 h 363"/>
                <a:gd name="T96" fmla="*/ 1 w 5580"/>
                <a:gd name="T97" fmla="*/ 18 h 363"/>
                <a:gd name="T98" fmla="*/ 1 w 5580"/>
                <a:gd name="T99" fmla="*/ 6 h 363"/>
                <a:gd name="T100" fmla="*/ 1 w 5580"/>
                <a:gd name="T101" fmla="*/ 18 h 363"/>
                <a:gd name="T102" fmla="*/ 1 w 5580"/>
                <a:gd name="T103" fmla="*/ 3 h 363"/>
                <a:gd name="T104" fmla="*/ 1 w 5580"/>
                <a:gd name="T105" fmla="*/ 24 h 363"/>
                <a:gd name="T106" fmla="*/ 1 w 5580"/>
                <a:gd name="T107" fmla="*/ 3 h 363"/>
                <a:gd name="T108" fmla="*/ 1 w 5580"/>
                <a:gd name="T109" fmla="*/ 24 h 363"/>
                <a:gd name="T110" fmla="*/ 1 w 5580"/>
                <a:gd name="T111" fmla="*/ 12 h 363"/>
                <a:gd name="T112" fmla="*/ 0 w 5580"/>
                <a:gd name="T113" fmla="*/ 12 h 3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80"/>
                <a:gd name="T172" fmla="*/ 0 h 363"/>
                <a:gd name="T173" fmla="*/ 5580 w 5580"/>
                <a:gd name="T174" fmla="*/ 363 h 3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80" h="363">
                  <a:moveTo>
                    <a:pt x="5580" y="363"/>
                  </a:moveTo>
                  <a:lnTo>
                    <a:pt x="5489" y="0"/>
                  </a:lnTo>
                  <a:lnTo>
                    <a:pt x="5443" y="317"/>
                  </a:lnTo>
                  <a:lnTo>
                    <a:pt x="5398" y="91"/>
                  </a:lnTo>
                  <a:lnTo>
                    <a:pt x="5353" y="363"/>
                  </a:lnTo>
                  <a:lnTo>
                    <a:pt x="5262" y="91"/>
                  </a:lnTo>
                  <a:lnTo>
                    <a:pt x="5262" y="317"/>
                  </a:lnTo>
                  <a:lnTo>
                    <a:pt x="5171" y="91"/>
                  </a:lnTo>
                  <a:lnTo>
                    <a:pt x="5171" y="317"/>
                  </a:lnTo>
                  <a:lnTo>
                    <a:pt x="5081" y="181"/>
                  </a:lnTo>
                  <a:lnTo>
                    <a:pt x="4672" y="181"/>
                  </a:lnTo>
                  <a:lnTo>
                    <a:pt x="4582" y="272"/>
                  </a:lnTo>
                  <a:lnTo>
                    <a:pt x="4536" y="91"/>
                  </a:lnTo>
                  <a:lnTo>
                    <a:pt x="4446" y="317"/>
                  </a:lnTo>
                  <a:lnTo>
                    <a:pt x="4400" y="91"/>
                  </a:lnTo>
                  <a:lnTo>
                    <a:pt x="4310" y="317"/>
                  </a:lnTo>
                  <a:lnTo>
                    <a:pt x="4173" y="91"/>
                  </a:lnTo>
                  <a:lnTo>
                    <a:pt x="4173" y="272"/>
                  </a:lnTo>
                  <a:lnTo>
                    <a:pt x="3992" y="181"/>
                  </a:lnTo>
                  <a:lnTo>
                    <a:pt x="3992" y="317"/>
                  </a:lnTo>
                  <a:lnTo>
                    <a:pt x="3357" y="181"/>
                  </a:lnTo>
                  <a:lnTo>
                    <a:pt x="3130" y="181"/>
                  </a:lnTo>
                  <a:lnTo>
                    <a:pt x="2722" y="136"/>
                  </a:lnTo>
                  <a:lnTo>
                    <a:pt x="2722" y="317"/>
                  </a:lnTo>
                  <a:lnTo>
                    <a:pt x="2631" y="45"/>
                  </a:lnTo>
                  <a:lnTo>
                    <a:pt x="2540" y="317"/>
                  </a:lnTo>
                  <a:lnTo>
                    <a:pt x="2450" y="91"/>
                  </a:lnTo>
                  <a:lnTo>
                    <a:pt x="2359" y="317"/>
                  </a:lnTo>
                  <a:lnTo>
                    <a:pt x="2268" y="91"/>
                  </a:lnTo>
                  <a:lnTo>
                    <a:pt x="2178" y="317"/>
                  </a:lnTo>
                  <a:lnTo>
                    <a:pt x="2087" y="45"/>
                  </a:lnTo>
                  <a:lnTo>
                    <a:pt x="1905" y="317"/>
                  </a:lnTo>
                  <a:lnTo>
                    <a:pt x="1815" y="45"/>
                  </a:lnTo>
                  <a:lnTo>
                    <a:pt x="1769" y="272"/>
                  </a:lnTo>
                  <a:lnTo>
                    <a:pt x="1633" y="45"/>
                  </a:lnTo>
                  <a:lnTo>
                    <a:pt x="1497" y="227"/>
                  </a:lnTo>
                  <a:lnTo>
                    <a:pt x="1452" y="91"/>
                  </a:lnTo>
                  <a:lnTo>
                    <a:pt x="1407" y="272"/>
                  </a:lnTo>
                  <a:lnTo>
                    <a:pt x="1361" y="136"/>
                  </a:lnTo>
                  <a:lnTo>
                    <a:pt x="1316" y="227"/>
                  </a:lnTo>
                  <a:lnTo>
                    <a:pt x="1270" y="136"/>
                  </a:lnTo>
                  <a:lnTo>
                    <a:pt x="1225" y="227"/>
                  </a:lnTo>
                  <a:lnTo>
                    <a:pt x="1180" y="136"/>
                  </a:lnTo>
                  <a:lnTo>
                    <a:pt x="1134" y="181"/>
                  </a:lnTo>
                  <a:lnTo>
                    <a:pt x="1044" y="136"/>
                  </a:lnTo>
                  <a:lnTo>
                    <a:pt x="1044" y="227"/>
                  </a:lnTo>
                  <a:lnTo>
                    <a:pt x="726" y="272"/>
                  </a:lnTo>
                  <a:lnTo>
                    <a:pt x="726" y="91"/>
                  </a:lnTo>
                  <a:lnTo>
                    <a:pt x="681" y="272"/>
                  </a:lnTo>
                  <a:lnTo>
                    <a:pt x="590" y="91"/>
                  </a:lnTo>
                  <a:lnTo>
                    <a:pt x="545" y="272"/>
                  </a:lnTo>
                  <a:lnTo>
                    <a:pt x="454" y="45"/>
                  </a:lnTo>
                  <a:lnTo>
                    <a:pt x="409" y="363"/>
                  </a:lnTo>
                  <a:lnTo>
                    <a:pt x="182" y="45"/>
                  </a:lnTo>
                  <a:lnTo>
                    <a:pt x="182" y="363"/>
                  </a:lnTo>
                  <a:lnTo>
                    <a:pt x="91" y="181"/>
                  </a:lnTo>
                  <a:lnTo>
                    <a:pt x="0" y="181"/>
                  </a:lnTo>
                </a:path>
              </a:pathLst>
            </a:custGeom>
            <a:noFill/>
            <a:ln w="19050">
              <a:solidFill>
                <a:schemeClr val="tx1"/>
              </a:solidFill>
              <a:round/>
              <a:headEnd/>
              <a:tailEnd/>
            </a:ln>
            <a:effectLst>
              <a:outerShdw dist="53882" dir="13500000" algn="ctr" rotWithShape="0">
                <a:srgbClr val="808080">
                  <a:alpha val="50000"/>
                </a:srgbClr>
              </a:outerShdw>
            </a:effectLst>
          </p:spPr>
          <p:txBody>
            <a:bodyPr/>
            <a:lstStyle/>
            <a:p>
              <a:endParaRPr lang="en-US"/>
            </a:p>
          </p:txBody>
        </p:sp>
      </p:grpSp>
      <p:sp>
        <p:nvSpPr>
          <p:cNvPr id="136203" name="WordArt 11"/>
          <p:cNvSpPr>
            <a:spLocks noChangeArrowheads="1" noChangeShapeType="1" noTextEdit="1"/>
          </p:cNvSpPr>
          <p:nvPr/>
        </p:nvSpPr>
        <p:spPr bwMode="auto">
          <a:xfrm>
            <a:off x="-6313488" y="336550"/>
            <a:ext cx="6048375" cy="314325"/>
          </a:xfrm>
          <a:prstGeom prst="rect">
            <a:avLst/>
          </a:prstGeom>
        </p:spPr>
        <p:txBody>
          <a:bodyPr wrap="none" fromWordArt="1">
            <a:prstTxWarp prst="textPlain">
              <a:avLst>
                <a:gd name="adj" fmla="val 50000"/>
              </a:avLst>
            </a:prstTxWarp>
          </a:bodyPr>
          <a:lstStyle/>
          <a:p>
            <a:pPr algn="ctr"/>
            <a:r>
              <a:rPr lang="en-US" sz="3600" kern="10">
                <a:ln w="9525">
                  <a:solidFill>
                    <a:srgbClr val="006600"/>
                  </a:solidFill>
                  <a:round/>
                  <a:headEnd/>
                  <a:tailEnd/>
                </a:ln>
                <a:solidFill>
                  <a:srgbClr val="FF0000"/>
                </a:solidFill>
                <a:effectLst>
                  <a:outerShdw dist="17961" dir="13500000" algn="ctr" rotWithShape="0">
                    <a:srgbClr val="003D00"/>
                  </a:outerShdw>
                </a:effectLst>
                <a:latin typeface="Arial Black"/>
              </a:rPr>
              <a:t>GEOLOGI INDONESIA</a:t>
            </a:r>
          </a:p>
        </p:txBody>
      </p:sp>
      <p:grpSp>
        <p:nvGrpSpPr>
          <p:cNvPr id="5" name="Group 12"/>
          <p:cNvGrpSpPr>
            <a:grpSpLocks/>
          </p:cNvGrpSpPr>
          <p:nvPr/>
        </p:nvGrpSpPr>
        <p:grpSpPr bwMode="auto">
          <a:xfrm>
            <a:off x="166688" y="320675"/>
            <a:ext cx="1127125" cy="1127125"/>
            <a:chOff x="113" y="248"/>
            <a:chExt cx="748" cy="710"/>
          </a:xfrm>
        </p:grpSpPr>
        <p:sp>
          <p:nvSpPr>
            <p:cNvPr id="111632" name="Freeform 13"/>
            <p:cNvSpPr>
              <a:spLocks/>
            </p:cNvSpPr>
            <p:nvPr/>
          </p:nvSpPr>
          <p:spPr bwMode="auto">
            <a:xfrm>
              <a:off x="113" y="248"/>
              <a:ext cx="748" cy="710"/>
            </a:xfrm>
            <a:custGeom>
              <a:avLst/>
              <a:gdLst>
                <a:gd name="T0" fmla="*/ 23773 w 623"/>
                <a:gd name="T1" fmla="*/ 5413 h 622"/>
                <a:gd name="T2" fmla="*/ 23021 w 623"/>
                <a:gd name="T3" fmla="*/ 6263 h 622"/>
                <a:gd name="T4" fmla="*/ 21840 w 623"/>
                <a:gd name="T5" fmla="*/ 6982 h 622"/>
                <a:gd name="T6" fmla="*/ 20260 w 623"/>
                <a:gd name="T7" fmla="*/ 7599 h 622"/>
                <a:gd name="T8" fmla="*/ 18393 w 623"/>
                <a:gd name="T9" fmla="*/ 8120 h 622"/>
                <a:gd name="T10" fmla="*/ 16288 w 623"/>
                <a:gd name="T11" fmla="*/ 8503 h 622"/>
                <a:gd name="T12" fmla="*/ 14034 w 623"/>
                <a:gd name="T13" fmla="*/ 8708 h 622"/>
                <a:gd name="T14" fmla="*/ 11622 w 623"/>
                <a:gd name="T15" fmla="*/ 8768 h 622"/>
                <a:gd name="T16" fmla="*/ 9202 w 623"/>
                <a:gd name="T17" fmla="*/ 8644 h 622"/>
                <a:gd name="T18" fmla="*/ 6942 w 623"/>
                <a:gd name="T19" fmla="*/ 8381 h 622"/>
                <a:gd name="T20" fmla="*/ 4908 w 623"/>
                <a:gd name="T21" fmla="*/ 7945 h 622"/>
                <a:gd name="T22" fmla="*/ 3168 w 623"/>
                <a:gd name="T23" fmla="*/ 7356 h 622"/>
                <a:gd name="T24" fmla="*/ 1789 w 623"/>
                <a:gd name="T25" fmla="*/ 6683 h 622"/>
                <a:gd name="T26" fmla="*/ 756 w 623"/>
                <a:gd name="T27" fmla="*/ 5914 h 622"/>
                <a:gd name="T28" fmla="*/ 149 w 623"/>
                <a:gd name="T29" fmla="*/ 5097 h 622"/>
                <a:gd name="T30" fmla="*/ 0 w 623"/>
                <a:gd name="T31" fmla="*/ 4217 h 622"/>
                <a:gd name="T32" fmla="*/ 364 w 623"/>
                <a:gd name="T33" fmla="*/ 3325 h 622"/>
                <a:gd name="T34" fmla="*/ 1090 w 623"/>
                <a:gd name="T35" fmla="*/ 2512 h 622"/>
                <a:gd name="T36" fmla="*/ 2266 w 623"/>
                <a:gd name="T37" fmla="*/ 1766 h 622"/>
                <a:gd name="T38" fmla="*/ 3877 w 623"/>
                <a:gd name="T39" fmla="*/ 1138 h 622"/>
                <a:gd name="T40" fmla="*/ 5750 w 623"/>
                <a:gd name="T41" fmla="*/ 645 h 622"/>
                <a:gd name="T42" fmla="*/ 7784 w 623"/>
                <a:gd name="T43" fmla="*/ 273 h 622"/>
                <a:gd name="T44" fmla="*/ 10049 w 623"/>
                <a:gd name="T45" fmla="*/ 64 h 622"/>
                <a:gd name="T46" fmla="*/ 12482 w 623"/>
                <a:gd name="T47" fmla="*/ 0 h 622"/>
                <a:gd name="T48" fmla="*/ 14864 w 623"/>
                <a:gd name="T49" fmla="*/ 123 h 622"/>
                <a:gd name="T50" fmla="*/ 17174 w 623"/>
                <a:gd name="T51" fmla="*/ 400 h 622"/>
                <a:gd name="T52" fmla="*/ 19174 w 623"/>
                <a:gd name="T53" fmla="*/ 820 h 622"/>
                <a:gd name="T54" fmla="*/ 20890 w 623"/>
                <a:gd name="T55" fmla="*/ 1406 h 622"/>
                <a:gd name="T56" fmla="*/ 22349 w 623"/>
                <a:gd name="T57" fmla="*/ 2091 h 622"/>
                <a:gd name="T58" fmla="*/ 23352 w 623"/>
                <a:gd name="T59" fmla="*/ 2831 h 622"/>
                <a:gd name="T60" fmla="*/ 23983 w 623"/>
                <a:gd name="T61" fmla="*/ 3660 h 622"/>
                <a:gd name="T62" fmla="*/ 24133 w 623"/>
                <a:gd name="T63" fmla="*/ 4518 h 6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3"/>
                <a:gd name="T97" fmla="*/ 0 h 622"/>
                <a:gd name="T98" fmla="*/ 623 w 623"/>
                <a:gd name="T99" fmla="*/ 622 h 6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3" h="622">
                  <a:moveTo>
                    <a:pt x="620" y="353"/>
                  </a:moveTo>
                  <a:lnTo>
                    <a:pt x="613" y="384"/>
                  </a:lnTo>
                  <a:lnTo>
                    <a:pt x="606" y="414"/>
                  </a:lnTo>
                  <a:lnTo>
                    <a:pt x="594" y="443"/>
                  </a:lnTo>
                  <a:lnTo>
                    <a:pt x="580" y="469"/>
                  </a:lnTo>
                  <a:lnTo>
                    <a:pt x="563" y="495"/>
                  </a:lnTo>
                  <a:lnTo>
                    <a:pt x="543" y="519"/>
                  </a:lnTo>
                  <a:lnTo>
                    <a:pt x="523" y="539"/>
                  </a:lnTo>
                  <a:lnTo>
                    <a:pt x="499" y="559"/>
                  </a:lnTo>
                  <a:lnTo>
                    <a:pt x="475" y="576"/>
                  </a:lnTo>
                  <a:lnTo>
                    <a:pt x="449" y="591"/>
                  </a:lnTo>
                  <a:lnTo>
                    <a:pt x="421" y="603"/>
                  </a:lnTo>
                  <a:lnTo>
                    <a:pt x="393" y="612"/>
                  </a:lnTo>
                  <a:lnTo>
                    <a:pt x="362" y="618"/>
                  </a:lnTo>
                  <a:lnTo>
                    <a:pt x="332" y="622"/>
                  </a:lnTo>
                  <a:lnTo>
                    <a:pt x="301" y="622"/>
                  </a:lnTo>
                  <a:lnTo>
                    <a:pt x="268" y="620"/>
                  </a:lnTo>
                  <a:lnTo>
                    <a:pt x="237" y="613"/>
                  </a:lnTo>
                  <a:lnTo>
                    <a:pt x="207" y="606"/>
                  </a:lnTo>
                  <a:lnTo>
                    <a:pt x="179" y="594"/>
                  </a:lnTo>
                  <a:lnTo>
                    <a:pt x="152" y="578"/>
                  </a:lnTo>
                  <a:lnTo>
                    <a:pt x="127" y="563"/>
                  </a:lnTo>
                  <a:lnTo>
                    <a:pt x="104" y="543"/>
                  </a:lnTo>
                  <a:lnTo>
                    <a:pt x="82" y="522"/>
                  </a:lnTo>
                  <a:lnTo>
                    <a:pt x="63" y="499"/>
                  </a:lnTo>
                  <a:lnTo>
                    <a:pt x="47" y="474"/>
                  </a:lnTo>
                  <a:lnTo>
                    <a:pt x="31" y="447"/>
                  </a:lnTo>
                  <a:lnTo>
                    <a:pt x="19" y="420"/>
                  </a:lnTo>
                  <a:lnTo>
                    <a:pt x="10" y="391"/>
                  </a:lnTo>
                  <a:lnTo>
                    <a:pt x="4" y="362"/>
                  </a:lnTo>
                  <a:lnTo>
                    <a:pt x="0" y="330"/>
                  </a:lnTo>
                  <a:lnTo>
                    <a:pt x="0" y="299"/>
                  </a:lnTo>
                  <a:lnTo>
                    <a:pt x="2" y="267"/>
                  </a:lnTo>
                  <a:lnTo>
                    <a:pt x="9" y="236"/>
                  </a:lnTo>
                  <a:lnTo>
                    <a:pt x="17" y="206"/>
                  </a:lnTo>
                  <a:lnTo>
                    <a:pt x="28" y="177"/>
                  </a:lnTo>
                  <a:lnTo>
                    <a:pt x="44" y="151"/>
                  </a:lnTo>
                  <a:lnTo>
                    <a:pt x="59" y="126"/>
                  </a:lnTo>
                  <a:lnTo>
                    <a:pt x="79" y="103"/>
                  </a:lnTo>
                  <a:lnTo>
                    <a:pt x="100" y="81"/>
                  </a:lnTo>
                  <a:lnTo>
                    <a:pt x="123" y="62"/>
                  </a:lnTo>
                  <a:lnTo>
                    <a:pt x="148" y="46"/>
                  </a:lnTo>
                  <a:lnTo>
                    <a:pt x="174" y="31"/>
                  </a:lnTo>
                  <a:lnTo>
                    <a:pt x="201" y="19"/>
                  </a:lnTo>
                  <a:lnTo>
                    <a:pt x="231" y="10"/>
                  </a:lnTo>
                  <a:lnTo>
                    <a:pt x="259" y="4"/>
                  </a:lnTo>
                  <a:lnTo>
                    <a:pt x="290" y="0"/>
                  </a:lnTo>
                  <a:lnTo>
                    <a:pt x="322" y="0"/>
                  </a:lnTo>
                  <a:lnTo>
                    <a:pt x="353" y="2"/>
                  </a:lnTo>
                  <a:lnTo>
                    <a:pt x="384" y="9"/>
                  </a:lnTo>
                  <a:lnTo>
                    <a:pt x="414" y="17"/>
                  </a:lnTo>
                  <a:lnTo>
                    <a:pt x="443" y="28"/>
                  </a:lnTo>
                  <a:lnTo>
                    <a:pt x="469" y="42"/>
                  </a:lnTo>
                  <a:lnTo>
                    <a:pt x="495" y="59"/>
                  </a:lnTo>
                  <a:lnTo>
                    <a:pt x="519" y="79"/>
                  </a:lnTo>
                  <a:lnTo>
                    <a:pt x="539" y="100"/>
                  </a:lnTo>
                  <a:lnTo>
                    <a:pt x="559" y="123"/>
                  </a:lnTo>
                  <a:lnTo>
                    <a:pt x="576" y="148"/>
                  </a:lnTo>
                  <a:lnTo>
                    <a:pt x="591" y="174"/>
                  </a:lnTo>
                  <a:lnTo>
                    <a:pt x="603" y="201"/>
                  </a:lnTo>
                  <a:lnTo>
                    <a:pt x="612" y="229"/>
                  </a:lnTo>
                  <a:lnTo>
                    <a:pt x="619" y="259"/>
                  </a:lnTo>
                  <a:lnTo>
                    <a:pt x="623" y="290"/>
                  </a:lnTo>
                  <a:lnTo>
                    <a:pt x="623" y="321"/>
                  </a:lnTo>
                  <a:lnTo>
                    <a:pt x="620" y="353"/>
                  </a:lnTo>
                  <a:close/>
                </a:path>
              </a:pathLst>
            </a:custGeom>
            <a:solidFill>
              <a:srgbClr val="000000"/>
            </a:solidFill>
            <a:ln w="9525">
              <a:noFill/>
              <a:round/>
              <a:headEnd/>
              <a:tailEnd/>
            </a:ln>
          </p:spPr>
          <p:txBody>
            <a:bodyPr/>
            <a:lstStyle/>
            <a:p>
              <a:endParaRPr lang="en-US"/>
            </a:p>
          </p:txBody>
        </p:sp>
        <p:sp>
          <p:nvSpPr>
            <p:cNvPr id="111633" name="Freeform 14"/>
            <p:cNvSpPr>
              <a:spLocks/>
            </p:cNvSpPr>
            <p:nvPr/>
          </p:nvSpPr>
          <p:spPr bwMode="auto">
            <a:xfrm>
              <a:off x="228" y="332"/>
              <a:ext cx="587" cy="584"/>
            </a:xfrm>
            <a:custGeom>
              <a:avLst/>
              <a:gdLst>
                <a:gd name="T0" fmla="*/ 18884 w 489"/>
                <a:gd name="T1" fmla="*/ 3344 h 511"/>
                <a:gd name="T2" fmla="*/ 18348 w 489"/>
                <a:gd name="T3" fmla="*/ 2185 h 511"/>
                <a:gd name="T4" fmla="*/ 16992 w 489"/>
                <a:gd name="T5" fmla="*/ 1145 h 511"/>
                <a:gd name="T6" fmla="*/ 14890 w 489"/>
                <a:gd name="T7" fmla="*/ 326 h 511"/>
                <a:gd name="T8" fmla="*/ 14216 w 489"/>
                <a:gd name="T9" fmla="*/ 318 h 511"/>
                <a:gd name="T10" fmla="*/ 15190 w 489"/>
                <a:gd name="T11" fmla="*/ 1002 h 511"/>
                <a:gd name="T12" fmla="*/ 15731 w 489"/>
                <a:gd name="T13" fmla="*/ 1765 h 511"/>
                <a:gd name="T14" fmla="*/ 15824 w 489"/>
                <a:gd name="T15" fmla="*/ 2547 h 511"/>
                <a:gd name="T16" fmla="*/ 15512 w 489"/>
                <a:gd name="T17" fmla="*/ 3344 h 511"/>
                <a:gd name="T18" fmla="*/ 14821 w 489"/>
                <a:gd name="T19" fmla="*/ 4098 h 511"/>
                <a:gd name="T20" fmla="*/ 13818 w 489"/>
                <a:gd name="T21" fmla="*/ 4754 h 511"/>
                <a:gd name="T22" fmla="*/ 12463 w 489"/>
                <a:gd name="T23" fmla="*/ 5325 h 511"/>
                <a:gd name="T24" fmla="*/ 10795 w 489"/>
                <a:gd name="T25" fmla="*/ 5770 h 511"/>
                <a:gd name="T26" fmla="*/ 8993 w 489"/>
                <a:gd name="T27" fmla="*/ 6117 h 511"/>
                <a:gd name="T28" fmla="*/ 6968 w 489"/>
                <a:gd name="T29" fmla="*/ 6351 h 511"/>
                <a:gd name="T30" fmla="*/ 4877 w 489"/>
                <a:gd name="T31" fmla="*/ 6384 h 511"/>
                <a:gd name="T32" fmla="*/ 3341 w 489"/>
                <a:gd name="T33" fmla="*/ 6301 h 511"/>
                <a:gd name="T34" fmla="*/ 2263 w 489"/>
                <a:gd name="T35" fmla="*/ 6209 h 511"/>
                <a:gd name="T36" fmla="*/ 1338 w 489"/>
                <a:gd name="T37" fmla="*/ 6086 h 511"/>
                <a:gd name="T38" fmla="*/ 437 w 489"/>
                <a:gd name="T39" fmla="*/ 5952 h 511"/>
                <a:gd name="T40" fmla="*/ 645 w 489"/>
                <a:gd name="T41" fmla="*/ 6117 h 511"/>
                <a:gd name="T42" fmla="*/ 2148 w 489"/>
                <a:gd name="T43" fmla="*/ 6635 h 511"/>
                <a:gd name="T44" fmla="*/ 3871 w 489"/>
                <a:gd name="T45" fmla="*/ 6991 h 511"/>
                <a:gd name="T46" fmla="*/ 5780 w 489"/>
                <a:gd name="T47" fmla="*/ 7270 h 511"/>
                <a:gd name="T48" fmla="*/ 7976 w 489"/>
                <a:gd name="T49" fmla="*/ 7373 h 511"/>
                <a:gd name="T50" fmla="*/ 10047 w 489"/>
                <a:gd name="T51" fmla="*/ 7327 h 511"/>
                <a:gd name="T52" fmla="*/ 12000 w 489"/>
                <a:gd name="T53" fmla="*/ 7114 h 511"/>
                <a:gd name="T54" fmla="*/ 13846 w 489"/>
                <a:gd name="T55" fmla="*/ 6782 h 511"/>
                <a:gd name="T56" fmla="*/ 15461 w 489"/>
                <a:gd name="T57" fmla="*/ 6351 h 511"/>
                <a:gd name="T58" fmla="*/ 16827 w 489"/>
                <a:gd name="T59" fmla="*/ 5758 h 511"/>
                <a:gd name="T60" fmla="*/ 17874 w 489"/>
                <a:gd name="T61" fmla="*/ 5080 h 511"/>
                <a:gd name="T62" fmla="*/ 18560 w 489"/>
                <a:gd name="T63" fmla="*/ 4345 h 5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9"/>
                <a:gd name="T97" fmla="*/ 0 h 511"/>
                <a:gd name="T98" fmla="*/ 489 w 489"/>
                <a:gd name="T99" fmla="*/ 511 h 5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9" h="511">
                  <a:moveTo>
                    <a:pt x="486" y="273"/>
                  </a:moveTo>
                  <a:lnTo>
                    <a:pt x="489" y="232"/>
                  </a:lnTo>
                  <a:lnTo>
                    <a:pt x="485" y="190"/>
                  </a:lnTo>
                  <a:lnTo>
                    <a:pt x="476" y="151"/>
                  </a:lnTo>
                  <a:lnTo>
                    <a:pt x="460" y="115"/>
                  </a:lnTo>
                  <a:lnTo>
                    <a:pt x="440" y="80"/>
                  </a:lnTo>
                  <a:lnTo>
                    <a:pt x="415" y="49"/>
                  </a:lnTo>
                  <a:lnTo>
                    <a:pt x="386" y="23"/>
                  </a:lnTo>
                  <a:lnTo>
                    <a:pt x="353" y="0"/>
                  </a:lnTo>
                  <a:lnTo>
                    <a:pt x="368" y="22"/>
                  </a:lnTo>
                  <a:lnTo>
                    <a:pt x="381" y="45"/>
                  </a:lnTo>
                  <a:lnTo>
                    <a:pt x="393" y="70"/>
                  </a:lnTo>
                  <a:lnTo>
                    <a:pt x="401" y="96"/>
                  </a:lnTo>
                  <a:lnTo>
                    <a:pt x="407" y="122"/>
                  </a:lnTo>
                  <a:lnTo>
                    <a:pt x="410" y="149"/>
                  </a:lnTo>
                  <a:lnTo>
                    <a:pt x="410" y="176"/>
                  </a:lnTo>
                  <a:lnTo>
                    <a:pt x="407" y="205"/>
                  </a:lnTo>
                  <a:lnTo>
                    <a:pt x="402" y="232"/>
                  </a:lnTo>
                  <a:lnTo>
                    <a:pt x="394" y="258"/>
                  </a:lnTo>
                  <a:lnTo>
                    <a:pt x="384" y="284"/>
                  </a:lnTo>
                  <a:lnTo>
                    <a:pt x="372" y="307"/>
                  </a:lnTo>
                  <a:lnTo>
                    <a:pt x="358" y="329"/>
                  </a:lnTo>
                  <a:lnTo>
                    <a:pt x="341" y="350"/>
                  </a:lnTo>
                  <a:lnTo>
                    <a:pt x="323" y="368"/>
                  </a:lnTo>
                  <a:lnTo>
                    <a:pt x="302" y="385"/>
                  </a:lnTo>
                  <a:lnTo>
                    <a:pt x="280" y="400"/>
                  </a:lnTo>
                  <a:lnTo>
                    <a:pt x="258" y="413"/>
                  </a:lnTo>
                  <a:lnTo>
                    <a:pt x="233" y="424"/>
                  </a:lnTo>
                  <a:lnTo>
                    <a:pt x="207" y="432"/>
                  </a:lnTo>
                  <a:lnTo>
                    <a:pt x="181" y="438"/>
                  </a:lnTo>
                  <a:lnTo>
                    <a:pt x="155" y="441"/>
                  </a:lnTo>
                  <a:lnTo>
                    <a:pt x="127" y="442"/>
                  </a:lnTo>
                  <a:lnTo>
                    <a:pt x="100" y="439"/>
                  </a:lnTo>
                  <a:lnTo>
                    <a:pt x="87" y="437"/>
                  </a:lnTo>
                  <a:lnTo>
                    <a:pt x="72" y="434"/>
                  </a:lnTo>
                  <a:lnTo>
                    <a:pt x="59" y="430"/>
                  </a:lnTo>
                  <a:lnTo>
                    <a:pt x="48" y="426"/>
                  </a:lnTo>
                  <a:lnTo>
                    <a:pt x="35" y="421"/>
                  </a:lnTo>
                  <a:lnTo>
                    <a:pt x="23" y="416"/>
                  </a:lnTo>
                  <a:lnTo>
                    <a:pt x="11" y="411"/>
                  </a:lnTo>
                  <a:lnTo>
                    <a:pt x="0" y="404"/>
                  </a:lnTo>
                  <a:lnTo>
                    <a:pt x="17" y="424"/>
                  </a:lnTo>
                  <a:lnTo>
                    <a:pt x="35" y="442"/>
                  </a:lnTo>
                  <a:lnTo>
                    <a:pt x="56" y="459"/>
                  </a:lnTo>
                  <a:lnTo>
                    <a:pt x="78" y="473"/>
                  </a:lnTo>
                  <a:lnTo>
                    <a:pt x="100" y="485"/>
                  </a:lnTo>
                  <a:lnTo>
                    <a:pt x="124" y="495"/>
                  </a:lnTo>
                  <a:lnTo>
                    <a:pt x="150" y="503"/>
                  </a:lnTo>
                  <a:lnTo>
                    <a:pt x="178" y="508"/>
                  </a:lnTo>
                  <a:lnTo>
                    <a:pt x="206" y="511"/>
                  </a:lnTo>
                  <a:lnTo>
                    <a:pt x="233" y="511"/>
                  </a:lnTo>
                  <a:lnTo>
                    <a:pt x="261" y="507"/>
                  </a:lnTo>
                  <a:lnTo>
                    <a:pt x="287" y="502"/>
                  </a:lnTo>
                  <a:lnTo>
                    <a:pt x="311" y="493"/>
                  </a:lnTo>
                  <a:lnTo>
                    <a:pt x="336" y="482"/>
                  </a:lnTo>
                  <a:lnTo>
                    <a:pt x="359" y="469"/>
                  </a:lnTo>
                  <a:lnTo>
                    <a:pt x="381" y="455"/>
                  </a:lnTo>
                  <a:lnTo>
                    <a:pt x="401" y="438"/>
                  </a:lnTo>
                  <a:lnTo>
                    <a:pt x="419" y="419"/>
                  </a:lnTo>
                  <a:lnTo>
                    <a:pt x="436" y="399"/>
                  </a:lnTo>
                  <a:lnTo>
                    <a:pt x="450" y="376"/>
                  </a:lnTo>
                  <a:lnTo>
                    <a:pt x="463" y="352"/>
                  </a:lnTo>
                  <a:lnTo>
                    <a:pt x="473" y="328"/>
                  </a:lnTo>
                  <a:lnTo>
                    <a:pt x="481" y="301"/>
                  </a:lnTo>
                  <a:lnTo>
                    <a:pt x="486" y="273"/>
                  </a:lnTo>
                  <a:close/>
                </a:path>
              </a:pathLst>
            </a:custGeom>
            <a:solidFill>
              <a:srgbClr val="60C6F7"/>
            </a:solidFill>
            <a:ln w="9525">
              <a:noFill/>
              <a:round/>
              <a:headEnd/>
              <a:tailEnd/>
            </a:ln>
          </p:spPr>
          <p:txBody>
            <a:bodyPr/>
            <a:lstStyle/>
            <a:p>
              <a:endParaRPr lang="en-US"/>
            </a:p>
          </p:txBody>
        </p:sp>
        <p:sp>
          <p:nvSpPr>
            <p:cNvPr id="111634" name="Freeform 15"/>
            <p:cNvSpPr>
              <a:spLocks/>
            </p:cNvSpPr>
            <p:nvPr/>
          </p:nvSpPr>
          <p:spPr bwMode="auto">
            <a:xfrm>
              <a:off x="157" y="290"/>
              <a:ext cx="563" cy="547"/>
            </a:xfrm>
            <a:custGeom>
              <a:avLst/>
              <a:gdLst>
                <a:gd name="T0" fmla="*/ 7199 w 469"/>
                <a:gd name="T1" fmla="*/ 6820 h 479"/>
                <a:gd name="T2" fmla="*/ 9268 w 469"/>
                <a:gd name="T3" fmla="*/ 6749 h 479"/>
                <a:gd name="T4" fmla="*/ 11268 w 469"/>
                <a:gd name="T5" fmla="*/ 6553 h 479"/>
                <a:gd name="T6" fmla="*/ 13121 w 469"/>
                <a:gd name="T7" fmla="*/ 6209 h 479"/>
                <a:gd name="T8" fmla="*/ 14747 w 469"/>
                <a:gd name="T9" fmla="*/ 5769 h 479"/>
                <a:gd name="T10" fmla="*/ 16097 w 469"/>
                <a:gd name="T11" fmla="*/ 5197 h 479"/>
                <a:gd name="T12" fmla="*/ 17124 w 469"/>
                <a:gd name="T13" fmla="*/ 4577 h 479"/>
                <a:gd name="T14" fmla="*/ 17794 w 469"/>
                <a:gd name="T15" fmla="*/ 3831 h 479"/>
                <a:gd name="T16" fmla="*/ 18099 w 469"/>
                <a:gd name="T17" fmla="*/ 3011 h 479"/>
                <a:gd name="T18" fmla="*/ 17960 w 469"/>
                <a:gd name="T19" fmla="*/ 2278 h 479"/>
                <a:gd name="T20" fmla="*/ 17465 w 469"/>
                <a:gd name="T21" fmla="*/ 1530 h 479"/>
                <a:gd name="T22" fmla="*/ 16484 w 469"/>
                <a:gd name="T23" fmla="*/ 830 h 479"/>
                <a:gd name="T24" fmla="*/ 15403 w 469"/>
                <a:gd name="T25" fmla="*/ 423 h 479"/>
                <a:gd name="T26" fmla="*/ 14574 w 469"/>
                <a:gd name="T27" fmla="*/ 284 h 479"/>
                <a:gd name="T28" fmla="*/ 13526 w 469"/>
                <a:gd name="T29" fmla="*/ 160 h 479"/>
                <a:gd name="T30" fmla="*/ 12547 w 469"/>
                <a:gd name="T31" fmla="*/ 64 h 479"/>
                <a:gd name="T32" fmla="*/ 10944 w 469"/>
                <a:gd name="T33" fmla="*/ 0 h 479"/>
                <a:gd name="T34" fmla="*/ 8829 w 469"/>
                <a:gd name="T35" fmla="*/ 64 h 479"/>
                <a:gd name="T36" fmla="*/ 6887 w 469"/>
                <a:gd name="T37" fmla="*/ 239 h 479"/>
                <a:gd name="T38" fmla="*/ 5000 w 469"/>
                <a:gd name="T39" fmla="*/ 588 h 479"/>
                <a:gd name="T40" fmla="*/ 3436 w 469"/>
                <a:gd name="T41" fmla="*/ 1030 h 479"/>
                <a:gd name="T42" fmla="*/ 2112 w 469"/>
                <a:gd name="T43" fmla="*/ 1595 h 479"/>
                <a:gd name="T44" fmla="*/ 984 w 469"/>
                <a:gd name="T45" fmla="*/ 2225 h 479"/>
                <a:gd name="T46" fmla="*/ 310 w 469"/>
                <a:gd name="T47" fmla="*/ 2970 h 479"/>
                <a:gd name="T48" fmla="*/ 0 w 469"/>
                <a:gd name="T49" fmla="*/ 3751 h 479"/>
                <a:gd name="T50" fmla="*/ 149 w 469"/>
                <a:gd name="T51" fmla="*/ 4532 h 479"/>
                <a:gd name="T52" fmla="*/ 756 w 469"/>
                <a:gd name="T53" fmla="*/ 5285 h 479"/>
                <a:gd name="T54" fmla="*/ 1654 w 469"/>
                <a:gd name="T55" fmla="*/ 5969 h 479"/>
                <a:gd name="T56" fmla="*/ 2690 w 469"/>
                <a:gd name="T57" fmla="*/ 6376 h 479"/>
                <a:gd name="T58" fmla="*/ 3653 w 469"/>
                <a:gd name="T59" fmla="*/ 6515 h 479"/>
                <a:gd name="T60" fmla="*/ 4556 w 469"/>
                <a:gd name="T61" fmla="*/ 6647 h 479"/>
                <a:gd name="T62" fmla="*/ 5643 w 469"/>
                <a:gd name="T63" fmla="*/ 6741 h 4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9"/>
                <a:gd name="T97" fmla="*/ 0 h 479"/>
                <a:gd name="T98" fmla="*/ 469 w 469"/>
                <a:gd name="T99" fmla="*/ 479 h 4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9" h="479">
                  <a:moveTo>
                    <a:pt x="159" y="476"/>
                  </a:moveTo>
                  <a:lnTo>
                    <a:pt x="186" y="479"/>
                  </a:lnTo>
                  <a:lnTo>
                    <a:pt x="214" y="478"/>
                  </a:lnTo>
                  <a:lnTo>
                    <a:pt x="240" y="475"/>
                  </a:lnTo>
                  <a:lnTo>
                    <a:pt x="266" y="469"/>
                  </a:lnTo>
                  <a:lnTo>
                    <a:pt x="292" y="461"/>
                  </a:lnTo>
                  <a:lnTo>
                    <a:pt x="317" y="450"/>
                  </a:lnTo>
                  <a:lnTo>
                    <a:pt x="339" y="437"/>
                  </a:lnTo>
                  <a:lnTo>
                    <a:pt x="361" y="422"/>
                  </a:lnTo>
                  <a:lnTo>
                    <a:pt x="382" y="405"/>
                  </a:lnTo>
                  <a:lnTo>
                    <a:pt x="400" y="387"/>
                  </a:lnTo>
                  <a:lnTo>
                    <a:pt x="417" y="366"/>
                  </a:lnTo>
                  <a:lnTo>
                    <a:pt x="431" y="344"/>
                  </a:lnTo>
                  <a:lnTo>
                    <a:pt x="443" y="321"/>
                  </a:lnTo>
                  <a:lnTo>
                    <a:pt x="453" y="295"/>
                  </a:lnTo>
                  <a:lnTo>
                    <a:pt x="461" y="269"/>
                  </a:lnTo>
                  <a:lnTo>
                    <a:pt x="466" y="242"/>
                  </a:lnTo>
                  <a:lnTo>
                    <a:pt x="469" y="213"/>
                  </a:lnTo>
                  <a:lnTo>
                    <a:pt x="469" y="186"/>
                  </a:lnTo>
                  <a:lnTo>
                    <a:pt x="466" y="159"/>
                  </a:lnTo>
                  <a:lnTo>
                    <a:pt x="460" y="133"/>
                  </a:lnTo>
                  <a:lnTo>
                    <a:pt x="452" y="107"/>
                  </a:lnTo>
                  <a:lnTo>
                    <a:pt x="440" y="82"/>
                  </a:lnTo>
                  <a:lnTo>
                    <a:pt x="427" y="59"/>
                  </a:lnTo>
                  <a:lnTo>
                    <a:pt x="412" y="37"/>
                  </a:lnTo>
                  <a:lnTo>
                    <a:pt x="400" y="30"/>
                  </a:lnTo>
                  <a:lnTo>
                    <a:pt x="388" y="25"/>
                  </a:lnTo>
                  <a:lnTo>
                    <a:pt x="377" y="20"/>
                  </a:lnTo>
                  <a:lnTo>
                    <a:pt x="364" y="15"/>
                  </a:lnTo>
                  <a:lnTo>
                    <a:pt x="351" y="11"/>
                  </a:lnTo>
                  <a:lnTo>
                    <a:pt x="338" y="7"/>
                  </a:lnTo>
                  <a:lnTo>
                    <a:pt x="325" y="4"/>
                  </a:lnTo>
                  <a:lnTo>
                    <a:pt x="310" y="3"/>
                  </a:lnTo>
                  <a:lnTo>
                    <a:pt x="283" y="0"/>
                  </a:lnTo>
                  <a:lnTo>
                    <a:pt x="256" y="0"/>
                  </a:lnTo>
                  <a:lnTo>
                    <a:pt x="229" y="4"/>
                  </a:lnTo>
                  <a:lnTo>
                    <a:pt x="203" y="9"/>
                  </a:lnTo>
                  <a:lnTo>
                    <a:pt x="178" y="17"/>
                  </a:lnTo>
                  <a:lnTo>
                    <a:pt x="154" y="29"/>
                  </a:lnTo>
                  <a:lnTo>
                    <a:pt x="130" y="41"/>
                  </a:lnTo>
                  <a:lnTo>
                    <a:pt x="109" y="56"/>
                  </a:lnTo>
                  <a:lnTo>
                    <a:pt x="89" y="73"/>
                  </a:lnTo>
                  <a:lnTo>
                    <a:pt x="70" y="91"/>
                  </a:lnTo>
                  <a:lnTo>
                    <a:pt x="54" y="112"/>
                  </a:lnTo>
                  <a:lnTo>
                    <a:pt x="39" y="134"/>
                  </a:lnTo>
                  <a:lnTo>
                    <a:pt x="26" y="157"/>
                  </a:lnTo>
                  <a:lnTo>
                    <a:pt x="16" y="182"/>
                  </a:lnTo>
                  <a:lnTo>
                    <a:pt x="8" y="208"/>
                  </a:lnTo>
                  <a:lnTo>
                    <a:pt x="3" y="235"/>
                  </a:lnTo>
                  <a:lnTo>
                    <a:pt x="0" y="264"/>
                  </a:lnTo>
                  <a:lnTo>
                    <a:pt x="2" y="292"/>
                  </a:lnTo>
                  <a:lnTo>
                    <a:pt x="4" y="319"/>
                  </a:lnTo>
                  <a:lnTo>
                    <a:pt x="11" y="345"/>
                  </a:lnTo>
                  <a:lnTo>
                    <a:pt x="19" y="371"/>
                  </a:lnTo>
                  <a:lnTo>
                    <a:pt x="30" y="396"/>
                  </a:lnTo>
                  <a:lnTo>
                    <a:pt x="43" y="419"/>
                  </a:lnTo>
                  <a:lnTo>
                    <a:pt x="59" y="441"/>
                  </a:lnTo>
                  <a:lnTo>
                    <a:pt x="70" y="448"/>
                  </a:lnTo>
                  <a:lnTo>
                    <a:pt x="82" y="453"/>
                  </a:lnTo>
                  <a:lnTo>
                    <a:pt x="94" y="458"/>
                  </a:lnTo>
                  <a:lnTo>
                    <a:pt x="107" y="463"/>
                  </a:lnTo>
                  <a:lnTo>
                    <a:pt x="118" y="467"/>
                  </a:lnTo>
                  <a:lnTo>
                    <a:pt x="131" y="471"/>
                  </a:lnTo>
                  <a:lnTo>
                    <a:pt x="146" y="474"/>
                  </a:lnTo>
                  <a:lnTo>
                    <a:pt x="159" y="476"/>
                  </a:lnTo>
                  <a:close/>
                </a:path>
              </a:pathLst>
            </a:custGeom>
            <a:solidFill>
              <a:srgbClr val="9BEDFF"/>
            </a:solidFill>
            <a:ln w="9525">
              <a:noFill/>
              <a:round/>
              <a:headEnd/>
              <a:tailEnd/>
            </a:ln>
          </p:spPr>
          <p:txBody>
            <a:bodyPr/>
            <a:lstStyle/>
            <a:p>
              <a:endParaRPr lang="en-US"/>
            </a:p>
          </p:txBody>
        </p:sp>
        <p:sp>
          <p:nvSpPr>
            <p:cNvPr id="111635" name="Freeform 16"/>
            <p:cNvSpPr>
              <a:spLocks/>
            </p:cNvSpPr>
            <p:nvPr/>
          </p:nvSpPr>
          <p:spPr bwMode="auto">
            <a:xfrm>
              <a:off x="516" y="313"/>
              <a:ext cx="83" cy="104"/>
            </a:xfrm>
            <a:custGeom>
              <a:avLst/>
              <a:gdLst>
                <a:gd name="T0" fmla="*/ 1413 w 69"/>
                <a:gd name="T1" fmla="*/ 2 h 91"/>
                <a:gd name="T2" fmla="*/ 1506 w 69"/>
                <a:gd name="T3" fmla="*/ 64 h 91"/>
                <a:gd name="T4" fmla="*/ 1747 w 69"/>
                <a:gd name="T5" fmla="*/ 109 h 91"/>
                <a:gd name="T6" fmla="*/ 2026 w 69"/>
                <a:gd name="T7" fmla="*/ 186 h 91"/>
                <a:gd name="T8" fmla="*/ 2340 w 69"/>
                <a:gd name="T9" fmla="*/ 278 h 91"/>
                <a:gd name="T10" fmla="*/ 2622 w 69"/>
                <a:gd name="T11" fmla="*/ 406 h 91"/>
                <a:gd name="T12" fmla="*/ 2759 w 69"/>
                <a:gd name="T13" fmla="*/ 529 h 91"/>
                <a:gd name="T14" fmla="*/ 2708 w 69"/>
                <a:gd name="T15" fmla="*/ 637 h 91"/>
                <a:gd name="T16" fmla="*/ 2460 w 69"/>
                <a:gd name="T17" fmla="*/ 767 h 91"/>
                <a:gd name="T18" fmla="*/ 2101 w 69"/>
                <a:gd name="T19" fmla="*/ 877 h 91"/>
                <a:gd name="T20" fmla="*/ 1960 w 69"/>
                <a:gd name="T21" fmla="*/ 1000 h 91"/>
                <a:gd name="T22" fmla="*/ 1945 w 69"/>
                <a:gd name="T23" fmla="*/ 1088 h 91"/>
                <a:gd name="T24" fmla="*/ 1792 w 69"/>
                <a:gd name="T25" fmla="*/ 1229 h 91"/>
                <a:gd name="T26" fmla="*/ 1452 w 69"/>
                <a:gd name="T27" fmla="*/ 1309 h 91"/>
                <a:gd name="T28" fmla="*/ 1043 w 69"/>
                <a:gd name="T29" fmla="*/ 1265 h 91"/>
                <a:gd name="T30" fmla="*/ 834 w 69"/>
                <a:gd name="T31" fmla="*/ 1143 h 91"/>
                <a:gd name="T32" fmla="*/ 936 w 69"/>
                <a:gd name="T33" fmla="*/ 969 h 91"/>
                <a:gd name="T34" fmla="*/ 1126 w 69"/>
                <a:gd name="T35" fmla="*/ 808 h 91"/>
                <a:gd name="T36" fmla="*/ 1207 w 69"/>
                <a:gd name="T37" fmla="*/ 637 h 91"/>
                <a:gd name="T38" fmla="*/ 977 w 69"/>
                <a:gd name="T39" fmla="*/ 557 h 91"/>
                <a:gd name="T40" fmla="*/ 387 w 69"/>
                <a:gd name="T41" fmla="*/ 529 h 91"/>
                <a:gd name="T42" fmla="*/ 154 w 69"/>
                <a:gd name="T43" fmla="*/ 514 h 91"/>
                <a:gd name="T44" fmla="*/ 0 w 69"/>
                <a:gd name="T45" fmla="*/ 450 h 91"/>
                <a:gd name="T46" fmla="*/ 0 w 69"/>
                <a:gd name="T47" fmla="*/ 345 h 91"/>
                <a:gd name="T48" fmla="*/ 154 w 69"/>
                <a:gd name="T49" fmla="*/ 264 h 91"/>
                <a:gd name="T50" fmla="*/ 372 w 69"/>
                <a:gd name="T51" fmla="*/ 143 h 91"/>
                <a:gd name="T52" fmla="*/ 598 w 69"/>
                <a:gd name="T53" fmla="*/ 73 h 91"/>
                <a:gd name="T54" fmla="*/ 936 w 69"/>
                <a:gd name="T55" fmla="*/ 1 h 91"/>
                <a:gd name="T56" fmla="*/ 1252 w 69"/>
                <a:gd name="T57" fmla="*/ 0 h 91"/>
                <a:gd name="T58" fmla="*/ 1413 w 69"/>
                <a:gd name="T59" fmla="*/ 2 h 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
                <a:gd name="T91" fmla="*/ 0 h 91"/>
                <a:gd name="T92" fmla="*/ 69 w 69"/>
                <a:gd name="T93" fmla="*/ 91 h 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 h="91">
                  <a:moveTo>
                    <a:pt x="35" y="2"/>
                  </a:moveTo>
                  <a:lnTo>
                    <a:pt x="37" y="4"/>
                  </a:lnTo>
                  <a:lnTo>
                    <a:pt x="43" y="8"/>
                  </a:lnTo>
                  <a:lnTo>
                    <a:pt x="50" y="13"/>
                  </a:lnTo>
                  <a:lnTo>
                    <a:pt x="58" y="19"/>
                  </a:lnTo>
                  <a:lnTo>
                    <a:pt x="65" y="28"/>
                  </a:lnTo>
                  <a:lnTo>
                    <a:pt x="69" y="36"/>
                  </a:lnTo>
                  <a:lnTo>
                    <a:pt x="67" y="45"/>
                  </a:lnTo>
                  <a:lnTo>
                    <a:pt x="61" y="53"/>
                  </a:lnTo>
                  <a:lnTo>
                    <a:pt x="52" y="61"/>
                  </a:lnTo>
                  <a:lnTo>
                    <a:pt x="49" y="69"/>
                  </a:lnTo>
                  <a:lnTo>
                    <a:pt x="48" y="76"/>
                  </a:lnTo>
                  <a:lnTo>
                    <a:pt x="44" y="85"/>
                  </a:lnTo>
                  <a:lnTo>
                    <a:pt x="36" y="91"/>
                  </a:lnTo>
                  <a:lnTo>
                    <a:pt x="27" y="88"/>
                  </a:lnTo>
                  <a:lnTo>
                    <a:pt x="21" y="79"/>
                  </a:lnTo>
                  <a:lnTo>
                    <a:pt x="23" y="67"/>
                  </a:lnTo>
                  <a:lnTo>
                    <a:pt x="28" y="56"/>
                  </a:lnTo>
                  <a:lnTo>
                    <a:pt x="30" y="45"/>
                  </a:lnTo>
                  <a:lnTo>
                    <a:pt x="24" y="39"/>
                  </a:lnTo>
                  <a:lnTo>
                    <a:pt x="10" y="36"/>
                  </a:lnTo>
                  <a:lnTo>
                    <a:pt x="4" y="35"/>
                  </a:lnTo>
                  <a:lnTo>
                    <a:pt x="0" y="31"/>
                  </a:lnTo>
                  <a:lnTo>
                    <a:pt x="0" y="24"/>
                  </a:lnTo>
                  <a:lnTo>
                    <a:pt x="4" y="18"/>
                  </a:lnTo>
                  <a:lnTo>
                    <a:pt x="9" y="10"/>
                  </a:lnTo>
                  <a:lnTo>
                    <a:pt x="15" y="5"/>
                  </a:lnTo>
                  <a:lnTo>
                    <a:pt x="23" y="1"/>
                  </a:lnTo>
                  <a:lnTo>
                    <a:pt x="31" y="0"/>
                  </a:lnTo>
                  <a:lnTo>
                    <a:pt x="35" y="2"/>
                  </a:lnTo>
                  <a:close/>
                </a:path>
              </a:pathLst>
            </a:custGeom>
            <a:solidFill>
              <a:srgbClr val="8C6021"/>
            </a:solidFill>
            <a:ln w="9525">
              <a:noFill/>
              <a:round/>
              <a:headEnd/>
              <a:tailEnd/>
            </a:ln>
          </p:spPr>
          <p:txBody>
            <a:bodyPr/>
            <a:lstStyle/>
            <a:p>
              <a:endParaRPr lang="en-US"/>
            </a:p>
          </p:txBody>
        </p:sp>
        <p:sp>
          <p:nvSpPr>
            <p:cNvPr id="111636" name="Freeform 17"/>
            <p:cNvSpPr>
              <a:spLocks/>
            </p:cNvSpPr>
            <p:nvPr/>
          </p:nvSpPr>
          <p:spPr bwMode="auto">
            <a:xfrm>
              <a:off x="450" y="326"/>
              <a:ext cx="49" cy="43"/>
            </a:xfrm>
            <a:custGeom>
              <a:avLst/>
              <a:gdLst>
                <a:gd name="T0" fmla="*/ 553 w 41"/>
                <a:gd name="T1" fmla="*/ 257 h 38"/>
                <a:gd name="T2" fmla="*/ 535 w 41"/>
                <a:gd name="T3" fmla="*/ 260 h 38"/>
                <a:gd name="T4" fmla="*/ 535 w 41"/>
                <a:gd name="T5" fmla="*/ 333 h 38"/>
                <a:gd name="T6" fmla="*/ 613 w 41"/>
                <a:gd name="T7" fmla="*/ 389 h 38"/>
                <a:gd name="T8" fmla="*/ 913 w 41"/>
                <a:gd name="T9" fmla="*/ 447 h 38"/>
                <a:gd name="T10" fmla="*/ 1304 w 41"/>
                <a:gd name="T11" fmla="*/ 440 h 38"/>
                <a:gd name="T12" fmla="*/ 1478 w 41"/>
                <a:gd name="T13" fmla="*/ 333 h 38"/>
                <a:gd name="T14" fmla="*/ 1348 w 41"/>
                <a:gd name="T15" fmla="*/ 186 h 38"/>
                <a:gd name="T16" fmla="*/ 1047 w 41"/>
                <a:gd name="T17" fmla="*/ 69 h 38"/>
                <a:gd name="T18" fmla="*/ 553 w 41"/>
                <a:gd name="T19" fmla="*/ 0 h 38"/>
                <a:gd name="T20" fmla="*/ 210 w 41"/>
                <a:gd name="T21" fmla="*/ 0 h 38"/>
                <a:gd name="T22" fmla="*/ 0 w 41"/>
                <a:gd name="T23" fmla="*/ 54 h 38"/>
                <a:gd name="T24" fmla="*/ 2 w 41"/>
                <a:gd name="T25" fmla="*/ 78 h 38"/>
                <a:gd name="T26" fmla="*/ 300 w 41"/>
                <a:gd name="T27" fmla="*/ 113 h 38"/>
                <a:gd name="T28" fmla="*/ 463 w 41"/>
                <a:gd name="T29" fmla="*/ 145 h 38"/>
                <a:gd name="T30" fmla="*/ 613 w 41"/>
                <a:gd name="T31" fmla="*/ 186 h 38"/>
                <a:gd name="T32" fmla="*/ 553 w 41"/>
                <a:gd name="T33" fmla="*/ 257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38"/>
                <a:gd name="T53" fmla="*/ 41 w 41"/>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38">
                  <a:moveTo>
                    <a:pt x="16" y="21"/>
                  </a:moveTo>
                  <a:lnTo>
                    <a:pt x="15" y="22"/>
                  </a:lnTo>
                  <a:lnTo>
                    <a:pt x="15" y="28"/>
                  </a:lnTo>
                  <a:lnTo>
                    <a:pt x="17" y="33"/>
                  </a:lnTo>
                  <a:lnTo>
                    <a:pt x="26" y="38"/>
                  </a:lnTo>
                  <a:lnTo>
                    <a:pt x="37" y="37"/>
                  </a:lnTo>
                  <a:lnTo>
                    <a:pt x="41" y="28"/>
                  </a:lnTo>
                  <a:lnTo>
                    <a:pt x="38" y="16"/>
                  </a:lnTo>
                  <a:lnTo>
                    <a:pt x="29" y="6"/>
                  </a:lnTo>
                  <a:lnTo>
                    <a:pt x="16" y="0"/>
                  </a:lnTo>
                  <a:lnTo>
                    <a:pt x="6" y="0"/>
                  </a:lnTo>
                  <a:lnTo>
                    <a:pt x="0" y="4"/>
                  </a:lnTo>
                  <a:lnTo>
                    <a:pt x="2" y="7"/>
                  </a:lnTo>
                  <a:lnTo>
                    <a:pt x="8" y="10"/>
                  </a:lnTo>
                  <a:lnTo>
                    <a:pt x="13" y="12"/>
                  </a:lnTo>
                  <a:lnTo>
                    <a:pt x="17" y="16"/>
                  </a:lnTo>
                  <a:lnTo>
                    <a:pt x="16" y="21"/>
                  </a:lnTo>
                  <a:close/>
                </a:path>
              </a:pathLst>
            </a:custGeom>
            <a:solidFill>
              <a:srgbClr val="8C6021"/>
            </a:solidFill>
            <a:ln w="9525">
              <a:noFill/>
              <a:round/>
              <a:headEnd/>
              <a:tailEnd/>
            </a:ln>
          </p:spPr>
          <p:txBody>
            <a:bodyPr/>
            <a:lstStyle/>
            <a:p>
              <a:endParaRPr lang="en-US"/>
            </a:p>
          </p:txBody>
        </p:sp>
        <p:sp>
          <p:nvSpPr>
            <p:cNvPr id="111637" name="Freeform 18"/>
            <p:cNvSpPr>
              <a:spLocks/>
            </p:cNvSpPr>
            <p:nvPr/>
          </p:nvSpPr>
          <p:spPr bwMode="auto">
            <a:xfrm>
              <a:off x="408" y="319"/>
              <a:ext cx="29" cy="10"/>
            </a:xfrm>
            <a:custGeom>
              <a:avLst/>
              <a:gdLst>
                <a:gd name="T0" fmla="*/ 898 w 24"/>
                <a:gd name="T1" fmla="*/ 4 h 9"/>
                <a:gd name="T2" fmla="*/ 888 w 24"/>
                <a:gd name="T3" fmla="*/ 3 h 9"/>
                <a:gd name="T4" fmla="*/ 684 w 24"/>
                <a:gd name="T5" fmla="*/ 1 h 9"/>
                <a:gd name="T6" fmla="*/ 387 w 24"/>
                <a:gd name="T7" fmla="*/ 0 h 9"/>
                <a:gd name="T8" fmla="*/ 2 w 24"/>
                <a:gd name="T9" fmla="*/ 1 h 9"/>
                <a:gd name="T10" fmla="*/ 0 w 24"/>
                <a:gd name="T11" fmla="*/ 3 h 9"/>
                <a:gd name="T12" fmla="*/ 150 w 24"/>
                <a:gd name="T13" fmla="*/ 46 h 9"/>
                <a:gd name="T14" fmla="*/ 387 w 24"/>
                <a:gd name="T15" fmla="*/ 51 h 9"/>
                <a:gd name="T16" fmla="*/ 582 w 24"/>
                <a:gd name="T17" fmla="*/ 63 h 9"/>
                <a:gd name="T18" fmla="*/ 827 w 24"/>
                <a:gd name="T19" fmla="*/ 70 h 9"/>
                <a:gd name="T20" fmla="*/ 999 w 24"/>
                <a:gd name="T21" fmla="*/ 70 h 9"/>
                <a:gd name="T22" fmla="*/ 1073 w 24"/>
                <a:gd name="T23" fmla="*/ 63 h 9"/>
                <a:gd name="T24" fmla="*/ 898 w 24"/>
                <a:gd name="T25" fmla="*/ 4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9"/>
                <a:gd name="T41" fmla="*/ 24 w 24"/>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9">
                  <a:moveTo>
                    <a:pt x="21" y="4"/>
                  </a:moveTo>
                  <a:lnTo>
                    <a:pt x="20" y="3"/>
                  </a:lnTo>
                  <a:lnTo>
                    <a:pt x="15" y="1"/>
                  </a:lnTo>
                  <a:lnTo>
                    <a:pt x="8" y="0"/>
                  </a:lnTo>
                  <a:lnTo>
                    <a:pt x="2" y="1"/>
                  </a:lnTo>
                  <a:lnTo>
                    <a:pt x="0" y="3"/>
                  </a:lnTo>
                  <a:lnTo>
                    <a:pt x="3" y="5"/>
                  </a:lnTo>
                  <a:lnTo>
                    <a:pt x="8" y="6"/>
                  </a:lnTo>
                  <a:lnTo>
                    <a:pt x="13" y="8"/>
                  </a:lnTo>
                  <a:lnTo>
                    <a:pt x="18" y="9"/>
                  </a:lnTo>
                  <a:lnTo>
                    <a:pt x="22" y="9"/>
                  </a:lnTo>
                  <a:lnTo>
                    <a:pt x="24" y="8"/>
                  </a:lnTo>
                  <a:lnTo>
                    <a:pt x="21" y="4"/>
                  </a:lnTo>
                  <a:close/>
                </a:path>
              </a:pathLst>
            </a:custGeom>
            <a:solidFill>
              <a:srgbClr val="8C6021"/>
            </a:solidFill>
            <a:ln w="9525">
              <a:noFill/>
              <a:round/>
              <a:headEnd/>
              <a:tailEnd/>
            </a:ln>
          </p:spPr>
          <p:txBody>
            <a:bodyPr/>
            <a:lstStyle/>
            <a:p>
              <a:endParaRPr lang="en-US"/>
            </a:p>
          </p:txBody>
        </p:sp>
        <p:sp>
          <p:nvSpPr>
            <p:cNvPr id="111638" name="Freeform 19"/>
            <p:cNvSpPr>
              <a:spLocks/>
            </p:cNvSpPr>
            <p:nvPr/>
          </p:nvSpPr>
          <p:spPr bwMode="auto">
            <a:xfrm>
              <a:off x="238" y="334"/>
              <a:ext cx="283" cy="539"/>
            </a:xfrm>
            <a:custGeom>
              <a:avLst/>
              <a:gdLst>
                <a:gd name="T0" fmla="*/ 2 w 236"/>
                <a:gd name="T1" fmla="*/ 1739 h 473"/>
                <a:gd name="T2" fmla="*/ 534 w 236"/>
                <a:gd name="T3" fmla="*/ 2139 h 473"/>
                <a:gd name="T4" fmla="*/ 748 w 236"/>
                <a:gd name="T5" fmla="*/ 2501 h 473"/>
                <a:gd name="T6" fmla="*/ 1543 w 236"/>
                <a:gd name="T7" fmla="*/ 2755 h 473"/>
                <a:gd name="T8" fmla="*/ 2735 w 236"/>
                <a:gd name="T9" fmla="*/ 3089 h 473"/>
                <a:gd name="T10" fmla="*/ 3655 w 236"/>
                <a:gd name="T11" fmla="*/ 3255 h 473"/>
                <a:gd name="T12" fmla="*/ 3324 w 236"/>
                <a:gd name="T13" fmla="*/ 3520 h 473"/>
                <a:gd name="T14" fmla="*/ 3003 w 236"/>
                <a:gd name="T15" fmla="*/ 3884 h 473"/>
                <a:gd name="T16" fmla="*/ 3420 w 236"/>
                <a:gd name="T17" fmla="*/ 4302 h 473"/>
                <a:gd name="T18" fmla="*/ 4331 w 236"/>
                <a:gd name="T19" fmla="*/ 4739 h 473"/>
                <a:gd name="T20" fmla="*/ 4318 w 236"/>
                <a:gd name="T21" fmla="*/ 6014 h 473"/>
                <a:gd name="T22" fmla="*/ 5319 w 236"/>
                <a:gd name="T23" fmla="*/ 6455 h 473"/>
                <a:gd name="T24" fmla="*/ 5178 w 236"/>
                <a:gd name="T25" fmla="*/ 6116 h 473"/>
                <a:gd name="T26" fmla="*/ 6052 w 236"/>
                <a:gd name="T27" fmla="*/ 5692 h 473"/>
                <a:gd name="T28" fmla="*/ 6511 w 236"/>
                <a:gd name="T29" fmla="*/ 5400 h 473"/>
                <a:gd name="T30" fmla="*/ 7020 w 236"/>
                <a:gd name="T31" fmla="*/ 5127 h 473"/>
                <a:gd name="T32" fmla="*/ 8088 w 236"/>
                <a:gd name="T33" fmla="*/ 4813 h 473"/>
                <a:gd name="T34" fmla="*/ 8929 w 236"/>
                <a:gd name="T35" fmla="*/ 4291 h 473"/>
                <a:gd name="T36" fmla="*/ 8520 w 236"/>
                <a:gd name="T37" fmla="*/ 4048 h 473"/>
                <a:gd name="T38" fmla="*/ 7597 w 236"/>
                <a:gd name="T39" fmla="*/ 3829 h 473"/>
                <a:gd name="T40" fmla="*/ 6822 w 236"/>
                <a:gd name="T41" fmla="*/ 3446 h 473"/>
                <a:gd name="T42" fmla="*/ 5956 w 236"/>
                <a:gd name="T43" fmla="*/ 3203 h 473"/>
                <a:gd name="T44" fmla="*/ 5045 w 236"/>
                <a:gd name="T45" fmla="*/ 3139 h 473"/>
                <a:gd name="T46" fmla="*/ 4120 w 236"/>
                <a:gd name="T47" fmla="*/ 3139 h 473"/>
                <a:gd name="T48" fmla="*/ 3454 w 236"/>
                <a:gd name="T49" fmla="*/ 3139 h 473"/>
                <a:gd name="T50" fmla="*/ 3342 w 236"/>
                <a:gd name="T51" fmla="*/ 2933 h 473"/>
                <a:gd name="T52" fmla="*/ 3342 w 236"/>
                <a:gd name="T53" fmla="*/ 2777 h 473"/>
                <a:gd name="T54" fmla="*/ 3149 w 236"/>
                <a:gd name="T55" fmla="*/ 2711 h 473"/>
                <a:gd name="T56" fmla="*/ 3048 w 236"/>
                <a:gd name="T57" fmla="*/ 2506 h 473"/>
                <a:gd name="T58" fmla="*/ 2167 w 236"/>
                <a:gd name="T59" fmla="*/ 2557 h 473"/>
                <a:gd name="T60" fmla="*/ 2312 w 236"/>
                <a:gd name="T61" fmla="*/ 2199 h 473"/>
                <a:gd name="T62" fmla="*/ 3003 w 236"/>
                <a:gd name="T63" fmla="*/ 2091 h 473"/>
                <a:gd name="T64" fmla="*/ 3738 w 236"/>
                <a:gd name="T65" fmla="*/ 2139 h 473"/>
                <a:gd name="T66" fmla="*/ 4008 w 236"/>
                <a:gd name="T67" fmla="*/ 2324 h 473"/>
                <a:gd name="T68" fmla="*/ 4331 w 236"/>
                <a:gd name="T69" fmla="*/ 2379 h 473"/>
                <a:gd name="T70" fmla="*/ 4486 w 236"/>
                <a:gd name="T71" fmla="*/ 2133 h 473"/>
                <a:gd name="T72" fmla="*/ 5430 w 236"/>
                <a:gd name="T73" fmla="*/ 1835 h 473"/>
                <a:gd name="T74" fmla="*/ 6450 w 236"/>
                <a:gd name="T75" fmla="*/ 1570 h 473"/>
                <a:gd name="T76" fmla="*/ 7380 w 236"/>
                <a:gd name="T77" fmla="*/ 1483 h 473"/>
                <a:gd name="T78" fmla="*/ 7342 w 236"/>
                <a:gd name="T79" fmla="*/ 1301 h 473"/>
                <a:gd name="T80" fmla="*/ 8479 w 236"/>
                <a:gd name="T81" fmla="*/ 1175 h 473"/>
                <a:gd name="T82" fmla="*/ 7468 w 236"/>
                <a:gd name="T83" fmla="*/ 771 h 473"/>
                <a:gd name="T84" fmla="*/ 6511 w 236"/>
                <a:gd name="T85" fmla="*/ 974 h 473"/>
                <a:gd name="T86" fmla="*/ 5925 w 236"/>
                <a:gd name="T87" fmla="*/ 1104 h 473"/>
                <a:gd name="T88" fmla="*/ 5430 w 236"/>
                <a:gd name="T89" fmla="*/ 857 h 473"/>
                <a:gd name="T90" fmla="*/ 5106 w 236"/>
                <a:gd name="T91" fmla="*/ 704 h 473"/>
                <a:gd name="T92" fmla="*/ 5854 w 236"/>
                <a:gd name="T93" fmla="*/ 577 h 473"/>
                <a:gd name="T94" fmla="*/ 6613 w 236"/>
                <a:gd name="T95" fmla="*/ 521 h 473"/>
                <a:gd name="T96" fmla="*/ 6822 w 236"/>
                <a:gd name="T97" fmla="*/ 418 h 473"/>
                <a:gd name="T98" fmla="*/ 6511 w 236"/>
                <a:gd name="T99" fmla="*/ 231 h 473"/>
                <a:gd name="T100" fmla="*/ 6123 w 236"/>
                <a:gd name="T101" fmla="*/ 263 h 473"/>
                <a:gd name="T102" fmla="*/ 5655 w 236"/>
                <a:gd name="T103" fmla="*/ 309 h 473"/>
                <a:gd name="T104" fmla="*/ 5501 w 236"/>
                <a:gd name="T105" fmla="*/ 191 h 473"/>
                <a:gd name="T106" fmla="*/ 4806 w 236"/>
                <a:gd name="T107" fmla="*/ 71 h 473"/>
                <a:gd name="T108" fmla="*/ 4331 w 236"/>
                <a:gd name="T109" fmla="*/ 0 h 473"/>
                <a:gd name="T110" fmla="*/ 3957 w 236"/>
                <a:gd name="T111" fmla="*/ 137 h 473"/>
                <a:gd name="T112" fmla="*/ 3420 w 236"/>
                <a:gd name="T113" fmla="*/ 178 h 473"/>
                <a:gd name="T114" fmla="*/ 2787 w 236"/>
                <a:gd name="T115" fmla="*/ 168 h 473"/>
                <a:gd name="T116" fmla="*/ 2088 w 236"/>
                <a:gd name="T117" fmla="*/ 105 h 473"/>
                <a:gd name="T118" fmla="*/ 1543 w 236"/>
                <a:gd name="T119" fmla="*/ 263 h 473"/>
                <a:gd name="T120" fmla="*/ 969 w 236"/>
                <a:gd name="T121" fmla="*/ 418 h 473"/>
                <a:gd name="T122" fmla="*/ 920 w 236"/>
                <a:gd name="T123" fmla="*/ 672 h 473"/>
                <a:gd name="T124" fmla="*/ 534 w 236"/>
                <a:gd name="T125" fmla="*/ 1187 h 4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6"/>
                <a:gd name="T190" fmla="*/ 0 h 473"/>
                <a:gd name="T191" fmla="*/ 236 w 236"/>
                <a:gd name="T192" fmla="*/ 473 h 4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6" h="473">
                  <a:moveTo>
                    <a:pt x="14" y="87"/>
                  </a:moveTo>
                  <a:lnTo>
                    <a:pt x="0" y="109"/>
                  </a:lnTo>
                  <a:lnTo>
                    <a:pt x="2" y="128"/>
                  </a:lnTo>
                  <a:lnTo>
                    <a:pt x="9" y="141"/>
                  </a:lnTo>
                  <a:lnTo>
                    <a:pt x="14" y="147"/>
                  </a:lnTo>
                  <a:lnTo>
                    <a:pt x="14" y="157"/>
                  </a:lnTo>
                  <a:lnTo>
                    <a:pt x="14" y="166"/>
                  </a:lnTo>
                  <a:lnTo>
                    <a:pt x="15" y="175"/>
                  </a:lnTo>
                  <a:lnTo>
                    <a:pt x="19" y="183"/>
                  </a:lnTo>
                  <a:lnTo>
                    <a:pt x="24" y="191"/>
                  </a:lnTo>
                  <a:lnTo>
                    <a:pt x="31" y="197"/>
                  </a:lnTo>
                  <a:lnTo>
                    <a:pt x="40" y="202"/>
                  </a:lnTo>
                  <a:lnTo>
                    <a:pt x="51" y="206"/>
                  </a:lnTo>
                  <a:lnTo>
                    <a:pt x="67" y="217"/>
                  </a:lnTo>
                  <a:lnTo>
                    <a:pt x="72" y="226"/>
                  </a:lnTo>
                  <a:lnTo>
                    <a:pt x="76" y="235"/>
                  </a:lnTo>
                  <a:lnTo>
                    <a:pt x="85" y="239"/>
                  </a:lnTo>
                  <a:lnTo>
                    <a:pt x="97" y="240"/>
                  </a:lnTo>
                  <a:lnTo>
                    <a:pt x="102" y="243"/>
                  </a:lnTo>
                  <a:lnTo>
                    <a:pt x="99" y="249"/>
                  </a:lnTo>
                  <a:lnTo>
                    <a:pt x="88" y="258"/>
                  </a:lnTo>
                  <a:lnTo>
                    <a:pt x="81" y="265"/>
                  </a:lnTo>
                  <a:lnTo>
                    <a:pt x="79" y="275"/>
                  </a:lnTo>
                  <a:lnTo>
                    <a:pt x="79" y="285"/>
                  </a:lnTo>
                  <a:lnTo>
                    <a:pt x="81" y="296"/>
                  </a:lnTo>
                  <a:lnTo>
                    <a:pt x="85" y="306"/>
                  </a:lnTo>
                  <a:lnTo>
                    <a:pt x="90" y="316"/>
                  </a:lnTo>
                  <a:lnTo>
                    <a:pt x="98" y="326"/>
                  </a:lnTo>
                  <a:lnTo>
                    <a:pt x="106" y="331"/>
                  </a:lnTo>
                  <a:lnTo>
                    <a:pt x="115" y="348"/>
                  </a:lnTo>
                  <a:lnTo>
                    <a:pt x="115" y="375"/>
                  </a:lnTo>
                  <a:lnTo>
                    <a:pt x="112" y="409"/>
                  </a:lnTo>
                  <a:lnTo>
                    <a:pt x="114" y="441"/>
                  </a:lnTo>
                  <a:lnTo>
                    <a:pt x="120" y="463"/>
                  </a:lnTo>
                  <a:lnTo>
                    <a:pt x="132" y="472"/>
                  </a:lnTo>
                  <a:lnTo>
                    <a:pt x="141" y="473"/>
                  </a:lnTo>
                  <a:lnTo>
                    <a:pt x="145" y="473"/>
                  </a:lnTo>
                  <a:lnTo>
                    <a:pt x="142" y="464"/>
                  </a:lnTo>
                  <a:lnTo>
                    <a:pt x="137" y="449"/>
                  </a:lnTo>
                  <a:lnTo>
                    <a:pt x="138" y="432"/>
                  </a:lnTo>
                  <a:lnTo>
                    <a:pt x="151" y="422"/>
                  </a:lnTo>
                  <a:lnTo>
                    <a:pt x="160" y="418"/>
                  </a:lnTo>
                  <a:lnTo>
                    <a:pt x="166" y="411"/>
                  </a:lnTo>
                  <a:lnTo>
                    <a:pt x="170" y="403"/>
                  </a:lnTo>
                  <a:lnTo>
                    <a:pt x="173" y="397"/>
                  </a:lnTo>
                  <a:lnTo>
                    <a:pt x="177" y="389"/>
                  </a:lnTo>
                  <a:lnTo>
                    <a:pt x="181" y="381"/>
                  </a:lnTo>
                  <a:lnTo>
                    <a:pt x="186" y="376"/>
                  </a:lnTo>
                  <a:lnTo>
                    <a:pt x="195" y="372"/>
                  </a:lnTo>
                  <a:lnTo>
                    <a:pt x="208" y="364"/>
                  </a:lnTo>
                  <a:lnTo>
                    <a:pt x="214" y="353"/>
                  </a:lnTo>
                  <a:lnTo>
                    <a:pt x="219" y="339"/>
                  </a:lnTo>
                  <a:lnTo>
                    <a:pt x="231" y="323"/>
                  </a:lnTo>
                  <a:lnTo>
                    <a:pt x="236" y="315"/>
                  </a:lnTo>
                  <a:lnTo>
                    <a:pt x="236" y="309"/>
                  </a:lnTo>
                  <a:lnTo>
                    <a:pt x="232" y="303"/>
                  </a:lnTo>
                  <a:lnTo>
                    <a:pt x="225" y="297"/>
                  </a:lnTo>
                  <a:lnTo>
                    <a:pt x="216" y="292"/>
                  </a:lnTo>
                  <a:lnTo>
                    <a:pt x="208" y="287"/>
                  </a:lnTo>
                  <a:lnTo>
                    <a:pt x="201" y="281"/>
                  </a:lnTo>
                  <a:lnTo>
                    <a:pt x="197" y="275"/>
                  </a:lnTo>
                  <a:lnTo>
                    <a:pt x="189" y="263"/>
                  </a:lnTo>
                  <a:lnTo>
                    <a:pt x="180" y="254"/>
                  </a:lnTo>
                  <a:lnTo>
                    <a:pt x="170" y="246"/>
                  </a:lnTo>
                  <a:lnTo>
                    <a:pt x="162" y="239"/>
                  </a:lnTo>
                  <a:lnTo>
                    <a:pt x="158" y="235"/>
                  </a:lnTo>
                  <a:lnTo>
                    <a:pt x="151" y="232"/>
                  </a:lnTo>
                  <a:lnTo>
                    <a:pt x="142" y="231"/>
                  </a:lnTo>
                  <a:lnTo>
                    <a:pt x="133" y="230"/>
                  </a:lnTo>
                  <a:lnTo>
                    <a:pt x="124" y="230"/>
                  </a:lnTo>
                  <a:lnTo>
                    <a:pt x="115" y="230"/>
                  </a:lnTo>
                  <a:lnTo>
                    <a:pt x="109" y="230"/>
                  </a:lnTo>
                  <a:lnTo>
                    <a:pt x="105" y="231"/>
                  </a:lnTo>
                  <a:lnTo>
                    <a:pt x="98" y="231"/>
                  </a:lnTo>
                  <a:lnTo>
                    <a:pt x="92" y="230"/>
                  </a:lnTo>
                  <a:lnTo>
                    <a:pt x="87" y="226"/>
                  </a:lnTo>
                  <a:lnTo>
                    <a:pt x="87" y="220"/>
                  </a:lnTo>
                  <a:lnTo>
                    <a:pt x="89" y="215"/>
                  </a:lnTo>
                  <a:lnTo>
                    <a:pt x="93" y="210"/>
                  </a:lnTo>
                  <a:lnTo>
                    <a:pt x="94" y="206"/>
                  </a:lnTo>
                  <a:lnTo>
                    <a:pt x="89" y="204"/>
                  </a:lnTo>
                  <a:lnTo>
                    <a:pt x="83" y="202"/>
                  </a:lnTo>
                  <a:lnTo>
                    <a:pt x="81" y="202"/>
                  </a:lnTo>
                  <a:lnTo>
                    <a:pt x="83" y="198"/>
                  </a:lnTo>
                  <a:lnTo>
                    <a:pt x="85" y="189"/>
                  </a:lnTo>
                  <a:lnTo>
                    <a:pt x="85" y="184"/>
                  </a:lnTo>
                  <a:lnTo>
                    <a:pt x="81" y="185"/>
                  </a:lnTo>
                  <a:lnTo>
                    <a:pt x="75" y="191"/>
                  </a:lnTo>
                  <a:lnTo>
                    <a:pt x="64" y="192"/>
                  </a:lnTo>
                  <a:lnTo>
                    <a:pt x="57" y="188"/>
                  </a:lnTo>
                  <a:lnTo>
                    <a:pt x="53" y="180"/>
                  </a:lnTo>
                  <a:lnTo>
                    <a:pt x="55" y="172"/>
                  </a:lnTo>
                  <a:lnTo>
                    <a:pt x="61" y="162"/>
                  </a:lnTo>
                  <a:lnTo>
                    <a:pt x="66" y="158"/>
                  </a:lnTo>
                  <a:lnTo>
                    <a:pt x="71" y="156"/>
                  </a:lnTo>
                  <a:lnTo>
                    <a:pt x="79" y="154"/>
                  </a:lnTo>
                  <a:lnTo>
                    <a:pt x="85" y="154"/>
                  </a:lnTo>
                  <a:lnTo>
                    <a:pt x="92" y="156"/>
                  </a:lnTo>
                  <a:lnTo>
                    <a:pt x="98" y="157"/>
                  </a:lnTo>
                  <a:lnTo>
                    <a:pt x="102" y="159"/>
                  </a:lnTo>
                  <a:lnTo>
                    <a:pt x="105" y="163"/>
                  </a:lnTo>
                  <a:lnTo>
                    <a:pt x="107" y="170"/>
                  </a:lnTo>
                  <a:lnTo>
                    <a:pt x="110" y="175"/>
                  </a:lnTo>
                  <a:lnTo>
                    <a:pt x="114" y="176"/>
                  </a:lnTo>
                  <a:lnTo>
                    <a:pt x="115" y="174"/>
                  </a:lnTo>
                  <a:lnTo>
                    <a:pt x="115" y="167"/>
                  </a:lnTo>
                  <a:lnTo>
                    <a:pt x="116" y="162"/>
                  </a:lnTo>
                  <a:lnTo>
                    <a:pt x="119" y="156"/>
                  </a:lnTo>
                  <a:lnTo>
                    <a:pt x="127" y="150"/>
                  </a:lnTo>
                  <a:lnTo>
                    <a:pt x="136" y="144"/>
                  </a:lnTo>
                  <a:lnTo>
                    <a:pt x="144" y="135"/>
                  </a:lnTo>
                  <a:lnTo>
                    <a:pt x="150" y="127"/>
                  </a:lnTo>
                  <a:lnTo>
                    <a:pt x="160" y="119"/>
                  </a:lnTo>
                  <a:lnTo>
                    <a:pt x="171" y="115"/>
                  </a:lnTo>
                  <a:lnTo>
                    <a:pt x="183" y="114"/>
                  </a:lnTo>
                  <a:lnTo>
                    <a:pt x="190" y="113"/>
                  </a:lnTo>
                  <a:lnTo>
                    <a:pt x="195" y="109"/>
                  </a:lnTo>
                  <a:lnTo>
                    <a:pt x="194" y="102"/>
                  </a:lnTo>
                  <a:lnTo>
                    <a:pt x="193" y="99"/>
                  </a:lnTo>
                  <a:lnTo>
                    <a:pt x="194" y="96"/>
                  </a:lnTo>
                  <a:lnTo>
                    <a:pt x="208" y="96"/>
                  </a:lnTo>
                  <a:lnTo>
                    <a:pt x="223" y="93"/>
                  </a:lnTo>
                  <a:lnTo>
                    <a:pt x="224" y="86"/>
                  </a:lnTo>
                  <a:lnTo>
                    <a:pt x="216" y="74"/>
                  </a:lnTo>
                  <a:lnTo>
                    <a:pt x="207" y="63"/>
                  </a:lnTo>
                  <a:lnTo>
                    <a:pt x="198" y="57"/>
                  </a:lnTo>
                  <a:lnTo>
                    <a:pt x="190" y="56"/>
                  </a:lnTo>
                  <a:lnTo>
                    <a:pt x="181" y="61"/>
                  </a:lnTo>
                  <a:lnTo>
                    <a:pt x="173" y="71"/>
                  </a:lnTo>
                  <a:lnTo>
                    <a:pt x="166" y="80"/>
                  </a:lnTo>
                  <a:lnTo>
                    <a:pt x="160" y="83"/>
                  </a:lnTo>
                  <a:lnTo>
                    <a:pt x="157" y="80"/>
                  </a:lnTo>
                  <a:lnTo>
                    <a:pt x="155" y="71"/>
                  </a:lnTo>
                  <a:lnTo>
                    <a:pt x="151" y="65"/>
                  </a:lnTo>
                  <a:lnTo>
                    <a:pt x="144" y="63"/>
                  </a:lnTo>
                  <a:lnTo>
                    <a:pt x="136" y="63"/>
                  </a:lnTo>
                  <a:lnTo>
                    <a:pt x="132" y="57"/>
                  </a:lnTo>
                  <a:lnTo>
                    <a:pt x="135" y="52"/>
                  </a:lnTo>
                  <a:lnTo>
                    <a:pt x="138" y="48"/>
                  </a:lnTo>
                  <a:lnTo>
                    <a:pt x="146" y="44"/>
                  </a:lnTo>
                  <a:lnTo>
                    <a:pt x="155" y="41"/>
                  </a:lnTo>
                  <a:lnTo>
                    <a:pt x="163" y="40"/>
                  </a:lnTo>
                  <a:lnTo>
                    <a:pt x="171" y="39"/>
                  </a:lnTo>
                  <a:lnTo>
                    <a:pt x="175" y="39"/>
                  </a:lnTo>
                  <a:lnTo>
                    <a:pt x="177" y="39"/>
                  </a:lnTo>
                  <a:lnTo>
                    <a:pt x="184" y="36"/>
                  </a:lnTo>
                  <a:lnTo>
                    <a:pt x="180" y="31"/>
                  </a:lnTo>
                  <a:lnTo>
                    <a:pt x="175" y="26"/>
                  </a:lnTo>
                  <a:lnTo>
                    <a:pt x="173" y="21"/>
                  </a:lnTo>
                  <a:lnTo>
                    <a:pt x="173" y="17"/>
                  </a:lnTo>
                  <a:lnTo>
                    <a:pt x="170" y="14"/>
                  </a:lnTo>
                  <a:lnTo>
                    <a:pt x="164" y="14"/>
                  </a:lnTo>
                  <a:lnTo>
                    <a:pt x="162" y="19"/>
                  </a:lnTo>
                  <a:lnTo>
                    <a:pt x="159" y="25"/>
                  </a:lnTo>
                  <a:lnTo>
                    <a:pt x="154" y="26"/>
                  </a:lnTo>
                  <a:lnTo>
                    <a:pt x="149" y="23"/>
                  </a:lnTo>
                  <a:lnTo>
                    <a:pt x="150" y="18"/>
                  </a:lnTo>
                  <a:lnTo>
                    <a:pt x="151" y="14"/>
                  </a:lnTo>
                  <a:lnTo>
                    <a:pt x="145" y="14"/>
                  </a:lnTo>
                  <a:lnTo>
                    <a:pt x="137" y="13"/>
                  </a:lnTo>
                  <a:lnTo>
                    <a:pt x="131" y="10"/>
                  </a:lnTo>
                  <a:lnTo>
                    <a:pt x="128" y="5"/>
                  </a:lnTo>
                  <a:lnTo>
                    <a:pt x="128" y="3"/>
                  </a:lnTo>
                  <a:lnTo>
                    <a:pt x="124" y="0"/>
                  </a:lnTo>
                  <a:lnTo>
                    <a:pt x="115" y="0"/>
                  </a:lnTo>
                  <a:lnTo>
                    <a:pt x="109" y="3"/>
                  </a:lnTo>
                  <a:lnTo>
                    <a:pt x="107" y="6"/>
                  </a:lnTo>
                  <a:lnTo>
                    <a:pt x="105" y="10"/>
                  </a:lnTo>
                  <a:lnTo>
                    <a:pt x="98" y="13"/>
                  </a:lnTo>
                  <a:lnTo>
                    <a:pt x="94" y="13"/>
                  </a:lnTo>
                  <a:lnTo>
                    <a:pt x="90" y="13"/>
                  </a:lnTo>
                  <a:lnTo>
                    <a:pt x="85" y="13"/>
                  </a:lnTo>
                  <a:lnTo>
                    <a:pt x="80" y="12"/>
                  </a:lnTo>
                  <a:lnTo>
                    <a:pt x="74" y="12"/>
                  </a:lnTo>
                  <a:lnTo>
                    <a:pt x="68" y="10"/>
                  </a:lnTo>
                  <a:lnTo>
                    <a:pt x="62" y="9"/>
                  </a:lnTo>
                  <a:lnTo>
                    <a:pt x="55" y="8"/>
                  </a:lnTo>
                  <a:lnTo>
                    <a:pt x="50" y="12"/>
                  </a:lnTo>
                  <a:lnTo>
                    <a:pt x="45" y="15"/>
                  </a:lnTo>
                  <a:lnTo>
                    <a:pt x="40" y="19"/>
                  </a:lnTo>
                  <a:lnTo>
                    <a:pt x="35" y="23"/>
                  </a:lnTo>
                  <a:lnTo>
                    <a:pt x="31" y="27"/>
                  </a:lnTo>
                  <a:lnTo>
                    <a:pt x="26" y="31"/>
                  </a:lnTo>
                  <a:lnTo>
                    <a:pt x="20" y="36"/>
                  </a:lnTo>
                  <a:lnTo>
                    <a:pt x="16" y="40"/>
                  </a:lnTo>
                  <a:lnTo>
                    <a:pt x="24" y="49"/>
                  </a:lnTo>
                  <a:lnTo>
                    <a:pt x="27" y="61"/>
                  </a:lnTo>
                  <a:lnTo>
                    <a:pt x="24" y="74"/>
                  </a:lnTo>
                  <a:lnTo>
                    <a:pt x="14" y="87"/>
                  </a:lnTo>
                  <a:close/>
                </a:path>
              </a:pathLst>
            </a:custGeom>
            <a:solidFill>
              <a:srgbClr val="8C6021"/>
            </a:solidFill>
            <a:ln w="9525">
              <a:noFill/>
              <a:round/>
              <a:headEnd/>
              <a:tailEnd/>
            </a:ln>
          </p:spPr>
          <p:txBody>
            <a:bodyPr/>
            <a:lstStyle/>
            <a:p>
              <a:endParaRPr lang="en-US"/>
            </a:p>
          </p:txBody>
        </p:sp>
        <p:sp>
          <p:nvSpPr>
            <p:cNvPr id="111639" name="Freeform 20"/>
            <p:cNvSpPr>
              <a:spLocks/>
            </p:cNvSpPr>
            <p:nvPr/>
          </p:nvSpPr>
          <p:spPr bwMode="auto">
            <a:xfrm>
              <a:off x="575" y="515"/>
              <a:ext cx="239" cy="317"/>
            </a:xfrm>
            <a:custGeom>
              <a:avLst/>
              <a:gdLst>
                <a:gd name="T0" fmla="*/ 6983 w 199"/>
                <a:gd name="T1" fmla="*/ 891 h 278"/>
                <a:gd name="T2" fmla="*/ 6983 w 199"/>
                <a:gd name="T3" fmla="*/ 891 h 278"/>
                <a:gd name="T4" fmla="*/ 6739 w 199"/>
                <a:gd name="T5" fmla="*/ 815 h 278"/>
                <a:gd name="T6" fmla="*/ 6596 w 199"/>
                <a:gd name="T7" fmla="*/ 659 h 278"/>
                <a:gd name="T8" fmla="*/ 6503 w 199"/>
                <a:gd name="T9" fmla="*/ 520 h 278"/>
                <a:gd name="T10" fmla="*/ 6146 w 199"/>
                <a:gd name="T11" fmla="*/ 456 h 278"/>
                <a:gd name="T12" fmla="*/ 5645 w 199"/>
                <a:gd name="T13" fmla="*/ 405 h 278"/>
                <a:gd name="T14" fmla="*/ 5148 w 199"/>
                <a:gd name="T15" fmla="*/ 445 h 278"/>
                <a:gd name="T16" fmla="*/ 4700 w 199"/>
                <a:gd name="T17" fmla="*/ 456 h 278"/>
                <a:gd name="T18" fmla="*/ 4286 w 199"/>
                <a:gd name="T19" fmla="*/ 325 h 278"/>
                <a:gd name="T20" fmla="*/ 3890 w 199"/>
                <a:gd name="T21" fmla="*/ 140 h 278"/>
                <a:gd name="T22" fmla="*/ 3258 w 199"/>
                <a:gd name="T23" fmla="*/ 0 h 278"/>
                <a:gd name="T24" fmla="*/ 2713 w 199"/>
                <a:gd name="T25" fmla="*/ 64 h 278"/>
                <a:gd name="T26" fmla="*/ 2475 w 199"/>
                <a:gd name="T27" fmla="*/ 140 h 278"/>
                <a:gd name="T28" fmla="*/ 2152 w 199"/>
                <a:gd name="T29" fmla="*/ 108 h 278"/>
                <a:gd name="T30" fmla="*/ 2139 w 199"/>
                <a:gd name="T31" fmla="*/ 108 h 278"/>
                <a:gd name="T32" fmla="*/ 2061 w 199"/>
                <a:gd name="T33" fmla="*/ 108 h 278"/>
                <a:gd name="T34" fmla="*/ 2010 w 199"/>
                <a:gd name="T35" fmla="*/ 108 h 278"/>
                <a:gd name="T36" fmla="*/ 1881 w 199"/>
                <a:gd name="T37" fmla="*/ 160 h 278"/>
                <a:gd name="T38" fmla="*/ 1343 w 199"/>
                <a:gd name="T39" fmla="*/ 273 h 278"/>
                <a:gd name="T40" fmla="*/ 687 w 199"/>
                <a:gd name="T41" fmla="*/ 518 h 278"/>
                <a:gd name="T42" fmla="*/ 149 w 199"/>
                <a:gd name="T43" fmla="*/ 815 h 278"/>
                <a:gd name="T44" fmla="*/ 0 w 199"/>
                <a:gd name="T45" fmla="*/ 1179 h 278"/>
                <a:gd name="T46" fmla="*/ 179 w 199"/>
                <a:gd name="T47" fmla="*/ 1446 h 278"/>
                <a:gd name="T48" fmla="*/ 644 w 199"/>
                <a:gd name="T49" fmla="*/ 1595 h 278"/>
                <a:gd name="T50" fmla="*/ 1304 w 199"/>
                <a:gd name="T51" fmla="*/ 1674 h 278"/>
                <a:gd name="T52" fmla="*/ 1988 w 199"/>
                <a:gd name="T53" fmla="*/ 1674 h 278"/>
                <a:gd name="T54" fmla="*/ 2785 w 199"/>
                <a:gd name="T55" fmla="*/ 1790 h 278"/>
                <a:gd name="T56" fmla="*/ 3356 w 199"/>
                <a:gd name="T57" fmla="*/ 2005 h 278"/>
                <a:gd name="T58" fmla="*/ 3502 w 199"/>
                <a:gd name="T59" fmla="*/ 2347 h 278"/>
                <a:gd name="T60" fmla="*/ 3186 w 199"/>
                <a:gd name="T61" fmla="*/ 2747 h 278"/>
                <a:gd name="T62" fmla="*/ 3186 w 199"/>
                <a:gd name="T63" fmla="*/ 3179 h 278"/>
                <a:gd name="T64" fmla="*/ 3502 w 199"/>
                <a:gd name="T65" fmla="*/ 3571 h 278"/>
                <a:gd name="T66" fmla="*/ 4040 w 199"/>
                <a:gd name="T67" fmla="*/ 3806 h 278"/>
                <a:gd name="T68" fmla="*/ 4700 w 199"/>
                <a:gd name="T69" fmla="*/ 3720 h 278"/>
                <a:gd name="T70" fmla="*/ 5284 w 199"/>
                <a:gd name="T71" fmla="*/ 3479 h 278"/>
                <a:gd name="T72" fmla="*/ 5956 w 199"/>
                <a:gd name="T73" fmla="*/ 3227 h 278"/>
                <a:gd name="T74" fmla="*/ 6418 w 199"/>
                <a:gd name="T75" fmla="*/ 2918 h 278"/>
                <a:gd name="T76" fmla="*/ 6628 w 199"/>
                <a:gd name="T77" fmla="*/ 2697 h 278"/>
                <a:gd name="T78" fmla="*/ 6628 w 199"/>
                <a:gd name="T79" fmla="*/ 2607 h 278"/>
                <a:gd name="T80" fmla="*/ 6614 w 199"/>
                <a:gd name="T81" fmla="*/ 2389 h 278"/>
                <a:gd name="T82" fmla="*/ 7116 w 199"/>
                <a:gd name="T83" fmla="*/ 2144 h 278"/>
                <a:gd name="T84" fmla="*/ 7483 w 199"/>
                <a:gd name="T85" fmla="*/ 1909 h 278"/>
                <a:gd name="T86" fmla="*/ 7622 w 199"/>
                <a:gd name="T87" fmla="*/ 1677 h 278"/>
                <a:gd name="T88" fmla="*/ 7704 w 199"/>
                <a:gd name="T89" fmla="*/ 1542 h 278"/>
                <a:gd name="T90" fmla="*/ 7704 w 199"/>
                <a:gd name="T91" fmla="*/ 1533 h 278"/>
                <a:gd name="T92" fmla="*/ 7426 w 199"/>
                <a:gd name="T93" fmla="*/ 1399 h 278"/>
                <a:gd name="T94" fmla="*/ 6998 w 199"/>
                <a:gd name="T95" fmla="*/ 1067 h 2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9"/>
                <a:gd name="T145" fmla="*/ 0 h 278"/>
                <a:gd name="T146" fmla="*/ 199 w 199"/>
                <a:gd name="T147" fmla="*/ 278 h 2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9" h="278">
                  <a:moveTo>
                    <a:pt x="179" y="65"/>
                  </a:moveTo>
                  <a:lnTo>
                    <a:pt x="179" y="65"/>
                  </a:lnTo>
                  <a:lnTo>
                    <a:pt x="173" y="59"/>
                  </a:lnTo>
                  <a:lnTo>
                    <a:pt x="170" y="54"/>
                  </a:lnTo>
                  <a:lnTo>
                    <a:pt x="169" y="47"/>
                  </a:lnTo>
                  <a:lnTo>
                    <a:pt x="173" y="42"/>
                  </a:lnTo>
                  <a:lnTo>
                    <a:pt x="167" y="38"/>
                  </a:lnTo>
                  <a:lnTo>
                    <a:pt x="162" y="36"/>
                  </a:lnTo>
                  <a:lnTo>
                    <a:pt x="157" y="33"/>
                  </a:lnTo>
                  <a:lnTo>
                    <a:pt x="151" y="32"/>
                  </a:lnTo>
                  <a:lnTo>
                    <a:pt x="145" y="30"/>
                  </a:lnTo>
                  <a:lnTo>
                    <a:pt x="139" y="30"/>
                  </a:lnTo>
                  <a:lnTo>
                    <a:pt x="132" y="32"/>
                  </a:lnTo>
                  <a:lnTo>
                    <a:pt x="127" y="33"/>
                  </a:lnTo>
                  <a:lnTo>
                    <a:pt x="121" y="33"/>
                  </a:lnTo>
                  <a:lnTo>
                    <a:pt x="116" y="29"/>
                  </a:lnTo>
                  <a:lnTo>
                    <a:pt x="110" y="24"/>
                  </a:lnTo>
                  <a:lnTo>
                    <a:pt x="106" y="16"/>
                  </a:lnTo>
                  <a:lnTo>
                    <a:pt x="100" y="10"/>
                  </a:lnTo>
                  <a:lnTo>
                    <a:pt x="94" y="3"/>
                  </a:lnTo>
                  <a:lnTo>
                    <a:pt x="84" y="0"/>
                  </a:lnTo>
                  <a:lnTo>
                    <a:pt x="73" y="0"/>
                  </a:lnTo>
                  <a:lnTo>
                    <a:pt x="70" y="4"/>
                  </a:lnTo>
                  <a:lnTo>
                    <a:pt x="68" y="8"/>
                  </a:lnTo>
                  <a:lnTo>
                    <a:pt x="64" y="10"/>
                  </a:lnTo>
                  <a:lnTo>
                    <a:pt x="57" y="8"/>
                  </a:lnTo>
                  <a:lnTo>
                    <a:pt x="56" y="8"/>
                  </a:lnTo>
                  <a:lnTo>
                    <a:pt x="55" y="8"/>
                  </a:lnTo>
                  <a:lnTo>
                    <a:pt x="53" y="7"/>
                  </a:lnTo>
                  <a:lnTo>
                    <a:pt x="53" y="8"/>
                  </a:lnTo>
                  <a:lnTo>
                    <a:pt x="52" y="8"/>
                  </a:lnTo>
                  <a:lnTo>
                    <a:pt x="51" y="10"/>
                  </a:lnTo>
                  <a:lnTo>
                    <a:pt x="48" y="11"/>
                  </a:lnTo>
                  <a:lnTo>
                    <a:pt x="43" y="15"/>
                  </a:lnTo>
                  <a:lnTo>
                    <a:pt x="35" y="20"/>
                  </a:lnTo>
                  <a:lnTo>
                    <a:pt x="27" y="28"/>
                  </a:lnTo>
                  <a:lnTo>
                    <a:pt x="18" y="37"/>
                  </a:lnTo>
                  <a:lnTo>
                    <a:pt x="9" y="47"/>
                  </a:lnTo>
                  <a:lnTo>
                    <a:pt x="4" y="59"/>
                  </a:lnTo>
                  <a:lnTo>
                    <a:pt x="0" y="72"/>
                  </a:lnTo>
                  <a:lnTo>
                    <a:pt x="0" y="85"/>
                  </a:lnTo>
                  <a:lnTo>
                    <a:pt x="1" y="95"/>
                  </a:lnTo>
                  <a:lnTo>
                    <a:pt x="5" y="104"/>
                  </a:lnTo>
                  <a:lnTo>
                    <a:pt x="9" y="111"/>
                  </a:lnTo>
                  <a:lnTo>
                    <a:pt x="16" y="116"/>
                  </a:lnTo>
                  <a:lnTo>
                    <a:pt x="23" y="120"/>
                  </a:lnTo>
                  <a:lnTo>
                    <a:pt x="33" y="121"/>
                  </a:lnTo>
                  <a:lnTo>
                    <a:pt x="42" y="121"/>
                  </a:lnTo>
                  <a:lnTo>
                    <a:pt x="51" y="121"/>
                  </a:lnTo>
                  <a:lnTo>
                    <a:pt x="61" y="124"/>
                  </a:lnTo>
                  <a:lnTo>
                    <a:pt x="71" y="129"/>
                  </a:lnTo>
                  <a:lnTo>
                    <a:pt x="79" y="135"/>
                  </a:lnTo>
                  <a:lnTo>
                    <a:pt x="86" y="146"/>
                  </a:lnTo>
                  <a:lnTo>
                    <a:pt x="90" y="156"/>
                  </a:lnTo>
                  <a:lnTo>
                    <a:pt x="90" y="170"/>
                  </a:lnTo>
                  <a:lnTo>
                    <a:pt x="86" y="185"/>
                  </a:lnTo>
                  <a:lnTo>
                    <a:pt x="82" y="199"/>
                  </a:lnTo>
                  <a:lnTo>
                    <a:pt x="81" y="215"/>
                  </a:lnTo>
                  <a:lnTo>
                    <a:pt x="82" y="230"/>
                  </a:lnTo>
                  <a:lnTo>
                    <a:pt x="84" y="246"/>
                  </a:lnTo>
                  <a:lnTo>
                    <a:pt x="90" y="259"/>
                  </a:lnTo>
                  <a:lnTo>
                    <a:pt x="96" y="269"/>
                  </a:lnTo>
                  <a:lnTo>
                    <a:pt x="104" y="276"/>
                  </a:lnTo>
                  <a:lnTo>
                    <a:pt x="112" y="278"/>
                  </a:lnTo>
                  <a:lnTo>
                    <a:pt x="121" y="269"/>
                  </a:lnTo>
                  <a:lnTo>
                    <a:pt x="129" y="261"/>
                  </a:lnTo>
                  <a:lnTo>
                    <a:pt x="136" y="252"/>
                  </a:lnTo>
                  <a:lnTo>
                    <a:pt x="144" y="242"/>
                  </a:lnTo>
                  <a:lnTo>
                    <a:pt x="152" y="233"/>
                  </a:lnTo>
                  <a:lnTo>
                    <a:pt x="158" y="222"/>
                  </a:lnTo>
                  <a:lnTo>
                    <a:pt x="165" y="211"/>
                  </a:lnTo>
                  <a:lnTo>
                    <a:pt x="170" y="200"/>
                  </a:lnTo>
                  <a:lnTo>
                    <a:pt x="171" y="196"/>
                  </a:lnTo>
                  <a:lnTo>
                    <a:pt x="171" y="192"/>
                  </a:lnTo>
                  <a:lnTo>
                    <a:pt x="171" y="189"/>
                  </a:lnTo>
                  <a:lnTo>
                    <a:pt x="170" y="183"/>
                  </a:lnTo>
                  <a:lnTo>
                    <a:pt x="170" y="173"/>
                  </a:lnTo>
                  <a:lnTo>
                    <a:pt x="175" y="164"/>
                  </a:lnTo>
                  <a:lnTo>
                    <a:pt x="182" y="155"/>
                  </a:lnTo>
                  <a:lnTo>
                    <a:pt x="191" y="146"/>
                  </a:lnTo>
                  <a:lnTo>
                    <a:pt x="192" y="138"/>
                  </a:lnTo>
                  <a:lnTo>
                    <a:pt x="195" y="130"/>
                  </a:lnTo>
                  <a:lnTo>
                    <a:pt x="196" y="122"/>
                  </a:lnTo>
                  <a:lnTo>
                    <a:pt x="197" y="113"/>
                  </a:lnTo>
                  <a:lnTo>
                    <a:pt x="197" y="112"/>
                  </a:lnTo>
                  <a:lnTo>
                    <a:pt x="197" y="111"/>
                  </a:lnTo>
                  <a:lnTo>
                    <a:pt x="199" y="111"/>
                  </a:lnTo>
                  <a:lnTo>
                    <a:pt x="191" y="102"/>
                  </a:lnTo>
                  <a:lnTo>
                    <a:pt x="184" y="90"/>
                  </a:lnTo>
                  <a:lnTo>
                    <a:pt x="180" y="78"/>
                  </a:lnTo>
                  <a:lnTo>
                    <a:pt x="179" y="65"/>
                  </a:lnTo>
                  <a:close/>
                </a:path>
              </a:pathLst>
            </a:custGeom>
            <a:solidFill>
              <a:srgbClr val="8C6021"/>
            </a:solidFill>
            <a:ln w="9525">
              <a:noFill/>
              <a:round/>
              <a:headEnd/>
              <a:tailEnd/>
            </a:ln>
          </p:spPr>
          <p:txBody>
            <a:bodyPr/>
            <a:lstStyle/>
            <a:p>
              <a:endParaRPr lang="en-US"/>
            </a:p>
          </p:txBody>
        </p:sp>
        <p:sp>
          <p:nvSpPr>
            <p:cNvPr id="111640" name="Freeform 21"/>
            <p:cNvSpPr>
              <a:spLocks/>
            </p:cNvSpPr>
            <p:nvPr/>
          </p:nvSpPr>
          <p:spPr bwMode="auto">
            <a:xfrm>
              <a:off x="762" y="512"/>
              <a:ext cx="53" cy="124"/>
            </a:xfrm>
            <a:custGeom>
              <a:avLst/>
              <a:gdLst>
                <a:gd name="T0" fmla="*/ 2 w 44"/>
                <a:gd name="T1" fmla="*/ 182 h 109"/>
                <a:gd name="T2" fmla="*/ 461 w 44"/>
                <a:gd name="T3" fmla="*/ 304 h 109"/>
                <a:gd name="T4" fmla="*/ 785 w 44"/>
                <a:gd name="T5" fmla="*/ 400 h 109"/>
                <a:gd name="T6" fmla="*/ 864 w 44"/>
                <a:gd name="T7" fmla="*/ 502 h 109"/>
                <a:gd name="T8" fmla="*/ 785 w 44"/>
                <a:gd name="T9" fmla="*/ 580 h 109"/>
                <a:gd name="T10" fmla="*/ 683 w 44"/>
                <a:gd name="T11" fmla="*/ 580 h 109"/>
                <a:gd name="T12" fmla="*/ 683 w 44"/>
                <a:gd name="T13" fmla="*/ 580 h 109"/>
                <a:gd name="T14" fmla="*/ 683 w 44"/>
                <a:gd name="T15" fmla="*/ 580 h 109"/>
                <a:gd name="T16" fmla="*/ 683 w 44"/>
                <a:gd name="T17" fmla="*/ 586 h 109"/>
                <a:gd name="T18" fmla="*/ 806 w 44"/>
                <a:gd name="T19" fmla="*/ 650 h 109"/>
                <a:gd name="T20" fmla="*/ 946 w 44"/>
                <a:gd name="T21" fmla="*/ 667 h 109"/>
                <a:gd name="T22" fmla="*/ 971 w 44"/>
                <a:gd name="T23" fmla="*/ 739 h 109"/>
                <a:gd name="T24" fmla="*/ 971 w 44"/>
                <a:gd name="T25" fmla="*/ 799 h 109"/>
                <a:gd name="T26" fmla="*/ 971 w 44"/>
                <a:gd name="T27" fmla="*/ 819 h 109"/>
                <a:gd name="T28" fmla="*/ 971 w 44"/>
                <a:gd name="T29" fmla="*/ 844 h 109"/>
                <a:gd name="T30" fmla="*/ 971 w 44"/>
                <a:gd name="T31" fmla="*/ 863 h 109"/>
                <a:gd name="T32" fmla="*/ 971 w 44"/>
                <a:gd name="T33" fmla="*/ 899 h 109"/>
                <a:gd name="T34" fmla="*/ 1170 w 44"/>
                <a:gd name="T35" fmla="*/ 986 h 109"/>
                <a:gd name="T36" fmla="*/ 1278 w 44"/>
                <a:gd name="T37" fmla="*/ 1159 h 109"/>
                <a:gd name="T38" fmla="*/ 1511 w 44"/>
                <a:gd name="T39" fmla="*/ 1276 h 109"/>
                <a:gd name="T40" fmla="*/ 1820 w 44"/>
                <a:gd name="T41" fmla="*/ 1431 h 109"/>
                <a:gd name="T42" fmla="*/ 1822 w 44"/>
                <a:gd name="T43" fmla="*/ 1055 h 109"/>
                <a:gd name="T44" fmla="*/ 1820 w 44"/>
                <a:gd name="T45" fmla="*/ 667 h 109"/>
                <a:gd name="T46" fmla="*/ 1633 w 44"/>
                <a:gd name="T47" fmla="*/ 346 h 109"/>
                <a:gd name="T48" fmla="*/ 1356 w 44"/>
                <a:gd name="T49" fmla="*/ 0 h 109"/>
                <a:gd name="T50" fmla="*/ 1254 w 44"/>
                <a:gd name="T51" fmla="*/ 2 h 109"/>
                <a:gd name="T52" fmla="*/ 991 w 44"/>
                <a:gd name="T53" fmla="*/ 3 h 109"/>
                <a:gd name="T54" fmla="*/ 785 w 44"/>
                <a:gd name="T55" fmla="*/ 68 h 109"/>
                <a:gd name="T56" fmla="*/ 461 w 44"/>
                <a:gd name="T57" fmla="*/ 68 h 109"/>
                <a:gd name="T58" fmla="*/ 186 w 44"/>
                <a:gd name="T59" fmla="*/ 77 h 109"/>
                <a:gd name="T60" fmla="*/ 1 w 44"/>
                <a:gd name="T61" fmla="*/ 88 h 109"/>
                <a:gd name="T62" fmla="*/ 0 w 44"/>
                <a:gd name="T63" fmla="*/ 130 h 109"/>
                <a:gd name="T64" fmla="*/ 2 w 44"/>
                <a:gd name="T65" fmla="*/ 182 h 1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109"/>
                <a:gd name="T101" fmla="*/ 44 w 44"/>
                <a:gd name="T102" fmla="*/ 109 h 1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109">
                  <a:moveTo>
                    <a:pt x="2" y="14"/>
                  </a:moveTo>
                  <a:lnTo>
                    <a:pt x="11" y="23"/>
                  </a:lnTo>
                  <a:lnTo>
                    <a:pt x="18" y="31"/>
                  </a:lnTo>
                  <a:lnTo>
                    <a:pt x="21" y="37"/>
                  </a:lnTo>
                  <a:lnTo>
                    <a:pt x="18" y="44"/>
                  </a:lnTo>
                  <a:lnTo>
                    <a:pt x="17" y="44"/>
                  </a:lnTo>
                  <a:lnTo>
                    <a:pt x="17" y="45"/>
                  </a:lnTo>
                  <a:lnTo>
                    <a:pt x="19" y="48"/>
                  </a:lnTo>
                  <a:lnTo>
                    <a:pt x="22" y="51"/>
                  </a:lnTo>
                  <a:lnTo>
                    <a:pt x="23" y="55"/>
                  </a:lnTo>
                  <a:lnTo>
                    <a:pt x="23" y="61"/>
                  </a:lnTo>
                  <a:lnTo>
                    <a:pt x="23" y="62"/>
                  </a:lnTo>
                  <a:lnTo>
                    <a:pt x="23" y="64"/>
                  </a:lnTo>
                  <a:lnTo>
                    <a:pt x="23" y="66"/>
                  </a:lnTo>
                  <a:lnTo>
                    <a:pt x="23" y="68"/>
                  </a:lnTo>
                  <a:lnTo>
                    <a:pt x="28" y="76"/>
                  </a:lnTo>
                  <a:lnTo>
                    <a:pt x="31" y="87"/>
                  </a:lnTo>
                  <a:lnTo>
                    <a:pt x="36" y="98"/>
                  </a:lnTo>
                  <a:lnTo>
                    <a:pt x="43" y="109"/>
                  </a:lnTo>
                  <a:lnTo>
                    <a:pt x="44" y="80"/>
                  </a:lnTo>
                  <a:lnTo>
                    <a:pt x="43" y="51"/>
                  </a:lnTo>
                  <a:lnTo>
                    <a:pt x="39" y="26"/>
                  </a:lnTo>
                  <a:lnTo>
                    <a:pt x="32" y="0"/>
                  </a:lnTo>
                  <a:lnTo>
                    <a:pt x="30" y="2"/>
                  </a:lnTo>
                  <a:lnTo>
                    <a:pt x="24" y="3"/>
                  </a:lnTo>
                  <a:lnTo>
                    <a:pt x="18" y="5"/>
                  </a:lnTo>
                  <a:lnTo>
                    <a:pt x="11" y="5"/>
                  </a:lnTo>
                  <a:lnTo>
                    <a:pt x="5" y="6"/>
                  </a:lnTo>
                  <a:lnTo>
                    <a:pt x="1" y="7"/>
                  </a:lnTo>
                  <a:lnTo>
                    <a:pt x="0" y="10"/>
                  </a:lnTo>
                  <a:lnTo>
                    <a:pt x="2" y="14"/>
                  </a:lnTo>
                  <a:close/>
                </a:path>
              </a:pathLst>
            </a:custGeom>
            <a:solidFill>
              <a:srgbClr val="8C6021"/>
            </a:solidFill>
            <a:ln w="9525">
              <a:noFill/>
              <a:round/>
              <a:headEnd/>
              <a:tailEnd/>
            </a:ln>
          </p:spPr>
          <p:txBody>
            <a:bodyPr/>
            <a:lstStyle/>
            <a:p>
              <a:endParaRPr lang="en-US"/>
            </a:p>
          </p:txBody>
        </p:sp>
        <p:sp>
          <p:nvSpPr>
            <p:cNvPr id="111641" name="Freeform 22"/>
            <p:cNvSpPr>
              <a:spLocks/>
            </p:cNvSpPr>
            <p:nvPr/>
          </p:nvSpPr>
          <p:spPr bwMode="auto">
            <a:xfrm>
              <a:off x="623" y="394"/>
              <a:ext cx="176" cy="130"/>
            </a:xfrm>
            <a:custGeom>
              <a:avLst/>
              <a:gdLst>
                <a:gd name="T0" fmla="*/ 2690 w 147"/>
                <a:gd name="T1" fmla="*/ 250 h 114"/>
                <a:gd name="T2" fmla="*/ 2056 w 147"/>
                <a:gd name="T3" fmla="*/ 405 h 114"/>
                <a:gd name="T4" fmla="*/ 2247 w 147"/>
                <a:gd name="T5" fmla="*/ 627 h 114"/>
                <a:gd name="T6" fmla="*/ 2824 w 147"/>
                <a:gd name="T7" fmla="*/ 591 h 114"/>
                <a:gd name="T8" fmla="*/ 3152 w 147"/>
                <a:gd name="T9" fmla="*/ 405 h 114"/>
                <a:gd name="T10" fmla="*/ 3642 w 147"/>
                <a:gd name="T11" fmla="*/ 423 h 114"/>
                <a:gd name="T12" fmla="*/ 3594 w 147"/>
                <a:gd name="T13" fmla="*/ 627 h 114"/>
                <a:gd name="T14" fmla="*/ 2951 w 147"/>
                <a:gd name="T15" fmla="*/ 771 h 114"/>
                <a:gd name="T16" fmla="*/ 2020 w 147"/>
                <a:gd name="T17" fmla="*/ 715 h 114"/>
                <a:gd name="T18" fmla="*/ 1534 w 147"/>
                <a:gd name="T19" fmla="*/ 769 h 114"/>
                <a:gd name="T20" fmla="*/ 1374 w 147"/>
                <a:gd name="T21" fmla="*/ 781 h 114"/>
                <a:gd name="T22" fmla="*/ 914 w 147"/>
                <a:gd name="T23" fmla="*/ 891 h 114"/>
                <a:gd name="T24" fmla="*/ 894 w 147"/>
                <a:gd name="T25" fmla="*/ 1087 h 114"/>
                <a:gd name="T26" fmla="*/ 647 w 147"/>
                <a:gd name="T27" fmla="*/ 1143 h 114"/>
                <a:gd name="T28" fmla="*/ 2 w 147"/>
                <a:gd name="T29" fmla="*/ 1159 h 114"/>
                <a:gd name="T30" fmla="*/ 147 w 147"/>
                <a:gd name="T31" fmla="*/ 1447 h 114"/>
                <a:gd name="T32" fmla="*/ 647 w 147"/>
                <a:gd name="T33" fmla="*/ 1520 h 114"/>
                <a:gd name="T34" fmla="*/ 1070 w 147"/>
                <a:gd name="T35" fmla="*/ 1486 h 114"/>
                <a:gd name="T36" fmla="*/ 1270 w 147"/>
                <a:gd name="T37" fmla="*/ 1414 h 114"/>
                <a:gd name="T38" fmla="*/ 1434 w 147"/>
                <a:gd name="T39" fmla="*/ 1303 h 114"/>
                <a:gd name="T40" fmla="*/ 1970 w 147"/>
                <a:gd name="T41" fmla="*/ 1268 h 114"/>
                <a:gd name="T42" fmla="*/ 2633 w 147"/>
                <a:gd name="T43" fmla="*/ 1378 h 114"/>
                <a:gd name="T44" fmla="*/ 3152 w 147"/>
                <a:gd name="T45" fmla="*/ 1550 h 114"/>
                <a:gd name="T46" fmla="*/ 3916 w 147"/>
                <a:gd name="T47" fmla="*/ 1550 h 114"/>
                <a:gd name="T48" fmla="*/ 4479 w 147"/>
                <a:gd name="T49" fmla="*/ 1344 h 114"/>
                <a:gd name="T50" fmla="*/ 5152 w 147"/>
                <a:gd name="T51" fmla="*/ 1303 h 114"/>
                <a:gd name="T52" fmla="*/ 5220 w 147"/>
                <a:gd name="T53" fmla="*/ 1159 h 114"/>
                <a:gd name="T54" fmla="*/ 4788 w 147"/>
                <a:gd name="T55" fmla="*/ 803 h 114"/>
                <a:gd name="T56" fmla="*/ 4230 w 147"/>
                <a:gd name="T57" fmla="*/ 462 h 114"/>
                <a:gd name="T58" fmla="*/ 3642 w 147"/>
                <a:gd name="T59" fmla="*/ 140 h 114"/>
                <a:gd name="T60" fmla="*/ 3221 w 147"/>
                <a:gd name="T61" fmla="*/ 1 h 114"/>
                <a:gd name="T62" fmla="*/ 3042 w 147"/>
                <a:gd name="T63" fmla="*/ 64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7"/>
                <a:gd name="T97" fmla="*/ 0 h 114"/>
                <a:gd name="T98" fmla="*/ 147 w 147"/>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7" h="114">
                  <a:moveTo>
                    <a:pt x="82" y="7"/>
                  </a:moveTo>
                  <a:lnTo>
                    <a:pt x="73" y="18"/>
                  </a:lnTo>
                  <a:lnTo>
                    <a:pt x="63" y="25"/>
                  </a:lnTo>
                  <a:lnTo>
                    <a:pt x="56" y="30"/>
                  </a:lnTo>
                  <a:lnTo>
                    <a:pt x="55" y="36"/>
                  </a:lnTo>
                  <a:lnTo>
                    <a:pt x="61" y="46"/>
                  </a:lnTo>
                  <a:lnTo>
                    <a:pt x="70" y="46"/>
                  </a:lnTo>
                  <a:lnTo>
                    <a:pt x="78" y="42"/>
                  </a:lnTo>
                  <a:lnTo>
                    <a:pt x="82" y="35"/>
                  </a:lnTo>
                  <a:lnTo>
                    <a:pt x="86" y="30"/>
                  </a:lnTo>
                  <a:lnTo>
                    <a:pt x="92" y="29"/>
                  </a:lnTo>
                  <a:lnTo>
                    <a:pt x="99" y="31"/>
                  </a:lnTo>
                  <a:lnTo>
                    <a:pt x="100" y="38"/>
                  </a:lnTo>
                  <a:lnTo>
                    <a:pt x="98" y="46"/>
                  </a:lnTo>
                  <a:lnTo>
                    <a:pt x="91" y="52"/>
                  </a:lnTo>
                  <a:lnTo>
                    <a:pt x="81" y="56"/>
                  </a:lnTo>
                  <a:lnTo>
                    <a:pt x="66" y="55"/>
                  </a:lnTo>
                  <a:lnTo>
                    <a:pt x="55" y="52"/>
                  </a:lnTo>
                  <a:lnTo>
                    <a:pt x="46" y="53"/>
                  </a:lnTo>
                  <a:lnTo>
                    <a:pt x="42" y="55"/>
                  </a:lnTo>
                  <a:lnTo>
                    <a:pt x="41" y="56"/>
                  </a:lnTo>
                  <a:lnTo>
                    <a:pt x="38" y="57"/>
                  </a:lnTo>
                  <a:lnTo>
                    <a:pt x="31" y="60"/>
                  </a:lnTo>
                  <a:lnTo>
                    <a:pt x="25" y="65"/>
                  </a:lnTo>
                  <a:lnTo>
                    <a:pt x="24" y="73"/>
                  </a:lnTo>
                  <a:lnTo>
                    <a:pt x="24" y="79"/>
                  </a:lnTo>
                  <a:lnTo>
                    <a:pt x="22" y="83"/>
                  </a:lnTo>
                  <a:lnTo>
                    <a:pt x="18" y="83"/>
                  </a:lnTo>
                  <a:lnTo>
                    <a:pt x="9" y="82"/>
                  </a:lnTo>
                  <a:lnTo>
                    <a:pt x="2" y="84"/>
                  </a:lnTo>
                  <a:lnTo>
                    <a:pt x="0" y="94"/>
                  </a:lnTo>
                  <a:lnTo>
                    <a:pt x="4" y="105"/>
                  </a:lnTo>
                  <a:lnTo>
                    <a:pt x="13" y="113"/>
                  </a:lnTo>
                  <a:lnTo>
                    <a:pt x="18" y="110"/>
                  </a:lnTo>
                  <a:lnTo>
                    <a:pt x="24" y="109"/>
                  </a:lnTo>
                  <a:lnTo>
                    <a:pt x="29" y="108"/>
                  </a:lnTo>
                  <a:lnTo>
                    <a:pt x="33" y="106"/>
                  </a:lnTo>
                  <a:lnTo>
                    <a:pt x="34" y="103"/>
                  </a:lnTo>
                  <a:lnTo>
                    <a:pt x="37" y="99"/>
                  </a:lnTo>
                  <a:lnTo>
                    <a:pt x="39" y="95"/>
                  </a:lnTo>
                  <a:lnTo>
                    <a:pt x="43" y="92"/>
                  </a:lnTo>
                  <a:lnTo>
                    <a:pt x="54" y="91"/>
                  </a:lnTo>
                  <a:lnTo>
                    <a:pt x="64" y="94"/>
                  </a:lnTo>
                  <a:lnTo>
                    <a:pt x="72" y="99"/>
                  </a:lnTo>
                  <a:lnTo>
                    <a:pt x="78" y="105"/>
                  </a:lnTo>
                  <a:lnTo>
                    <a:pt x="86" y="112"/>
                  </a:lnTo>
                  <a:lnTo>
                    <a:pt x="98" y="114"/>
                  </a:lnTo>
                  <a:lnTo>
                    <a:pt x="108" y="112"/>
                  </a:lnTo>
                  <a:lnTo>
                    <a:pt x="116" y="104"/>
                  </a:lnTo>
                  <a:lnTo>
                    <a:pt x="122" y="97"/>
                  </a:lnTo>
                  <a:lnTo>
                    <a:pt x="131" y="95"/>
                  </a:lnTo>
                  <a:lnTo>
                    <a:pt x="140" y="95"/>
                  </a:lnTo>
                  <a:lnTo>
                    <a:pt x="147" y="97"/>
                  </a:lnTo>
                  <a:lnTo>
                    <a:pt x="142" y="84"/>
                  </a:lnTo>
                  <a:lnTo>
                    <a:pt x="137" y="71"/>
                  </a:lnTo>
                  <a:lnTo>
                    <a:pt x="130" y="58"/>
                  </a:lnTo>
                  <a:lnTo>
                    <a:pt x="124" y="46"/>
                  </a:lnTo>
                  <a:lnTo>
                    <a:pt x="116" y="34"/>
                  </a:lnTo>
                  <a:lnTo>
                    <a:pt x="108" y="22"/>
                  </a:lnTo>
                  <a:lnTo>
                    <a:pt x="99" y="10"/>
                  </a:lnTo>
                  <a:lnTo>
                    <a:pt x="90" y="0"/>
                  </a:lnTo>
                  <a:lnTo>
                    <a:pt x="87" y="1"/>
                  </a:lnTo>
                  <a:lnTo>
                    <a:pt x="85" y="3"/>
                  </a:lnTo>
                  <a:lnTo>
                    <a:pt x="83" y="4"/>
                  </a:lnTo>
                  <a:lnTo>
                    <a:pt x="82" y="7"/>
                  </a:lnTo>
                  <a:close/>
                </a:path>
              </a:pathLst>
            </a:custGeom>
            <a:solidFill>
              <a:srgbClr val="8C6021"/>
            </a:solidFill>
            <a:ln w="9525">
              <a:noFill/>
              <a:round/>
              <a:headEnd/>
              <a:tailEnd/>
            </a:ln>
          </p:spPr>
          <p:txBody>
            <a:bodyPr/>
            <a:lstStyle/>
            <a:p>
              <a:endParaRPr lang="en-US"/>
            </a:p>
          </p:txBody>
        </p:sp>
        <p:sp>
          <p:nvSpPr>
            <p:cNvPr id="111642" name="Freeform 23"/>
            <p:cNvSpPr>
              <a:spLocks/>
            </p:cNvSpPr>
            <p:nvPr/>
          </p:nvSpPr>
          <p:spPr bwMode="auto">
            <a:xfrm>
              <a:off x="778" y="563"/>
              <a:ext cx="12" cy="26"/>
            </a:xfrm>
            <a:custGeom>
              <a:avLst/>
              <a:gdLst>
                <a:gd name="T0" fmla="*/ 149 w 10"/>
                <a:gd name="T1" fmla="*/ 0 h 23"/>
                <a:gd name="T2" fmla="*/ 0 w 10"/>
                <a:gd name="T3" fmla="*/ 60 h 23"/>
                <a:gd name="T4" fmla="*/ 1 w 10"/>
                <a:gd name="T5" fmla="*/ 141 h 23"/>
                <a:gd name="T6" fmla="*/ 149 w 10"/>
                <a:gd name="T7" fmla="*/ 200 h 23"/>
                <a:gd name="T8" fmla="*/ 372 w 10"/>
                <a:gd name="T9" fmla="*/ 259 h 23"/>
                <a:gd name="T10" fmla="*/ 372 w 10"/>
                <a:gd name="T11" fmla="*/ 259 h 23"/>
                <a:gd name="T12" fmla="*/ 372 w 10"/>
                <a:gd name="T13" fmla="*/ 259 h 23"/>
                <a:gd name="T14" fmla="*/ 372 w 10"/>
                <a:gd name="T15" fmla="*/ 259 h 23"/>
                <a:gd name="T16" fmla="*/ 372 w 10"/>
                <a:gd name="T17" fmla="*/ 259 h 23"/>
                <a:gd name="T18" fmla="*/ 372 w 10"/>
                <a:gd name="T19" fmla="*/ 255 h 23"/>
                <a:gd name="T20" fmla="*/ 372 w 10"/>
                <a:gd name="T21" fmla="*/ 226 h 23"/>
                <a:gd name="T22" fmla="*/ 372 w 10"/>
                <a:gd name="T23" fmla="*/ 200 h 23"/>
                <a:gd name="T24" fmla="*/ 372 w 10"/>
                <a:gd name="T25" fmla="*/ 180 h 23"/>
                <a:gd name="T26" fmla="*/ 372 w 10"/>
                <a:gd name="T27" fmla="*/ 111 h 23"/>
                <a:gd name="T28" fmla="*/ 362 w 10"/>
                <a:gd name="T29" fmla="*/ 68 h 23"/>
                <a:gd name="T30" fmla="*/ 215 w 10"/>
                <a:gd name="T31" fmla="*/ 3 h 23"/>
                <a:gd name="T32" fmla="*/ 149 w 10"/>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23"/>
                <a:gd name="T53" fmla="*/ 10 w 10"/>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23">
                  <a:moveTo>
                    <a:pt x="4" y="0"/>
                  </a:moveTo>
                  <a:lnTo>
                    <a:pt x="0" y="5"/>
                  </a:lnTo>
                  <a:lnTo>
                    <a:pt x="1" y="12"/>
                  </a:lnTo>
                  <a:lnTo>
                    <a:pt x="4" y="17"/>
                  </a:lnTo>
                  <a:lnTo>
                    <a:pt x="10" y="23"/>
                  </a:lnTo>
                  <a:lnTo>
                    <a:pt x="10" y="21"/>
                  </a:lnTo>
                  <a:lnTo>
                    <a:pt x="10" y="19"/>
                  </a:lnTo>
                  <a:lnTo>
                    <a:pt x="10" y="17"/>
                  </a:lnTo>
                  <a:lnTo>
                    <a:pt x="10" y="16"/>
                  </a:lnTo>
                  <a:lnTo>
                    <a:pt x="10" y="10"/>
                  </a:lnTo>
                  <a:lnTo>
                    <a:pt x="9" y="6"/>
                  </a:lnTo>
                  <a:lnTo>
                    <a:pt x="6" y="3"/>
                  </a:lnTo>
                  <a:lnTo>
                    <a:pt x="4" y="0"/>
                  </a:lnTo>
                  <a:close/>
                </a:path>
              </a:pathLst>
            </a:custGeom>
            <a:solidFill>
              <a:srgbClr val="8C6021"/>
            </a:solidFill>
            <a:ln w="9525">
              <a:noFill/>
              <a:round/>
              <a:headEnd/>
              <a:tailEnd/>
            </a:ln>
          </p:spPr>
          <p:txBody>
            <a:bodyPr/>
            <a:lstStyle/>
            <a:p>
              <a:endParaRPr lang="en-US"/>
            </a:p>
          </p:txBody>
        </p:sp>
        <p:sp>
          <p:nvSpPr>
            <p:cNvPr id="111643" name="Freeform 24"/>
            <p:cNvSpPr>
              <a:spLocks/>
            </p:cNvSpPr>
            <p:nvPr/>
          </p:nvSpPr>
          <p:spPr bwMode="auto">
            <a:xfrm>
              <a:off x="639" y="515"/>
              <a:ext cx="24" cy="11"/>
            </a:xfrm>
            <a:custGeom>
              <a:avLst/>
              <a:gdLst>
                <a:gd name="T0" fmla="*/ 149 w 20"/>
                <a:gd name="T1" fmla="*/ 55 h 10"/>
                <a:gd name="T2" fmla="*/ 434 w 20"/>
                <a:gd name="T3" fmla="*/ 67 h 10"/>
                <a:gd name="T4" fmla="*/ 569 w 20"/>
                <a:gd name="T5" fmla="*/ 55 h 10"/>
                <a:gd name="T6" fmla="*/ 642 w 20"/>
                <a:gd name="T7" fmla="*/ 4 h 10"/>
                <a:gd name="T8" fmla="*/ 770 w 20"/>
                <a:gd name="T9" fmla="*/ 0 h 10"/>
                <a:gd name="T10" fmla="*/ 625 w 20"/>
                <a:gd name="T11" fmla="*/ 2 h 10"/>
                <a:gd name="T12" fmla="*/ 434 w 20"/>
                <a:gd name="T13" fmla="*/ 3 h 10"/>
                <a:gd name="T14" fmla="*/ 179 w 20"/>
                <a:gd name="T15" fmla="*/ 4 h 10"/>
                <a:gd name="T16" fmla="*/ 0 w 20"/>
                <a:gd name="T17" fmla="*/ 50 h 10"/>
                <a:gd name="T18" fmla="*/ 2 w 20"/>
                <a:gd name="T19" fmla="*/ 55 h 10"/>
                <a:gd name="T20" fmla="*/ 124 w 20"/>
                <a:gd name="T21" fmla="*/ 55 h 10"/>
                <a:gd name="T22" fmla="*/ 124 w 20"/>
                <a:gd name="T23" fmla="*/ 55 h 10"/>
                <a:gd name="T24" fmla="*/ 149 w 20"/>
                <a:gd name="T25" fmla="*/ 55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0"/>
                <a:gd name="T41" fmla="*/ 20 w 20"/>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0">
                  <a:moveTo>
                    <a:pt x="4" y="8"/>
                  </a:moveTo>
                  <a:lnTo>
                    <a:pt x="11" y="10"/>
                  </a:lnTo>
                  <a:lnTo>
                    <a:pt x="15" y="8"/>
                  </a:lnTo>
                  <a:lnTo>
                    <a:pt x="17" y="4"/>
                  </a:lnTo>
                  <a:lnTo>
                    <a:pt x="20" y="0"/>
                  </a:lnTo>
                  <a:lnTo>
                    <a:pt x="16" y="2"/>
                  </a:lnTo>
                  <a:lnTo>
                    <a:pt x="11" y="3"/>
                  </a:lnTo>
                  <a:lnTo>
                    <a:pt x="5" y="4"/>
                  </a:lnTo>
                  <a:lnTo>
                    <a:pt x="0" y="7"/>
                  </a:lnTo>
                  <a:lnTo>
                    <a:pt x="2" y="8"/>
                  </a:lnTo>
                  <a:lnTo>
                    <a:pt x="3" y="8"/>
                  </a:lnTo>
                  <a:lnTo>
                    <a:pt x="4" y="8"/>
                  </a:lnTo>
                  <a:close/>
                </a:path>
              </a:pathLst>
            </a:custGeom>
            <a:solidFill>
              <a:srgbClr val="8C6021"/>
            </a:solidFill>
            <a:ln w="9525">
              <a:noFill/>
              <a:round/>
              <a:headEnd/>
              <a:tailEnd/>
            </a:ln>
          </p:spPr>
          <p:txBody>
            <a:bodyPr/>
            <a:lstStyle/>
            <a:p>
              <a:endParaRPr lang="en-US"/>
            </a:p>
          </p:txBody>
        </p:sp>
        <p:sp>
          <p:nvSpPr>
            <p:cNvPr id="111644" name="Freeform 25"/>
            <p:cNvSpPr>
              <a:spLocks/>
            </p:cNvSpPr>
            <p:nvPr/>
          </p:nvSpPr>
          <p:spPr bwMode="auto">
            <a:xfrm>
              <a:off x="639" y="435"/>
              <a:ext cx="20" cy="29"/>
            </a:xfrm>
            <a:custGeom>
              <a:avLst/>
              <a:gdLst>
                <a:gd name="T0" fmla="*/ 448 w 17"/>
                <a:gd name="T1" fmla="*/ 3 h 25"/>
                <a:gd name="T2" fmla="*/ 448 w 17"/>
                <a:gd name="T3" fmla="*/ 117 h 25"/>
                <a:gd name="T4" fmla="*/ 408 w 17"/>
                <a:gd name="T5" fmla="*/ 246 h 25"/>
                <a:gd name="T6" fmla="*/ 387 w 17"/>
                <a:gd name="T7" fmla="*/ 392 h 25"/>
                <a:gd name="T8" fmla="*/ 280 w 17"/>
                <a:gd name="T9" fmla="*/ 457 h 25"/>
                <a:gd name="T10" fmla="*/ 124 w 17"/>
                <a:gd name="T11" fmla="*/ 477 h 25"/>
                <a:gd name="T12" fmla="*/ 2 w 17"/>
                <a:gd name="T13" fmla="*/ 457 h 25"/>
                <a:gd name="T14" fmla="*/ 0 w 17"/>
                <a:gd name="T15" fmla="*/ 394 h 25"/>
                <a:gd name="T16" fmla="*/ 89 w 17"/>
                <a:gd name="T17" fmla="*/ 331 h 25"/>
                <a:gd name="T18" fmla="*/ 202 w 17"/>
                <a:gd name="T19" fmla="*/ 212 h 25"/>
                <a:gd name="T20" fmla="*/ 295 w 17"/>
                <a:gd name="T21" fmla="*/ 3 h 25"/>
                <a:gd name="T22" fmla="*/ 408 w 17"/>
                <a:gd name="T23" fmla="*/ 0 h 25"/>
                <a:gd name="T24" fmla="*/ 448 w 17"/>
                <a:gd name="T25" fmla="*/ 3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5"/>
                <a:gd name="T41" fmla="*/ 17 w 17"/>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5">
                  <a:moveTo>
                    <a:pt x="17" y="3"/>
                  </a:moveTo>
                  <a:lnTo>
                    <a:pt x="17" y="6"/>
                  </a:lnTo>
                  <a:lnTo>
                    <a:pt x="16" y="12"/>
                  </a:lnTo>
                  <a:lnTo>
                    <a:pt x="15" y="20"/>
                  </a:lnTo>
                  <a:lnTo>
                    <a:pt x="11" y="24"/>
                  </a:lnTo>
                  <a:lnTo>
                    <a:pt x="5" y="25"/>
                  </a:lnTo>
                  <a:lnTo>
                    <a:pt x="2" y="24"/>
                  </a:lnTo>
                  <a:lnTo>
                    <a:pt x="0" y="21"/>
                  </a:lnTo>
                  <a:lnTo>
                    <a:pt x="3" y="16"/>
                  </a:lnTo>
                  <a:lnTo>
                    <a:pt x="8" y="10"/>
                  </a:lnTo>
                  <a:lnTo>
                    <a:pt x="12" y="3"/>
                  </a:lnTo>
                  <a:lnTo>
                    <a:pt x="16" y="0"/>
                  </a:lnTo>
                  <a:lnTo>
                    <a:pt x="17" y="3"/>
                  </a:lnTo>
                  <a:close/>
                </a:path>
              </a:pathLst>
            </a:custGeom>
            <a:solidFill>
              <a:srgbClr val="8C6021"/>
            </a:solidFill>
            <a:ln w="9525">
              <a:noFill/>
              <a:round/>
              <a:headEnd/>
              <a:tailEnd/>
            </a:ln>
          </p:spPr>
          <p:txBody>
            <a:bodyPr/>
            <a:lstStyle/>
            <a:p>
              <a:endParaRPr lang="en-US"/>
            </a:p>
          </p:txBody>
        </p:sp>
      </p:grpSp>
      <p:sp>
        <p:nvSpPr>
          <p:cNvPr id="111622" name="Freeform 26"/>
          <p:cNvSpPr>
            <a:spLocks/>
          </p:cNvSpPr>
          <p:nvPr/>
        </p:nvSpPr>
        <p:spPr bwMode="auto">
          <a:xfrm>
            <a:off x="519113" y="1546225"/>
            <a:ext cx="506412" cy="225425"/>
          </a:xfrm>
          <a:custGeom>
            <a:avLst/>
            <a:gdLst>
              <a:gd name="T0" fmla="*/ 2147483647 w 266"/>
              <a:gd name="T1" fmla="*/ 0 h 124"/>
              <a:gd name="T2" fmla="*/ 2147483647 w 266"/>
              <a:gd name="T3" fmla="*/ 2147483647 h 124"/>
              <a:gd name="T4" fmla="*/ 2147483647 w 266"/>
              <a:gd name="T5" fmla="*/ 2147483647 h 124"/>
              <a:gd name="T6" fmla="*/ 2147483647 w 266"/>
              <a:gd name="T7" fmla="*/ 2147483647 h 124"/>
              <a:gd name="T8" fmla="*/ 2147483647 w 266"/>
              <a:gd name="T9" fmla="*/ 2147483647 h 124"/>
              <a:gd name="T10" fmla="*/ 2147483647 w 266"/>
              <a:gd name="T11" fmla="*/ 2147483647 h 124"/>
              <a:gd name="T12" fmla="*/ 2147483647 w 266"/>
              <a:gd name="T13" fmla="*/ 2147483647 h 124"/>
              <a:gd name="T14" fmla="*/ 2147483647 w 266"/>
              <a:gd name="T15" fmla="*/ 2147483647 h 124"/>
              <a:gd name="T16" fmla="*/ 0 w 266"/>
              <a:gd name="T17" fmla="*/ 2147483647 h 124"/>
              <a:gd name="T18" fmla="*/ 2147483647 w 266"/>
              <a:gd name="T19" fmla="*/ 2147483647 h 124"/>
              <a:gd name="T20" fmla="*/ 2147483647 w 266"/>
              <a:gd name="T21" fmla="*/ 2147483647 h 124"/>
              <a:gd name="T22" fmla="*/ 2147483647 w 266"/>
              <a:gd name="T23" fmla="*/ 2147483647 h 124"/>
              <a:gd name="T24" fmla="*/ 2147483647 w 266"/>
              <a:gd name="T25" fmla="*/ 2147483647 h 124"/>
              <a:gd name="T26" fmla="*/ 2147483647 w 266"/>
              <a:gd name="T27" fmla="*/ 2147483647 h 124"/>
              <a:gd name="T28" fmla="*/ 2147483647 w 266"/>
              <a:gd name="T29" fmla="*/ 2147483647 h 124"/>
              <a:gd name="T30" fmla="*/ 2147483647 w 266"/>
              <a:gd name="T31" fmla="*/ 2147483647 h 124"/>
              <a:gd name="T32" fmla="*/ 2147483647 w 266"/>
              <a:gd name="T33" fmla="*/ 2147483647 h 124"/>
              <a:gd name="T34" fmla="*/ 2147483647 w 266"/>
              <a:gd name="T35" fmla="*/ 2147483647 h 124"/>
              <a:gd name="T36" fmla="*/ 2147483647 w 266"/>
              <a:gd name="T37" fmla="*/ 2147483647 h 124"/>
              <a:gd name="T38" fmla="*/ 2147483647 w 266"/>
              <a:gd name="T39" fmla="*/ 2147483647 h 124"/>
              <a:gd name="T40" fmla="*/ 2147483647 w 266"/>
              <a:gd name="T41" fmla="*/ 2147483647 h 124"/>
              <a:gd name="T42" fmla="*/ 2147483647 w 266"/>
              <a:gd name="T43" fmla="*/ 2147483647 h 124"/>
              <a:gd name="T44" fmla="*/ 2147483647 w 266"/>
              <a:gd name="T45" fmla="*/ 2147483647 h 124"/>
              <a:gd name="T46" fmla="*/ 2147483647 w 266"/>
              <a:gd name="T47" fmla="*/ 2147483647 h 124"/>
              <a:gd name="T48" fmla="*/ 2147483647 w 266"/>
              <a:gd name="T49" fmla="*/ 2147483647 h 124"/>
              <a:gd name="T50" fmla="*/ 2147483647 w 266"/>
              <a:gd name="T51" fmla="*/ 2147483647 h 124"/>
              <a:gd name="T52" fmla="*/ 2147483647 w 266"/>
              <a:gd name="T53" fmla="*/ 2147483647 h 124"/>
              <a:gd name="T54" fmla="*/ 2147483647 w 266"/>
              <a:gd name="T55" fmla="*/ 2147483647 h 124"/>
              <a:gd name="T56" fmla="*/ 2147483647 w 266"/>
              <a:gd name="T57" fmla="*/ 2147483647 h 124"/>
              <a:gd name="T58" fmla="*/ 2147483647 w 266"/>
              <a:gd name="T59" fmla="*/ 2147483647 h 124"/>
              <a:gd name="T60" fmla="*/ 2147483647 w 266"/>
              <a:gd name="T61" fmla="*/ 2147483647 h 124"/>
              <a:gd name="T62" fmla="*/ 2147483647 w 266"/>
              <a:gd name="T63" fmla="*/ 2147483647 h 124"/>
              <a:gd name="T64" fmla="*/ 2147483647 w 266"/>
              <a:gd name="T65" fmla="*/ 0 h 1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6"/>
              <a:gd name="T100" fmla="*/ 0 h 124"/>
              <a:gd name="T101" fmla="*/ 266 w 266"/>
              <a:gd name="T102" fmla="*/ 124 h 1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6" h="124">
                <a:moveTo>
                  <a:pt x="133" y="0"/>
                </a:moveTo>
                <a:lnTo>
                  <a:pt x="109" y="1"/>
                </a:lnTo>
                <a:lnTo>
                  <a:pt x="87" y="6"/>
                </a:lnTo>
                <a:lnTo>
                  <a:pt x="68" y="14"/>
                </a:lnTo>
                <a:lnTo>
                  <a:pt x="50" y="24"/>
                </a:lnTo>
                <a:lnTo>
                  <a:pt x="33" y="36"/>
                </a:lnTo>
                <a:lnTo>
                  <a:pt x="20" y="52"/>
                </a:lnTo>
                <a:lnTo>
                  <a:pt x="8" y="67"/>
                </a:lnTo>
                <a:lnTo>
                  <a:pt x="0" y="85"/>
                </a:lnTo>
                <a:lnTo>
                  <a:pt x="13" y="95"/>
                </a:lnTo>
                <a:lnTo>
                  <a:pt x="28" y="102"/>
                </a:lnTo>
                <a:lnTo>
                  <a:pt x="42" y="109"/>
                </a:lnTo>
                <a:lnTo>
                  <a:pt x="59" y="114"/>
                </a:lnTo>
                <a:lnTo>
                  <a:pt x="76" y="119"/>
                </a:lnTo>
                <a:lnTo>
                  <a:pt x="94" y="122"/>
                </a:lnTo>
                <a:lnTo>
                  <a:pt x="113" y="123"/>
                </a:lnTo>
                <a:lnTo>
                  <a:pt x="133" y="124"/>
                </a:lnTo>
                <a:lnTo>
                  <a:pt x="152" y="123"/>
                </a:lnTo>
                <a:lnTo>
                  <a:pt x="172" y="122"/>
                </a:lnTo>
                <a:lnTo>
                  <a:pt x="190" y="119"/>
                </a:lnTo>
                <a:lnTo>
                  <a:pt x="208" y="114"/>
                </a:lnTo>
                <a:lnTo>
                  <a:pt x="223" y="109"/>
                </a:lnTo>
                <a:lnTo>
                  <a:pt x="239" y="102"/>
                </a:lnTo>
                <a:lnTo>
                  <a:pt x="253" y="95"/>
                </a:lnTo>
                <a:lnTo>
                  <a:pt x="266" y="85"/>
                </a:lnTo>
                <a:lnTo>
                  <a:pt x="258" y="67"/>
                </a:lnTo>
                <a:lnTo>
                  <a:pt x="247" y="52"/>
                </a:lnTo>
                <a:lnTo>
                  <a:pt x="234" y="36"/>
                </a:lnTo>
                <a:lnTo>
                  <a:pt x="217" y="24"/>
                </a:lnTo>
                <a:lnTo>
                  <a:pt x="199" y="14"/>
                </a:lnTo>
                <a:lnTo>
                  <a:pt x="178" y="6"/>
                </a:lnTo>
                <a:lnTo>
                  <a:pt x="156" y="1"/>
                </a:lnTo>
                <a:lnTo>
                  <a:pt x="133" y="0"/>
                </a:lnTo>
                <a:close/>
              </a:path>
            </a:pathLst>
          </a:custGeom>
          <a:solidFill>
            <a:srgbClr val="000000"/>
          </a:solidFill>
          <a:ln w="9525">
            <a:noFill/>
            <a:round/>
            <a:headEnd/>
            <a:tailEnd/>
          </a:ln>
        </p:spPr>
        <p:txBody>
          <a:bodyPr/>
          <a:lstStyle/>
          <a:p>
            <a:endParaRPr lang="en-US"/>
          </a:p>
        </p:txBody>
      </p:sp>
      <p:sp>
        <p:nvSpPr>
          <p:cNvPr id="111623" name="Freeform 27"/>
          <p:cNvSpPr>
            <a:spLocks/>
          </p:cNvSpPr>
          <p:nvPr/>
        </p:nvSpPr>
        <p:spPr bwMode="auto">
          <a:xfrm>
            <a:off x="574675" y="1581150"/>
            <a:ext cx="298450" cy="157163"/>
          </a:xfrm>
          <a:custGeom>
            <a:avLst/>
            <a:gdLst>
              <a:gd name="T0" fmla="*/ 2147483647 w 157"/>
              <a:gd name="T1" fmla="*/ 0 h 87"/>
              <a:gd name="T2" fmla="*/ 2147483647 w 157"/>
              <a:gd name="T3" fmla="*/ 0 h 87"/>
              <a:gd name="T4" fmla="*/ 2147483647 w 157"/>
              <a:gd name="T5" fmla="*/ 0 h 87"/>
              <a:gd name="T6" fmla="*/ 2147483647 w 157"/>
              <a:gd name="T7" fmla="*/ 0 h 87"/>
              <a:gd name="T8" fmla="*/ 2147483647 w 157"/>
              <a:gd name="T9" fmla="*/ 0 h 87"/>
              <a:gd name="T10" fmla="*/ 2147483647 w 157"/>
              <a:gd name="T11" fmla="*/ 2147483647 h 87"/>
              <a:gd name="T12" fmla="*/ 2147483647 w 157"/>
              <a:gd name="T13" fmla="*/ 2147483647 h 87"/>
              <a:gd name="T14" fmla="*/ 2147483647 w 157"/>
              <a:gd name="T15" fmla="*/ 2147483647 h 87"/>
              <a:gd name="T16" fmla="*/ 2147483647 w 157"/>
              <a:gd name="T17" fmla="*/ 2147483647 h 87"/>
              <a:gd name="T18" fmla="*/ 2147483647 w 157"/>
              <a:gd name="T19" fmla="*/ 2147483647 h 87"/>
              <a:gd name="T20" fmla="*/ 2147483647 w 157"/>
              <a:gd name="T21" fmla="*/ 2147483647 h 87"/>
              <a:gd name="T22" fmla="*/ 2147483647 w 157"/>
              <a:gd name="T23" fmla="*/ 2147483647 h 87"/>
              <a:gd name="T24" fmla="*/ 0 w 157"/>
              <a:gd name="T25" fmla="*/ 2147483647 h 87"/>
              <a:gd name="T26" fmla="*/ 2147483647 w 157"/>
              <a:gd name="T27" fmla="*/ 2147483647 h 87"/>
              <a:gd name="T28" fmla="*/ 2147483647 w 157"/>
              <a:gd name="T29" fmla="*/ 2147483647 h 87"/>
              <a:gd name="T30" fmla="*/ 2147483647 w 157"/>
              <a:gd name="T31" fmla="*/ 2147483647 h 87"/>
              <a:gd name="T32" fmla="*/ 2147483647 w 157"/>
              <a:gd name="T33" fmla="*/ 2147483647 h 87"/>
              <a:gd name="T34" fmla="*/ 2147483647 w 157"/>
              <a:gd name="T35" fmla="*/ 2147483647 h 87"/>
              <a:gd name="T36" fmla="*/ 2147483647 w 157"/>
              <a:gd name="T37" fmla="*/ 2147483647 h 87"/>
              <a:gd name="T38" fmla="*/ 2147483647 w 157"/>
              <a:gd name="T39" fmla="*/ 2147483647 h 87"/>
              <a:gd name="T40" fmla="*/ 2147483647 w 157"/>
              <a:gd name="T41" fmla="*/ 2147483647 h 87"/>
              <a:gd name="T42" fmla="*/ 2147483647 w 157"/>
              <a:gd name="T43" fmla="*/ 2147483647 h 87"/>
              <a:gd name="T44" fmla="*/ 2147483647 w 157"/>
              <a:gd name="T45" fmla="*/ 2147483647 h 87"/>
              <a:gd name="T46" fmla="*/ 2147483647 w 157"/>
              <a:gd name="T47" fmla="*/ 2147483647 h 87"/>
              <a:gd name="T48" fmla="*/ 2147483647 w 157"/>
              <a:gd name="T49" fmla="*/ 2147483647 h 87"/>
              <a:gd name="T50" fmla="*/ 2147483647 w 157"/>
              <a:gd name="T51" fmla="*/ 2147483647 h 87"/>
              <a:gd name="T52" fmla="*/ 2147483647 w 157"/>
              <a:gd name="T53" fmla="*/ 2147483647 h 87"/>
              <a:gd name="T54" fmla="*/ 2147483647 w 157"/>
              <a:gd name="T55" fmla="*/ 2147483647 h 87"/>
              <a:gd name="T56" fmla="*/ 2147483647 w 157"/>
              <a:gd name="T57" fmla="*/ 2147483647 h 87"/>
              <a:gd name="T58" fmla="*/ 2147483647 w 157"/>
              <a:gd name="T59" fmla="*/ 2147483647 h 87"/>
              <a:gd name="T60" fmla="*/ 2147483647 w 157"/>
              <a:gd name="T61" fmla="*/ 2147483647 h 87"/>
              <a:gd name="T62" fmla="*/ 2147483647 w 157"/>
              <a:gd name="T63" fmla="*/ 2147483647 h 87"/>
              <a:gd name="T64" fmla="*/ 2147483647 w 157"/>
              <a:gd name="T65" fmla="*/ 2147483647 h 87"/>
              <a:gd name="T66" fmla="*/ 2147483647 w 157"/>
              <a:gd name="T67" fmla="*/ 2147483647 h 87"/>
              <a:gd name="T68" fmla="*/ 2147483647 w 157"/>
              <a:gd name="T69" fmla="*/ 2147483647 h 87"/>
              <a:gd name="T70" fmla="*/ 2147483647 w 157"/>
              <a:gd name="T71" fmla="*/ 2147483647 h 87"/>
              <a:gd name="T72" fmla="*/ 2147483647 w 157"/>
              <a:gd name="T73" fmla="*/ 0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7"/>
              <a:gd name="T112" fmla="*/ 0 h 87"/>
              <a:gd name="T113" fmla="*/ 157 w 15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7" h="87">
                <a:moveTo>
                  <a:pt x="118" y="0"/>
                </a:moveTo>
                <a:lnTo>
                  <a:pt x="114" y="0"/>
                </a:lnTo>
                <a:lnTo>
                  <a:pt x="111" y="0"/>
                </a:lnTo>
                <a:lnTo>
                  <a:pt x="108" y="0"/>
                </a:lnTo>
                <a:lnTo>
                  <a:pt x="104" y="0"/>
                </a:lnTo>
                <a:lnTo>
                  <a:pt x="85" y="2"/>
                </a:lnTo>
                <a:lnTo>
                  <a:pt x="67" y="4"/>
                </a:lnTo>
                <a:lnTo>
                  <a:pt x="52" y="9"/>
                </a:lnTo>
                <a:lnTo>
                  <a:pt x="37" y="17"/>
                </a:lnTo>
                <a:lnTo>
                  <a:pt x="25" y="26"/>
                </a:lnTo>
                <a:lnTo>
                  <a:pt x="14" y="35"/>
                </a:lnTo>
                <a:lnTo>
                  <a:pt x="5" y="47"/>
                </a:lnTo>
                <a:lnTo>
                  <a:pt x="0" y="60"/>
                </a:lnTo>
                <a:lnTo>
                  <a:pt x="10" y="66"/>
                </a:lnTo>
                <a:lnTo>
                  <a:pt x="21" y="72"/>
                </a:lnTo>
                <a:lnTo>
                  <a:pt x="32" y="76"/>
                </a:lnTo>
                <a:lnTo>
                  <a:pt x="45" y="79"/>
                </a:lnTo>
                <a:lnTo>
                  <a:pt x="60" y="83"/>
                </a:lnTo>
                <a:lnTo>
                  <a:pt x="74" y="86"/>
                </a:lnTo>
                <a:lnTo>
                  <a:pt x="88" y="87"/>
                </a:lnTo>
                <a:lnTo>
                  <a:pt x="104" y="87"/>
                </a:lnTo>
                <a:lnTo>
                  <a:pt x="110" y="87"/>
                </a:lnTo>
                <a:lnTo>
                  <a:pt x="117" y="87"/>
                </a:lnTo>
                <a:lnTo>
                  <a:pt x="124" y="86"/>
                </a:lnTo>
                <a:lnTo>
                  <a:pt x="131" y="86"/>
                </a:lnTo>
                <a:lnTo>
                  <a:pt x="137" y="85"/>
                </a:lnTo>
                <a:lnTo>
                  <a:pt x="144" y="83"/>
                </a:lnTo>
                <a:lnTo>
                  <a:pt x="150" y="82"/>
                </a:lnTo>
                <a:lnTo>
                  <a:pt x="157" y="81"/>
                </a:lnTo>
                <a:lnTo>
                  <a:pt x="154" y="68"/>
                </a:lnTo>
                <a:lnTo>
                  <a:pt x="150" y="55"/>
                </a:lnTo>
                <a:lnTo>
                  <a:pt x="146" y="43"/>
                </a:lnTo>
                <a:lnTo>
                  <a:pt x="141" y="33"/>
                </a:lnTo>
                <a:lnTo>
                  <a:pt x="136" y="24"/>
                </a:lnTo>
                <a:lnTo>
                  <a:pt x="131" y="15"/>
                </a:lnTo>
                <a:lnTo>
                  <a:pt x="124" y="7"/>
                </a:lnTo>
                <a:lnTo>
                  <a:pt x="118" y="0"/>
                </a:lnTo>
                <a:close/>
              </a:path>
            </a:pathLst>
          </a:custGeom>
          <a:solidFill>
            <a:srgbClr val="C9DBA3"/>
          </a:solidFill>
          <a:ln w="9525">
            <a:noFill/>
            <a:round/>
            <a:headEnd/>
            <a:tailEnd/>
          </a:ln>
        </p:spPr>
        <p:txBody>
          <a:bodyPr/>
          <a:lstStyle/>
          <a:p>
            <a:endParaRPr lang="en-US"/>
          </a:p>
        </p:txBody>
      </p:sp>
      <p:sp>
        <p:nvSpPr>
          <p:cNvPr id="111624" name="Freeform 28"/>
          <p:cNvSpPr>
            <a:spLocks/>
          </p:cNvSpPr>
          <p:nvPr/>
        </p:nvSpPr>
        <p:spPr bwMode="auto">
          <a:xfrm>
            <a:off x="798513" y="1581150"/>
            <a:ext cx="174625" cy="147638"/>
          </a:xfrm>
          <a:custGeom>
            <a:avLst/>
            <a:gdLst>
              <a:gd name="T0" fmla="*/ 0 w 91"/>
              <a:gd name="T1" fmla="*/ 0 h 81"/>
              <a:gd name="T2" fmla="*/ 2147483647 w 91"/>
              <a:gd name="T3" fmla="*/ 2147483647 h 81"/>
              <a:gd name="T4" fmla="*/ 2147483647 w 91"/>
              <a:gd name="T5" fmla="*/ 2147483647 h 81"/>
              <a:gd name="T6" fmla="*/ 2147483647 w 91"/>
              <a:gd name="T7" fmla="*/ 2147483647 h 81"/>
              <a:gd name="T8" fmla="*/ 2147483647 w 91"/>
              <a:gd name="T9" fmla="*/ 2147483647 h 81"/>
              <a:gd name="T10" fmla="*/ 2147483647 w 91"/>
              <a:gd name="T11" fmla="*/ 2147483647 h 81"/>
              <a:gd name="T12" fmla="*/ 2147483647 w 91"/>
              <a:gd name="T13" fmla="*/ 2147483647 h 81"/>
              <a:gd name="T14" fmla="*/ 2147483647 w 91"/>
              <a:gd name="T15" fmla="*/ 2147483647 h 81"/>
              <a:gd name="T16" fmla="*/ 2147483647 w 91"/>
              <a:gd name="T17" fmla="*/ 2147483647 h 81"/>
              <a:gd name="T18" fmla="*/ 2147483647 w 91"/>
              <a:gd name="T19" fmla="*/ 2147483647 h 81"/>
              <a:gd name="T20" fmla="*/ 2147483647 w 91"/>
              <a:gd name="T21" fmla="*/ 2147483647 h 81"/>
              <a:gd name="T22" fmla="*/ 2147483647 w 91"/>
              <a:gd name="T23" fmla="*/ 2147483647 h 81"/>
              <a:gd name="T24" fmla="*/ 2147483647 w 91"/>
              <a:gd name="T25" fmla="*/ 2147483647 h 81"/>
              <a:gd name="T26" fmla="*/ 2147483647 w 91"/>
              <a:gd name="T27" fmla="*/ 2147483647 h 81"/>
              <a:gd name="T28" fmla="*/ 2147483647 w 91"/>
              <a:gd name="T29" fmla="*/ 2147483647 h 81"/>
              <a:gd name="T30" fmla="*/ 2147483647 w 91"/>
              <a:gd name="T31" fmla="*/ 2147483647 h 81"/>
              <a:gd name="T32" fmla="*/ 2147483647 w 91"/>
              <a:gd name="T33" fmla="*/ 2147483647 h 81"/>
              <a:gd name="T34" fmla="*/ 2147483647 w 91"/>
              <a:gd name="T35" fmla="*/ 2147483647 h 81"/>
              <a:gd name="T36" fmla="*/ 2147483647 w 91"/>
              <a:gd name="T37" fmla="*/ 2147483647 h 81"/>
              <a:gd name="T38" fmla="*/ 2147483647 w 91"/>
              <a:gd name="T39" fmla="*/ 2147483647 h 81"/>
              <a:gd name="T40" fmla="*/ 2147483647 w 91"/>
              <a:gd name="T41" fmla="*/ 2147483647 h 81"/>
              <a:gd name="T42" fmla="*/ 2147483647 w 91"/>
              <a:gd name="T43" fmla="*/ 2147483647 h 81"/>
              <a:gd name="T44" fmla="*/ 2147483647 w 91"/>
              <a:gd name="T45" fmla="*/ 2147483647 h 81"/>
              <a:gd name="T46" fmla="*/ 2147483647 w 91"/>
              <a:gd name="T47" fmla="*/ 2147483647 h 81"/>
              <a:gd name="T48" fmla="*/ 0 w 91"/>
              <a:gd name="T49" fmla="*/ 0 h 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
              <a:gd name="T76" fmla="*/ 0 h 81"/>
              <a:gd name="T77" fmla="*/ 91 w 91"/>
              <a:gd name="T78" fmla="*/ 81 h 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 h="81">
                <a:moveTo>
                  <a:pt x="0" y="0"/>
                </a:moveTo>
                <a:lnTo>
                  <a:pt x="6" y="7"/>
                </a:lnTo>
                <a:lnTo>
                  <a:pt x="13" y="15"/>
                </a:lnTo>
                <a:lnTo>
                  <a:pt x="18" y="24"/>
                </a:lnTo>
                <a:lnTo>
                  <a:pt x="23" y="33"/>
                </a:lnTo>
                <a:lnTo>
                  <a:pt x="28" y="43"/>
                </a:lnTo>
                <a:lnTo>
                  <a:pt x="32" y="55"/>
                </a:lnTo>
                <a:lnTo>
                  <a:pt x="36" y="68"/>
                </a:lnTo>
                <a:lnTo>
                  <a:pt x="39" y="81"/>
                </a:lnTo>
                <a:lnTo>
                  <a:pt x="47" y="79"/>
                </a:lnTo>
                <a:lnTo>
                  <a:pt x="53" y="77"/>
                </a:lnTo>
                <a:lnTo>
                  <a:pt x="60" y="74"/>
                </a:lnTo>
                <a:lnTo>
                  <a:pt x="67" y="72"/>
                </a:lnTo>
                <a:lnTo>
                  <a:pt x="73" y="69"/>
                </a:lnTo>
                <a:lnTo>
                  <a:pt x="79" y="66"/>
                </a:lnTo>
                <a:lnTo>
                  <a:pt x="86" y="64"/>
                </a:lnTo>
                <a:lnTo>
                  <a:pt x="91" y="60"/>
                </a:lnTo>
                <a:lnTo>
                  <a:pt x="86" y="48"/>
                </a:lnTo>
                <a:lnTo>
                  <a:pt x="78" y="38"/>
                </a:lnTo>
                <a:lnTo>
                  <a:pt x="69" y="29"/>
                </a:lnTo>
                <a:lnTo>
                  <a:pt x="57" y="20"/>
                </a:lnTo>
                <a:lnTo>
                  <a:pt x="44" y="13"/>
                </a:lnTo>
                <a:lnTo>
                  <a:pt x="31" y="7"/>
                </a:lnTo>
                <a:lnTo>
                  <a:pt x="15" y="3"/>
                </a:lnTo>
                <a:lnTo>
                  <a:pt x="0" y="0"/>
                </a:lnTo>
                <a:close/>
              </a:path>
            </a:pathLst>
          </a:custGeom>
          <a:solidFill>
            <a:srgbClr val="91AD68"/>
          </a:solidFill>
          <a:ln w="9525">
            <a:noFill/>
            <a:round/>
            <a:headEnd/>
            <a:tailEnd/>
          </a:ln>
        </p:spPr>
        <p:txBody>
          <a:bodyPr/>
          <a:lstStyle/>
          <a:p>
            <a:endParaRPr lang="en-US"/>
          </a:p>
        </p:txBody>
      </p:sp>
      <p:sp>
        <p:nvSpPr>
          <p:cNvPr id="111625" name="Rectangle 29"/>
          <p:cNvSpPr>
            <a:spLocks noChangeArrowheads="1"/>
          </p:cNvSpPr>
          <p:nvPr/>
        </p:nvSpPr>
        <p:spPr bwMode="auto">
          <a:xfrm>
            <a:off x="741363" y="1427163"/>
            <a:ext cx="66675" cy="182562"/>
          </a:xfrm>
          <a:prstGeom prst="rect">
            <a:avLst/>
          </a:prstGeom>
          <a:solidFill>
            <a:srgbClr val="000000"/>
          </a:solidFill>
          <a:ln w="9525">
            <a:noFill/>
            <a:miter lim="800000"/>
            <a:headEnd/>
            <a:tailEnd/>
          </a:ln>
        </p:spPr>
        <p:txBody>
          <a:bodyPr/>
          <a:lstStyle/>
          <a:p>
            <a:endParaRPr lang="en-US"/>
          </a:p>
        </p:txBody>
      </p:sp>
      <p:sp>
        <p:nvSpPr>
          <p:cNvPr id="111626" name="Rectangle 30"/>
          <p:cNvSpPr>
            <a:spLocks noChangeArrowheads="1"/>
          </p:cNvSpPr>
          <p:nvPr/>
        </p:nvSpPr>
        <p:spPr bwMode="auto">
          <a:xfrm>
            <a:off x="741363" y="190500"/>
            <a:ext cx="66675" cy="184150"/>
          </a:xfrm>
          <a:prstGeom prst="rect">
            <a:avLst/>
          </a:prstGeom>
          <a:solidFill>
            <a:srgbClr val="000000"/>
          </a:solidFill>
          <a:ln w="9525">
            <a:noFill/>
            <a:miter lim="800000"/>
            <a:headEnd/>
            <a:tailEnd/>
          </a:ln>
        </p:spPr>
        <p:txBody>
          <a:bodyPr/>
          <a:lstStyle/>
          <a:p>
            <a:endParaRPr lang="en-US"/>
          </a:p>
        </p:txBody>
      </p:sp>
      <p:sp>
        <p:nvSpPr>
          <p:cNvPr id="111627" name="Freeform 31"/>
          <p:cNvSpPr>
            <a:spLocks/>
          </p:cNvSpPr>
          <p:nvPr/>
        </p:nvSpPr>
        <p:spPr bwMode="auto">
          <a:xfrm>
            <a:off x="706438" y="115888"/>
            <a:ext cx="139700" cy="136525"/>
          </a:xfrm>
          <a:custGeom>
            <a:avLst/>
            <a:gdLst>
              <a:gd name="T0" fmla="*/ 2147483647 w 74"/>
              <a:gd name="T1" fmla="*/ 2147483647 h 75"/>
              <a:gd name="T2" fmla="*/ 2147483647 w 74"/>
              <a:gd name="T3" fmla="*/ 2147483647 h 75"/>
              <a:gd name="T4" fmla="*/ 2147483647 w 74"/>
              <a:gd name="T5" fmla="*/ 2147483647 h 75"/>
              <a:gd name="T6" fmla="*/ 2147483647 w 74"/>
              <a:gd name="T7" fmla="*/ 2147483647 h 75"/>
              <a:gd name="T8" fmla="*/ 2147483647 w 74"/>
              <a:gd name="T9" fmla="*/ 2147483647 h 75"/>
              <a:gd name="T10" fmla="*/ 2147483647 w 74"/>
              <a:gd name="T11" fmla="*/ 2147483647 h 75"/>
              <a:gd name="T12" fmla="*/ 2147483647 w 74"/>
              <a:gd name="T13" fmla="*/ 2147483647 h 75"/>
              <a:gd name="T14" fmla="*/ 2147483647 w 74"/>
              <a:gd name="T15" fmla="*/ 2147483647 h 75"/>
              <a:gd name="T16" fmla="*/ 0 w 74"/>
              <a:gd name="T17" fmla="*/ 2147483647 h 75"/>
              <a:gd name="T18" fmla="*/ 2147483647 w 74"/>
              <a:gd name="T19" fmla="*/ 2147483647 h 75"/>
              <a:gd name="T20" fmla="*/ 2147483647 w 74"/>
              <a:gd name="T21" fmla="*/ 2147483647 h 75"/>
              <a:gd name="T22" fmla="*/ 2147483647 w 74"/>
              <a:gd name="T23" fmla="*/ 2147483647 h 75"/>
              <a:gd name="T24" fmla="*/ 2147483647 w 74"/>
              <a:gd name="T25" fmla="*/ 0 h 75"/>
              <a:gd name="T26" fmla="*/ 2147483647 w 74"/>
              <a:gd name="T27" fmla="*/ 2147483647 h 75"/>
              <a:gd name="T28" fmla="*/ 2147483647 w 74"/>
              <a:gd name="T29" fmla="*/ 2147483647 h 75"/>
              <a:gd name="T30" fmla="*/ 2147483647 w 74"/>
              <a:gd name="T31" fmla="*/ 2147483647 h 75"/>
              <a:gd name="T32" fmla="*/ 2147483647 w 74"/>
              <a:gd name="T33" fmla="*/ 2147483647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75"/>
              <a:gd name="T53" fmla="*/ 74 w 74"/>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75">
                <a:moveTo>
                  <a:pt x="74" y="37"/>
                </a:moveTo>
                <a:lnTo>
                  <a:pt x="71" y="52"/>
                </a:lnTo>
                <a:lnTo>
                  <a:pt x="63" y="63"/>
                </a:lnTo>
                <a:lnTo>
                  <a:pt x="50" y="72"/>
                </a:lnTo>
                <a:lnTo>
                  <a:pt x="36" y="75"/>
                </a:lnTo>
                <a:lnTo>
                  <a:pt x="22" y="72"/>
                </a:lnTo>
                <a:lnTo>
                  <a:pt x="10" y="63"/>
                </a:lnTo>
                <a:lnTo>
                  <a:pt x="2" y="52"/>
                </a:lnTo>
                <a:lnTo>
                  <a:pt x="0" y="37"/>
                </a:lnTo>
                <a:lnTo>
                  <a:pt x="2" y="23"/>
                </a:lnTo>
                <a:lnTo>
                  <a:pt x="10" y="10"/>
                </a:lnTo>
                <a:lnTo>
                  <a:pt x="22" y="2"/>
                </a:lnTo>
                <a:lnTo>
                  <a:pt x="36" y="0"/>
                </a:lnTo>
                <a:lnTo>
                  <a:pt x="50" y="2"/>
                </a:lnTo>
                <a:lnTo>
                  <a:pt x="63" y="10"/>
                </a:lnTo>
                <a:lnTo>
                  <a:pt x="71" y="23"/>
                </a:lnTo>
                <a:lnTo>
                  <a:pt x="74" y="37"/>
                </a:lnTo>
                <a:close/>
              </a:path>
            </a:pathLst>
          </a:custGeom>
          <a:solidFill>
            <a:srgbClr val="000000"/>
          </a:solidFill>
          <a:ln w="9525">
            <a:noFill/>
            <a:round/>
            <a:headEnd/>
            <a:tailEnd/>
          </a:ln>
        </p:spPr>
        <p:txBody>
          <a:bodyPr/>
          <a:lstStyle/>
          <a:p>
            <a:endParaRPr lang="en-US"/>
          </a:p>
        </p:txBody>
      </p:sp>
      <p:sp>
        <p:nvSpPr>
          <p:cNvPr id="111628" name="Freeform 32"/>
          <p:cNvSpPr>
            <a:spLocks/>
          </p:cNvSpPr>
          <p:nvPr/>
        </p:nvSpPr>
        <p:spPr bwMode="auto">
          <a:xfrm>
            <a:off x="760413" y="230188"/>
            <a:ext cx="701675" cy="1296987"/>
          </a:xfrm>
          <a:custGeom>
            <a:avLst/>
            <a:gdLst>
              <a:gd name="T0" fmla="*/ 2147483647 w 368"/>
              <a:gd name="T1" fmla="*/ 2147483647 h 716"/>
              <a:gd name="T2" fmla="*/ 2147483647 w 368"/>
              <a:gd name="T3" fmla="*/ 2147483647 h 716"/>
              <a:gd name="T4" fmla="*/ 2147483647 w 368"/>
              <a:gd name="T5" fmla="*/ 2147483647 h 716"/>
              <a:gd name="T6" fmla="*/ 2147483647 w 368"/>
              <a:gd name="T7" fmla="*/ 2147483647 h 716"/>
              <a:gd name="T8" fmla="*/ 2147483647 w 368"/>
              <a:gd name="T9" fmla="*/ 2147483647 h 716"/>
              <a:gd name="T10" fmla="*/ 2147483647 w 368"/>
              <a:gd name="T11" fmla="*/ 2147483647 h 716"/>
              <a:gd name="T12" fmla="*/ 2147483647 w 368"/>
              <a:gd name="T13" fmla="*/ 2147483647 h 716"/>
              <a:gd name="T14" fmla="*/ 2147483647 w 368"/>
              <a:gd name="T15" fmla="*/ 2147483647 h 716"/>
              <a:gd name="T16" fmla="*/ 0 w 368"/>
              <a:gd name="T17" fmla="*/ 2147483647 h 716"/>
              <a:gd name="T18" fmla="*/ 2147483647 w 368"/>
              <a:gd name="T19" fmla="*/ 2147483647 h 716"/>
              <a:gd name="T20" fmla="*/ 2147483647 w 368"/>
              <a:gd name="T21" fmla="*/ 2147483647 h 716"/>
              <a:gd name="T22" fmla="*/ 2147483647 w 368"/>
              <a:gd name="T23" fmla="*/ 2147483647 h 716"/>
              <a:gd name="T24" fmla="*/ 2147483647 w 368"/>
              <a:gd name="T25" fmla="*/ 2147483647 h 716"/>
              <a:gd name="T26" fmla="*/ 2147483647 w 368"/>
              <a:gd name="T27" fmla="*/ 2147483647 h 716"/>
              <a:gd name="T28" fmla="*/ 2147483647 w 368"/>
              <a:gd name="T29" fmla="*/ 2147483647 h 716"/>
              <a:gd name="T30" fmla="*/ 2147483647 w 368"/>
              <a:gd name="T31" fmla="*/ 2147483647 h 716"/>
              <a:gd name="T32" fmla="*/ 2147483647 w 368"/>
              <a:gd name="T33" fmla="*/ 2147483647 h 716"/>
              <a:gd name="T34" fmla="*/ 2147483647 w 368"/>
              <a:gd name="T35" fmla="*/ 2147483647 h 716"/>
              <a:gd name="T36" fmla="*/ 2147483647 w 368"/>
              <a:gd name="T37" fmla="*/ 2147483647 h 716"/>
              <a:gd name="T38" fmla="*/ 2147483647 w 368"/>
              <a:gd name="T39" fmla="*/ 2147483647 h 716"/>
              <a:gd name="T40" fmla="*/ 2147483647 w 368"/>
              <a:gd name="T41" fmla="*/ 2147483647 h 716"/>
              <a:gd name="T42" fmla="*/ 2147483647 w 368"/>
              <a:gd name="T43" fmla="*/ 2147483647 h 716"/>
              <a:gd name="T44" fmla="*/ 2147483647 w 368"/>
              <a:gd name="T45" fmla="*/ 2147483647 h 716"/>
              <a:gd name="T46" fmla="*/ 2147483647 w 368"/>
              <a:gd name="T47" fmla="*/ 2147483647 h 716"/>
              <a:gd name="T48" fmla="*/ 0 w 368"/>
              <a:gd name="T49" fmla="*/ 2147483647 h 716"/>
              <a:gd name="T50" fmla="*/ 2147483647 w 368"/>
              <a:gd name="T51" fmla="*/ 2147483647 h 716"/>
              <a:gd name="T52" fmla="*/ 2147483647 w 368"/>
              <a:gd name="T53" fmla="*/ 2147483647 h 716"/>
              <a:gd name="T54" fmla="*/ 2147483647 w 368"/>
              <a:gd name="T55" fmla="*/ 2147483647 h 716"/>
              <a:gd name="T56" fmla="*/ 2147483647 w 368"/>
              <a:gd name="T57" fmla="*/ 2147483647 h 716"/>
              <a:gd name="T58" fmla="*/ 2147483647 w 368"/>
              <a:gd name="T59" fmla="*/ 2147483647 h 716"/>
              <a:gd name="T60" fmla="*/ 2147483647 w 368"/>
              <a:gd name="T61" fmla="*/ 2147483647 h 716"/>
              <a:gd name="T62" fmla="*/ 2147483647 w 368"/>
              <a:gd name="T63" fmla="*/ 2147483647 h 716"/>
              <a:gd name="T64" fmla="*/ 2147483647 w 368"/>
              <a:gd name="T65" fmla="*/ 2147483647 h 7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8"/>
              <a:gd name="T100" fmla="*/ 0 h 716"/>
              <a:gd name="T101" fmla="*/ 368 w 368"/>
              <a:gd name="T102" fmla="*/ 716 h 7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8" h="716">
                <a:moveTo>
                  <a:pt x="368" y="361"/>
                </a:moveTo>
                <a:lnTo>
                  <a:pt x="366" y="325"/>
                </a:lnTo>
                <a:lnTo>
                  <a:pt x="360" y="291"/>
                </a:lnTo>
                <a:lnTo>
                  <a:pt x="351" y="257"/>
                </a:lnTo>
                <a:lnTo>
                  <a:pt x="339" y="225"/>
                </a:lnTo>
                <a:lnTo>
                  <a:pt x="323" y="194"/>
                </a:lnTo>
                <a:lnTo>
                  <a:pt x="305" y="164"/>
                </a:lnTo>
                <a:lnTo>
                  <a:pt x="283" y="137"/>
                </a:lnTo>
                <a:lnTo>
                  <a:pt x="260" y="112"/>
                </a:lnTo>
                <a:lnTo>
                  <a:pt x="234" y="89"/>
                </a:lnTo>
                <a:lnTo>
                  <a:pt x="205" y="68"/>
                </a:lnTo>
                <a:lnTo>
                  <a:pt x="176" y="50"/>
                </a:lnTo>
                <a:lnTo>
                  <a:pt x="143" y="33"/>
                </a:lnTo>
                <a:lnTo>
                  <a:pt x="109" y="20"/>
                </a:lnTo>
                <a:lnTo>
                  <a:pt x="74" y="11"/>
                </a:lnTo>
                <a:lnTo>
                  <a:pt x="38" y="4"/>
                </a:lnTo>
                <a:lnTo>
                  <a:pt x="0" y="0"/>
                </a:lnTo>
                <a:lnTo>
                  <a:pt x="0" y="29"/>
                </a:lnTo>
                <a:lnTo>
                  <a:pt x="34" y="33"/>
                </a:lnTo>
                <a:lnTo>
                  <a:pt x="68" y="39"/>
                </a:lnTo>
                <a:lnTo>
                  <a:pt x="100" y="48"/>
                </a:lnTo>
                <a:lnTo>
                  <a:pt x="131" y="60"/>
                </a:lnTo>
                <a:lnTo>
                  <a:pt x="160" y="74"/>
                </a:lnTo>
                <a:lnTo>
                  <a:pt x="189" y="91"/>
                </a:lnTo>
                <a:lnTo>
                  <a:pt x="215" y="111"/>
                </a:lnTo>
                <a:lnTo>
                  <a:pt x="238" y="133"/>
                </a:lnTo>
                <a:lnTo>
                  <a:pt x="260" y="156"/>
                </a:lnTo>
                <a:lnTo>
                  <a:pt x="279" y="181"/>
                </a:lnTo>
                <a:lnTo>
                  <a:pt x="296" y="208"/>
                </a:lnTo>
                <a:lnTo>
                  <a:pt x="311" y="235"/>
                </a:lnTo>
                <a:lnTo>
                  <a:pt x="321" y="265"/>
                </a:lnTo>
                <a:lnTo>
                  <a:pt x="330" y="296"/>
                </a:lnTo>
                <a:lnTo>
                  <a:pt x="335" y="329"/>
                </a:lnTo>
                <a:lnTo>
                  <a:pt x="336" y="361"/>
                </a:lnTo>
                <a:lnTo>
                  <a:pt x="335" y="395"/>
                </a:lnTo>
                <a:lnTo>
                  <a:pt x="330" y="426"/>
                </a:lnTo>
                <a:lnTo>
                  <a:pt x="321" y="457"/>
                </a:lnTo>
                <a:lnTo>
                  <a:pt x="311" y="487"/>
                </a:lnTo>
                <a:lnTo>
                  <a:pt x="296" y="515"/>
                </a:lnTo>
                <a:lnTo>
                  <a:pt x="279" y="543"/>
                </a:lnTo>
                <a:lnTo>
                  <a:pt x="260" y="567"/>
                </a:lnTo>
                <a:lnTo>
                  <a:pt x="238" y="591"/>
                </a:lnTo>
                <a:lnTo>
                  <a:pt x="215" y="611"/>
                </a:lnTo>
                <a:lnTo>
                  <a:pt x="189" y="631"/>
                </a:lnTo>
                <a:lnTo>
                  <a:pt x="160" y="646"/>
                </a:lnTo>
                <a:lnTo>
                  <a:pt x="131" y="661"/>
                </a:lnTo>
                <a:lnTo>
                  <a:pt x="100" y="671"/>
                </a:lnTo>
                <a:lnTo>
                  <a:pt x="68" y="680"/>
                </a:lnTo>
                <a:lnTo>
                  <a:pt x="34" y="685"/>
                </a:lnTo>
                <a:lnTo>
                  <a:pt x="0" y="687"/>
                </a:lnTo>
                <a:lnTo>
                  <a:pt x="0" y="716"/>
                </a:lnTo>
                <a:lnTo>
                  <a:pt x="38" y="714"/>
                </a:lnTo>
                <a:lnTo>
                  <a:pt x="74" y="709"/>
                </a:lnTo>
                <a:lnTo>
                  <a:pt x="109" y="700"/>
                </a:lnTo>
                <a:lnTo>
                  <a:pt x="143" y="688"/>
                </a:lnTo>
                <a:lnTo>
                  <a:pt x="176" y="672"/>
                </a:lnTo>
                <a:lnTo>
                  <a:pt x="205" y="656"/>
                </a:lnTo>
                <a:lnTo>
                  <a:pt x="234" y="635"/>
                </a:lnTo>
                <a:lnTo>
                  <a:pt x="260" y="611"/>
                </a:lnTo>
                <a:lnTo>
                  <a:pt x="283" y="587"/>
                </a:lnTo>
                <a:lnTo>
                  <a:pt x="305" y="560"/>
                </a:lnTo>
                <a:lnTo>
                  <a:pt x="323" y="530"/>
                </a:lnTo>
                <a:lnTo>
                  <a:pt x="339" y="499"/>
                </a:lnTo>
                <a:lnTo>
                  <a:pt x="351" y="466"/>
                </a:lnTo>
                <a:lnTo>
                  <a:pt x="360" y="432"/>
                </a:lnTo>
                <a:lnTo>
                  <a:pt x="366" y="397"/>
                </a:lnTo>
                <a:lnTo>
                  <a:pt x="368" y="361"/>
                </a:lnTo>
                <a:close/>
              </a:path>
            </a:pathLst>
          </a:custGeom>
          <a:solidFill>
            <a:srgbClr val="000000"/>
          </a:solidFill>
          <a:ln w="9525">
            <a:noFill/>
            <a:round/>
            <a:headEnd/>
            <a:tailEnd/>
          </a:ln>
        </p:spPr>
        <p:txBody>
          <a:bodyPr/>
          <a:lstStyle/>
          <a:p>
            <a:endParaRPr lang="en-US"/>
          </a:p>
        </p:txBody>
      </p:sp>
      <p:sp>
        <p:nvSpPr>
          <p:cNvPr id="111629" name="Freeform 33"/>
          <p:cNvSpPr>
            <a:spLocks/>
          </p:cNvSpPr>
          <p:nvPr/>
        </p:nvSpPr>
        <p:spPr bwMode="auto">
          <a:xfrm>
            <a:off x="369888" y="1382713"/>
            <a:ext cx="390525" cy="147637"/>
          </a:xfrm>
          <a:custGeom>
            <a:avLst/>
            <a:gdLst>
              <a:gd name="T0" fmla="*/ 2147483647 w 205"/>
              <a:gd name="T1" fmla="*/ 2147483647 h 82"/>
              <a:gd name="T2" fmla="*/ 2147483647 w 205"/>
              <a:gd name="T3" fmla="*/ 2147483647 h 82"/>
              <a:gd name="T4" fmla="*/ 2147483647 w 205"/>
              <a:gd name="T5" fmla="*/ 2147483647 h 82"/>
              <a:gd name="T6" fmla="*/ 2147483647 w 205"/>
              <a:gd name="T7" fmla="*/ 2147483647 h 82"/>
              <a:gd name="T8" fmla="*/ 2147483647 w 205"/>
              <a:gd name="T9" fmla="*/ 2147483647 h 82"/>
              <a:gd name="T10" fmla="*/ 2147483647 w 205"/>
              <a:gd name="T11" fmla="*/ 2147483647 h 82"/>
              <a:gd name="T12" fmla="*/ 2147483647 w 205"/>
              <a:gd name="T13" fmla="*/ 2147483647 h 82"/>
              <a:gd name="T14" fmla="*/ 2147483647 w 205"/>
              <a:gd name="T15" fmla="*/ 2147483647 h 82"/>
              <a:gd name="T16" fmla="*/ 2147483647 w 205"/>
              <a:gd name="T17" fmla="*/ 0 h 82"/>
              <a:gd name="T18" fmla="*/ 0 w 205"/>
              <a:gd name="T19" fmla="*/ 2147483647 h 82"/>
              <a:gd name="T20" fmla="*/ 2147483647 w 205"/>
              <a:gd name="T21" fmla="*/ 2147483647 h 82"/>
              <a:gd name="T22" fmla="*/ 2147483647 w 205"/>
              <a:gd name="T23" fmla="*/ 2147483647 h 82"/>
              <a:gd name="T24" fmla="*/ 2147483647 w 205"/>
              <a:gd name="T25" fmla="*/ 2147483647 h 82"/>
              <a:gd name="T26" fmla="*/ 2147483647 w 205"/>
              <a:gd name="T27" fmla="*/ 2147483647 h 82"/>
              <a:gd name="T28" fmla="*/ 2147483647 w 205"/>
              <a:gd name="T29" fmla="*/ 2147483647 h 82"/>
              <a:gd name="T30" fmla="*/ 2147483647 w 205"/>
              <a:gd name="T31" fmla="*/ 2147483647 h 82"/>
              <a:gd name="T32" fmla="*/ 2147483647 w 205"/>
              <a:gd name="T33" fmla="*/ 2147483647 h 82"/>
              <a:gd name="T34" fmla="*/ 2147483647 w 205"/>
              <a:gd name="T35" fmla="*/ 2147483647 h 82"/>
              <a:gd name="T36" fmla="*/ 2147483647 w 205"/>
              <a:gd name="T37" fmla="*/ 2147483647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5"/>
              <a:gd name="T58" fmla="*/ 0 h 82"/>
              <a:gd name="T59" fmla="*/ 205 w 205"/>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5" h="82">
                <a:moveTo>
                  <a:pt x="205" y="52"/>
                </a:moveTo>
                <a:lnTo>
                  <a:pt x="182" y="52"/>
                </a:lnTo>
                <a:lnTo>
                  <a:pt x="157" y="49"/>
                </a:lnTo>
                <a:lnTo>
                  <a:pt x="133" y="45"/>
                </a:lnTo>
                <a:lnTo>
                  <a:pt x="109" y="40"/>
                </a:lnTo>
                <a:lnTo>
                  <a:pt x="85" y="32"/>
                </a:lnTo>
                <a:lnTo>
                  <a:pt x="61" y="23"/>
                </a:lnTo>
                <a:lnTo>
                  <a:pt x="38" y="13"/>
                </a:lnTo>
                <a:lnTo>
                  <a:pt x="16" y="0"/>
                </a:lnTo>
                <a:lnTo>
                  <a:pt x="0" y="25"/>
                </a:lnTo>
                <a:lnTo>
                  <a:pt x="25" y="39"/>
                </a:lnTo>
                <a:lnTo>
                  <a:pt x="50" y="51"/>
                </a:lnTo>
                <a:lnTo>
                  <a:pt x="74" y="60"/>
                </a:lnTo>
                <a:lnTo>
                  <a:pt x="100" y="68"/>
                </a:lnTo>
                <a:lnTo>
                  <a:pt x="125" y="74"/>
                </a:lnTo>
                <a:lnTo>
                  <a:pt x="151" y="78"/>
                </a:lnTo>
                <a:lnTo>
                  <a:pt x="177" y="80"/>
                </a:lnTo>
                <a:lnTo>
                  <a:pt x="203" y="82"/>
                </a:lnTo>
                <a:lnTo>
                  <a:pt x="205" y="52"/>
                </a:lnTo>
                <a:close/>
              </a:path>
            </a:pathLst>
          </a:custGeom>
          <a:solidFill>
            <a:srgbClr val="000000"/>
          </a:solidFill>
          <a:ln w="9525">
            <a:noFill/>
            <a:round/>
            <a:headEnd/>
            <a:tailEnd/>
          </a:ln>
        </p:spPr>
        <p:txBody>
          <a:bodyPr/>
          <a:lstStyle/>
          <a:p>
            <a:endParaRPr lang="en-US"/>
          </a:p>
        </p:txBody>
      </p:sp>
      <p:sp>
        <p:nvSpPr>
          <p:cNvPr id="111630" name="Rectangle 34"/>
          <p:cNvSpPr>
            <a:spLocks noChangeArrowheads="1"/>
          </p:cNvSpPr>
          <p:nvPr/>
        </p:nvSpPr>
        <p:spPr bwMode="auto">
          <a:xfrm>
            <a:off x="179388" y="5949950"/>
            <a:ext cx="684212" cy="333375"/>
          </a:xfrm>
          <a:prstGeom prst="rect">
            <a:avLst/>
          </a:prstGeom>
          <a:solidFill>
            <a:srgbClr val="FF0000"/>
          </a:solidFill>
          <a:ln w="9525">
            <a:noFill/>
            <a:miter lim="800000"/>
            <a:headEnd/>
            <a:tailEnd/>
          </a:ln>
        </p:spPr>
        <p:txBody>
          <a:bodyPr wrap="none" anchor="ctr"/>
          <a:lstStyle/>
          <a:p>
            <a:pPr algn="ctr"/>
            <a:r>
              <a:rPr lang="en-US" sz="1600" b="1">
                <a:latin typeface="Arial Narrow" pitchFamily="34" charset="0"/>
                <a:hlinkClick r:id="rId3" action="ppaction://hlinksldjump"/>
              </a:rPr>
              <a:t>BACK</a:t>
            </a:r>
            <a:endParaRPr lang="en-US" sz="1600" b="1">
              <a:latin typeface="Arial Narrow" pitchFamily="34" charset="0"/>
            </a:endParaRPr>
          </a:p>
        </p:txBody>
      </p:sp>
      <p:sp>
        <p:nvSpPr>
          <p:cNvPr id="111631" name="Rectangle 35"/>
          <p:cNvSpPr>
            <a:spLocks noChangeArrowheads="1"/>
          </p:cNvSpPr>
          <p:nvPr/>
        </p:nvSpPr>
        <p:spPr bwMode="auto">
          <a:xfrm>
            <a:off x="8459788" y="6021388"/>
            <a:ext cx="684212" cy="333375"/>
          </a:xfrm>
          <a:prstGeom prst="rect">
            <a:avLst/>
          </a:prstGeom>
          <a:solidFill>
            <a:srgbClr val="FF0000"/>
          </a:solidFill>
          <a:ln w="9525">
            <a:noFill/>
            <a:miter lim="800000"/>
            <a:headEnd/>
            <a:tailEnd/>
          </a:ln>
        </p:spPr>
        <p:txBody>
          <a:bodyPr wrap="none" anchor="ctr"/>
          <a:lstStyle/>
          <a:p>
            <a:pPr algn="ctr"/>
            <a:r>
              <a:rPr lang="en-US" sz="1600" b="1">
                <a:latin typeface="Arial Narrow" pitchFamily="34" charset="0"/>
                <a:hlinkClick r:id="rId4" action="ppaction://hlinksldjump"/>
              </a:rPr>
              <a:t>GO</a:t>
            </a:r>
            <a:endParaRPr lang="en-US" sz="1600" b="1">
              <a:latin typeface="Arial Narrow"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000" fill="hold"/>
                                        <p:tgtEl>
                                          <p:spTgt spid="5"/>
                                        </p:tgtEl>
                                        <p:attrNameLst>
                                          <p:attrName>r</p:attrName>
                                        </p:attrNameLst>
                                      </p:cBhvr>
                                    </p:animRot>
                                  </p:childTnLst>
                                </p:cTn>
                              </p:par>
                              <p:par>
                                <p:cTn id="7" presetID="0" presetClass="path" presetSubtype="0" repeatCount="indefinite" accel="50000" decel="50000" fill="hold" grpId="0" nodeType="withEffect">
                                  <p:stCondLst>
                                    <p:cond delay="0"/>
                                  </p:stCondLst>
                                  <p:childTnLst>
                                    <p:animMotion origin="layout" path="M 3.33333E-6 1.11111E-6 L 1.94548 -0.00787 " pathEditMode="relative" rAng="0" ptsTypes="AA">
                                      <p:cBhvr>
                                        <p:cTn id="8" dur="5000" fill="hold"/>
                                        <p:tgtEl>
                                          <p:spTgt spid="136203"/>
                                        </p:tgtEl>
                                        <p:attrNameLst>
                                          <p:attrName>ppt_x</p:attrName>
                                          <p:attrName>ppt_y</p:attrName>
                                        </p:attrNameLst>
                                      </p:cBhvr>
                                      <p:rCtr x="973" y="-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mtClean="0"/>
              <a:t>Cekungan Sumatra</a:t>
            </a:r>
          </a:p>
        </p:txBody>
      </p:sp>
      <p:sp>
        <p:nvSpPr>
          <p:cNvPr id="112643" name="Rectangle 3"/>
          <p:cNvSpPr>
            <a:spLocks noGrp="1" noChangeArrowheads="1"/>
          </p:cNvSpPr>
          <p:nvPr>
            <p:ph type="body" idx="1"/>
          </p:nvPr>
        </p:nvSpPr>
        <p:spPr/>
        <p:txBody>
          <a:bodyPr/>
          <a:lstStyle/>
          <a:p>
            <a:pPr eaLnBrk="1" hangingPunct="1">
              <a:lnSpc>
                <a:spcPct val="90000"/>
              </a:lnSpc>
            </a:pPr>
            <a:r>
              <a:rPr lang="en-US" sz="2800" smtClean="0"/>
              <a:t>Cekungan :</a:t>
            </a:r>
          </a:p>
          <a:p>
            <a:pPr eaLnBrk="1" hangingPunct="1">
              <a:lnSpc>
                <a:spcPct val="90000"/>
              </a:lnSpc>
            </a:pPr>
            <a:r>
              <a:rPr lang="en-US" sz="2800" smtClean="0"/>
              <a:t>Sumatra Utara: cek. Jawa-Paseh (utara), Loksukon-Tamiang (tengah), Langkat-Siantar (tenggara)</a:t>
            </a:r>
          </a:p>
          <a:p>
            <a:pPr eaLnBrk="1" hangingPunct="1">
              <a:lnSpc>
                <a:spcPct val="90000"/>
              </a:lnSpc>
            </a:pPr>
            <a:r>
              <a:rPr lang="en-US" sz="2800" smtClean="0"/>
              <a:t>Sumatra Tengah : ada busur magma dan sistem sesar sepanjang 1650 km Aceh – teluk Semangko</a:t>
            </a:r>
          </a:p>
          <a:p>
            <a:pPr eaLnBrk="1" hangingPunct="1">
              <a:lnSpc>
                <a:spcPct val="90000"/>
              </a:lnSpc>
            </a:pPr>
            <a:r>
              <a:rPr lang="en-US" sz="2800" smtClean="0"/>
              <a:t>Sumatra Selatan ada 4 bag. Cek. Sumatr sel (Palembang dan Jambi), Bukit Barisan, cek. Bengkulu, rangkaian peg.seb. Barat Sumatra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smtClean="0"/>
              <a:t>Cekungan-cekungan</a:t>
            </a:r>
          </a:p>
        </p:txBody>
      </p:sp>
      <p:sp>
        <p:nvSpPr>
          <p:cNvPr id="12291" name="Rectangle 3"/>
          <p:cNvSpPr>
            <a:spLocks noGrp="1" noChangeArrowheads="1"/>
          </p:cNvSpPr>
          <p:nvPr>
            <p:ph type="body" idx="1"/>
          </p:nvPr>
        </p:nvSpPr>
        <p:spPr/>
        <p:txBody>
          <a:bodyPr/>
          <a:lstStyle/>
          <a:p>
            <a:pPr>
              <a:lnSpc>
                <a:spcPct val="90000"/>
              </a:lnSpc>
            </a:pPr>
            <a:r>
              <a:rPr lang="en-US" sz="2800" smtClean="0"/>
              <a:t>Cekungan epi kontinen: Kalimantan Barat dan Tengah, Paparan Sunda, Paparan Sahul, Jawa Tengah</a:t>
            </a:r>
          </a:p>
          <a:p>
            <a:pPr>
              <a:lnSpc>
                <a:spcPct val="90000"/>
              </a:lnSpc>
            </a:pPr>
            <a:r>
              <a:rPr lang="en-US" sz="2800" smtClean="0"/>
              <a:t>Cekungan antar Gunung: Sepanjang Bukit Barisan,  Timor, Poso dan Tawaela</a:t>
            </a:r>
          </a:p>
          <a:p>
            <a:pPr>
              <a:lnSpc>
                <a:spcPct val="90000"/>
              </a:lnSpc>
            </a:pPr>
            <a:r>
              <a:rPr lang="en-US" sz="2800" smtClean="0"/>
              <a:t>Miogeosinklin: Aceh, Jambi, Palembang, Jawa utara dan Selatan, Irian Utara, Kalimantan Timur.</a:t>
            </a:r>
          </a:p>
          <a:p>
            <a:pPr>
              <a:lnSpc>
                <a:spcPct val="90000"/>
              </a:lnSpc>
            </a:pPr>
            <a:r>
              <a:rPr lang="en-US" sz="2800" smtClean="0"/>
              <a:t>Eugeosinklin pelipatan dan sesar sungkup: Timor dan Seram</a:t>
            </a:r>
          </a:p>
          <a:p>
            <a:pPr>
              <a:lnSpc>
                <a:spcPct val="90000"/>
              </a:lnSpc>
            </a:pPr>
            <a:endParaRPr lang="en-US" sz="2800"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smtClean="0"/>
              <a:t>Cekungan SUMUT</a:t>
            </a:r>
          </a:p>
        </p:txBody>
      </p:sp>
      <p:sp>
        <p:nvSpPr>
          <p:cNvPr id="113667" name="Rectangle 3"/>
          <p:cNvSpPr>
            <a:spLocks noGrp="1" noChangeArrowheads="1"/>
          </p:cNvSpPr>
          <p:nvPr>
            <p:ph type="body" idx="1"/>
          </p:nvPr>
        </p:nvSpPr>
        <p:spPr/>
        <p:txBody>
          <a:bodyPr/>
          <a:lstStyle/>
          <a:p>
            <a:pPr eaLnBrk="1" hangingPunct="1"/>
            <a:r>
              <a:rPr lang="en-US" smtClean="0"/>
              <a:t>Medan - Banda Aceh</a:t>
            </a:r>
          </a:p>
          <a:p>
            <a:pPr eaLnBrk="1" hangingPunct="1"/>
            <a:r>
              <a:rPr lang="en-US" smtClean="0"/>
              <a:t>Lempung hitam, batu pasir bermika</a:t>
            </a:r>
          </a:p>
          <a:p>
            <a:pPr eaLnBrk="1" hangingPunct="1"/>
            <a:r>
              <a:rPr lang="en-US" smtClean="0"/>
              <a:t>Dikendalikn oleh patahan batuan dasar</a:t>
            </a:r>
          </a:p>
          <a:p>
            <a:pPr eaLnBrk="1" hangingPunct="1"/>
            <a:r>
              <a:rPr lang="en-US" smtClean="0"/>
              <a:t>Banyak lipatan barat laut tenggara</a:t>
            </a:r>
          </a:p>
          <a:p>
            <a:pPr eaLnBrk="1" hangingPunct="1"/>
            <a:endParaRPr lang="en-US"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p:txBody>
          <a:bodyPr/>
          <a:lstStyle/>
          <a:p>
            <a:pPr eaLnBrk="1" hangingPunct="1"/>
            <a:r>
              <a:rPr lang="en-US" smtClean="0"/>
              <a:t>PULAU BANGKA</a:t>
            </a:r>
          </a:p>
        </p:txBody>
      </p:sp>
      <p:sp>
        <p:nvSpPr>
          <p:cNvPr id="114691" name="Rectangle 3"/>
          <p:cNvSpPr>
            <a:spLocks noGrp="1" noChangeArrowheads="1"/>
          </p:cNvSpPr>
          <p:nvPr>
            <p:ph type="body" idx="4294967295"/>
          </p:nvPr>
        </p:nvSpPr>
        <p:spPr/>
        <p:txBody>
          <a:bodyPr/>
          <a:lstStyle/>
          <a:p>
            <a:pPr eaLnBrk="1" hangingPunct="1">
              <a:lnSpc>
                <a:spcPct val="90000"/>
              </a:lnSpc>
            </a:pPr>
            <a:r>
              <a:rPr lang="en-US" sz="2800" smtClean="0"/>
              <a:t>PENEPLAIN</a:t>
            </a:r>
          </a:p>
          <a:p>
            <a:pPr eaLnBrk="1" hangingPunct="1">
              <a:lnSpc>
                <a:spcPct val="90000"/>
              </a:lnSpc>
            </a:pPr>
            <a:r>
              <a:rPr lang="en-US" sz="2800" smtClean="0"/>
              <a:t>BUKIT-BUKIT KECIL BERUPABATUAN BEKU DENGAN URAT  KUARSA</a:t>
            </a:r>
          </a:p>
          <a:p>
            <a:pPr eaLnBrk="1" hangingPunct="1">
              <a:lnSpc>
                <a:spcPct val="90000"/>
              </a:lnSpc>
            </a:pPr>
            <a:r>
              <a:rPr lang="en-US" sz="2800" smtClean="0"/>
              <a:t>TAMBANG:</a:t>
            </a:r>
          </a:p>
          <a:p>
            <a:pPr eaLnBrk="1" hangingPunct="1">
              <a:lnSpc>
                <a:spcPct val="90000"/>
              </a:lnSpc>
            </a:pPr>
            <a:r>
              <a:rPr lang="en-US" sz="2800" smtClean="0"/>
              <a:t>A. CAMPURAN SEDIMEN+MALIHAN: SEKIS,   </a:t>
            </a:r>
          </a:p>
          <a:p>
            <a:pPr eaLnBrk="1" hangingPunct="1">
              <a:lnSpc>
                <a:spcPct val="90000"/>
              </a:lnSpc>
              <a:buFontTx/>
              <a:buNone/>
            </a:pPr>
            <a:r>
              <a:rPr lang="en-US" sz="2800" smtClean="0"/>
              <a:t>        FILLIT, SERPIH HITAM</a:t>
            </a:r>
          </a:p>
          <a:p>
            <a:pPr eaLnBrk="1" hangingPunct="1">
              <a:lnSpc>
                <a:spcPct val="90000"/>
              </a:lnSpc>
            </a:pPr>
            <a:r>
              <a:rPr lang="en-US" sz="2800" smtClean="0"/>
              <a:t>B. GRANIT</a:t>
            </a:r>
          </a:p>
          <a:p>
            <a:pPr eaLnBrk="1" hangingPunct="1">
              <a:lnSpc>
                <a:spcPct val="90000"/>
              </a:lnSpc>
            </a:pPr>
            <a:r>
              <a:rPr lang="en-US" sz="2800" smtClean="0"/>
              <a:t>C. ZONE SENTUH GRANIT DENGAN </a:t>
            </a:r>
          </a:p>
          <a:p>
            <a:pPr eaLnBrk="1" hangingPunct="1">
              <a:lnSpc>
                <a:spcPct val="90000"/>
              </a:lnSpc>
              <a:buFontTx/>
              <a:buNone/>
            </a:pPr>
            <a:r>
              <a:rPr lang="en-US" sz="2800" smtClean="0"/>
              <a:t>        GAMPING BERUBAH JADI MARMER</a:t>
            </a:r>
          </a:p>
          <a:p>
            <a:pPr eaLnBrk="1" hangingPunct="1">
              <a:lnSpc>
                <a:spcPct val="90000"/>
              </a:lnSpc>
            </a:pPr>
            <a:endParaRPr lang="en-US" sz="2800" smtClean="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endParaRPr lang="en-US" smtClean="0"/>
          </a:p>
        </p:txBody>
      </p:sp>
      <p:sp>
        <p:nvSpPr>
          <p:cNvPr id="115715" name="Rectangle 3"/>
          <p:cNvSpPr>
            <a:spLocks noGrp="1" noChangeArrowheads="1"/>
          </p:cNvSpPr>
          <p:nvPr>
            <p:ph type="body" idx="1"/>
          </p:nvPr>
        </p:nvSpPr>
        <p:spPr/>
        <p:txBody>
          <a:bodyPr/>
          <a:lstStyle/>
          <a:p>
            <a:endParaRPr lang="en-US" smtClean="0"/>
          </a:p>
        </p:txBody>
      </p:sp>
      <p:pic>
        <p:nvPicPr>
          <p:cNvPr id="115716" name="Picture 4" descr="DSC01500"/>
          <p:cNvPicPr>
            <a:picLocks noChangeAspect="1" noChangeArrowheads="1"/>
          </p:cNvPicPr>
          <p:nvPr/>
        </p:nvPicPr>
        <p:blipFill>
          <a:blip r:embed="rId2"/>
          <a:srcRect/>
          <a:stretch>
            <a:fillRect/>
          </a:stretch>
        </p:blipFill>
        <p:spPr bwMode="auto">
          <a:xfrm>
            <a:off x="-3200400" y="-2400300"/>
            <a:ext cx="15544800" cy="1165860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smtClean="0"/>
              <a:t>Cekungan SUMTENG</a:t>
            </a:r>
          </a:p>
        </p:txBody>
      </p:sp>
      <p:sp>
        <p:nvSpPr>
          <p:cNvPr id="116739" name="Rectangle 3"/>
          <p:cNvSpPr>
            <a:spLocks noGrp="1" noChangeArrowheads="1"/>
          </p:cNvSpPr>
          <p:nvPr>
            <p:ph type="body" idx="1"/>
          </p:nvPr>
        </p:nvSpPr>
        <p:spPr/>
        <p:txBody>
          <a:bodyPr/>
          <a:lstStyle/>
          <a:p>
            <a:pPr eaLnBrk="1" hangingPunct="1"/>
            <a:r>
              <a:rPr lang="en-US" smtClean="0"/>
              <a:t>Produsen minyak terbesar</a:t>
            </a:r>
          </a:p>
          <a:p>
            <a:pPr eaLnBrk="1" hangingPunct="1"/>
            <a:r>
              <a:rPr lang="en-US" smtClean="0"/>
              <a:t>Endapan marine, </a:t>
            </a:r>
          </a:p>
          <a:p>
            <a:pPr eaLnBrk="1" hangingPunct="1"/>
            <a:r>
              <a:rPr lang="en-US" smtClean="0"/>
              <a:t>Endapan konglomerat,</a:t>
            </a:r>
          </a:p>
          <a:p>
            <a:pPr eaLnBrk="1" hangingPunct="1"/>
            <a:r>
              <a:rPr lang="en-US" smtClean="0"/>
              <a:t>Graben </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smtClean="0"/>
              <a:t>Cekungan SUMSEL</a:t>
            </a:r>
          </a:p>
        </p:txBody>
      </p:sp>
      <p:sp>
        <p:nvSpPr>
          <p:cNvPr id="117763" name="Rectangle 3"/>
          <p:cNvSpPr>
            <a:spLocks noGrp="1" noChangeArrowheads="1"/>
          </p:cNvSpPr>
          <p:nvPr>
            <p:ph type="body" idx="1"/>
          </p:nvPr>
        </p:nvSpPr>
        <p:spPr/>
        <p:txBody>
          <a:bodyPr/>
          <a:lstStyle/>
          <a:p>
            <a:pPr eaLnBrk="1" hangingPunct="1"/>
            <a:r>
              <a:rPr lang="en-US" smtClean="0"/>
              <a:t>Bukit Barisan  -  Tinggian  Lampung</a:t>
            </a:r>
          </a:p>
          <a:p>
            <a:pPr eaLnBrk="1" hangingPunct="1"/>
            <a:r>
              <a:rPr lang="en-US" smtClean="0"/>
              <a:t>Cekungan Bengkulu</a:t>
            </a:r>
          </a:p>
          <a:p>
            <a:pPr eaLnBrk="1" hangingPunct="1"/>
            <a:r>
              <a:rPr lang="en-US" smtClean="0"/>
              <a:t>Rangkaian pulau</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smtClean="0"/>
              <a:t>Sepanjang Patahan Semangko</a:t>
            </a:r>
          </a:p>
        </p:txBody>
      </p:sp>
      <p:sp>
        <p:nvSpPr>
          <p:cNvPr id="118787" name="Rectangle 3"/>
          <p:cNvSpPr>
            <a:spLocks noGrp="1" noChangeArrowheads="1"/>
          </p:cNvSpPr>
          <p:nvPr>
            <p:ph type="body" idx="1"/>
          </p:nvPr>
        </p:nvSpPr>
        <p:spPr/>
        <p:txBody>
          <a:bodyPr/>
          <a:lstStyle/>
          <a:p>
            <a:pPr eaLnBrk="1" hangingPunct="1"/>
            <a:r>
              <a:rPr lang="en-US" smtClean="0"/>
              <a:t>Danau Ranau, bentuknya segiempat</a:t>
            </a:r>
          </a:p>
          <a:p>
            <a:pPr eaLnBrk="1" hangingPunct="1"/>
            <a:r>
              <a:rPr lang="en-US" smtClean="0"/>
              <a:t>Danau Toba, panjang 100 km, lebar 31 km, dalam hingga 1000 m</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smtClean="0"/>
              <a:t>IRIAN </a:t>
            </a:r>
          </a:p>
        </p:txBody>
      </p:sp>
      <p:sp>
        <p:nvSpPr>
          <p:cNvPr id="119811" name="Rectangle 3"/>
          <p:cNvSpPr>
            <a:spLocks noGrp="1" noChangeArrowheads="1"/>
          </p:cNvSpPr>
          <p:nvPr>
            <p:ph type="body" idx="1"/>
          </p:nvPr>
        </p:nvSpPr>
        <p:spPr/>
        <p:txBody>
          <a:bodyPr/>
          <a:lstStyle/>
          <a:p>
            <a:pPr eaLnBrk="1" hangingPunct="1"/>
            <a:r>
              <a:rPr lang="en-US" smtClean="0"/>
              <a:t>JALUR PATAHAN SORONG</a:t>
            </a:r>
          </a:p>
          <a:p>
            <a:pPr eaLnBrk="1" hangingPunct="1"/>
            <a:r>
              <a:rPr lang="en-US" smtClean="0"/>
              <a:t>PAPARAN AYAMARU</a:t>
            </a:r>
          </a:p>
          <a:p>
            <a:pPr eaLnBrk="1" hangingPunct="1"/>
            <a:r>
              <a:rPr lang="en-US" smtClean="0"/>
              <a:t>CEKUNGAN SALAWATI</a:t>
            </a:r>
          </a:p>
          <a:p>
            <a:pPr eaLnBrk="1" hangingPunct="1"/>
            <a:r>
              <a:rPr lang="en-US" smtClean="0"/>
              <a:t>CEKUNGAN BINTUNI</a:t>
            </a:r>
          </a:p>
          <a:p>
            <a:pPr eaLnBrk="1" hangingPunct="1"/>
            <a:r>
              <a:rPr lang="en-US" smtClean="0"/>
              <a:t>BUSUR MISOOL</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peta7"/>
          <p:cNvPicPr>
            <a:picLocks noChangeAspect="1" noChangeArrowheads="1"/>
          </p:cNvPicPr>
          <p:nvPr/>
        </p:nvPicPr>
        <p:blipFill>
          <a:blip r:embed="rId2"/>
          <a:srcRect/>
          <a:stretch>
            <a:fillRect/>
          </a:stretch>
        </p:blipFill>
        <p:spPr bwMode="auto">
          <a:xfrm>
            <a:off x="1476375" y="1268413"/>
            <a:ext cx="6983413" cy="5472112"/>
          </a:xfrm>
          <a:prstGeom prst="rect">
            <a:avLst/>
          </a:prstGeom>
          <a:noFill/>
          <a:ln w="9525">
            <a:noFill/>
            <a:miter lim="800000"/>
            <a:headEnd/>
            <a:tailEnd/>
          </a:ln>
        </p:spPr>
      </p:pic>
      <p:grpSp>
        <p:nvGrpSpPr>
          <p:cNvPr id="120835" name="Group 3"/>
          <p:cNvGrpSpPr>
            <a:grpSpLocks/>
          </p:cNvGrpSpPr>
          <p:nvPr/>
        </p:nvGrpSpPr>
        <p:grpSpPr bwMode="auto">
          <a:xfrm>
            <a:off x="-107950" y="244475"/>
            <a:ext cx="9285288" cy="606425"/>
            <a:chOff x="-68" y="255"/>
            <a:chExt cx="5849" cy="363"/>
          </a:xfrm>
        </p:grpSpPr>
        <p:grpSp>
          <p:nvGrpSpPr>
            <p:cNvPr id="120860" name="Group 4"/>
            <p:cNvGrpSpPr>
              <a:grpSpLocks/>
            </p:cNvGrpSpPr>
            <p:nvPr/>
          </p:nvGrpSpPr>
          <p:grpSpPr bwMode="auto">
            <a:xfrm>
              <a:off x="-21" y="300"/>
              <a:ext cx="5802" cy="318"/>
              <a:chOff x="-21" y="300"/>
              <a:chExt cx="5802" cy="318"/>
            </a:xfrm>
          </p:grpSpPr>
          <p:sp>
            <p:nvSpPr>
              <p:cNvPr id="142341" name="Rectangle 5"/>
              <p:cNvSpPr>
                <a:spLocks noChangeArrowheads="1"/>
              </p:cNvSpPr>
              <p:nvPr/>
            </p:nvSpPr>
            <p:spPr bwMode="auto">
              <a:xfrm>
                <a:off x="0" y="300"/>
                <a:ext cx="5781" cy="136"/>
              </a:xfrm>
              <a:prstGeom prst="rect">
                <a:avLst/>
              </a:prstGeom>
              <a:gradFill rotWithShape="1">
                <a:gsLst>
                  <a:gs pos="0">
                    <a:schemeClr val="folHlink"/>
                  </a:gs>
                  <a:gs pos="5000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142342" name="Rectangle 6"/>
              <p:cNvSpPr>
                <a:spLocks noChangeArrowheads="1"/>
              </p:cNvSpPr>
              <p:nvPr/>
            </p:nvSpPr>
            <p:spPr bwMode="auto">
              <a:xfrm>
                <a:off x="-21" y="482"/>
                <a:ext cx="5781" cy="136"/>
              </a:xfrm>
              <a:prstGeom prst="rect">
                <a:avLst/>
              </a:prstGeom>
              <a:gradFill rotWithShape="1">
                <a:gsLst>
                  <a:gs pos="0">
                    <a:schemeClr val="folHlink"/>
                  </a:gs>
                  <a:gs pos="50000">
                    <a:schemeClr val="bg1"/>
                  </a:gs>
                  <a:gs pos="100000">
                    <a:schemeClr val="folHlink"/>
                  </a:gs>
                </a:gsLst>
                <a:lin ang="5400000" scaled="1"/>
              </a:gradFill>
              <a:ln w="9525">
                <a:noFill/>
                <a:miter lim="800000"/>
                <a:headEnd/>
                <a:tailEnd/>
              </a:ln>
              <a:effectLst/>
            </p:spPr>
            <p:txBody>
              <a:bodyPr wrap="none" anchor="ctr"/>
              <a:lstStyle/>
              <a:p>
                <a:pPr algn="ctr">
                  <a:defRPr/>
                </a:pPr>
                <a:r>
                  <a:rPr lang="en-US"/>
                  <a:t>|</a:t>
                </a:r>
              </a:p>
            </p:txBody>
          </p:sp>
        </p:grpSp>
        <p:sp>
          <p:nvSpPr>
            <p:cNvPr id="120861" name="Freeform 7"/>
            <p:cNvSpPr>
              <a:spLocks/>
            </p:cNvSpPr>
            <p:nvPr/>
          </p:nvSpPr>
          <p:spPr bwMode="auto">
            <a:xfrm>
              <a:off x="2880" y="273"/>
              <a:ext cx="2722" cy="317"/>
            </a:xfrm>
            <a:custGeom>
              <a:avLst/>
              <a:gdLst>
                <a:gd name="T0" fmla="*/ 0 w 5580"/>
                <a:gd name="T1" fmla="*/ 24 h 363"/>
                <a:gd name="T2" fmla="*/ 0 w 5580"/>
                <a:gd name="T3" fmla="*/ 0 h 363"/>
                <a:gd name="T4" fmla="*/ 0 w 5580"/>
                <a:gd name="T5" fmla="*/ 21 h 363"/>
                <a:gd name="T6" fmla="*/ 0 w 5580"/>
                <a:gd name="T7" fmla="*/ 6 h 363"/>
                <a:gd name="T8" fmla="*/ 0 w 5580"/>
                <a:gd name="T9" fmla="*/ 24 h 363"/>
                <a:gd name="T10" fmla="*/ 0 w 5580"/>
                <a:gd name="T11" fmla="*/ 6 h 363"/>
                <a:gd name="T12" fmla="*/ 0 w 5580"/>
                <a:gd name="T13" fmla="*/ 21 h 363"/>
                <a:gd name="T14" fmla="*/ 0 w 5580"/>
                <a:gd name="T15" fmla="*/ 6 h 363"/>
                <a:gd name="T16" fmla="*/ 0 w 5580"/>
                <a:gd name="T17" fmla="*/ 21 h 363"/>
                <a:gd name="T18" fmla="*/ 0 w 5580"/>
                <a:gd name="T19" fmla="*/ 12 h 363"/>
                <a:gd name="T20" fmla="*/ 0 w 5580"/>
                <a:gd name="T21" fmla="*/ 12 h 363"/>
                <a:gd name="T22" fmla="*/ 0 w 5580"/>
                <a:gd name="T23" fmla="*/ 18 h 363"/>
                <a:gd name="T24" fmla="*/ 0 w 5580"/>
                <a:gd name="T25" fmla="*/ 6 h 363"/>
                <a:gd name="T26" fmla="*/ 0 w 5580"/>
                <a:gd name="T27" fmla="*/ 21 h 363"/>
                <a:gd name="T28" fmla="*/ 0 w 5580"/>
                <a:gd name="T29" fmla="*/ 6 h 363"/>
                <a:gd name="T30" fmla="*/ 0 w 5580"/>
                <a:gd name="T31" fmla="*/ 21 h 363"/>
                <a:gd name="T32" fmla="*/ 0 w 5580"/>
                <a:gd name="T33" fmla="*/ 6 h 363"/>
                <a:gd name="T34" fmla="*/ 0 w 5580"/>
                <a:gd name="T35" fmla="*/ 18 h 363"/>
                <a:gd name="T36" fmla="*/ 0 w 5580"/>
                <a:gd name="T37" fmla="*/ 12 h 363"/>
                <a:gd name="T38" fmla="*/ 0 w 5580"/>
                <a:gd name="T39" fmla="*/ 21 h 363"/>
                <a:gd name="T40" fmla="*/ 0 w 5580"/>
                <a:gd name="T41" fmla="*/ 12 h 363"/>
                <a:gd name="T42" fmla="*/ 0 w 5580"/>
                <a:gd name="T43" fmla="*/ 12 h 363"/>
                <a:gd name="T44" fmla="*/ 0 w 5580"/>
                <a:gd name="T45" fmla="*/ 9 h 363"/>
                <a:gd name="T46" fmla="*/ 0 w 5580"/>
                <a:gd name="T47" fmla="*/ 21 h 363"/>
                <a:gd name="T48" fmla="*/ 0 w 5580"/>
                <a:gd name="T49" fmla="*/ 3 h 363"/>
                <a:gd name="T50" fmla="*/ 0 w 5580"/>
                <a:gd name="T51" fmla="*/ 21 h 363"/>
                <a:gd name="T52" fmla="*/ 0 w 5580"/>
                <a:gd name="T53" fmla="*/ 6 h 363"/>
                <a:gd name="T54" fmla="*/ 0 w 5580"/>
                <a:gd name="T55" fmla="*/ 21 h 363"/>
                <a:gd name="T56" fmla="*/ 0 w 5580"/>
                <a:gd name="T57" fmla="*/ 6 h 363"/>
                <a:gd name="T58" fmla="*/ 0 w 5580"/>
                <a:gd name="T59" fmla="*/ 21 h 363"/>
                <a:gd name="T60" fmla="*/ 0 w 5580"/>
                <a:gd name="T61" fmla="*/ 3 h 363"/>
                <a:gd name="T62" fmla="*/ 0 w 5580"/>
                <a:gd name="T63" fmla="*/ 21 h 363"/>
                <a:gd name="T64" fmla="*/ 0 w 5580"/>
                <a:gd name="T65" fmla="*/ 3 h 363"/>
                <a:gd name="T66" fmla="*/ 0 w 5580"/>
                <a:gd name="T67" fmla="*/ 18 h 363"/>
                <a:gd name="T68" fmla="*/ 0 w 5580"/>
                <a:gd name="T69" fmla="*/ 3 h 363"/>
                <a:gd name="T70" fmla="*/ 0 w 5580"/>
                <a:gd name="T71" fmla="*/ 15 h 363"/>
                <a:gd name="T72" fmla="*/ 0 w 5580"/>
                <a:gd name="T73" fmla="*/ 6 h 363"/>
                <a:gd name="T74" fmla="*/ 0 w 5580"/>
                <a:gd name="T75" fmla="*/ 18 h 363"/>
                <a:gd name="T76" fmla="*/ 0 w 5580"/>
                <a:gd name="T77" fmla="*/ 9 h 363"/>
                <a:gd name="T78" fmla="*/ 0 w 5580"/>
                <a:gd name="T79" fmla="*/ 15 h 363"/>
                <a:gd name="T80" fmla="*/ 0 w 5580"/>
                <a:gd name="T81" fmla="*/ 9 h 363"/>
                <a:gd name="T82" fmla="*/ 0 w 5580"/>
                <a:gd name="T83" fmla="*/ 15 h 363"/>
                <a:gd name="T84" fmla="*/ 0 w 5580"/>
                <a:gd name="T85" fmla="*/ 9 h 363"/>
                <a:gd name="T86" fmla="*/ 0 w 5580"/>
                <a:gd name="T87" fmla="*/ 12 h 363"/>
                <a:gd name="T88" fmla="*/ 0 w 5580"/>
                <a:gd name="T89" fmla="*/ 9 h 363"/>
                <a:gd name="T90" fmla="*/ 0 w 5580"/>
                <a:gd name="T91" fmla="*/ 15 h 363"/>
                <a:gd name="T92" fmla="*/ 0 w 5580"/>
                <a:gd name="T93" fmla="*/ 18 h 363"/>
                <a:gd name="T94" fmla="*/ 0 w 5580"/>
                <a:gd name="T95" fmla="*/ 6 h 363"/>
                <a:gd name="T96" fmla="*/ 0 w 5580"/>
                <a:gd name="T97" fmla="*/ 18 h 363"/>
                <a:gd name="T98" fmla="*/ 0 w 5580"/>
                <a:gd name="T99" fmla="*/ 6 h 363"/>
                <a:gd name="T100" fmla="*/ 0 w 5580"/>
                <a:gd name="T101" fmla="*/ 18 h 363"/>
                <a:gd name="T102" fmla="*/ 0 w 5580"/>
                <a:gd name="T103" fmla="*/ 3 h 363"/>
                <a:gd name="T104" fmla="*/ 0 w 5580"/>
                <a:gd name="T105" fmla="*/ 24 h 363"/>
                <a:gd name="T106" fmla="*/ 0 w 5580"/>
                <a:gd name="T107" fmla="*/ 3 h 363"/>
                <a:gd name="T108" fmla="*/ 0 w 5580"/>
                <a:gd name="T109" fmla="*/ 24 h 363"/>
                <a:gd name="T110" fmla="*/ 0 w 5580"/>
                <a:gd name="T111" fmla="*/ 12 h 363"/>
                <a:gd name="T112" fmla="*/ 0 w 5580"/>
                <a:gd name="T113" fmla="*/ 12 h 3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80"/>
                <a:gd name="T172" fmla="*/ 0 h 363"/>
                <a:gd name="T173" fmla="*/ 5580 w 5580"/>
                <a:gd name="T174" fmla="*/ 363 h 3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80" h="363">
                  <a:moveTo>
                    <a:pt x="5580" y="363"/>
                  </a:moveTo>
                  <a:lnTo>
                    <a:pt x="5489" y="0"/>
                  </a:lnTo>
                  <a:lnTo>
                    <a:pt x="5443" y="317"/>
                  </a:lnTo>
                  <a:lnTo>
                    <a:pt x="5398" y="91"/>
                  </a:lnTo>
                  <a:lnTo>
                    <a:pt x="5353" y="363"/>
                  </a:lnTo>
                  <a:lnTo>
                    <a:pt x="5262" y="91"/>
                  </a:lnTo>
                  <a:lnTo>
                    <a:pt x="5262" y="317"/>
                  </a:lnTo>
                  <a:lnTo>
                    <a:pt x="5171" y="91"/>
                  </a:lnTo>
                  <a:lnTo>
                    <a:pt x="5171" y="317"/>
                  </a:lnTo>
                  <a:lnTo>
                    <a:pt x="5081" y="181"/>
                  </a:lnTo>
                  <a:lnTo>
                    <a:pt x="4672" y="181"/>
                  </a:lnTo>
                  <a:lnTo>
                    <a:pt x="4582" y="272"/>
                  </a:lnTo>
                  <a:lnTo>
                    <a:pt x="4536" y="91"/>
                  </a:lnTo>
                  <a:lnTo>
                    <a:pt x="4446" y="317"/>
                  </a:lnTo>
                  <a:lnTo>
                    <a:pt x="4400" y="91"/>
                  </a:lnTo>
                  <a:lnTo>
                    <a:pt x="4310" y="317"/>
                  </a:lnTo>
                  <a:lnTo>
                    <a:pt x="4173" y="91"/>
                  </a:lnTo>
                  <a:lnTo>
                    <a:pt x="4173" y="272"/>
                  </a:lnTo>
                  <a:lnTo>
                    <a:pt x="3992" y="181"/>
                  </a:lnTo>
                  <a:lnTo>
                    <a:pt x="3992" y="317"/>
                  </a:lnTo>
                  <a:lnTo>
                    <a:pt x="3357" y="181"/>
                  </a:lnTo>
                  <a:lnTo>
                    <a:pt x="3130" y="181"/>
                  </a:lnTo>
                  <a:lnTo>
                    <a:pt x="2722" y="136"/>
                  </a:lnTo>
                  <a:lnTo>
                    <a:pt x="2722" y="317"/>
                  </a:lnTo>
                  <a:lnTo>
                    <a:pt x="2631" y="45"/>
                  </a:lnTo>
                  <a:lnTo>
                    <a:pt x="2540" y="317"/>
                  </a:lnTo>
                  <a:lnTo>
                    <a:pt x="2450" y="91"/>
                  </a:lnTo>
                  <a:lnTo>
                    <a:pt x="2359" y="317"/>
                  </a:lnTo>
                  <a:lnTo>
                    <a:pt x="2268" y="91"/>
                  </a:lnTo>
                  <a:lnTo>
                    <a:pt x="2178" y="317"/>
                  </a:lnTo>
                  <a:lnTo>
                    <a:pt x="2087" y="45"/>
                  </a:lnTo>
                  <a:lnTo>
                    <a:pt x="1905" y="317"/>
                  </a:lnTo>
                  <a:lnTo>
                    <a:pt x="1815" y="45"/>
                  </a:lnTo>
                  <a:lnTo>
                    <a:pt x="1769" y="272"/>
                  </a:lnTo>
                  <a:lnTo>
                    <a:pt x="1633" y="45"/>
                  </a:lnTo>
                  <a:lnTo>
                    <a:pt x="1497" y="227"/>
                  </a:lnTo>
                  <a:lnTo>
                    <a:pt x="1452" y="91"/>
                  </a:lnTo>
                  <a:lnTo>
                    <a:pt x="1407" y="272"/>
                  </a:lnTo>
                  <a:lnTo>
                    <a:pt x="1361" y="136"/>
                  </a:lnTo>
                  <a:lnTo>
                    <a:pt x="1316" y="227"/>
                  </a:lnTo>
                  <a:lnTo>
                    <a:pt x="1270" y="136"/>
                  </a:lnTo>
                  <a:lnTo>
                    <a:pt x="1225" y="227"/>
                  </a:lnTo>
                  <a:lnTo>
                    <a:pt x="1180" y="136"/>
                  </a:lnTo>
                  <a:lnTo>
                    <a:pt x="1134" y="181"/>
                  </a:lnTo>
                  <a:lnTo>
                    <a:pt x="1044" y="136"/>
                  </a:lnTo>
                  <a:lnTo>
                    <a:pt x="1044" y="227"/>
                  </a:lnTo>
                  <a:lnTo>
                    <a:pt x="726" y="272"/>
                  </a:lnTo>
                  <a:lnTo>
                    <a:pt x="726" y="91"/>
                  </a:lnTo>
                  <a:lnTo>
                    <a:pt x="681" y="272"/>
                  </a:lnTo>
                  <a:lnTo>
                    <a:pt x="590" y="91"/>
                  </a:lnTo>
                  <a:lnTo>
                    <a:pt x="545" y="272"/>
                  </a:lnTo>
                  <a:lnTo>
                    <a:pt x="454" y="45"/>
                  </a:lnTo>
                  <a:lnTo>
                    <a:pt x="409" y="363"/>
                  </a:lnTo>
                  <a:lnTo>
                    <a:pt x="182" y="45"/>
                  </a:lnTo>
                  <a:lnTo>
                    <a:pt x="182" y="363"/>
                  </a:lnTo>
                  <a:lnTo>
                    <a:pt x="91" y="181"/>
                  </a:lnTo>
                  <a:lnTo>
                    <a:pt x="0" y="181"/>
                  </a:lnTo>
                </a:path>
              </a:pathLst>
            </a:custGeom>
            <a:noFill/>
            <a:ln w="19050">
              <a:solidFill>
                <a:schemeClr val="tx1"/>
              </a:solidFill>
              <a:round/>
              <a:headEnd/>
              <a:tailEnd/>
            </a:ln>
            <a:effectLst>
              <a:outerShdw dist="53882" dir="13500000" algn="ctr" rotWithShape="0">
                <a:srgbClr val="808080">
                  <a:alpha val="50000"/>
                </a:srgbClr>
              </a:outerShdw>
            </a:effectLst>
          </p:spPr>
          <p:txBody>
            <a:bodyPr/>
            <a:lstStyle/>
            <a:p>
              <a:endParaRPr lang="en-US"/>
            </a:p>
          </p:txBody>
        </p:sp>
        <p:sp>
          <p:nvSpPr>
            <p:cNvPr id="120862" name="Freeform 8"/>
            <p:cNvSpPr>
              <a:spLocks/>
            </p:cNvSpPr>
            <p:nvPr/>
          </p:nvSpPr>
          <p:spPr bwMode="auto">
            <a:xfrm flipH="1">
              <a:off x="-68" y="255"/>
              <a:ext cx="2994" cy="317"/>
            </a:xfrm>
            <a:custGeom>
              <a:avLst/>
              <a:gdLst>
                <a:gd name="T0" fmla="*/ 1 w 5580"/>
                <a:gd name="T1" fmla="*/ 24 h 363"/>
                <a:gd name="T2" fmla="*/ 1 w 5580"/>
                <a:gd name="T3" fmla="*/ 0 h 363"/>
                <a:gd name="T4" fmla="*/ 1 w 5580"/>
                <a:gd name="T5" fmla="*/ 21 h 363"/>
                <a:gd name="T6" fmla="*/ 1 w 5580"/>
                <a:gd name="T7" fmla="*/ 6 h 363"/>
                <a:gd name="T8" fmla="*/ 1 w 5580"/>
                <a:gd name="T9" fmla="*/ 24 h 363"/>
                <a:gd name="T10" fmla="*/ 1 w 5580"/>
                <a:gd name="T11" fmla="*/ 6 h 363"/>
                <a:gd name="T12" fmla="*/ 1 w 5580"/>
                <a:gd name="T13" fmla="*/ 21 h 363"/>
                <a:gd name="T14" fmla="*/ 1 w 5580"/>
                <a:gd name="T15" fmla="*/ 6 h 363"/>
                <a:gd name="T16" fmla="*/ 1 w 5580"/>
                <a:gd name="T17" fmla="*/ 21 h 363"/>
                <a:gd name="T18" fmla="*/ 1 w 5580"/>
                <a:gd name="T19" fmla="*/ 12 h 363"/>
                <a:gd name="T20" fmla="*/ 1 w 5580"/>
                <a:gd name="T21" fmla="*/ 12 h 363"/>
                <a:gd name="T22" fmla="*/ 1 w 5580"/>
                <a:gd name="T23" fmla="*/ 18 h 363"/>
                <a:gd name="T24" fmla="*/ 1 w 5580"/>
                <a:gd name="T25" fmla="*/ 6 h 363"/>
                <a:gd name="T26" fmla="*/ 1 w 5580"/>
                <a:gd name="T27" fmla="*/ 21 h 363"/>
                <a:gd name="T28" fmla="*/ 1 w 5580"/>
                <a:gd name="T29" fmla="*/ 6 h 363"/>
                <a:gd name="T30" fmla="*/ 1 w 5580"/>
                <a:gd name="T31" fmla="*/ 21 h 363"/>
                <a:gd name="T32" fmla="*/ 1 w 5580"/>
                <a:gd name="T33" fmla="*/ 6 h 363"/>
                <a:gd name="T34" fmla="*/ 1 w 5580"/>
                <a:gd name="T35" fmla="*/ 18 h 363"/>
                <a:gd name="T36" fmla="*/ 1 w 5580"/>
                <a:gd name="T37" fmla="*/ 12 h 363"/>
                <a:gd name="T38" fmla="*/ 1 w 5580"/>
                <a:gd name="T39" fmla="*/ 21 h 363"/>
                <a:gd name="T40" fmla="*/ 1 w 5580"/>
                <a:gd name="T41" fmla="*/ 12 h 363"/>
                <a:gd name="T42" fmla="*/ 1 w 5580"/>
                <a:gd name="T43" fmla="*/ 12 h 363"/>
                <a:gd name="T44" fmla="*/ 1 w 5580"/>
                <a:gd name="T45" fmla="*/ 9 h 363"/>
                <a:gd name="T46" fmla="*/ 1 w 5580"/>
                <a:gd name="T47" fmla="*/ 21 h 363"/>
                <a:gd name="T48" fmla="*/ 1 w 5580"/>
                <a:gd name="T49" fmla="*/ 3 h 363"/>
                <a:gd name="T50" fmla="*/ 1 w 5580"/>
                <a:gd name="T51" fmla="*/ 21 h 363"/>
                <a:gd name="T52" fmla="*/ 1 w 5580"/>
                <a:gd name="T53" fmla="*/ 6 h 363"/>
                <a:gd name="T54" fmla="*/ 1 w 5580"/>
                <a:gd name="T55" fmla="*/ 21 h 363"/>
                <a:gd name="T56" fmla="*/ 1 w 5580"/>
                <a:gd name="T57" fmla="*/ 6 h 363"/>
                <a:gd name="T58" fmla="*/ 1 w 5580"/>
                <a:gd name="T59" fmla="*/ 21 h 363"/>
                <a:gd name="T60" fmla="*/ 1 w 5580"/>
                <a:gd name="T61" fmla="*/ 3 h 363"/>
                <a:gd name="T62" fmla="*/ 1 w 5580"/>
                <a:gd name="T63" fmla="*/ 21 h 363"/>
                <a:gd name="T64" fmla="*/ 1 w 5580"/>
                <a:gd name="T65" fmla="*/ 3 h 363"/>
                <a:gd name="T66" fmla="*/ 1 w 5580"/>
                <a:gd name="T67" fmla="*/ 18 h 363"/>
                <a:gd name="T68" fmla="*/ 1 w 5580"/>
                <a:gd name="T69" fmla="*/ 3 h 363"/>
                <a:gd name="T70" fmla="*/ 1 w 5580"/>
                <a:gd name="T71" fmla="*/ 15 h 363"/>
                <a:gd name="T72" fmla="*/ 1 w 5580"/>
                <a:gd name="T73" fmla="*/ 6 h 363"/>
                <a:gd name="T74" fmla="*/ 1 w 5580"/>
                <a:gd name="T75" fmla="*/ 18 h 363"/>
                <a:gd name="T76" fmla="*/ 1 w 5580"/>
                <a:gd name="T77" fmla="*/ 9 h 363"/>
                <a:gd name="T78" fmla="*/ 1 w 5580"/>
                <a:gd name="T79" fmla="*/ 15 h 363"/>
                <a:gd name="T80" fmla="*/ 1 w 5580"/>
                <a:gd name="T81" fmla="*/ 9 h 363"/>
                <a:gd name="T82" fmla="*/ 1 w 5580"/>
                <a:gd name="T83" fmla="*/ 15 h 363"/>
                <a:gd name="T84" fmla="*/ 1 w 5580"/>
                <a:gd name="T85" fmla="*/ 9 h 363"/>
                <a:gd name="T86" fmla="*/ 1 w 5580"/>
                <a:gd name="T87" fmla="*/ 12 h 363"/>
                <a:gd name="T88" fmla="*/ 1 w 5580"/>
                <a:gd name="T89" fmla="*/ 9 h 363"/>
                <a:gd name="T90" fmla="*/ 1 w 5580"/>
                <a:gd name="T91" fmla="*/ 15 h 363"/>
                <a:gd name="T92" fmla="*/ 1 w 5580"/>
                <a:gd name="T93" fmla="*/ 18 h 363"/>
                <a:gd name="T94" fmla="*/ 1 w 5580"/>
                <a:gd name="T95" fmla="*/ 6 h 363"/>
                <a:gd name="T96" fmla="*/ 1 w 5580"/>
                <a:gd name="T97" fmla="*/ 18 h 363"/>
                <a:gd name="T98" fmla="*/ 1 w 5580"/>
                <a:gd name="T99" fmla="*/ 6 h 363"/>
                <a:gd name="T100" fmla="*/ 1 w 5580"/>
                <a:gd name="T101" fmla="*/ 18 h 363"/>
                <a:gd name="T102" fmla="*/ 1 w 5580"/>
                <a:gd name="T103" fmla="*/ 3 h 363"/>
                <a:gd name="T104" fmla="*/ 1 w 5580"/>
                <a:gd name="T105" fmla="*/ 24 h 363"/>
                <a:gd name="T106" fmla="*/ 1 w 5580"/>
                <a:gd name="T107" fmla="*/ 3 h 363"/>
                <a:gd name="T108" fmla="*/ 1 w 5580"/>
                <a:gd name="T109" fmla="*/ 24 h 363"/>
                <a:gd name="T110" fmla="*/ 1 w 5580"/>
                <a:gd name="T111" fmla="*/ 12 h 363"/>
                <a:gd name="T112" fmla="*/ 0 w 5580"/>
                <a:gd name="T113" fmla="*/ 12 h 3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80"/>
                <a:gd name="T172" fmla="*/ 0 h 363"/>
                <a:gd name="T173" fmla="*/ 5580 w 5580"/>
                <a:gd name="T174" fmla="*/ 363 h 3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80" h="363">
                  <a:moveTo>
                    <a:pt x="5580" y="363"/>
                  </a:moveTo>
                  <a:lnTo>
                    <a:pt x="5489" y="0"/>
                  </a:lnTo>
                  <a:lnTo>
                    <a:pt x="5443" y="317"/>
                  </a:lnTo>
                  <a:lnTo>
                    <a:pt x="5398" y="91"/>
                  </a:lnTo>
                  <a:lnTo>
                    <a:pt x="5353" y="363"/>
                  </a:lnTo>
                  <a:lnTo>
                    <a:pt x="5262" y="91"/>
                  </a:lnTo>
                  <a:lnTo>
                    <a:pt x="5262" y="317"/>
                  </a:lnTo>
                  <a:lnTo>
                    <a:pt x="5171" y="91"/>
                  </a:lnTo>
                  <a:lnTo>
                    <a:pt x="5171" y="317"/>
                  </a:lnTo>
                  <a:lnTo>
                    <a:pt x="5081" y="181"/>
                  </a:lnTo>
                  <a:lnTo>
                    <a:pt x="4672" y="181"/>
                  </a:lnTo>
                  <a:lnTo>
                    <a:pt x="4582" y="272"/>
                  </a:lnTo>
                  <a:lnTo>
                    <a:pt x="4536" y="91"/>
                  </a:lnTo>
                  <a:lnTo>
                    <a:pt x="4446" y="317"/>
                  </a:lnTo>
                  <a:lnTo>
                    <a:pt x="4400" y="91"/>
                  </a:lnTo>
                  <a:lnTo>
                    <a:pt x="4310" y="317"/>
                  </a:lnTo>
                  <a:lnTo>
                    <a:pt x="4173" y="91"/>
                  </a:lnTo>
                  <a:lnTo>
                    <a:pt x="4173" y="272"/>
                  </a:lnTo>
                  <a:lnTo>
                    <a:pt x="3992" y="181"/>
                  </a:lnTo>
                  <a:lnTo>
                    <a:pt x="3992" y="317"/>
                  </a:lnTo>
                  <a:lnTo>
                    <a:pt x="3357" y="181"/>
                  </a:lnTo>
                  <a:lnTo>
                    <a:pt x="3130" y="181"/>
                  </a:lnTo>
                  <a:lnTo>
                    <a:pt x="2722" y="136"/>
                  </a:lnTo>
                  <a:lnTo>
                    <a:pt x="2722" y="317"/>
                  </a:lnTo>
                  <a:lnTo>
                    <a:pt x="2631" y="45"/>
                  </a:lnTo>
                  <a:lnTo>
                    <a:pt x="2540" y="317"/>
                  </a:lnTo>
                  <a:lnTo>
                    <a:pt x="2450" y="91"/>
                  </a:lnTo>
                  <a:lnTo>
                    <a:pt x="2359" y="317"/>
                  </a:lnTo>
                  <a:lnTo>
                    <a:pt x="2268" y="91"/>
                  </a:lnTo>
                  <a:lnTo>
                    <a:pt x="2178" y="317"/>
                  </a:lnTo>
                  <a:lnTo>
                    <a:pt x="2087" y="45"/>
                  </a:lnTo>
                  <a:lnTo>
                    <a:pt x="1905" y="317"/>
                  </a:lnTo>
                  <a:lnTo>
                    <a:pt x="1815" y="45"/>
                  </a:lnTo>
                  <a:lnTo>
                    <a:pt x="1769" y="272"/>
                  </a:lnTo>
                  <a:lnTo>
                    <a:pt x="1633" y="45"/>
                  </a:lnTo>
                  <a:lnTo>
                    <a:pt x="1497" y="227"/>
                  </a:lnTo>
                  <a:lnTo>
                    <a:pt x="1452" y="91"/>
                  </a:lnTo>
                  <a:lnTo>
                    <a:pt x="1407" y="272"/>
                  </a:lnTo>
                  <a:lnTo>
                    <a:pt x="1361" y="136"/>
                  </a:lnTo>
                  <a:lnTo>
                    <a:pt x="1316" y="227"/>
                  </a:lnTo>
                  <a:lnTo>
                    <a:pt x="1270" y="136"/>
                  </a:lnTo>
                  <a:lnTo>
                    <a:pt x="1225" y="227"/>
                  </a:lnTo>
                  <a:lnTo>
                    <a:pt x="1180" y="136"/>
                  </a:lnTo>
                  <a:lnTo>
                    <a:pt x="1134" y="181"/>
                  </a:lnTo>
                  <a:lnTo>
                    <a:pt x="1044" y="136"/>
                  </a:lnTo>
                  <a:lnTo>
                    <a:pt x="1044" y="227"/>
                  </a:lnTo>
                  <a:lnTo>
                    <a:pt x="726" y="272"/>
                  </a:lnTo>
                  <a:lnTo>
                    <a:pt x="726" y="91"/>
                  </a:lnTo>
                  <a:lnTo>
                    <a:pt x="681" y="272"/>
                  </a:lnTo>
                  <a:lnTo>
                    <a:pt x="590" y="91"/>
                  </a:lnTo>
                  <a:lnTo>
                    <a:pt x="545" y="272"/>
                  </a:lnTo>
                  <a:lnTo>
                    <a:pt x="454" y="45"/>
                  </a:lnTo>
                  <a:lnTo>
                    <a:pt x="409" y="363"/>
                  </a:lnTo>
                  <a:lnTo>
                    <a:pt x="182" y="45"/>
                  </a:lnTo>
                  <a:lnTo>
                    <a:pt x="182" y="363"/>
                  </a:lnTo>
                  <a:lnTo>
                    <a:pt x="91" y="181"/>
                  </a:lnTo>
                  <a:lnTo>
                    <a:pt x="0" y="181"/>
                  </a:lnTo>
                </a:path>
              </a:pathLst>
            </a:custGeom>
            <a:noFill/>
            <a:ln w="19050">
              <a:solidFill>
                <a:schemeClr val="tx1"/>
              </a:solidFill>
              <a:round/>
              <a:headEnd/>
              <a:tailEnd/>
            </a:ln>
            <a:effectLst>
              <a:outerShdw dist="53882" dir="13500000" algn="ctr" rotWithShape="0">
                <a:srgbClr val="808080">
                  <a:alpha val="50000"/>
                </a:srgbClr>
              </a:outerShdw>
            </a:effectLst>
          </p:spPr>
          <p:txBody>
            <a:bodyPr/>
            <a:lstStyle/>
            <a:p>
              <a:endParaRPr lang="en-US"/>
            </a:p>
          </p:txBody>
        </p:sp>
      </p:grpSp>
      <p:sp>
        <p:nvSpPr>
          <p:cNvPr id="142345" name="WordArt 9"/>
          <p:cNvSpPr>
            <a:spLocks noChangeArrowheads="1" noChangeShapeType="1" noTextEdit="1"/>
          </p:cNvSpPr>
          <p:nvPr/>
        </p:nvSpPr>
        <p:spPr bwMode="auto">
          <a:xfrm>
            <a:off x="-6300788" y="409575"/>
            <a:ext cx="6048375" cy="314325"/>
          </a:xfrm>
          <a:prstGeom prst="rect">
            <a:avLst/>
          </a:prstGeom>
        </p:spPr>
        <p:txBody>
          <a:bodyPr wrap="none" fromWordArt="1">
            <a:prstTxWarp prst="textPlain">
              <a:avLst>
                <a:gd name="adj" fmla="val 50000"/>
              </a:avLst>
            </a:prstTxWarp>
          </a:bodyPr>
          <a:lstStyle/>
          <a:p>
            <a:pPr algn="ctr"/>
            <a:r>
              <a:rPr lang="en-US" sz="3600" kern="10">
                <a:ln w="9525">
                  <a:solidFill>
                    <a:srgbClr val="006600"/>
                  </a:solidFill>
                  <a:round/>
                  <a:headEnd/>
                  <a:tailEnd/>
                </a:ln>
                <a:solidFill>
                  <a:srgbClr val="FF66FF"/>
                </a:solidFill>
                <a:effectLst>
                  <a:outerShdw dist="17961" dir="13500000" algn="ctr" rotWithShape="0">
                    <a:srgbClr val="003D00"/>
                  </a:outerShdw>
                </a:effectLst>
                <a:latin typeface="Arial Black"/>
              </a:rPr>
              <a:t>GEOLOGI INDONESIA</a:t>
            </a:r>
          </a:p>
        </p:txBody>
      </p:sp>
      <p:grpSp>
        <p:nvGrpSpPr>
          <p:cNvPr id="4" name="Group 10"/>
          <p:cNvGrpSpPr>
            <a:grpSpLocks/>
          </p:cNvGrpSpPr>
          <p:nvPr/>
        </p:nvGrpSpPr>
        <p:grpSpPr bwMode="auto">
          <a:xfrm>
            <a:off x="179388" y="393700"/>
            <a:ext cx="1127125" cy="1127125"/>
            <a:chOff x="113" y="248"/>
            <a:chExt cx="748" cy="710"/>
          </a:xfrm>
        </p:grpSpPr>
        <p:sp>
          <p:nvSpPr>
            <p:cNvPr id="120847" name="Freeform 11"/>
            <p:cNvSpPr>
              <a:spLocks/>
            </p:cNvSpPr>
            <p:nvPr/>
          </p:nvSpPr>
          <p:spPr bwMode="auto">
            <a:xfrm>
              <a:off x="113" y="248"/>
              <a:ext cx="748" cy="710"/>
            </a:xfrm>
            <a:custGeom>
              <a:avLst/>
              <a:gdLst>
                <a:gd name="T0" fmla="*/ 23773 w 623"/>
                <a:gd name="T1" fmla="*/ 5413 h 622"/>
                <a:gd name="T2" fmla="*/ 23021 w 623"/>
                <a:gd name="T3" fmla="*/ 6263 h 622"/>
                <a:gd name="T4" fmla="*/ 21840 w 623"/>
                <a:gd name="T5" fmla="*/ 6982 h 622"/>
                <a:gd name="T6" fmla="*/ 20260 w 623"/>
                <a:gd name="T7" fmla="*/ 7599 h 622"/>
                <a:gd name="T8" fmla="*/ 18393 w 623"/>
                <a:gd name="T9" fmla="*/ 8120 h 622"/>
                <a:gd name="T10" fmla="*/ 16288 w 623"/>
                <a:gd name="T11" fmla="*/ 8503 h 622"/>
                <a:gd name="T12" fmla="*/ 14034 w 623"/>
                <a:gd name="T13" fmla="*/ 8708 h 622"/>
                <a:gd name="T14" fmla="*/ 11622 w 623"/>
                <a:gd name="T15" fmla="*/ 8768 h 622"/>
                <a:gd name="T16" fmla="*/ 9202 w 623"/>
                <a:gd name="T17" fmla="*/ 8644 h 622"/>
                <a:gd name="T18" fmla="*/ 6942 w 623"/>
                <a:gd name="T19" fmla="*/ 8381 h 622"/>
                <a:gd name="T20" fmla="*/ 4908 w 623"/>
                <a:gd name="T21" fmla="*/ 7945 h 622"/>
                <a:gd name="T22" fmla="*/ 3168 w 623"/>
                <a:gd name="T23" fmla="*/ 7356 h 622"/>
                <a:gd name="T24" fmla="*/ 1789 w 623"/>
                <a:gd name="T25" fmla="*/ 6683 h 622"/>
                <a:gd name="T26" fmla="*/ 756 w 623"/>
                <a:gd name="T27" fmla="*/ 5914 h 622"/>
                <a:gd name="T28" fmla="*/ 149 w 623"/>
                <a:gd name="T29" fmla="*/ 5097 h 622"/>
                <a:gd name="T30" fmla="*/ 0 w 623"/>
                <a:gd name="T31" fmla="*/ 4217 h 622"/>
                <a:gd name="T32" fmla="*/ 364 w 623"/>
                <a:gd name="T33" fmla="*/ 3325 h 622"/>
                <a:gd name="T34" fmla="*/ 1090 w 623"/>
                <a:gd name="T35" fmla="*/ 2512 h 622"/>
                <a:gd name="T36" fmla="*/ 2266 w 623"/>
                <a:gd name="T37" fmla="*/ 1766 h 622"/>
                <a:gd name="T38" fmla="*/ 3877 w 623"/>
                <a:gd name="T39" fmla="*/ 1138 h 622"/>
                <a:gd name="T40" fmla="*/ 5750 w 623"/>
                <a:gd name="T41" fmla="*/ 645 h 622"/>
                <a:gd name="T42" fmla="*/ 7784 w 623"/>
                <a:gd name="T43" fmla="*/ 273 h 622"/>
                <a:gd name="T44" fmla="*/ 10049 w 623"/>
                <a:gd name="T45" fmla="*/ 64 h 622"/>
                <a:gd name="T46" fmla="*/ 12482 w 623"/>
                <a:gd name="T47" fmla="*/ 0 h 622"/>
                <a:gd name="T48" fmla="*/ 14864 w 623"/>
                <a:gd name="T49" fmla="*/ 123 h 622"/>
                <a:gd name="T50" fmla="*/ 17174 w 623"/>
                <a:gd name="T51" fmla="*/ 400 h 622"/>
                <a:gd name="T52" fmla="*/ 19174 w 623"/>
                <a:gd name="T53" fmla="*/ 820 h 622"/>
                <a:gd name="T54" fmla="*/ 20890 w 623"/>
                <a:gd name="T55" fmla="*/ 1406 h 622"/>
                <a:gd name="T56" fmla="*/ 22349 w 623"/>
                <a:gd name="T57" fmla="*/ 2091 h 622"/>
                <a:gd name="T58" fmla="*/ 23352 w 623"/>
                <a:gd name="T59" fmla="*/ 2831 h 622"/>
                <a:gd name="T60" fmla="*/ 23983 w 623"/>
                <a:gd name="T61" fmla="*/ 3660 h 622"/>
                <a:gd name="T62" fmla="*/ 24133 w 623"/>
                <a:gd name="T63" fmla="*/ 4518 h 6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3"/>
                <a:gd name="T97" fmla="*/ 0 h 622"/>
                <a:gd name="T98" fmla="*/ 623 w 623"/>
                <a:gd name="T99" fmla="*/ 622 h 6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3" h="622">
                  <a:moveTo>
                    <a:pt x="620" y="353"/>
                  </a:moveTo>
                  <a:lnTo>
                    <a:pt x="613" y="384"/>
                  </a:lnTo>
                  <a:lnTo>
                    <a:pt x="606" y="414"/>
                  </a:lnTo>
                  <a:lnTo>
                    <a:pt x="594" y="443"/>
                  </a:lnTo>
                  <a:lnTo>
                    <a:pt x="580" y="469"/>
                  </a:lnTo>
                  <a:lnTo>
                    <a:pt x="563" y="495"/>
                  </a:lnTo>
                  <a:lnTo>
                    <a:pt x="543" y="519"/>
                  </a:lnTo>
                  <a:lnTo>
                    <a:pt x="523" y="539"/>
                  </a:lnTo>
                  <a:lnTo>
                    <a:pt x="499" y="559"/>
                  </a:lnTo>
                  <a:lnTo>
                    <a:pt x="475" y="576"/>
                  </a:lnTo>
                  <a:lnTo>
                    <a:pt x="449" y="591"/>
                  </a:lnTo>
                  <a:lnTo>
                    <a:pt x="421" y="603"/>
                  </a:lnTo>
                  <a:lnTo>
                    <a:pt x="393" y="612"/>
                  </a:lnTo>
                  <a:lnTo>
                    <a:pt x="362" y="618"/>
                  </a:lnTo>
                  <a:lnTo>
                    <a:pt x="332" y="622"/>
                  </a:lnTo>
                  <a:lnTo>
                    <a:pt x="301" y="622"/>
                  </a:lnTo>
                  <a:lnTo>
                    <a:pt x="268" y="620"/>
                  </a:lnTo>
                  <a:lnTo>
                    <a:pt x="237" y="613"/>
                  </a:lnTo>
                  <a:lnTo>
                    <a:pt x="207" y="606"/>
                  </a:lnTo>
                  <a:lnTo>
                    <a:pt x="179" y="594"/>
                  </a:lnTo>
                  <a:lnTo>
                    <a:pt x="152" y="578"/>
                  </a:lnTo>
                  <a:lnTo>
                    <a:pt x="127" y="563"/>
                  </a:lnTo>
                  <a:lnTo>
                    <a:pt x="104" y="543"/>
                  </a:lnTo>
                  <a:lnTo>
                    <a:pt x="82" y="522"/>
                  </a:lnTo>
                  <a:lnTo>
                    <a:pt x="63" y="499"/>
                  </a:lnTo>
                  <a:lnTo>
                    <a:pt x="47" y="474"/>
                  </a:lnTo>
                  <a:lnTo>
                    <a:pt x="31" y="447"/>
                  </a:lnTo>
                  <a:lnTo>
                    <a:pt x="19" y="420"/>
                  </a:lnTo>
                  <a:lnTo>
                    <a:pt x="10" y="391"/>
                  </a:lnTo>
                  <a:lnTo>
                    <a:pt x="4" y="362"/>
                  </a:lnTo>
                  <a:lnTo>
                    <a:pt x="0" y="330"/>
                  </a:lnTo>
                  <a:lnTo>
                    <a:pt x="0" y="299"/>
                  </a:lnTo>
                  <a:lnTo>
                    <a:pt x="2" y="267"/>
                  </a:lnTo>
                  <a:lnTo>
                    <a:pt x="9" y="236"/>
                  </a:lnTo>
                  <a:lnTo>
                    <a:pt x="17" y="206"/>
                  </a:lnTo>
                  <a:lnTo>
                    <a:pt x="28" y="177"/>
                  </a:lnTo>
                  <a:lnTo>
                    <a:pt x="44" y="151"/>
                  </a:lnTo>
                  <a:lnTo>
                    <a:pt x="59" y="126"/>
                  </a:lnTo>
                  <a:lnTo>
                    <a:pt x="79" y="103"/>
                  </a:lnTo>
                  <a:lnTo>
                    <a:pt x="100" y="81"/>
                  </a:lnTo>
                  <a:lnTo>
                    <a:pt x="123" y="62"/>
                  </a:lnTo>
                  <a:lnTo>
                    <a:pt x="148" y="46"/>
                  </a:lnTo>
                  <a:lnTo>
                    <a:pt x="174" y="31"/>
                  </a:lnTo>
                  <a:lnTo>
                    <a:pt x="201" y="19"/>
                  </a:lnTo>
                  <a:lnTo>
                    <a:pt x="231" y="10"/>
                  </a:lnTo>
                  <a:lnTo>
                    <a:pt x="259" y="4"/>
                  </a:lnTo>
                  <a:lnTo>
                    <a:pt x="290" y="0"/>
                  </a:lnTo>
                  <a:lnTo>
                    <a:pt x="322" y="0"/>
                  </a:lnTo>
                  <a:lnTo>
                    <a:pt x="353" y="2"/>
                  </a:lnTo>
                  <a:lnTo>
                    <a:pt x="384" y="9"/>
                  </a:lnTo>
                  <a:lnTo>
                    <a:pt x="414" y="17"/>
                  </a:lnTo>
                  <a:lnTo>
                    <a:pt x="443" y="28"/>
                  </a:lnTo>
                  <a:lnTo>
                    <a:pt x="469" y="42"/>
                  </a:lnTo>
                  <a:lnTo>
                    <a:pt x="495" y="59"/>
                  </a:lnTo>
                  <a:lnTo>
                    <a:pt x="519" y="79"/>
                  </a:lnTo>
                  <a:lnTo>
                    <a:pt x="539" y="100"/>
                  </a:lnTo>
                  <a:lnTo>
                    <a:pt x="559" y="123"/>
                  </a:lnTo>
                  <a:lnTo>
                    <a:pt x="576" y="148"/>
                  </a:lnTo>
                  <a:lnTo>
                    <a:pt x="591" y="174"/>
                  </a:lnTo>
                  <a:lnTo>
                    <a:pt x="603" y="201"/>
                  </a:lnTo>
                  <a:lnTo>
                    <a:pt x="612" y="229"/>
                  </a:lnTo>
                  <a:lnTo>
                    <a:pt x="619" y="259"/>
                  </a:lnTo>
                  <a:lnTo>
                    <a:pt x="623" y="290"/>
                  </a:lnTo>
                  <a:lnTo>
                    <a:pt x="623" y="321"/>
                  </a:lnTo>
                  <a:lnTo>
                    <a:pt x="620" y="353"/>
                  </a:lnTo>
                  <a:close/>
                </a:path>
              </a:pathLst>
            </a:custGeom>
            <a:solidFill>
              <a:srgbClr val="000000"/>
            </a:solidFill>
            <a:ln w="9525">
              <a:noFill/>
              <a:round/>
              <a:headEnd/>
              <a:tailEnd/>
            </a:ln>
          </p:spPr>
          <p:txBody>
            <a:bodyPr/>
            <a:lstStyle/>
            <a:p>
              <a:endParaRPr lang="en-US"/>
            </a:p>
          </p:txBody>
        </p:sp>
        <p:sp>
          <p:nvSpPr>
            <p:cNvPr id="120848" name="Freeform 12"/>
            <p:cNvSpPr>
              <a:spLocks/>
            </p:cNvSpPr>
            <p:nvPr/>
          </p:nvSpPr>
          <p:spPr bwMode="auto">
            <a:xfrm>
              <a:off x="228" y="332"/>
              <a:ext cx="587" cy="584"/>
            </a:xfrm>
            <a:custGeom>
              <a:avLst/>
              <a:gdLst>
                <a:gd name="T0" fmla="*/ 18884 w 489"/>
                <a:gd name="T1" fmla="*/ 3344 h 511"/>
                <a:gd name="T2" fmla="*/ 18348 w 489"/>
                <a:gd name="T3" fmla="*/ 2185 h 511"/>
                <a:gd name="T4" fmla="*/ 16992 w 489"/>
                <a:gd name="T5" fmla="*/ 1145 h 511"/>
                <a:gd name="T6" fmla="*/ 14890 w 489"/>
                <a:gd name="T7" fmla="*/ 326 h 511"/>
                <a:gd name="T8" fmla="*/ 14216 w 489"/>
                <a:gd name="T9" fmla="*/ 318 h 511"/>
                <a:gd name="T10" fmla="*/ 15190 w 489"/>
                <a:gd name="T11" fmla="*/ 1002 h 511"/>
                <a:gd name="T12" fmla="*/ 15731 w 489"/>
                <a:gd name="T13" fmla="*/ 1765 h 511"/>
                <a:gd name="T14" fmla="*/ 15824 w 489"/>
                <a:gd name="T15" fmla="*/ 2547 h 511"/>
                <a:gd name="T16" fmla="*/ 15512 w 489"/>
                <a:gd name="T17" fmla="*/ 3344 h 511"/>
                <a:gd name="T18" fmla="*/ 14821 w 489"/>
                <a:gd name="T19" fmla="*/ 4098 h 511"/>
                <a:gd name="T20" fmla="*/ 13818 w 489"/>
                <a:gd name="T21" fmla="*/ 4754 h 511"/>
                <a:gd name="T22" fmla="*/ 12463 w 489"/>
                <a:gd name="T23" fmla="*/ 5325 h 511"/>
                <a:gd name="T24" fmla="*/ 10795 w 489"/>
                <a:gd name="T25" fmla="*/ 5770 h 511"/>
                <a:gd name="T26" fmla="*/ 8993 w 489"/>
                <a:gd name="T27" fmla="*/ 6117 h 511"/>
                <a:gd name="T28" fmla="*/ 6968 w 489"/>
                <a:gd name="T29" fmla="*/ 6351 h 511"/>
                <a:gd name="T30" fmla="*/ 4877 w 489"/>
                <a:gd name="T31" fmla="*/ 6384 h 511"/>
                <a:gd name="T32" fmla="*/ 3341 w 489"/>
                <a:gd name="T33" fmla="*/ 6301 h 511"/>
                <a:gd name="T34" fmla="*/ 2263 w 489"/>
                <a:gd name="T35" fmla="*/ 6209 h 511"/>
                <a:gd name="T36" fmla="*/ 1338 w 489"/>
                <a:gd name="T37" fmla="*/ 6086 h 511"/>
                <a:gd name="T38" fmla="*/ 437 w 489"/>
                <a:gd name="T39" fmla="*/ 5952 h 511"/>
                <a:gd name="T40" fmla="*/ 645 w 489"/>
                <a:gd name="T41" fmla="*/ 6117 h 511"/>
                <a:gd name="T42" fmla="*/ 2148 w 489"/>
                <a:gd name="T43" fmla="*/ 6635 h 511"/>
                <a:gd name="T44" fmla="*/ 3871 w 489"/>
                <a:gd name="T45" fmla="*/ 6991 h 511"/>
                <a:gd name="T46" fmla="*/ 5780 w 489"/>
                <a:gd name="T47" fmla="*/ 7270 h 511"/>
                <a:gd name="T48" fmla="*/ 7976 w 489"/>
                <a:gd name="T49" fmla="*/ 7373 h 511"/>
                <a:gd name="T50" fmla="*/ 10047 w 489"/>
                <a:gd name="T51" fmla="*/ 7327 h 511"/>
                <a:gd name="T52" fmla="*/ 12000 w 489"/>
                <a:gd name="T53" fmla="*/ 7114 h 511"/>
                <a:gd name="T54" fmla="*/ 13846 w 489"/>
                <a:gd name="T55" fmla="*/ 6782 h 511"/>
                <a:gd name="T56" fmla="*/ 15461 w 489"/>
                <a:gd name="T57" fmla="*/ 6351 h 511"/>
                <a:gd name="T58" fmla="*/ 16827 w 489"/>
                <a:gd name="T59" fmla="*/ 5758 h 511"/>
                <a:gd name="T60" fmla="*/ 17874 w 489"/>
                <a:gd name="T61" fmla="*/ 5080 h 511"/>
                <a:gd name="T62" fmla="*/ 18560 w 489"/>
                <a:gd name="T63" fmla="*/ 4345 h 5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9"/>
                <a:gd name="T97" fmla="*/ 0 h 511"/>
                <a:gd name="T98" fmla="*/ 489 w 489"/>
                <a:gd name="T99" fmla="*/ 511 h 5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9" h="511">
                  <a:moveTo>
                    <a:pt x="486" y="273"/>
                  </a:moveTo>
                  <a:lnTo>
                    <a:pt x="489" y="232"/>
                  </a:lnTo>
                  <a:lnTo>
                    <a:pt x="485" y="190"/>
                  </a:lnTo>
                  <a:lnTo>
                    <a:pt x="476" y="151"/>
                  </a:lnTo>
                  <a:lnTo>
                    <a:pt x="460" y="115"/>
                  </a:lnTo>
                  <a:lnTo>
                    <a:pt x="440" y="80"/>
                  </a:lnTo>
                  <a:lnTo>
                    <a:pt x="415" y="49"/>
                  </a:lnTo>
                  <a:lnTo>
                    <a:pt x="386" y="23"/>
                  </a:lnTo>
                  <a:lnTo>
                    <a:pt x="353" y="0"/>
                  </a:lnTo>
                  <a:lnTo>
                    <a:pt x="368" y="22"/>
                  </a:lnTo>
                  <a:lnTo>
                    <a:pt x="381" y="45"/>
                  </a:lnTo>
                  <a:lnTo>
                    <a:pt x="393" y="70"/>
                  </a:lnTo>
                  <a:lnTo>
                    <a:pt x="401" y="96"/>
                  </a:lnTo>
                  <a:lnTo>
                    <a:pt x="407" y="122"/>
                  </a:lnTo>
                  <a:lnTo>
                    <a:pt x="410" y="149"/>
                  </a:lnTo>
                  <a:lnTo>
                    <a:pt x="410" y="176"/>
                  </a:lnTo>
                  <a:lnTo>
                    <a:pt x="407" y="205"/>
                  </a:lnTo>
                  <a:lnTo>
                    <a:pt x="402" y="232"/>
                  </a:lnTo>
                  <a:lnTo>
                    <a:pt x="394" y="258"/>
                  </a:lnTo>
                  <a:lnTo>
                    <a:pt x="384" y="284"/>
                  </a:lnTo>
                  <a:lnTo>
                    <a:pt x="372" y="307"/>
                  </a:lnTo>
                  <a:lnTo>
                    <a:pt x="358" y="329"/>
                  </a:lnTo>
                  <a:lnTo>
                    <a:pt x="341" y="350"/>
                  </a:lnTo>
                  <a:lnTo>
                    <a:pt x="323" y="368"/>
                  </a:lnTo>
                  <a:lnTo>
                    <a:pt x="302" y="385"/>
                  </a:lnTo>
                  <a:lnTo>
                    <a:pt x="280" y="400"/>
                  </a:lnTo>
                  <a:lnTo>
                    <a:pt x="258" y="413"/>
                  </a:lnTo>
                  <a:lnTo>
                    <a:pt x="233" y="424"/>
                  </a:lnTo>
                  <a:lnTo>
                    <a:pt x="207" y="432"/>
                  </a:lnTo>
                  <a:lnTo>
                    <a:pt x="181" y="438"/>
                  </a:lnTo>
                  <a:lnTo>
                    <a:pt x="155" y="441"/>
                  </a:lnTo>
                  <a:lnTo>
                    <a:pt x="127" y="442"/>
                  </a:lnTo>
                  <a:lnTo>
                    <a:pt x="100" y="439"/>
                  </a:lnTo>
                  <a:lnTo>
                    <a:pt x="87" y="437"/>
                  </a:lnTo>
                  <a:lnTo>
                    <a:pt x="72" y="434"/>
                  </a:lnTo>
                  <a:lnTo>
                    <a:pt x="59" y="430"/>
                  </a:lnTo>
                  <a:lnTo>
                    <a:pt x="48" y="426"/>
                  </a:lnTo>
                  <a:lnTo>
                    <a:pt x="35" y="421"/>
                  </a:lnTo>
                  <a:lnTo>
                    <a:pt x="23" y="416"/>
                  </a:lnTo>
                  <a:lnTo>
                    <a:pt x="11" y="411"/>
                  </a:lnTo>
                  <a:lnTo>
                    <a:pt x="0" y="404"/>
                  </a:lnTo>
                  <a:lnTo>
                    <a:pt x="17" y="424"/>
                  </a:lnTo>
                  <a:lnTo>
                    <a:pt x="35" y="442"/>
                  </a:lnTo>
                  <a:lnTo>
                    <a:pt x="56" y="459"/>
                  </a:lnTo>
                  <a:lnTo>
                    <a:pt x="78" y="473"/>
                  </a:lnTo>
                  <a:lnTo>
                    <a:pt x="100" y="485"/>
                  </a:lnTo>
                  <a:lnTo>
                    <a:pt x="124" y="495"/>
                  </a:lnTo>
                  <a:lnTo>
                    <a:pt x="150" y="503"/>
                  </a:lnTo>
                  <a:lnTo>
                    <a:pt x="178" y="508"/>
                  </a:lnTo>
                  <a:lnTo>
                    <a:pt x="206" y="511"/>
                  </a:lnTo>
                  <a:lnTo>
                    <a:pt x="233" y="511"/>
                  </a:lnTo>
                  <a:lnTo>
                    <a:pt x="261" y="507"/>
                  </a:lnTo>
                  <a:lnTo>
                    <a:pt x="287" y="502"/>
                  </a:lnTo>
                  <a:lnTo>
                    <a:pt x="311" y="493"/>
                  </a:lnTo>
                  <a:lnTo>
                    <a:pt x="336" y="482"/>
                  </a:lnTo>
                  <a:lnTo>
                    <a:pt x="359" y="469"/>
                  </a:lnTo>
                  <a:lnTo>
                    <a:pt x="381" y="455"/>
                  </a:lnTo>
                  <a:lnTo>
                    <a:pt x="401" y="438"/>
                  </a:lnTo>
                  <a:lnTo>
                    <a:pt x="419" y="419"/>
                  </a:lnTo>
                  <a:lnTo>
                    <a:pt x="436" y="399"/>
                  </a:lnTo>
                  <a:lnTo>
                    <a:pt x="450" y="376"/>
                  </a:lnTo>
                  <a:lnTo>
                    <a:pt x="463" y="352"/>
                  </a:lnTo>
                  <a:lnTo>
                    <a:pt x="473" y="328"/>
                  </a:lnTo>
                  <a:lnTo>
                    <a:pt x="481" y="301"/>
                  </a:lnTo>
                  <a:lnTo>
                    <a:pt x="486" y="273"/>
                  </a:lnTo>
                  <a:close/>
                </a:path>
              </a:pathLst>
            </a:custGeom>
            <a:solidFill>
              <a:srgbClr val="60C6F7"/>
            </a:solidFill>
            <a:ln w="9525">
              <a:noFill/>
              <a:round/>
              <a:headEnd/>
              <a:tailEnd/>
            </a:ln>
          </p:spPr>
          <p:txBody>
            <a:bodyPr/>
            <a:lstStyle/>
            <a:p>
              <a:endParaRPr lang="en-US"/>
            </a:p>
          </p:txBody>
        </p:sp>
        <p:sp>
          <p:nvSpPr>
            <p:cNvPr id="120849" name="Freeform 13"/>
            <p:cNvSpPr>
              <a:spLocks/>
            </p:cNvSpPr>
            <p:nvPr/>
          </p:nvSpPr>
          <p:spPr bwMode="auto">
            <a:xfrm>
              <a:off x="157" y="290"/>
              <a:ext cx="563" cy="547"/>
            </a:xfrm>
            <a:custGeom>
              <a:avLst/>
              <a:gdLst>
                <a:gd name="T0" fmla="*/ 7199 w 469"/>
                <a:gd name="T1" fmla="*/ 6820 h 479"/>
                <a:gd name="T2" fmla="*/ 9268 w 469"/>
                <a:gd name="T3" fmla="*/ 6749 h 479"/>
                <a:gd name="T4" fmla="*/ 11268 w 469"/>
                <a:gd name="T5" fmla="*/ 6553 h 479"/>
                <a:gd name="T6" fmla="*/ 13121 w 469"/>
                <a:gd name="T7" fmla="*/ 6209 h 479"/>
                <a:gd name="T8" fmla="*/ 14747 w 469"/>
                <a:gd name="T9" fmla="*/ 5769 h 479"/>
                <a:gd name="T10" fmla="*/ 16097 w 469"/>
                <a:gd name="T11" fmla="*/ 5197 h 479"/>
                <a:gd name="T12" fmla="*/ 17124 w 469"/>
                <a:gd name="T13" fmla="*/ 4577 h 479"/>
                <a:gd name="T14" fmla="*/ 17794 w 469"/>
                <a:gd name="T15" fmla="*/ 3831 h 479"/>
                <a:gd name="T16" fmla="*/ 18099 w 469"/>
                <a:gd name="T17" fmla="*/ 3011 h 479"/>
                <a:gd name="T18" fmla="*/ 17960 w 469"/>
                <a:gd name="T19" fmla="*/ 2278 h 479"/>
                <a:gd name="T20" fmla="*/ 17465 w 469"/>
                <a:gd name="T21" fmla="*/ 1530 h 479"/>
                <a:gd name="T22" fmla="*/ 16484 w 469"/>
                <a:gd name="T23" fmla="*/ 830 h 479"/>
                <a:gd name="T24" fmla="*/ 15403 w 469"/>
                <a:gd name="T25" fmla="*/ 423 h 479"/>
                <a:gd name="T26" fmla="*/ 14574 w 469"/>
                <a:gd name="T27" fmla="*/ 284 h 479"/>
                <a:gd name="T28" fmla="*/ 13526 w 469"/>
                <a:gd name="T29" fmla="*/ 160 h 479"/>
                <a:gd name="T30" fmla="*/ 12547 w 469"/>
                <a:gd name="T31" fmla="*/ 64 h 479"/>
                <a:gd name="T32" fmla="*/ 10944 w 469"/>
                <a:gd name="T33" fmla="*/ 0 h 479"/>
                <a:gd name="T34" fmla="*/ 8829 w 469"/>
                <a:gd name="T35" fmla="*/ 64 h 479"/>
                <a:gd name="T36" fmla="*/ 6887 w 469"/>
                <a:gd name="T37" fmla="*/ 239 h 479"/>
                <a:gd name="T38" fmla="*/ 5000 w 469"/>
                <a:gd name="T39" fmla="*/ 588 h 479"/>
                <a:gd name="T40" fmla="*/ 3436 w 469"/>
                <a:gd name="T41" fmla="*/ 1030 h 479"/>
                <a:gd name="T42" fmla="*/ 2112 w 469"/>
                <a:gd name="T43" fmla="*/ 1595 h 479"/>
                <a:gd name="T44" fmla="*/ 984 w 469"/>
                <a:gd name="T45" fmla="*/ 2225 h 479"/>
                <a:gd name="T46" fmla="*/ 310 w 469"/>
                <a:gd name="T47" fmla="*/ 2970 h 479"/>
                <a:gd name="T48" fmla="*/ 0 w 469"/>
                <a:gd name="T49" fmla="*/ 3751 h 479"/>
                <a:gd name="T50" fmla="*/ 149 w 469"/>
                <a:gd name="T51" fmla="*/ 4532 h 479"/>
                <a:gd name="T52" fmla="*/ 756 w 469"/>
                <a:gd name="T53" fmla="*/ 5285 h 479"/>
                <a:gd name="T54" fmla="*/ 1654 w 469"/>
                <a:gd name="T55" fmla="*/ 5969 h 479"/>
                <a:gd name="T56" fmla="*/ 2690 w 469"/>
                <a:gd name="T57" fmla="*/ 6376 h 479"/>
                <a:gd name="T58" fmla="*/ 3653 w 469"/>
                <a:gd name="T59" fmla="*/ 6515 h 479"/>
                <a:gd name="T60" fmla="*/ 4556 w 469"/>
                <a:gd name="T61" fmla="*/ 6647 h 479"/>
                <a:gd name="T62" fmla="*/ 5643 w 469"/>
                <a:gd name="T63" fmla="*/ 6741 h 4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9"/>
                <a:gd name="T97" fmla="*/ 0 h 479"/>
                <a:gd name="T98" fmla="*/ 469 w 469"/>
                <a:gd name="T99" fmla="*/ 479 h 4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9" h="479">
                  <a:moveTo>
                    <a:pt x="159" y="476"/>
                  </a:moveTo>
                  <a:lnTo>
                    <a:pt x="186" y="479"/>
                  </a:lnTo>
                  <a:lnTo>
                    <a:pt x="214" y="478"/>
                  </a:lnTo>
                  <a:lnTo>
                    <a:pt x="240" y="475"/>
                  </a:lnTo>
                  <a:lnTo>
                    <a:pt x="266" y="469"/>
                  </a:lnTo>
                  <a:lnTo>
                    <a:pt x="292" y="461"/>
                  </a:lnTo>
                  <a:lnTo>
                    <a:pt x="317" y="450"/>
                  </a:lnTo>
                  <a:lnTo>
                    <a:pt x="339" y="437"/>
                  </a:lnTo>
                  <a:lnTo>
                    <a:pt x="361" y="422"/>
                  </a:lnTo>
                  <a:lnTo>
                    <a:pt x="382" y="405"/>
                  </a:lnTo>
                  <a:lnTo>
                    <a:pt x="400" y="387"/>
                  </a:lnTo>
                  <a:lnTo>
                    <a:pt x="417" y="366"/>
                  </a:lnTo>
                  <a:lnTo>
                    <a:pt x="431" y="344"/>
                  </a:lnTo>
                  <a:lnTo>
                    <a:pt x="443" y="321"/>
                  </a:lnTo>
                  <a:lnTo>
                    <a:pt x="453" y="295"/>
                  </a:lnTo>
                  <a:lnTo>
                    <a:pt x="461" y="269"/>
                  </a:lnTo>
                  <a:lnTo>
                    <a:pt x="466" y="242"/>
                  </a:lnTo>
                  <a:lnTo>
                    <a:pt x="469" y="213"/>
                  </a:lnTo>
                  <a:lnTo>
                    <a:pt x="469" y="186"/>
                  </a:lnTo>
                  <a:lnTo>
                    <a:pt x="466" y="159"/>
                  </a:lnTo>
                  <a:lnTo>
                    <a:pt x="460" y="133"/>
                  </a:lnTo>
                  <a:lnTo>
                    <a:pt x="452" y="107"/>
                  </a:lnTo>
                  <a:lnTo>
                    <a:pt x="440" y="82"/>
                  </a:lnTo>
                  <a:lnTo>
                    <a:pt x="427" y="59"/>
                  </a:lnTo>
                  <a:lnTo>
                    <a:pt x="412" y="37"/>
                  </a:lnTo>
                  <a:lnTo>
                    <a:pt x="400" y="30"/>
                  </a:lnTo>
                  <a:lnTo>
                    <a:pt x="388" y="25"/>
                  </a:lnTo>
                  <a:lnTo>
                    <a:pt x="377" y="20"/>
                  </a:lnTo>
                  <a:lnTo>
                    <a:pt x="364" y="15"/>
                  </a:lnTo>
                  <a:lnTo>
                    <a:pt x="351" y="11"/>
                  </a:lnTo>
                  <a:lnTo>
                    <a:pt x="338" y="7"/>
                  </a:lnTo>
                  <a:lnTo>
                    <a:pt x="325" y="4"/>
                  </a:lnTo>
                  <a:lnTo>
                    <a:pt x="310" y="3"/>
                  </a:lnTo>
                  <a:lnTo>
                    <a:pt x="283" y="0"/>
                  </a:lnTo>
                  <a:lnTo>
                    <a:pt x="256" y="0"/>
                  </a:lnTo>
                  <a:lnTo>
                    <a:pt x="229" y="4"/>
                  </a:lnTo>
                  <a:lnTo>
                    <a:pt x="203" y="9"/>
                  </a:lnTo>
                  <a:lnTo>
                    <a:pt x="178" y="17"/>
                  </a:lnTo>
                  <a:lnTo>
                    <a:pt x="154" y="29"/>
                  </a:lnTo>
                  <a:lnTo>
                    <a:pt x="130" y="41"/>
                  </a:lnTo>
                  <a:lnTo>
                    <a:pt x="109" y="56"/>
                  </a:lnTo>
                  <a:lnTo>
                    <a:pt x="89" y="73"/>
                  </a:lnTo>
                  <a:lnTo>
                    <a:pt x="70" y="91"/>
                  </a:lnTo>
                  <a:lnTo>
                    <a:pt x="54" y="112"/>
                  </a:lnTo>
                  <a:lnTo>
                    <a:pt x="39" y="134"/>
                  </a:lnTo>
                  <a:lnTo>
                    <a:pt x="26" y="157"/>
                  </a:lnTo>
                  <a:lnTo>
                    <a:pt x="16" y="182"/>
                  </a:lnTo>
                  <a:lnTo>
                    <a:pt x="8" y="208"/>
                  </a:lnTo>
                  <a:lnTo>
                    <a:pt x="3" y="235"/>
                  </a:lnTo>
                  <a:lnTo>
                    <a:pt x="0" y="264"/>
                  </a:lnTo>
                  <a:lnTo>
                    <a:pt x="2" y="292"/>
                  </a:lnTo>
                  <a:lnTo>
                    <a:pt x="4" y="319"/>
                  </a:lnTo>
                  <a:lnTo>
                    <a:pt x="11" y="345"/>
                  </a:lnTo>
                  <a:lnTo>
                    <a:pt x="19" y="371"/>
                  </a:lnTo>
                  <a:lnTo>
                    <a:pt x="30" y="396"/>
                  </a:lnTo>
                  <a:lnTo>
                    <a:pt x="43" y="419"/>
                  </a:lnTo>
                  <a:lnTo>
                    <a:pt x="59" y="441"/>
                  </a:lnTo>
                  <a:lnTo>
                    <a:pt x="70" y="448"/>
                  </a:lnTo>
                  <a:lnTo>
                    <a:pt x="82" y="453"/>
                  </a:lnTo>
                  <a:lnTo>
                    <a:pt x="94" y="458"/>
                  </a:lnTo>
                  <a:lnTo>
                    <a:pt x="107" y="463"/>
                  </a:lnTo>
                  <a:lnTo>
                    <a:pt x="118" y="467"/>
                  </a:lnTo>
                  <a:lnTo>
                    <a:pt x="131" y="471"/>
                  </a:lnTo>
                  <a:lnTo>
                    <a:pt x="146" y="474"/>
                  </a:lnTo>
                  <a:lnTo>
                    <a:pt x="159" y="476"/>
                  </a:lnTo>
                  <a:close/>
                </a:path>
              </a:pathLst>
            </a:custGeom>
            <a:solidFill>
              <a:srgbClr val="9BEDFF"/>
            </a:solidFill>
            <a:ln w="9525">
              <a:noFill/>
              <a:round/>
              <a:headEnd/>
              <a:tailEnd/>
            </a:ln>
          </p:spPr>
          <p:txBody>
            <a:bodyPr/>
            <a:lstStyle/>
            <a:p>
              <a:endParaRPr lang="en-US"/>
            </a:p>
          </p:txBody>
        </p:sp>
        <p:sp>
          <p:nvSpPr>
            <p:cNvPr id="120850" name="Freeform 14"/>
            <p:cNvSpPr>
              <a:spLocks/>
            </p:cNvSpPr>
            <p:nvPr/>
          </p:nvSpPr>
          <p:spPr bwMode="auto">
            <a:xfrm>
              <a:off x="516" y="313"/>
              <a:ext cx="83" cy="104"/>
            </a:xfrm>
            <a:custGeom>
              <a:avLst/>
              <a:gdLst>
                <a:gd name="T0" fmla="*/ 1413 w 69"/>
                <a:gd name="T1" fmla="*/ 2 h 91"/>
                <a:gd name="T2" fmla="*/ 1506 w 69"/>
                <a:gd name="T3" fmla="*/ 64 h 91"/>
                <a:gd name="T4" fmla="*/ 1747 w 69"/>
                <a:gd name="T5" fmla="*/ 109 h 91"/>
                <a:gd name="T6" fmla="*/ 2026 w 69"/>
                <a:gd name="T7" fmla="*/ 186 h 91"/>
                <a:gd name="T8" fmla="*/ 2340 w 69"/>
                <a:gd name="T9" fmla="*/ 278 h 91"/>
                <a:gd name="T10" fmla="*/ 2622 w 69"/>
                <a:gd name="T11" fmla="*/ 406 h 91"/>
                <a:gd name="T12" fmla="*/ 2759 w 69"/>
                <a:gd name="T13" fmla="*/ 529 h 91"/>
                <a:gd name="T14" fmla="*/ 2708 w 69"/>
                <a:gd name="T15" fmla="*/ 637 h 91"/>
                <a:gd name="T16" fmla="*/ 2460 w 69"/>
                <a:gd name="T17" fmla="*/ 767 h 91"/>
                <a:gd name="T18" fmla="*/ 2101 w 69"/>
                <a:gd name="T19" fmla="*/ 877 h 91"/>
                <a:gd name="T20" fmla="*/ 1960 w 69"/>
                <a:gd name="T21" fmla="*/ 1000 h 91"/>
                <a:gd name="T22" fmla="*/ 1945 w 69"/>
                <a:gd name="T23" fmla="*/ 1088 h 91"/>
                <a:gd name="T24" fmla="*/ 1792 w 69"/>
                <a:gd name="T25" fmla="*/ 1229 h 91"/>
                <a:gd name="T26" fmla="*/ 1452 w 69"/>
                <a:gd name="T27" fmla="*/ 1309 h 91"/>
                <a:gd name="T28" fmla="*/ 1043 w 69"/>
                <a:gd name="T29" fmla="*/ 1265 h 91"/>
                <a:gd name="T30" fmla="*/ 834 w 69"/>
                <a:gd name="T31" fmla="*/ 1143 h 91"/>
                <a:gd name="T32" fmla="*/ 936 w 69"/>
                <a:gd name="T33" fmla="*/ 969 h 91"/>
                <a:gd name="T34" fmla="*/ 1126 w 69"/>
                <a:gd name="T35" fmla="*/ 808 h 91"/>
                <a:gd name="T36" fmla="*/ 1207 w 69"/>
                <a:gd name="T37" fmla="*/ 637 h 91"/>
                <a:gd name="T38" fmla="*/ 977 w 69"/>
                <a:gd name="T39" fmla="*/ 557 h 91"/>
                <a:gd name="T40" fmla="*/ 387 w 69"/>
                <a:gd name="T41" fmla="*/ 529 h 91"/>
                <a:gd name="T42" fmla="*/ 154 w 69"/>
                <a:gd name="T43" fmla="*/ 514 h 91"/>
                <a:gd name="T44" fmla="*/ 0 w 69"/>
                <a:gd name="T45" fmla="*/ 450 h 91"/>
                <a:gd name="T46" fmla="*/ 0 w 69"/>
                <a:gd name="T47" fmla="*/ 345 h 91"/>
                <a:gd name="T48" fmla="*/ 154 w 69"/>
                <a:gd name="T49" fmla="*/ 264 h 91"/>
                <a:gd name="T50" fmla="*/ 372 w 69"/>
                <a:gd name="T51" fmla="*/ 143 h 91"/>
                <a:gd name="T52" fmla="*/ 598 w 69"/>
                <a:gd name="T53" fmla="*/ 73 h 91"/>
                <a:gd name="T54" fmla="*/ 936 w 69"/>
                <a:gd name="T55" fmla="*/ 1 h 91"/>
                <a:gd name="T56" fmla="*/ 1252 w 69"/>
                <a:gd name="T57" fmla="*/ 0 h 91"/>
                <a:gd name="T58" fmla="*/ 1413 w 69"/>
                <a:gd name="T59" fmla="*/ 2 h 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
                <a:gd name="T91" fmla="*/ 0 h 91"/>
                <a:gd name="T92" fmla="*/ 69 w 69"/>
                <a:gd name="T93" fmla="*/ 91 h 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 h="91">
                  <a:moveTo>
                    <a:pt x="35" y="2"/>
                  </a:moveTo>
                  <a:lnTo>
                    <a:pt x="37" y="4"/>
                  </a:lnTo>
                  <a:lnTo>
                    <a:pt x="43" y="8"/>
                  </a:lnTo>
                  <a:lnTo>
                    <a:pt x="50" y="13"/>
                  </a:lnTo>
                  <a:lnTo>
                    <a:pt x="58" y="19"/>
                  </a:lnTo>
                  <a:lnTo>
                    <a:pt x="65" y="28"/>
                  </a:lnTo>
                  <a:lnTo>
                    <a:pt x="69" y="36"/>
                  </a:lnTo>
                  <a:lnTo>
                    <a:pt x="67" y="45"/>
                  </a:lnTo>
                  <a:lnTo>
                    <a:pt x="61" y="53"/>
                  </a:lnTo>
                  <a:lnTo>
                    <a:pt x="52" y="61"/>
                  </a:lnTo>
                  <a:lnTo>
                    <a:pt x="49" y="69"/>
                  </a:lnTo>
                  <a:lnTo>
                    <a:pt x="48" y="76"/>
                  </a:lnTo>
                  <a:lnTo>
                    <a:pt x="44" y="85"/>
                  </a:lnTo>
                  <a:lnTo>
                    <a:pt x="36" y="91"/>
                  </a:lnTo>
                  <a:lnTo>
                    <a:pt x="27" y="88"/>
                  </a:lnTo>
                  <a:lnTo>
                    <a:pt x="21" y="79"/>
                  </a:lnTo>
                  <a:lnTo>
                    <a:pt x="23" y="67"/>
                  </a:lnTo>
                  <a:lnTo>
                    <a:pt x="28" y="56"/>
                  </a:lnTo>
                  <a:lnTo>
                    <a:pt x="30" y="45"/>
                  </a:lnTo>
                  <a:lnTo>
                    <a:pt x="24" y="39"/>
                  </a:lnTo>
                  <a:lnTo>
                    <a:pt x="10" y="36"/>
                  </a:lnTo>
                  <a:lnTo>
                    <a:pt x="4" y="35"/>
                  </a:lnTo>
                  <a:lnTo>
                    <a:pt x="0" y="31"/>
                  </a:lnTo>
                  <a:lnTo>
                    <a:pt x="0" y="24"/>
                  </a:lnTo>
                  <a:lnTo>
                    <a:pt x="4" y="18"/>
                  </a:lnTo>
                  <a:lnTo>
                    <a:pt x="9" y="10"/>
                  </a:lnTo>
                  <a:lnTo>
                    <a:pt x="15" y="5"/>
                  </a:lnTo>
                  <a:lnTo>
                    <a:pt x="23" y="1"/>
                  </a:lnTo>
                  <a:lnTo>
                    <a:pt x="31" y="0"/>
                  </a:lnTo>
                  <a:lnTo>
                    <a:pt x="35" y="2"/>
                  </a:lnTo>
                  <a:close/>
                </a:path>
              </a:pathLst>
            </a:custGeom>
            <a:solidFill>
              <a:srgbClr val="8C6021"/>
            </a:solidFill>
            <a:ln w="9525">
              <a:noFill/>
              <a:round/>
              <a:headEnd/>
              <a:tailEnd/>
            </a:ln>
          </p:spPr>
          <p:txBody>
            <a:bodyPr/>
            <a:lstStyle/>
            <a:p>
              <a:endParaRPr lang="en-US"/>
            </a:p>
          </p:txBody>
        </p:sp>
        <p:sp>
          <p:nvSpPr>
            <p:cNvPr id="120851" name="Freeform 15"/>
            <p:cNvSpPr>
              <a:spLocks/>
            </p:cNvSpPr>
            <p:nvPr/>
          </p:nvSpPr>
          <p:spPr bwMode="auto">
            <a:xfrm>
              <a:off x="450" y="326"/>
              <a:ext cx="49" cy="43"/>
            </a:xfrm>
            <a:custGeom>
              <a:avLst/>
              <a:gdLst>
                <a:gd name="T0" fmla="*/ 553 w 41"/>
                <a:gd name="T1" fmla="*/ 257 h 38"/>
                <a:gd name="T2" fmla="*/ 535 w 41"/>
                <a:gd name="T3" fmla="*/ 260 h 38"/>
                <a:gd name="T4" fmla="*/ 535 w 41"/>
                <a:gd name="T5" fmla="*/ 333 h 38"/>
                <a:gd name="T6" fmla="*/ 613 w 41"/>
                <a:gd name="T7" fmla="*/ 389 h 38"/>
                <a:gd name="T8" fmla="*/ 913 w 41"/>
                <a:gd name="T9" fmla="*/ 447 h 38"/>
                <a:gd name="T10" fmla="*/ 1304 w 41"/>
                <a:gd name="T11" fmla="*/ 440 h 38"/>
                <a:gd name="T12" fmla="*/ 1478 w 41"/>
                <a:gd name="T13" fmla="*/ 333 h 38"/>
                <a:gd name="T14" fmla="*/ 1348 w 41"/>
                <a:gd name="T15" fmla="*/ 186 h 38"/>
                <a:gd name="T16" fmla="*/ 1047 w 41"/>
                <a:gd name="T17" fmla="*/ 69 h 38"/>
                <a:gd name="T18" fmla="*/ 553 w 41"/>
                <a:gd name="T19" fmla="*/ 0 h 38"/>
                <a:gd name="T20" fmla="*/ 210 w 41"/>
                <a:gd name="T21" fmla="*/ 0 h 38"/>
                <a:gd name="T22" fmla="*/ 0 w 41"/>
                <a:gd name="T23" fmla="*/ 54 h 38"/>
                <a:gd name="T24" fmla="*/ 2 w 41"/>
                <a:gd name="T25" fmla="*/ 78 h 38"/>
                <a:gd name="T26" fmla="*/ 300 w 41"/>
                <a:gd name="T27" fmla="*/ 113 h 38"/>
                <a:gd name="T28" fmla="*/ 463 w 41"/>
                <a:gd name="T29" fmla="*/ 145 h 38"/>
                <a:gd name="T30" fmla="*/ 613 w 41"/>
                <a:gd name="T31" fmla="*/ 186 h 38"/>
                <a:gd name="T32" fmla="*/ 553 w 41"/>
                <a:gd name="T33" fmla="*/ 257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38"/>
                <a:gd name="T53" fmla="*/ 41 w 41"/>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38">
                  <a:moveTo>
                    <a:pt x="16" y="21"/>
                  </a:moveTo>
                  <a:lnTo>
                    <a:pt x="15" y="22"/>
                  </a:lnTo>
                  <a:lnTo>
                    <a:pt x="15" y="28"/>
                  </a:lnTo>
                  <a:lnTo>
                    <a:pt x="17" y="33"/>
                  </a:lnTo>
                  <a:lnTo>
                    <a:pt x="26" y="38"/>
                  </a:lnTo>
                  <a:lnTo>
                    <a:pt x="37" y="37"/>
                  </a:lnTo>
                  <a:lnTo>
                    <a:pt x="41" y="28"/>
                  </a:lnTo>
                  <a:lnTo>
                    <a:pt x="38" y="16"/>
                  </a:lnTo>
                  <a:lnTo>
                    <a:pt x="29" y="6"/>
                  </a:lnTo>
                  <a:lnTo>
                    <a:pt x="16" y="0"/>
                  </a:lnTo>
                  <a:lnTo>
                    <a:pt x="6" y="0"/>
                  </a:lnTo>
                  <a:lnTo>
                    <a:pt x="0" y="4"/>
                  </a:lnTo>
                  <a:lnTo>
                    <a:pt x="2" y="7"/>
                  </a:lnTo>
                  <a:lnTo>
                    <a:pt x="8" y="10"/>
                  </a:lnTo>
                  <a:lnTo>
                    <a:pt x="13" y="12"/>
                  </a:lnTo>
                  <a:lnTo>
                    <a:pt x="17" y="16"/>
                  </a:lnTo>
                  <a:lnTo>
                    <a:pt x="16" y="21"/>
                  </a:lnTo>
                  <a:close/>
                </a:path>
              </a:pathLst>
            </a:custGeom>
            <a:solidFill>
              <a:srgbClr val="8C6021"/>
            </a:solidFill>
            <a:ln w="9525">
              <a:noFill/>
              <a:round/>
              <a:headEnd/>
              <a:tailEnd/>
            </a:ln>
          </p:spPr>
          <p:txBody>
            <a:bodyPr/>
            <a:lstStyle/>
            <a:p>
              <a:endParaRPr lang="en-US"/>
            </a:p>
          </p:txBody>
        </p:sp>
        <p:sp>
          <p:nvSpPr>
            <p:cNvPr id="120852" name="Freeform 16"/>
            <p:cNvSpPr>
              <a:spLocks/>
            </p:cNvSpPr>
            <p:nvPr/>
          </p:nvSpPr>
          <p:spPr bwMode="auto">
            <a:xfrm>
              <a:off x="408" y="319"/>
              <a:ext cx="29" cy="10"/>
            </a:xfrm>
            <a:custGeom>
              <a:avLst/>
              <a:gdLst>
                <a:gd name="T0" fmla="*/ 898 w 24"/>
                <a:gd name="T1" fmla="*/ 4 h 9"/>
                <a:gd name="T2" fmla="*/ 888 w 24"/>
                <a:gd name="T3" fmla="*/ 3 h 9"/>
                <a:gd name="T4" fmla="*/ 684 w 24"/>
                <a:gd name="T5" fmla="*/ 1 h 9"/>
                <a:gd name="T6" fmla="*/ 387 w 24"/>
                <a:gd name="T7" fmla="*/ 0 h 9"/>
                <a:gd name="T8" fmla="*/ 2 w 24"/>
                <a:gd name="T9" fmla="*/ 1 h 9"/>
                <a:gd name="T10" fmla="*/ 0 w 24"/>
                <a:gd name="T11" fmla="*/ 3 h 9"/>
                <a:gd name="T12" fmla="*/ 150 w 24"/>
                <a:gd name="T13" fmla="*/ 46 h 9"/>
                <a:gd name="T14" fmla="*/ 387 w 24"/>
                <a:gd name="T15" fmla="*/ 51 h 9"/>
                <a:gd name="T16" fmla="*/ 582 w 24"/>
                <a:gd name="T17" fmla="*/ 63 h 9"/>
                <a:gd name="T18" fmla="*/ 827 w 24"/>
                <a:gd name="T19" fmla="*/ 70 h 9"/>
                <a:gd name="T20" fmla="*/ 999 w 24"/>
                <a:gd name="T21" fmla="*/ 70 h 9"/>
                <a:gd name="T22" fmla="*/ 1073 w 24"/>
                <a:gd name="T23" fmla="*/ 63 h 9"/>
                <a:gd name="T24" fmla="*/ 898 w 24"/>
                <a:gd name="T25" fmla="*/ 4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9"/>
                <a:gd name="T41" fmla="*/ 24 w 24"/>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9">
                  <a:moveTo>
                    <a:pt x="21" y="4"/>
                  </a:moveTo>
                  <a:lnTo>
                    <a:pt x="20" y="3"/>
                  </a:lnTo>
                  <a:lnTo>
                    <a:pt x="15" y="1"/>
                  </a:lnTo>
                  <a:lnTo>
                    <a:pt x="8" y="0"/>
                  </a:lnTo>
                  <a:lnTo>
                    <a:pt x="2" y="1"/>
                  </a:lnTo>
                  <a:lnTo>
                    <a:pt x="0" y="3"/>
                  </a:lnTo>
                  <a:lnTo>
                    <a:pt x="3" y="5"/>
                  </a:lnTo>
                  <a:lnTo>
                    <a:pt x="8" y="6"/>
                  </a:lnTo>
                  <a:lnTo>
                    <a:pt x="13" y="8"/>
                  </a:lnTo>
                  <a:lnTo>
                    <a:pt x="18" y="9"/>
                  </a:lnTo>
                  <a:lnTo>
                    <a:pt x="22" y="9"/>
                  </a:lnTo>
                  <a:lnTo>
                    <a:pt x="24" y="8"/>
                  </a:lnTo>
                  <a:lnTo>
                    <a:pt x="21" y="4"/>
                  </a:lnTo>
                  <a:close/>
                </a:path>
              </a:pathLst>
            </a:custGeom>
            <a:solidFill>
              <a:srgbClr val="8C6021"/>
            </a:solidFill>
            <a:ln w="9525">
              <a:noFill/>
              <a:round/>
              <a:headEnd/>
              <a:tailEnd/>
            </a:ln>
          </p:spPr>
          <p:txBody>
            <a:bodyPr/>
            <a:lstStyle/>
            <a:p>
              <a:endParaRPr lang="en-US"/>
            </a:p>
          </p:txBody>
        </p:sp>
        <p:sp>
          <p:nvSpPr>
            <p:cNvPr id="120853" name="Freeform 17"/>
            <p:cNvSpPr>
              <a:spLocks/>
            </p:cNvSpPr>
            <p:nvPr/>
          </p:nvSpPr>
          <p:spPr bwMode="auto">
            <a:xfrm>
              <a:off x="238" y="334"/>
              <a:ext cx="283" cy="539"/>
            </a:xfrm>
            <a:custGeom>
              <a:avLst/>
              <a:gdLst>
                <a:gd name="T0" fmla="*/ 2 w 236"/>
                <a:gd name="T1" fmla="*/ 1739 h 473"/>
                <a:gd name="T2" fmla="*/ 534 w 236"/>
                <a:gd name="T3" fmla="*/ 2139 h 473"/>
                <a:gd name="T4" fmla="*/ 748 w 236"/>
                <a:gd name="T5" fmla="*/ 2501 h 473"/>
                <a:gd name="T6" fmla="*/ 1543 w 236"/>
                <a:gd name="T7" fmla="*/ 2755 h 473"/>
                <a:gd name="T8" fmla="*/ 2735 w 236"/>
                <a:gd name="T9" fmla="*/ 3089 h 473"/>
                <a:gd name="T10" fmla="*/ 3655 w 236"/>
                <a:gd name="T11" fmla="*/ 3255 h 473"/>
                <a:gd name="T12" fmla="*/ 3324 w 236"/>
                <a:gd name="T13" fmla="*/ 3520 h 473"/>
                <a:gd name="T14" fmla="*/ 3003 w 236"/>
                <a:gd name="T15" fmla="*/ 3884 h 473"/>
                <a:gd name="T16" fmla="*/ 3420 w 236"/>
                <a:gd name="T17" fmla="*/ 4302 h 473"/>
                <a:gd name="T18" fmla="*/ 4331 w 236"/>
                <a:gd name="T19" fmla="*/ 4739 h 473"/>
                <a:gd name="T20" fmla="*/ 4318 w 236"/>
                <a:gd name="T21" fmla="*/ 6014 h 473"/>
                <a:gd name="T22" fmla="*/ 5319 w 236"/>
                <a:gd name="T23" fmla="*/ 6455 h 473"/>
                <a:gd name="T24" fmla="*/ 5178 w 236"/>
                <a:gd name="T25" fmla="*/ 6116 h 473"/>
                <a:gd name="T26" fmla="*/ 6052 w 236"/>
                <a:gd name="T27" fmla="*/ 5692 h 473"/>
                <a:gd name="T28" fmla="*/ 6511 w 236"/>
                <a:gd name="T29" fmla="*/ 5400 h 473"/>
                <a:gd name="T30" fmla="*/ 7020 w 236"/>
                <a:gd name="T31" fmla="*/ 5127 h 473"/>
                <a:gd name="T32" fmla="*/ 8088 w 236"/>
                <a:gd name="T33" fmla="*/ 4813 h 473"/>
                <a:gd name="T34" fmla="*/ 8929 w 236"/>
                <a:gd name="T35" fmla="*/ 4291 h 473"/>
                <a:gd name="T36" fmla="*/ 8520 w 236"/>
                <a:gd name="T37" fmla="*/ 4048 h 473"/>
                <a:gd name="T38" fmla="*/ 7597 w 236"/>
                <a:gd name="T39" fmla="*/ 3829 h 473"/>
                <a:gd name="T40" fmla="*/ 6822 w 236"/>
                <a:gd name="T41" fmla="*/ 3446 h 473"/>
                <a:gd name="T42" fmla="*/ 5956 w 236"/>
                <a:gd name="T43" fmla="*/ 3203 h 473"/>
                <a:gd name="T44" fmla="*/ 5045 w 236"/>
                <a:gd name="T45" fmla="*/ 3139 h 473"/>
                <a:gd name="T46" fmla="*/ 4120 w 236"/>
                <a:gd name="T47" fmla="*/ 3139 h 473"/>
                <a:gd name="T48" fmla="*/ 3454 w 236"/>
                <a:gd name="T49" fmla="*/ 3139 h 473"/>
                <a:gd name="T50" fmla="*/ 3342 w 236"/>
                <a:gd name="T51" fmla="*/ 2933 h 473"/>
                <a:gd name="T52" fmla="*/ 3342 w 236"/>
                <a:gd name="T53" fmla="*/ 2777 h 473"/>
                <a:gd name="T54" fmla="*/ 3149 w 236"/>
                <a:gd name="T55" fmla="*/ 2711 h 473"/>
                <a:gd name="T56" fmla="*/ 3048 w 236"/>
                <a:gd name="T57" fmla="*/ 2506 h 473"/>
                <a:gd name="T58" fmla="*/ 2167 w 236"/>
                <a:gd name="T59" fmla="*/ 2557 h 473"/>
                <a:gd name="T60" fmla="*/ 2312 w 236"/>
                <a:gd name="T61" fmla="*/ 2199 h 473"/>
                <a:gd name="T62" fmla="*/ 3003 w 236"/>
                <a:gd name="T63" fmla="*/ 2091 h 473"/>
                <a:gd name="T64" fmla="*/ 3738 w 236"/>
                <a:gd name="T65" fmla="*/ 2139 h 473"/>
                <a:gd name="T66" fmla="*/ 4008 w 236"/>
                <a:gd name="T67" fmla="*/ 2324 h 473"/>
                <a:gd name="T68" fmla="*/ 4331 w 236"/>
                <a:gd name="T69" fmla="*/ 2379 h 473"/>
                <a:gd name="T70" fmla="*/ 4486 w 236"/>
                <a:gd name="T71" fmla="*/ 2133 h 473"/>
                <a:gd name="T72" fmla="*/ 5430 w 236"/>
                <a:gd name="T73" fmla="*/ 1835 h 473"/>
                <a:gd name="T74" fmla="*/ 6450 w 236"/>
                <a:gd name="T75" fmla="*/ 1570 h 473"/>
                <a:gd name="T76" fmla="*/ 7380 w 236"/>
                <a:gd name="T77" fmla="*/ 1483 h 473"/>
                <a:gd name="T78" fmla="*/ 7342 w 236"/>
                <a:gd name="T79" fmla="*/ 1301 h 473"/>
                <a:gd name="T80" fmla="*/ 8479 w 236"/>
                <a:gd name="T81" fmla="*/ 1175 h 473"/>
                <a:gd name="T82" fmla="*/ 7468 w 236"/>
                <a:gd name="T83" fmla="*/ 771 h 473"/>
                <a:gd name="T84" fmla="*/ 6511 w 236"/>
                <a:gd name="T85" fmla="*/ 974 h 473"/>
                <a:gd name="T86" fmla="*/ 5925 w 236"/>
                <a:gd name="T87" fmla="*/ 1104 h 473"/>
                <a:gd name="T88" fmla="*/ 5430 w 236"/>
                <a:gd name="T89" fmla="*/ 857 h 473"/>
                <a:gd name="T90" fmla="*/ 5106 w 236"/>
                <a:gd name="T91" fmla="*/ 704 h 473"/>
                <a:gd name="T92" fmla="*/ 5854 w 236"/>
                <a:gd name="T93" fmla="*/ 577 h 473"/>
                <a:gd name="T94" fmla="*/ 6613 w 236"/>
                <a:gd name="T95" fmla="*/ 521 h 473"/>
                <a:gd name="T96" fmla="*/ 6822 w 236"/>
                <a:gd name="T97" fmla="*/ 418 h 473"/>
                <a:gd name="T98" fmla="*/ 6511 w 236"/>
                <a:gd name="T99" fmla="*/ 231 h 473"/>
                <a:gd name="T100" fmla="*/ 6123 w 236"/>
                <a:gd name="T101" fmla="*/ 263 h 473"/>
                <a:gd name="T102" fmla="*/ 5655 w 236"/>
                <a:gd name="T103" fmla="*/ 309 h 473"/>
                <a:gd name="T104" fmla="*/ 5501 w 236"/>
                <a:gd name="T105" fmla="*/ 191 h 473"/>
                <a:gd name="T106" fmla="*/ 4806 w 236"/>
                <a:gd name="T107" fmla="*/ 71 h 473"/>
                <a:gd name="T108" fmla="*/ 4331 w 236"/>
                <a:gd name="T109" fmla="*/ 0 h 473"/>
                <a:gd name="T110" fmla="*/ 3957 w 236"/>
                <a:gd name="T111" fmla="*/ 137 h 473"/>
                <a:gd name="T112" fmla="*/ 3420 w 236"/>
                <a:gd name="T113" fmla="*/ 178 h 473"/>
                <a:gd name="T114" fmla="*/ 2787 w 236"/>
                <a:gd name="T115" fmla="*/ 168 h 473"/>
                <a:gd name="T116" fmla="*/ 2088 w 236"/>
                <a:gd name="T117" fmla="*/ 105 h 473"/>
                <a:gd name="T118" fmla="*/ 1543 w 236"/>
                <a:gd name="T119" fmla="*/ 263 h 473"/>
                <a:gd name="T120" fmla="*/ 969 w 236"/>
                <a:gd name="T121" fmla="*/ 418 h 473"/>
                <a:gd name="T122" fmla="*/ 920 w 236"/>
                <a:gd name="T123" fmla="*/ 672 h 473"/>
                <a:gd name="T124" fmla="*/ 534 w 236"/>
                <a:gd name="T125" fmla="*/ 1187 h 4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6"/>
                <a:gd name="T190" fmla="*/ 0 h 473"/>
                <a:gd name="T191" fmla="*/ 236 w 236"/>
                <a:gd name="T192" fmla="*/ 473 h 4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6" h="473">
                  <a:moveTo>
                    <a:pt x="14" y="87"/>
                  </a:moveTo>
                  <a:lnTo>
                    <a:pt x="0" y="109"/>
                  </a:lnTo>
                  <a:lnTo>
                    <a:pt x="2" y="128"/>
                  </a:lnTo>
                  <a:lnTo>
                    <a:pt x="9" y="141"/>
                  </a:lnTo>
                  <a:lnTo>
                    <a:pt x="14" y="147"/>
                  </a:lnTo>
                  <a:lnTo>
                    <a:pt x="14" y="157"/>
                  </a:lnTo>
                  <a:lnTo>
                    <a:pt x="14" y="166"/>
                  </a:lnTo>
                  <a:lnTo>
                    <a:pt x="15" y="175"/>
                  </a:lnTo>
                  <a:lnTo>
                    <a:pt x="19" y="183"/>
                  </a:lnTo>
                  <a:lnTo>
                    <a:pt x="24" y="191"/>
                  </a:lnTo>
                  <a:lnTo>
                    <a:pt x="31" y="197"/>
                  </a:lnTo>
                  <a:lnTo>
                    <a:pt x="40" y="202"/>
                  </a:lnTo>
                  <a:lnTo>
                    <a:pt x="51" y="206"/>
                  </a:lnTo>
                  <a:lnTo>
                    <a:pt x="67" y="217"/>
                  </a:lnTo>
                  <a:lnTo>
                    <a:pt x="72" y="226"/>
                  </a:lnTo>
                  <a:lnTo>
                    <a:pt x="76" y="235"/>
                  </a:lnTo>
                  <a:lnTo>
                    <a:pt x="85" y="239"/>
                  </a:lnTo>
                  <a:lnTo>
                    <a:pt x="97" y="240"/>
                  </a:lnTo>
                  <a:lnTo>
                    <a:pt x="102" y="243"/>
                  </a:lnTo>
                  <a:lnTo>
                    <a:pt x="99" y="249"/>
                  </a:lnTo>
                  <a:lnTo>
                    <a:pt x="88" y="258"/>
                  </a:lnTo>
                  <a:lnTo>
                    <a:pt x="81" y="265"/>
                  </a:lnTo>
                  <a:lnTo>
                    <a:pt x="79" y="275"/>
                  </a:lnTo>
                  <a:lnTo>
                    <a:pt x="79" y="285"/>
                  </a:lnTo>
                  <a:lnTo>
                    <a:pt x="81" y="296"/>
                  </a:lnTo>
                  <a:lnTo>
                    <a:pt x="85" y="306"/>
                  </a:lnTo>
                  <a:lnTo>
                    <a:pt x="90" y="316"/>
                  </a:lnTo>
                  <a:lnTo>
                    <a:pt x="98" y="326"/>
                  </a:lnTo>
                  <a:lnTo>
                    <a:pt x="106" y="331"/>
                  </a:lnTo>
                  <a:lnTo>
                    <a:pt x="115" y="348"/>
                  </a:lnTo>
                  <a:lnTo>
                    <a:pt x="115" y="375"/>
                  </a:lnTo>
                  <a:lnTo>
                    <a:pt x="112" y="409"/>
                  </a:lnTo>
                  <a:lnTo>
                    <a:pt x="114" y="441"/>
                  </a:lnTo>
                  <a:lnTo>
                    <a:pt x="120" y="463"/>
                  </a:lnTo>
                  <a:lnTo>
                    <a:pt x="132" y="472"/>
                  </a:lnTo>
                  <a:lnTo>
                    <a:pt x="141" y="473"/>
                  </a:lnTo>
                  <a:lnTo>
                    <a:pt x="145" y="473"/>
                  </a:lnTo>
                  <a:lnTo>
                    <a:pt x="142" y="464"/>
                  </a:lnTo>
                  <a:lnTo>
                    <a:pt x="137" y="449"/>
                  </a:lnTo>
                  <a:lnTo>
                    <a:pt x="138" y="432"/>
                  </a:lnTo>
                  <a:lnTo>
                    <a:pt x="151" y="422"/>
                  </a:lnTo>
                  <a:lnTo>
                    <a:pt x="160" y="418"/>
                  </a:lnTo>
                  <a:lnTo>
                    <a:pt x="166" y="411"/>
                  </a:lnTo>
                  <a:lnTo>
                    <a:pt x="170" y="403"/>
                  </a:lnTo>
                  <a:lnTo>
                    <a:pt x="173" y="397"/>
                  </a:lnTo>
                  <a:lnTo>
                    <a:pt x="177" y="389"/>
                  </a:lnTo>
                  <a:lnTo>
                    <a:pt x="181" y="381"/>
                  </a:lnTo>
                  <a:lnTo>
                    <a:pt x="186" y="376"/>
                  </a:lnTo>
                  <a:lnTo>
                    <a:pt x="195" y="372"/>
                  </a:lnTo>
                  <a:lnTo>
                    <a:pt x="208" y="364"/>
                  </a:lnTo>
                  <a:lnTo>
                    <a:pt x="214" y="353"/>
                  </a:lnTo>
                  <a:lnTo>
                    <a:pt x="219" y="339"/>
                  </a:lnTo>
                  <a:lnTo>
                    <a:pt x="231" y="323"/>
                  </a:lnTo>
                  <a:lnTo>
                    <a:pt x="236" y="315"/>
                  </a:lnTo>
                  <a:lnTo>
                    <a:pt x="236" y="309"/>
                  </a:lnTo>
                  <a:lnTo>
                    <a:pt x="232" y="303"/>
                  </a:lnTo>
                  <a:lnTo>
                    <a:pt x="225" y="297"/>
                  </a:lnTo>
                  <a:lnTo>
                    <a:pt x="216" y="292"/>
                  </a:lnTo>
                  <a:lnTo>
                    <a:pt x="208" y="287"/>
                  </a:lnTo>
                  <a:lnTo>
                    <a:pt x="201" y="281"/>
                  </a:lnTo>
                  <a:lnTo>
                    <a:pt x="197" y="275"/>
                  </a:lnTo>
                  <a:lnTo>
                    <a:pt x="189" y="263"/>
                  </a:lnTo>
                  <a:lnTo>
                    <a:pt x="180" y="254"/>
                  </a:lnTo>
                  <a:lnTo>
                    <a:pt x="170" y="246"/>
                  </a:lnTo>
                  <a:lnTo>
                    <a:pt x="162" y="239"/>
                  </a:lnTo>
                  <a:lnTo>
                    <a:pt x="158" y="235"/>
                  </a:lnTo>
                  <a:lnTo>
                    <a:pt x="151" y="232"/>
                  </a:lnTo>
                  <a:lnTo>
                    <a:pt x="142" y="231"/>
                  </a:lnTo>
                  <a:lnTo>
                    <a:pt x="133" y="230"/>
                  </a:lnTo>
                  <a:lnTo>
                    <a:pt x="124" y="230"/>
                  </a:lnTo>
                  <a:lnTo>
                    <a:pt x="115" y="230"/>
                  </a:lnTo>
                  <a:lnTo>
                    <a:pt x="109" y="230"/>
                  </a:lnTo>
                  <a:lnTo>
                    <a:pt x="105" y="231"/>
                  </a:lnTo>
                  <a:lnTo>
                    <a:pt x="98" y="231"/>
                  </a:lnTo>
                  <a:lnTo>
                    <a:pt x="92" y="230"/>
                  </a:lnTo>
                  <a:lnTo>
                    <a:pt x="87" y="226"/>
                  </a:lnTo>
                  <a:lnTo>
                    <a:pt x="87" y="220"/>
                  </a:lnTo>
                  <a:lnTo>
                    <a:pt x="89" y="215"/>
                  </a:lnTo>
                  <a:lnTo>
                    <a:pt x="93" y="210"/>
                  </a:lnTo>
                  <a:lnTo>
                    <a:pt x="94" y="206"/>
                  </a:lnTo>
                  <a:lnTo>
                    <a:pt x="89" y="204"/>
                  </a:lnTo>
                  <a:lnTo>
                    <a:pt x="83" y="202"/>
                  </a:lnTo>
                  <a:lnTo>
                    <a:pt x="81" y="202"/>
                  </a:lnTo>
                  <a:lnTo>
                    <a:pt x="83" y="198"/>
                  </a:lnTo>
                  <a:lnTo>
                    <a:pt x="85" y="189"/>
                  </a:lnTo>
                  <a:lnTo>
                    <a:pt x="85" y="184"/>
                  </a:lnTo>
                  <a:lnTo>
                    <a:pt x="81" y="185"/>
                  </a:lnTo>
                  <a:lnTo>
                    <a:pt x="75" y="191"/>
                  </a:lnTo>
                  <a:lnTo>
                    <a:pt x="64" y="192"/>
                  </a:lnTo>
                  <a:lnTo>
                    <a:pt x="57" y="188"/>
                  </a:lnTo>
                  <a:lnTo>
                    <a:pt x="53" y="180"/>
                  </a:lnTo>
                  <a:lnTo>
                    <a:pt x="55" y="172"/>
                  </a:lnTo>
                  <a:lnTo>
                    <a:pt x="61" y="162"/>
                  </a:lnTo>
                  <a:lnTo>
                    <a:pt x="66" y="158"/>
                  </a:lnTo>
                  <a:lnTo>
                    <a:pt x="71" y="156"/>
                  </a:lnTo>
                  <a:lnTo>
                    <a:pt x="79" y="154"/>
                  </a:lnTo>
                  <a:lnTo>
                    <a:pt x="85" y="154"/>
                  </a:lnTo>
                  <a:lnTo>
                    <a:pt x="92" y="156"/>
                  </a:lnTo>
                  <a:lnTo>
                    <a:pt x="98" y="157"/>
                  </a:lnTo>
                  <a:lnTo>
                    <a:pt x="102" y="159"/>
                  </a:lnTo>
                  <a:lnTo>
                    <a:pt x="105" y="163"/>
                  </a:lnTo>
                  <a:lnTo>
                    <a:pt x="107" y="170"/>
                  </a:lnTo>
                  <a:lnTo>
                    <a:pt x="110" y="175"/>
                  </a:lnTo>
                  <a:lnTo>
                    <a:pt x="114" y="176"/>
                  </a:lnTo>
                  <a:lnTo>
                    <a:pt x="115" y="174"/>
                  </a:lnTo>
                  <a:lnTo>
                    <a:pt x="115" y="167"/>
                  </a:lnTo>
                  <a:lnTo>
                    <a:pt x="116" y="162"/>
                  </a:lnTo>
                  <a:lnTo>
                    <a:pt x="119" y="156"/>
                  </a:lnTo>
                  <a:lnTo>
                    <a:pt x="127" y="150"/>
                  </a:lnTo>
                  <a:lnTo>
                    <a:pt x="136" y="144"/>
                  </a:lnTo>
                  <a:lnTo>
                    <a:pt x="144" y="135"/>
                  </a:lnTo>
                  <a:lnTo>
                    <a:pt x="150" y="127"/>
                  </a:lnTo>
                  <a:lnTo>
                    <a:pt x="160" y="119"/>
                  </a:lnTo>
                  <a:lnTo>
                    <a:pt x="171" y="115"/>
                  </a:lnTo>
                  <a:lnTo>
                    <a:pt x="183" y="114"/>
                  </a:lnTo>
                  <a:lnTo>
                    <a:pt x="190" y="113"/>
                  </a:lnTo>
                  <a:lnTo>
                    <a:pt x="195" y="109"/>
                  </a:lnTo>
                  <a:lnTo>
                    <a:pt x="194" y="102"/>
                  </a:lnTo>
                  <a:lnTo>
                    <a:pt x="193" y="99"/>
                  </a:lnTo>
                  <a:lnTo>
                    <a:pt x="194" y="96"/>
                  </a:lnTo>
                  <a:lnTo>
                    <a:pt x="208" y="96"/>
                  </a:lnTo>
                  <a:lnTo>
                    <a:pt x="223" y="93"/>
                  </a:lnTo>
                  <a:lnTo>
                    <a:pt x="224" y="86"/>
                  </a:lnTo>
                  <a:lnTo>
                    <a:pt x="216" y="74"/>
                  </a:lnTo>
                  <a:lnTo>
                    <a:pt x="207" y="63"/>
                  </a:lnTo>
                  <a:lnTo>
                    <a:pt x="198" y="57"/>
                  </a:lnTo>
                  <a:lnTo>
                    <a:pt x="190" y="56"/>
                  </a:lnTo>
                  <a:lnTo>
                    <a:pt x="181" y="61"/>
                  </a:lnTo>
                  <a:lnTo>
                    <a:pt x="173" y="71"/>
                  </a:lnTo>
                  <a:lnTo>
                    <a:pt x="166" y="80"/>
                  </a:lnTo>
                  <a:lnTo>
                    <a:pt x="160" y="83"/>
                  </a:lnTo>
                  <a:lnTo>
                    <a:pt x="157" y="80"/>
                  </a:lnTo>
                  <a:lnTo>
                    <a:pt x="155" y="71"/>
                  </a:lnTo>
                  <a:lnTo>
                    <a:pt x="151" y="65"/>
                  </a:lnTo>
                  <a:lnTo>
                    <a:pt x="144" y="63"/>
                  </a:lnTo>
                  <a:lnTo>
                    <a:pt x="136" y="63"/>
                  </a:lnTo>
                  <a:lnTo>
                    <a:pt x="132" y="57"/>
                  </a:lnTo>
                  <a:lnTo>
                    <a:pt x="135" y="52"/>
                  </a:lnTo>
                  <a:lnTo>
                    <a:pt x="138" y="48"/>
                  </a:lnTo>
                  <a:lnTo>
                    <a:pt x="146" y="44"/>
                  </a:lnTo>
                  <a:lnTo>
                    <a:pt x="155" y="41"/>
                  </a:lnTo>
                  <a:lnTo>
                    <a:pt x="163" y="40"/>
                  </a:lnTo>
                  <a:lnTo>
                    <a:pt x="171" y="39"/>
                  </a:lnTo>
                  <a:lnTo>
                    <a:pt x="175" y="39"/>
                  </a:lnTo>
                  <a:lnTo>
                    <a:pt x="177" y="39"/>
                  </a:lnTo>
                  <a:lnTo>
                    <a:pt x="184" y="36"/>
                  </a:lnTo>
                  <a:lnTo>
                    <a:pt x="180" y="31"/>
                  </a:lnTo>
                  <a:lnTo>
                    <a:pt x="175" y="26"/>
                  </a:lnTo>
                  <a:lnTo>
                    <a:pt x="173" y="21"/>
                  </a:lnTo>
                  <a:lnTo>
                    <a:pt x="173" y="17"/>
                  </a:lnTo>
                  <a:lnTo>
                    <a:pt x="170" y="14"/>
                  </a:lnTo>
                  <a:lnTo>
                    <a:pt x="164" y="14"/>
                  </a:lnTo>
                  <a:lnTo>
                    <a:pt x="162" y="19"/>
                  </a:lnTo>
                  <a:lnTo>
                    <a:pt x="159" y="25"/>
                  </a:lnTo>
                  <a:lnTo>
                    <a:pt x="154" y="26"/>
                  </a:lnTo>
                  <a:lnTo>
                    <a:pt x="149" y="23"/>
                  </a:lnTo>
                  <a:lnTo>
                    <a:pt x="150" y="18"/>
                  </a:lnTo>
                  <a:lnTo>
                    <a:pt x="151" y="14"/>
                  </a:lnTo>
                  <a:lnTo>
                    <a:pt x="145" y="14"/>
                  </a:lnTo>
                  <a:lnTo>
                    <a:pt x="137" y="13"/>
                  </a:lnTo>
                  <a:lnTo>
                    <a:pt x="131" y="10"/>
                  </a:lnTo>
                  <a:lnTo>
                    <a:pt x="128" y="5"/>
                  </a:lnTo>
                  <a:lnTo>
                    <a:pt x="128" y="3"/>
                  </a:lnTo>
                  <a:lnTo>
                    <a:pt x="124" y="0"/>
                  </a:lnTo>
                  <a:lnTo>
                    <a:pt x="115" y="0"/>
                  </a:lnTo>
                  <a:lnTo>
                    <a:pt x="109" y="3"/>
                  </a:lnTo>
                  <a:lnTo>
                    <a:pt x="107" y="6"/>
                  </a:lnTo>
                  <a:lnTo>
                    <a:pt x="105" y="10"/>
                  </a:lnTo>
                  <a:lnTo>
                    <a:pt x="98" y="13"/>
                  </a:lnTo>
                  <a:lnTo>
                    <a:pt x="94" y="13"/>
                  </a:lnTo>
                  <a:lnTo>
                    <a:pt x="90" y="13"/>
                  </a:lnTo>
                  <a:lnTo>
                    <a:pt x="85" y="13"/>
                  </a:lnTo>
                  <a:lnTo>
                    <a:pt x="80" y="12"/>
                  </a:lnTo>
                  <a:lnTo>
                    <a:pt x="74" y="12"/>
                  </a:lnTo>
                  <a:lnTo>
                    <a:pt x="68" y="10"/>
                  </a:lnTo>
                  <a:lnTo>
                    <a:pt x="62" y="9"/>
                  </a:lnTo>
                  <a:lnTo>
                    <a:pt x="55" y="8"/>
                  </a:lnTo>
                  <a:lnTo>
                    <a:pt x="50" y="12"/>
                  </a:lnTo>
                  <a:lnTo>
                    <a:pt x="45" y="15"/>
                  </a:lnTo>
                  <a:lnTo>
                    <a:pt x="40" y="19"/>
                  </a:lnTo>
                  <a:lnTo>
                    <a:pt x="35" y="23"/>
                  </a:lnTo>
                  <a:lnTo>
                    <a:pt x="31" y="27"/>
                  </a:lnTo>
                  <a:lnTo>
                    <a:pt x="26" y="31"/>
                  </a:lnTo>
                  <a:lnTo>
                    <a:pt x="20" y="36"/>
                  </a:lnTo>
                  <a:lnTo>
                    <a:pt x="16" y="40"/>
                  </a:lnTo>
                  <a:lnTo>
                    <a:pt x="24" y="49"/>
                  </a:lnTo>
                  <a:lnTo>
                    <a:pt x="27" y="61"/>
                  </a:lnTo>
                  <a:lnTo>
                    <a:pt x="24" y="74"/>
                  </a:lnTo>
                  <a:lnTo>
                    <a:pt x="14" y="87"/>
                  </a:lnTo>
                  <a:close/>
                </a:path>
              </a:pathLst>
            </a:custGeom>
            <a:solidFill>
              <a:srgbClr val="8C6021"/>
            </a:solidFill>
            <a:ln w="9525">
              <a:noFill/>
              <a:round/>
              <a:headEnd/>
              <a:tailEnd/>
            </a:ln>
          </p:spPr>
          <p:txBody>
            <a:bodyPr/>
            <a:lstStyle/>
            <a:p>
              <a:endParaRPr lang="en-US"/>
            </a:p>
          </p:txBody>
        </p:sp>
        <p:sp>
          <p:nvSpPr>
            <p:cNvPr id="120854" name="Freeform 18"/>
            <p:cNvSpPr>
              <a:spLocks/>
            </p:cNvSpPr>
            <p:nvPr/>
          </p:nvSpPr>
          <p:spPr bwMode="auto">
            <a:xfrm>
              <a:off x="575" y="515"/>
              <a:ext cx="239" cy="317"/>
            </a:xfrm>
            <a:custGeom>
              <a:avLst/>
              <a:gdLst>
                <a:gd name="T0" fmla="*/ 6983 w 199"/>
                <a:gd name="T1" fmla="*/ 891 h 278"/>
                <a:gd name="T2" fmla="*/ 6983 w 199"/>
                <a:gd name="T3" fmla="*/ 891 h 278"/>
                <a:gd name="T4" fmla="*/ 6739 w 199"/>
                <a:gd name="T5" fmla="*/ 815 h 278"/>
                <a:gd name="T6" fmla="*/ 6596 w 199"/>
                <a:gd name="T7" fmla="*/ 659 h 278"/>
                <a:gd name="T8" fmla="*/ 6503 w 199"/>
                <a:gd name="T9" fmla="*/ 520 h 278"/>
                <a:gd name="T10" fmla="*/ 6146 w 199"/>
                <a:gd name="T11" fmla="*/ 456 h 278"/>
                <a:gd name="T12" fmla="*/ 5645 w 199"/>
                <a:gd name="T13" fmla="*/ 405 h 278"/>
                <a:gd name="T14" fmla="*/ 5148 w 199"/>
                <a:gd name="T15" fmla="*/ 445 h 278"/>
                <a:gd name="T16" fmla="*/ 4700 w 199"/>
                <a:gd name="T17" fmla="*/ 456 h 278"/>
                <a:gd name="T18" fmla="*/ 4286 w 199"/>
                <a:gd name="T19" fmla="*/ 325 h 278"/>
                <a:gd name="T20" fmla="*/ 3890 w 199"/>
                <a:gd name="T21" fmla="*/ 140 h 278"/>
                <a:gd name="T22" fmla="*/ 3258 w 199"/>
                <a:gd name="T23" fmla="*/ 0 h 278"/>
                <a:gd name="T24" fmla="*/ 2713 w 199"/>
                <a:gd name="T25" fmla="*/ 64 h 278"/>
                <a:gd name="T26" fmla="*/ 2475 w 199"/>
                <a:gd name="T27" fmla="*/ 140 h 278"/>
                <a:gd name="T28" fmla="*/ 2152 w 199"/>
                <a:gd name="T29" fmla="*/ 108 h 278"/>
                <a:gd name="T30" fmla="*/ 2139 w 199"/>
                <a:gd name="T31" fmla="*/ 108 h 278"/>
                <a:gd name="T32" fmla="*/ 2061 w 199"/>
                <a:gd name="T33" fmla="*/ 108 h 278"/>
                <a:gd name="T34" fmla="*/ 2010 w 199"/>
                <a:gd name="T35" fmla="*/ 108 h 278"/>
                <a:gd name="T36" fmla="*/ 1881 w 199"/>
                <a:gd name="T37" fmla="*/ 160 h 278"/>
                <a:gd name="T38" fmla="*/ 1343 w 199"/>
                <a:gd name="T39" fmla="*/ 273 h 278"/>
                <a:gd name="T40" fmla="*/ 687 w 199"/>
                <a:gd name="T41" fmla="*/ 518 h 278"/>
                <a:gd name="T42" fmla="*/ 149 w 199"/>
                <a:gd name="T43" fmla="*/ 815 h 278"/>
                <a:gd name="T44" fmla="*/ 0 w 199"/>
                <a:gd name="T45" fmla="*/ 1179 h 278"/>
                <a:gd name="T46" fmla="*/ 179 w 199"/>
                <a:gd name="T47" fmla="*/ 1446 h 278"/>
                <a:gd name="T48" fmla="*/ 644 w 199"/>
                <a:gd name="T49" fmla="*/ 1595 h 278"/>
                <a:gd name="T50" fmla="*/ 1304 w 199"/>
                <a:gd name="T51" fmla="*/ 1674 h 278"/>
                <a:gd name="T52" fmla="*/ 1988 w 199"/>
                <a:gd name="T53" fmla="*/ 1674 h 278"/>
                <a:gd name="T54" fmla="*/ 2785 w 199"/>
                <a:gd name="T55" fmla="*/ 1790 h 278"/>
                <a:gd name="T56" fmla="*/ 3356 w 199"/>
                <a:gd name="T57" fmla="*/ 2005 h 278"/>
                <a:gd name="T58" fmla="*/ 3502 w 199"/>
                <a:gd name="T59" fmla="*/ 2347 h 278"/>
                <a:gd name="T60" fmla="*/ 3186 w 199"/>
                <a:gd name="T61" fmla="*/ 2747 h 278"/>
                <a:gd name="T62" fmla="*/ 3186 w 199"/>
                <a:gd name="T63" fmla="*/ 3179 h 278"/>
                <a:gd name="T64" fmla="*/ 3502 w 199"/>
                <a:gd name="T65" fmla="*/ 3571 h 278"/>
                <a:gd name="T66" fmla="*/ 4040 w 199"/>
                <a:gd name="T67" fmla="*/ 3806 h 278"/>
                <a:gd name="T68" fmla="*/ 4700 w 199"/>
                <a:gd name="T69" fmla="*/ 3720 h 278"/>
                <a:gd name="T70" fmla="*/ 5284 w 199"/>
                <a:gd name="T71" fmla="*/ 3479 h 278"/>
                <a:gd name="T72" fmla="*/ 5956 w 199"/>
                <a:gd name="T73" fmla="*/ 3227 h 278"/>
                <a:gd name="T74" fmla="*/ 6418 w 199"/>
                <a:gd name="T75" fmla="*/ 2918 h 278"/>
                <a:gd name="T76" fmla="*/ 6628 w 199"/>
                <a:gd name="T77" fmla="*/ 2697 h 278"/>
                <a:gd name="T78" fmla="*/ 6628 w 199"/>
                <a:gd name="T79" fmla="*/ 2607 h 278"/>
                <a:gd name="T80" fmla="*/ 6614 w 199"/>
                <a:gd name="T81" fmla="*/ 2389 h 278"/>
                <a:gd name="T82" fmla="*/ 7116 w 199"/>
                <a:gd name="T83" fmla="*/ 2144 h 278"/>
                <a:gd name="T84" fmla="*/ 7483 w 199"/>
                <a:gd name="T85" fmla="*/ 1909 h 278"/>
                <a:gd name="T86" fmla="*/ 7622 w 199"/>
                <a:gd name="T87" fmla="*/ 1677 h 278"/>
                <a:gd name="T88" fmla="*/ 7704 w 199"/>
                <a:gd name="T89" fmla="*/ 1542 h 278"/>
                <a:gd name="T90" fmla="*/ 7704 w 199"/>
                <a:gd name="T91" fmla="*/ 1533 h 278"/>
                <a:gd name="T92" fmla="*/ 7426 w 199"/>
                <a:gd name="T93" fmla="*/ 1399 h 278"/>
                <a:gd name="T94" fmla="*/ 6998 w 199"/>
                <a:gd name="T95" fmla="*/ 1067 h 2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9"/>
                <a:gd name="T145" fmla="*/ 0 h 278"/>
                <a:gd name="T146" fmla="*/ 199 w 199"/>
                <a:gd name="T147" fmla="*/ 278 h 2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9" h="278">
                  <a:moveTo>
                    <a:pt x="179" y="65"/>
                  </a:moveTo>
                  <a:lnTo>
                    <a:pt x="179" y="65"/>
                  </a:lnTo>
                  <a:lnTo>
                    <a:pt x="173" y="59"/>
                  </a:lnTo>
                  <a:lnTo>
                    <a:pt x="170" y="54"/>
                  </a:lnTo>
                  <a:lnTo>
                    <a:pt x="169" y="47"/>
                  </a:lnTo>
                  <a:lnTo>
                    <a:pt x="173" y="42"/>
                  </a:lnTo>
                  <a:lnTo>
                    <a:pt x="167" y="38"/>
                  </a:lnTo>
                  <a:lnTo>
                    <a:pt x="162" y="36"/>
                  </a:lnTo>
                  <a:lnTo>
                    <a:pt x="157" y="33"/>
                  </a:lnTo>
                  <a:lnTo>
                    <a:pt x="151" y="32"/>
                  </a:lnTo>
                  <a:lnTo>
                    <a:pt x="145" y="30"/>
                  </a:lnTo>
                  <a:lnTo>
                    <a:pt x="139" y="30"/>
                  </a:lnTo>
                  <a:lnTo>
                    <a:pt x="132" y="32"/>
                  </a:lnTo>
                  <a:lnTo>
                    <a:pt x="127" y="33"/>
                  </a:lnTo>
                  <a:lnTo>
                    <a:pt x="121" y="33"/>
                  </a:lnTo>
                  <a:lnTo>
                    <a:pt x="116" y="29"/>
                  </a:lnTo>
                  <a:lnTo>
                    <a:pt x="110" y="24"/>
                  </a:lnTo>
                  <a:lnTo>
                    <a:pt x="106" y="16"/>
                  </a:lnTo>
                  <a:lnTo>
                    <a:pt x="100" y="10"/>
                  </a:lnTo>
                  <a:lnTo>
                    <a:pt x="94" y="3"/>
                  </a:lnTo>
                  <a:lnTo>
                    <a:pt x="84" y="0"/>
                  </a:lnTo>
                  <a:lnTo>
                    <a:pt x="73" y="0"/>
                  </a:lnTo>
                  <a:lnTo>
                    <a:pt x="70" y="4"/>
                  </a:lnTo>
                  <a:lnTo>
                    <a:pt x="68" y="8"/>
                  </a:lnTo>
                  <a:lnTo>
                    <a:pt x="64" y="10"/>
                  </a:lnTo>
                  <a:lnTo>
                    <a:pt x="57" y="8"/>
                  </a:lnTo>
                  <a:lnTo>
                    <a:pt x="56" y="8"/>
                  </a:lnTo>
                  <a:lnTo>
                    <a:pt x="55" y="8"/>
                  </a:lnTo>
                  <a:lnTo>
                    <a:pt x="53" y="7"/>
                  </a:lnTo>
                  <a:lnTo>
                    <a:pt x="53" y="8"/>
                  </a:lnTo>
                  <a:lnTo>
                    <a:pt x="52" y="8"/>
                  </a:lnTo>
                  <a:lnTo>
                    <a:pt x="51" y="10"/>
                  </a:lnTo>
                  <a:lnTo>
                    <a:pt x="48" y="11"/>
                  </a:lnTo>
                  <a:lnTo>
                    <a:pt x="43" y="15"/>
                  </a:lnTo>
                  <a:lnTo>
                    <a:pt x="35" y="20"/>
                  </a:lnTo>
                  <a:lnTo>
                    <a:pt x="27" y="28"/>
                  </a:lnTo>
                  <a:lnTo>
                    <a:pt x="18" y="37"/>
                  </a:lnTo>
                  <a:lnTo>
                    <a:pt x="9" y="47"/>
                  </a:lnTo>
                  <a:lnTo>
                    <a:pt x="4" y="59"/>
                  </a:lnTo>
                  <a:lnTo>
                    <a:pt x="0" y="72"/>
                  </a:lnTo>
                  <a:lnTo>
                    <a:pt x="0" y="85"/>
                  </a:lnTo>
                  <a:lnTo>
                    <a:pt x="1" y="95"/>
                  </a:lnTo>
                  <a:lnTo>
                    <a:pt x="5" y="104"/>
                  </a:lnTo>
                  <a:lnTo>
                    <a:pt x="9" y="111"/>
                  </a:lnTo>
                  <a:lnTo>
                    <a:pt x="16" y="116"/>
                  </a:lnTo>
                  <a:lnTo>
                    <a:pt x="23" y="120"/>
                  </a:lnTo>
                  <a:lnTo>
                    <a:pt x="33" y="121"/>
                  </a:lnTo>
                  <a:lnTo>
                    <a:pt x="42" y="121"/>
                  </a:lnTo>
                  <a:lnTo>
                    <a:pt x="51" y="121"/>
                  </a:lnTo>
                  <a:lnTo>
                    <a:pt x="61" y="124"/>
                  </a:lnTo>
                  <a:lnTo>
                    <a:pt x="71" y="129"/>
                  </a:lnTo>
                  <a:lnTo>
                    <a:pt x="79" y="135"/>
                  </a:lnTo>
                  <a:lnTo>
                    <a:pt x="86" y="146"/>
                  </a:lnTo>
                  <a:lnTo>
                    <a:pt x="90" y="156"/>
                  </a:lnTo>
                  <a:lnTo>
                    <a:pt x="90" y="170"/>
                  </a:lnTo>
                  <a:lnTo>
                    <a:pt x="86" y="185"/>
                  </a:lnTo>
                  <a:lnTo>
                    <a:pt x="82" y="199"/>
                  </a:lnTo>
                  <a:lnTo>
                    <a:pt x="81" y="215"/>
                  </a:lnTo>
                  <a:lnTo>
                    <a:pt x="82" y="230"/>
                  </a:lnTo>
                  <a:lnTo>
                    <a:pt x="84" y="246"/>
                  </a:lnTo>
                  <a:lnTo>
                    <a:pt x="90" y="259"/>
                  </a:lnTo>
                  <a:lnTo>
                    <a:pt x="96" y="269"/>
                  </a:lnTo>
                  <a:lnTo>
                    <a:pt x="104" y="276"/>
                  </a:lnTo>
                  <a:lnTo>
                    <a:pt x="112" y="278"/>
                  </a:lnTo>
                  <a:lnTo>
                    <a:pt x="121" y="269"/>
                  </a:lnTo>
                  <a:lnTo>
                    <a:pt x="129" y="261"/>
                  </a:lnTo>
                  <a:lnTo>
                    <a:pt x="136" y="252"/>
                  </a:lnTo>
                  <a:lnTo>
                    <a:pt x="144" y="242"/>
                  </a:lnTo>
                  <a:lnTo>
                    <a:pt x="152" y="233"/>
                  </a:lnTo>
                  <a:lnTo>
                    <a:pt x="158" y="222"/>
                  </a:lnTo>
                  <a:lnTo>
                    <a:pt x="165" y="211"/>
                  </a:lnTo>
                  <a:lnTo>
                    <a:pt x="170" y="200"/>
                  </a:lnTo>
                  <a:lnTo>
                    <a:pt x="171" y="196"/>
                  </a:lnTo>
                  <a:lnTo>
                    <a:pt x="171" y="192"/>
                  </a:lnTo>
                  <a:lnTo>
                    <a:pt x="171" y="189"/>
                  </a:lnTo>
                  <a:lnTo>
                    <a:pt x="170" y="183"/>
                  </a:lnTo>
                  <a:lnTo>
                    <a:pt x="170" y="173"/>
                  </a:lnTo>
                  <a:lnTo>
                    <a:pt x="175" y="164"/>
                  </a:lnTo>
                  <a:lnTo>
                    <a:pt x="182" y="155"/>
                  </a:lnTo>
                  <a:lnTo>
                    <a:pt x="191" y="146"/>
                  </a:lnTo>
                  <a:lnTo>
                    <a:pt x="192" y="138"/>
                  </a:lnTo>
                  <a:lnTo>
                    <a:pt x="195" y="130"/>
                  </a:lnTo>
                  <a:lnTo>
                    <a:pt x="196" y="122"/>
                  </a:lnTo>
                  <a:lnTo>
                    <a:pt x="197" y="113"/>
                  </a:lnTo>
                  <a:lnTo>
                    <a:pt x="197" y="112"/>
                  </a:lnTo>
                  <a:lnTo>
                    <a:pt x="197" y="111"/>
                  </a:lnTo>
                  <a:lnTo>
                    <a:pt x="199" y="111"/>
                  </a:lnTo>
                  <a:lnTo>
                    <a:pt x="191" y="102"/>
                  </a:lnTo>
                  <a:lnTo>
                    <a:pt x="184" y="90"/>
                  </a:lnTo>
                  <a:lnTo>
                    <a:pt x="180" y="78"/>
                  </a:lnTo>
                  <a:lnTo>
                    <a:pt x="179" y="65"/>
                  </a:lnTo>
                  <a:close/>
                </a:path>
              </a:pathLst>
            </a:custGeom>
            <a:solidFill>
              <a:srgbClr val="8C6021"/>
            </a:solidFill>
            <a:ln w="9525">
              <a:noFill/>
              <a:round/>
              <a:headEnd/>
              <a:tailEnd/>
            </a:ln>
          </p:spPr>
          <p:txBody>
            <a:bodyPr/>
            <a:lstStyle/>
            <a:p>
              <a:endParaRPr lang="en-US"/>
            </a:p>
          </p:txBody>
        </p:sp>
        <p:sp>
          <p:nvSpPr>
            <p:cNvPr id="120855" name="Freeform 19"/>
            <p:cNvSpPr>
              <a:spLocks/>
            </p:cNvSpPr>
            <p:nvPr/>
          </p:nvSpPr>
          <p:spPr bwMode="auto">
            <a:xfrm>
              <a:off x="762" y="512"/>
              <a:ext cx="53" cy="124"/>
            </a:xfrm>
            <a:custGeom>
              <a:avLst/>
              <a:gdLst>
                <a:gd name="T0" fmla="*/ 2 w 44"/>
                <a:gd name="T1" fmla="*/ 182 h 109"/>
                <a:gd name="T2" fmla="*/ 461 w 44"/>
                <a:gd name="T3" fmla="*/ 304 h 109"/>
                <a:gd name="T4" fmla="*/ 785 w 44"/>
                <a:gd name="T5" fmla="*/ 400 h 109"/>
                <a:gd name="T6" fmla="*/ 864 w 44"/>
                <a:gd name="T7" fmla="*/ 502 h 109"/>
                <a:gd name="T8" fmla="*/ 785 w 44"/>
                <a:gd name="T9" fmla="*/ 580 h 109"/>
                <a:gd name="T10" fmla="*/ 683 w 44"/>
                <a:gd name="T11" fmla="*/ 580 h 109"/>
                <a:gd name="T12" fmla="*/ 683 w 44"/>
                <a:gd name="T13" fmla="*/ 580 h 109"/>
                <a:gd name="T14" fmla="*/ 683 w 44"/>
                <a:gd name="T15" fmla="*/ 580 h 109"/>
                <a:gd name="T16" fmla="*/ 683 w 44"/>
                <a:gd name="T17" fmla="*/ 586 h 109"/>
                <a:gd name="T18" fmla="*/ 806 w 44"/>
                <a:gd name="T19" fmla="*/ 650 h 109"/>
                <a:gd name="T20" fmla="*/ 946 w 44"/>
                <a:gd name="T21" fmla="*/ 667 h 109"/>
                <a:gd name="T22" fmla="*/ 971 w 44"/>
                <a:gd name="T23" fmla="*/ 739 h 109"/>
                <a:gd name="T24" fmla="*/ 971 w 44"/>
                <a:gd name="T25" fmla="*/ 799 h 109"/>
                <a:gd name="T26" fmla="*/ 971 w 44"/>
                <a:gd name="T27" fmla="*/ 819 h 109"/>
                <a:gd name="T28" fmla="*/ 971 w 44"/>
                <a:gd name="T29" fmla="*/ 844 h 109"/>
                <a:gd name="T30" fmla="*/ 971 w 44"/>
                <a:gd name="T31" fmla="*/ 863 h 109"/>
                <a:gd name="T32" fmla="*/ 971 w 44"/>
                <a:gd name="T33" fmla="*/ 899 h 109"/>
                <a:gd name="T34" fmla="*/ 1170 w 44"/>
                <a:gd name="T35" fmla="*/ 986 h 109"/>
                <a:gd name="T36" fmla="*/ 1278 w 44"/>
                <a:gd name="T37" fmla="*/ 1159 h 109"/>
                <a:gd name="T38" fmla="*/ 1511 w 44"/>
                <a:gd name="T39" fmla="*/ 1276 h 109"/>
                <a:gd name="T40" fmla="*/ 1820 w 44"/>
                <a:gd name="T41" fmla="*/ 1431 h 109"/>
                <a:gd name="T42" fmla="*/ 1822 w 44"/>
                <a:gd name="T43" fmla="*/ 1055 h 109"/>
                <a:gd name="T44" fmla="*/ 1820 w 44"/>
                <a:gd name="T45" fmla="*/ 667 h 109"/>
                <a:gd name="T46" fmla="*/ 1633 w 44"/>
                <a:gd name="T47" fmla="*/ 346 h 109"/>
                <a:gd name="T48" fmla="*/ 1356 w 44"/>
                <a:gd name="T49" fmla="*/ 0 h 109"/>
                <a:gd name="T50" fmla="*/ 1254 w 44"/>
                <a:gd name="T51" fmla="*/ 2 h 109"/>
                <a:gd name="T52" fmla="*/ 991 w 44"/>
                <a:gd name="T53" fmla="*/ 3 h 109"/>
                <a:gd name="T54" fmla="*/ 785 w 44"/>
                <a:gd name="T55" fmla="*/ 68 h 109"/>
                <a:gd name="T56" fmla="*/ 461 w 44"/>
                <a:gd name="T57" fmla="*/ 68 h 109"/>
                <a:gd name="T58" fmla="*/ 186 w 44"/>
                <a:gd name="T59" fmla="*/ 77 h 109"/>
                <a:gd name="T60" fmla="*/ 1 w 44"/>
                <a:gd name="T61" fmla="*/ 88 h 109"/>
                <a:gd name="T62" fmla="*/ 0 w 44"/>
                <a:gd name="T63" fmla="*/ 130 h 109"/>
                <a:gd name="T64" fmla="*/ 2 w 44"/>
                <a:gd name="T65" fmla="*/ 182 h 1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109"/>
                <a:gd name="T101" fmla="*/ 44 w 44"/>
                <a:gd name="T102" fmla="*/ 109 h 1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109">
                  <a:moveTo>
                    <a:pt x="2" y="14"/>
                  </a:moveTo>
                  <a:lnTo>
                    <a:pt x="11" y="23"/>
                  </a:lnTo>
                  <a:lnTo>
                    <a:pt x="18" y="31"/>
                  </a:lnTo>
                  <a:lnTo>
                    <a:pt x="21" y="37"/>
                  </a:lnTo>
                  <a:lnTo>
                    <a:pt x="18" y="44"/>
                  </a:lnTo>
                  <a:lnTo>
                    <a:pt x="17" y="44"/>
                  </a:lnTo>
                  <a:lnTo>
                    <a:pt x="17" y="45"/>
                  </a:lnTo>
                  <a:lnTo>
                    <a:pt x="19" y="48"/>
                  </a:lnTo>
                  <a:lnTo>
                    <a:pt x="22" y="51"/>
                  </a:lnTo>
                  <a:lnTo>
                    <a:pt x="23" y="55"/>
                  </a:lnTo>
                  <a:lnTo>
                    <a:pt x="23" y="61"/>
                  </a:lnTo>
                  <a:lnTo>
                    <a:pt x="23" y="62"/>
                  </a:lnTo>
                  <a:lnTo>
                    <a:pt x="23" y="64"/>
                  </a:lnTo>
                  <a:lnTo>
                    <a:pt x="23" y="66"/>
                  </a:lnTo>
                  <a:lnTo>
                    <a:pt x="23" y="68"/>
                  </a:lnTo>
                  <a:lnTo>
                    <a:pt x="28" y="76"/>
                  </a:lnTo>
                  <a:lnTo>
                    <a:pt x="31" y="87"/>
                  </a:lnTo>
                  <a:lnTo>
                    <a:pt x="36" y="98"/>
                  </a:lnTo>
                  <a:lnTo>
                    <a:pt x="43" y="109"/>
                  </a:lnTo>
                  <a:lnTo>
                    <a:pt x="44" y="80"/>
                  </a:lnTo>
                  <a:lnTo>
                    <a:pt x="43" y="51"/>
                  </a:lnTo>
                  <a:lnTo>
                    <a:pt x="39" y="26"/>
                  </a:lnTo>
                  <a:lnTo>
                    <a:pt x="32" y="0"/>
                  </a:lnTo>
                  <a:lnTo>
                    <a:pt x="30" y="2"/>
                  </a:lnTo>
                  <a:lnTo>
                    <a:pt x="24" y="3"/>
                  </a:lnTo>
                  <a:lnTo>
                    <a:pt x="18" y="5"/>
                  </a:lnTo>
                  <a:lnTo>
                    <a:pt x="11" y="5"/>
                  </a:lnTo>
                  <a:lnTo>
                    <a:pt x="5" y="6"/>
                  </a:lnTo>
                  <a:lnTo>
                    <a:pt x="1" y="7"/>
                  </a:lnTo>
                  <a:lnTo>
                    <a:pt x="0" y="10"/>
                  </a:lnTo>
                  <a:lnTo>
                    <a:pt x="2" y="14"/>
                  </a:lnTo>
                  <a:close/>
                </a:path>
              </a:pathLst>
            </a:custGeom>
            <a:solidFill>
              <a:srgbClr val="8C6021"/>
            </a:solidFill>
            <a:ln w="9525">
              <a:noFill/>
              <a:round/>
              <a:headEnd/>
              <a:tailEnd/>
            </a:ln>
          </p:spPr>
          <p:txBody>
            <a:bodyPr/>
            <a:lstStyle/>
            <a:p>
              <a:endParaRPr lang="en-US"/>
            </a:p>
          </p:txBody>
        </p:sp>
        <p:sp>
          <p:nvSpPr>
            <p:cNvPr id="120856" name="Freeform 20"/>
            <p:cNvSpPr>
              <a:spLocks/>
            </p:cNvSpPr>
            <p:nvPr/>
          </p:nvSpPr>
          <p:spPr bwMode="auto">
            <a:xfrm>
              <a:off x="623" y="394"/>
              <a:ext cx="176" cy="130"/>
            </a:xfrm>
            <a:custGeom>
              <a:avLst/>
              <a:gdLst>
                <a:gd name="T0" fmla="*/ 2690 w 147"/>
                <a:gd name="T1" fmla="*/ 250 h 114"/>
                <a:gd name="T2" fmla="*/ 2056 w 147"/>
                <a:gd name="T3" fmla="*/ 405 h 114"/>
                <a:gd name="T4" fmla="*/ 2247 w 147"/>
                <a:gd name="T5" fmla="*/ 627 h 114"/>
                <a:gd name="T6" fmla="*/ 2824 w 147"/>
                <a:gd name="T7" fmla="*/ 591 h 114"/>
                <a:gd name="T8" fmla="*/ 3152 w 147"/>
                <a:gd name="T9" fmla="*/ 405 h 114"/>
                <a:gd name="T10" fmla="*/ 3642 w 147"/>
                <a:gd name="T11" fmla="*/ 423 h 114"/>
                <a:gd name="T12" fmla="*/ 3594 w 147"/>
                <a:gd name="T13" fmla="*/ 627 h 114"/>
                <a:gd name="T14" fmla="*/ 2951 w 147"/>
                <a:gd name="T15" fmla="*/ 771 h 114"/>
                <a:gd name="T16" fmla="*/ 2020 w 147"/>
                <a:gd name="T17" fmla="*/ 715 h 114"/>
                <a:gd name="T18" fmla="*/ 1534 w 147"/>
                <a:gd name="T19" fmla="*/ 769 h 114"/>
                <a:gd name="T20" fmla="*/ 1374 w 147"/>
                <a:gd name="T21" fmla="*/ 781 h 114"/>
                <a:gd name="T22" fmla="*/ 914 w 147"/>
                <a:gd name="T23" fmla="*/ 891 h 114"/>
                <a:gd name="T24" fmla="*/ 894 w 147"/>
                <a:gd name="T25" fmla="*/ 1087 h 114"/>
                <a:gd name="T26" fmla="*/ 647 w 147"/>
                <a:gd name="T27" fmla="*/ 1143 h 114"/>
                <a:gd name="T28" fmla="*/ 2 w 147"/>
                <a:gd name="T29" fmla="*/ 1159 h 114"/>
                <a:gd name="T30" fmla="*/ 147 w 147"/>
                <a:gd name="T31" fmla="*/ 1447 h 114"/>
                <a:gd name="T32" fmla="*/ 647 w 147"/>
                <a:gd name="T33" fmla="*/ 1520 h 114"/>
                <a:gd name="T34" fmla="*/ 1070 w 147"/>
                <a:gd name="T35" fmla="*/ 1486 h 114"/>
                <a:gd name="T36" fmla="*/ 1270 w 147"/>
                <a:gd name="T37" fmla="*/ 1414 h 114"/>
                <a:gd name="T38" fmla="*/ 1434 w 147"/>
                <a:gd name="T39" fmla="*/ 1303 h 114"/>
                <a:gd name="T40" fmla="*/ 1970 w 147"/>
                <a:gd name="T41" fmla="*/ 1268 h 114"/>
                <a:gd name="T42" fmla="*/ 2633 w 147"/>
                <a:gd name="T43" fmla="*/ 1378 h 114"/>
                <a:gd name="T44" fmla="*/ 3152 w 147"/>
                <a:gd name="T45" fmla="*/ 1550 h 114"/>
                <a:gd name="T46" fmla="*/ 3916 w 147"/>
                <a:gd name="T47" fmla="*/ 1550 h 114"/>
                <a:gd name="T48" fmla="*/ 4479 w 147"/>
                <a:gd name="T49" fmla="*/ 1344 h 114"/>
                <a:gd name="T50" fmla="*/ 5152 w 147"/>
                <a:gd name="T51" fmla="*/ 1303 h 114"/>
                <a:gd name="T52" fmla="*/ 5220 w 147"/>
                <a:gd name="T53" fmla="*/ 1159 h 114"/>
                <a:gd name="T54" fmla="*/ 4788 w 147"/>
                <a:gd name="T55" fmla="*/ 803 h 114"/>
                <a:gd name="T56" fmla="*/ 4230 w 147"/>
                <a:gd name="T57" fmla="*/ 462 h 114"/>
                <a:gd name="T58" fmla="*/ 3642 w 147"/>
                <a:gd name="T59" fmla="*/ 140 h 114"/>
                <a:gd name="T60" fmla="*/ 3221 w 147"/>
                <a:gd name="T61" fmla="*/ 1 h 114"/>
                <a:gd name="T62" fmla="*/ 3042 w 147"/>
                <a:gd name="T63" fmla="*/ 64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7"/>
                <a:gd name="T97" fmla="*/ 0 h 114"/>
                <a:gd name="T98" fmla="*/ 147 w 147"/>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7" h="114">
                  <a:moveTo>
                    <a:pt x="82" y="7"/>
                  </a:moveTo>
                  <a:lnTo>
                    <a:pt x="73" y="18"/>
                  </a:lnTo>
                  <a:lnTo>
                    <a:pt x="63" y="25"/>
                  </a:lnTo>
                  <a:lnTo>
                    <a:pt x="56" y="30"/>
                  </a:lnTo>
                  <a:lnTo>
                    <a:pt x="55" y="36"/>
                  </a:lnTo>
                  <a:lnTo>
                    <a:pt x="61" y="46"/>
                  </a:lnTo>
                  <a:lnTo>
                    <a:pt x="70" y="46"/>
                  </a:lnTo>
                  <a:lnTo>
                    <a:pt x="78" y="42"/>
                  </a:lnTo>
                  <a:lnTo>
                    <a:pt x="82" y="35"/>
                  </a:lnTo>
                  <a:lnTo>
                    <a:pt x="86" y="30"/>
                  </a:lnTo>
                  <a:lnTo>
                    <a:pt x="92" y="29"/>
                  </a:lnTo>
                  <a:lnTo>
                    <a:pt x="99" y="31"/>
                  </a:lnTo>
                  <a:lnTo>
                    <a:pt x="100" y="38"/>
                  </a:lnTo>
                  <a:lnTo>
                    <a:pt x="98" y="46"/>
                  </a:lnTo>
                  <a:lnTo>
                    <a:pt x="91" y="52"/>
                  </a:lnTo>
                  <a:lnTo>
                    <a:pt x="81" y="56"/>
                  </a:lnTo>
                  <a:lnTo>
                    <a:pt x="66" y="55"/>
                  </a:lnTo>
                  <a:lnTo>
                    <a:pt x="55" y="52"/>
                  </a:lnTo>
                  <a:lnTo>
                    <a:pt x="46" y="53"/>
                  </a:lnTo>
                  <a:lnTo>
                    <a:pt x="42" y="55"/>
                  </a:lnTo>
                  <a:lnTo>
                    <a:pt x="41" y="56"/>
                  </a:lnTo>
                  <a:lnTo>
                    <a:pt x="38" y="57"/>
                  </a:lnTo>
                  <a:lnTo>
                    <a:pt x="31" y="60"/>
                  </a:lnTo>
                  <a:lnTo>
                    <a:pt x="25" y="65"/>
                  </a:lnTo>
                  <a:lnTo>
                    <a:pt x="24" y="73"/>
                  </a:lnTo>
                  <a:lnTo>
                    <a:pt x="24" y="79"/>
                  </a:lnTo>
                  <a:lnTo>
                    <a:pt x="22" y="83"/>
                  </a:lnTo>
                  <a:lnTo>
                    <a:pt x="18" y="83"/>
                  </a:lnTo>
                  <a:lnTo>
                    <a:pt x="9" y="82"/>
                  </a:lnTo>
                  <a:lnTo>
                    <a:pt x="2" y="84"/>
                  </a:lnTo>
                  <a:lnTo>
                    <a:pt x="0" y="94"/>
                  </a:lnTo>
                  <a:lnTo>
                    <a:pt x="4" y="105"/>
                  </a:lnTo>
                  <a:lnTo>
                    <a:pt x="13" y="113"/>
                  </a:lnTo>
                  <a:lnTo>
                    <a:pt x="18" y="110"/>
                  </a:lnTo>
                  <a:lnTo>
                    <a:pt x="24" y="109"/>
                  </a:lnTo>
                  <a:lnTo>
                    <a:pt x="29" y="108"/>
                  </a:lnTo>
                  <a:lnTo>
                    <a:pt x="33" y="106"/>
                  </a:lnTo>
                  <a:lnTo>
                    <a:pt x="34" y="103"/>
                  </a:lnTo>
                  <a:lnTo>
                    <a:pt x="37" y="99"/>
                  </a:lnTo>
                  <a:lnTo>
                    <a:pt x="39" y="95"/>
                  </a:lnTo>
                  <a:lnTo>
                    <a:pt x="43" y="92"/>
                  </a:lnTo>
                  <a:lnTo>
                    <a:pt x="54" y="91"/>
                  </a:lnTo>
                  <a:lnTo>
                    <a:pt x="64" y="94"/>
                  </a:lnTo>
                  <a:lnTo>
                    <a:pt x="72" y="99"/>
                  </a:lnTo>
                  <a:lnTo>
                    <a:pt x="78" y="105"/>
                  </a:lnTo>
                  <a:lnTo>
                    <a:pt x="86" y="112"/>
                  </a:lnTo>
                  <a:lnTo>
                    <a:pt x="98" y="114"/>
                  </a:lnTo>
                  <a:lnTo>
                    <a:pt x="108" y="112"/>
                  </a:lnTo>
                  <a:lnTo>
                    <a:pt x="116" y="104"/>
                  </a:lnTo>
                  <a:lnTo>
                    <a:pt x="122" y="97"/>
                  </a:lnTo>
                  <a:lnTo>
                    <a:pt x="131" y="95"/>
                  </a:lnTo>
                  <a:lnTo>
                    <a:pt x="140" y="95"/>
                  </a:lnTo>
                  <a:lnTo>
                    <a:pt x="147" y="97"/>
                  </a:lnTo>
                  <a:lnTo>
                    <a:pt x="142" y="84"/>
                  </a:lnTo>
                  <a:lnTo>
                    <a:pt x="137" y="71"/>
                  </a:lnTo>
                  <a:lnTo>
                    <a:pt x="130" y="58"/>
                  </a:lnTo>
                  <a:lnTo>
                    <a:pt x="124" y="46"/>
                  </a:lnTo>
                  <a:lnTo>
                    <a:pt x="116" y="34"/>
                  </a:lnTo>
                  <a:lnTo>
                    <a:pt x="108" y="22"/>
                  </a:lnTo>
                  <a:lnTo>
                    <a:pt x="99" y="10"/>
                  </a:lnTo>
                  <a:lnTo>
                    <a:pt x="90" y="0"/>
                  </a:lnTo>
                  <a:lnTo>
                    <a:pt x="87" y="1"/>
                  </a:lnTo>
                  <a:lnTo>
                    <a:pt x="85" y="3"/>
                  </a:lnTo>
                  <a:lnTo>
                    <a:pt x="83" y="4"/>
                  </a:lnTo>
                  <a:lnTo>
                    <a:pt x="82" y="7"/>
                  </a:lnTo>
                  <a:close/>
                </a:path>
              </a:pathLst>
            </a:custGeom>
            <a:solidFill>
              <a:srgbClr val="8C6021"/>
            </a:solidFill>
            <a:ln w="9525">
              <a:noFill/>
              <a:round/>
              <a:headEnd/>
              <a:tailEnd/>
            </a:ln>
          </p:spPr>
          <p:txBody>
            <a:bodyPr/>
            <a:lstStyle/>
            <a:p>
              <a:endParaRPr lang="en-US"/>
            </a:p>
          </p:txBody>
        </p:sp>
        <p:sp>
          <p:nvSpPr>
            <p:cNvPr id="120857" name="Freeform 21"/>
            <p:cNvSpPr>
              <a:spLocks/>
            </p:cNvSpPr>
            <p:nvPr/>
          </p:nvSpPr>
          <p:spPr bwMode="auto">
            <a:xfrm>
              <a:off x="778" y="563"/>
              <a:ext cx="12" cy="26"/>
            </a:xfrm>
            <a:custGeom>
              <a:avLst/>
              <a:gdLst>
                <a:gd name="T0" fmla="*/ 149 w 10"/>
                <a:gd name="T1" fmla="*/ 0 h 23"/>
                <a:gd name="T2" fmla="*/ 0 w 10"/>
                <a:gd name="T3" fmla="*/ 60 h 23"/>
                <a:gd name="T4" fmla="*/ 1 w 10"/>
                <a:gd name="T5" fmla="*/ 141 h 23"/>
                <a:gd name="T6" fmla="*/ 149 w 10"/>
                <a:gd name="T7" fmla="*/ 200 h 23"/>
                <a:gd name="T8" fmla="*/ 372 w 10"/>
                <a:gd name="T9" fmla="*/ 259 h 23"/>
                <a:gd name="T10" fmla="*/ 372 w 10"/>
                <a:gd name="T11" fmla="*/ 259 h 23"/>
                <a:gd name="T12" fmla="*/ 372 w 10"/>
                <a:gd name="T13" fmla="*/ 259 h 23"/>
                <a:gd name="T14" fmla="*/ 372 w 10"/>
                <a:gd name="T15" fmla="*/ 259 h 23"/>
                <a:gd name="T16" fmla="*/ 372 w 10"/>
                <a:gd name="T17" fmla="*/ 259 h 23"/>
                <a:gd name="T18" fmla="*/ 372 w 10"/>
                <a:gd name="T19" fmla="*/ 255 h 23"/>
                <a:gd name="T20" fmla="*/ 372 w 10"/>
                <a:gd name="T21" fmla="*/ 226 h 23"/>
                <a:gd name="T22" fmla="*/ 372 w 10"/>
                <a:gd name="T23" fmla="*/ 200 h 23"/>
                <a:gd name="T24" fmla="*/ 372 w 10"/>
                <a:gd name="T25" fmla="*/ 180 h 23"/>
                <a:gd name="T26" fmla="*/ 372 w 10"/>
                <a:gd name="T27" fmla="*/ 111 h 23"/>
                <a:gd name="T28" fmla="*/ 362 w 10"/>
                <a:gd name="T29" fmla="*/ 68 h 23"/>
                <a:gd name="T30" fmla="*/ 215 w 10"/>
                <a:gd name="T31" fmla="*/ 3 h 23"/>
                <a:gd name="T32" fmla="*/ 149 w 10"/>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23"/>
                <a:gd name="T53" fmla="*/ 10 w 10"/>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23">
                  <a:moveTo>
                    <a:pt x="4" y="0"/>
                  </a:moveTo>
                  <a:lnTo>
                    <a:pt x="0" y="5"/>
                  </a:lnTo>
                  <a:lnTo>
                    <a:pt x="1" y="12"/>
                  </a:lnTo>
                  <a:lnTo>
                    <a:pt x="4" y="17"/>
                  </a:lnTo>
                  <a:lnTo>
                    <a:pt x="10" y="23"/>
                  </a:lnTo>
                  <a:lnTo>
                    <a:pt x="10" y="21"/>
                  </a:lnTo>
                  <a:lnTo>
                    <a:pt x="10" y="19"/>
                  </a:lnTo>
                  <a:lnTo>
                    <a:pt x="10" y="17"/>
                  </a:lnTo>
                  <a:lnTo>
                    <a:pt x="10" y="16"/>
                  </a:lnTo>
                  <a:lnTo>
                    <a:pt x="10" y="10"/>
                  </a:lnTo>
                  <a:lnTo>
                    <a:pt x="9" y="6"/>
                  </a:lnTo>
                  <a:lnTo>
                    <a:pt x="6" y="3"/>
                  </a:lnTo>
                  <a:lnTo>
                    <a:pt x="4" y="0"/>
                  </a:lnTo>
                  <a:close/>
                </a:path>
              </a:pathLst>
            </a:custGeom>
            <a:solidFill>
              <a:srgbClr val="8C6021"/>
            </a:solidFill>
            <a:ln w="9525">
              <a:noFill/>
              <a:round/>
              <a:headEnd/>
              <a:tailEnd/>
            </a:ln>
          </p:spPr>
          <p:txBody>
            <a:bodyPr/>
            <a:lstStyle/>
            <a:p>
              <a:endParaRPr lang="en-US"/>
            </a:p>
          </p:txBody>
        </p:sp>
        <p:sp>
          <p:nvSpPr>
            <p:cNvPr id="120858" name="Freeform 22"/>
            <p:cNvSpPr>
              <a:spLocks/>
            </p:cNvSpPr>
            <p:nvPr/>
          </p:nvSpPr>
          <p:spPr bwMode="auto">
            <a:xfrm>
              <a:off x="639" y="515"/>
              <a:ext cx="24" cy="11"/>
            </a:xfrm>
            <a:custGeom>
              <a:avLst/>
              <a:gdLst>
                <a:gd name="T0" fmla="*/ 149 w 20"/>
                <a:gd name="T1" fmla="*/ 55 h 10"/>
                <a:gd name="T2" fmla="*/ 434 w 20"/>
                <a:gd name="T3" fmla="*/ 67 h 10"/>
                <a:gd name="T4" fmla="*/ 569 w 20"/>
                <a:gd name="T5" fmla="*/ 55 h 10"/>
                <a:gd name="T6" fmla="*/ 642 w 20"/>
                <a:gd name="T7" fmla="*/ 4 h 10"/>
                <a:gd name="T8" fmla="*/ 770 w 20"/>
                <a:gd name="T9" fmla="*/ 0 h 10"/>
                <a:gd name="T10" fmla="*/ 625 w 20"/>
                <a:gd name="T11" fmla="*/ 2 h 10"/>
                <a:gd name="T12" fmla="*/ 434 w 20"/>
                <a:gd name="T13" fmla="*/ 3 h 10"/>
                <a:gd name="T14" fmla="*/ 179 w 20"/>
                <a:gd name="T15" fmla="*/ 4 h 10"/>
                <a:gd name="T16" fmla="*/ 0 w 20"/>
                <a:gd name="T17" fmla="*/ 50 h 10"/>
                <a:gd name="T18" fmla="*/ 2 w 20"/>
                <a:gd name="T19" fmla="*/ 55 h 10"/>
                <a:gd name="T20" fmla="*/ 124 w 20"/>
                <a:gd name="T21" fmla="*/ 55 h 10"/>
                <a:gd name="T22" fmla="*/ 124 w 20"/>
                <a:gd name="T23" fmla="*/ 55 h 10"/>
                <a:gd name="T24" fmla="*/ 149 w 20"/>
                <a:gd name="T25" fmla="*/ 55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0"/>
                <a:gd name="T41" fmla="*/ 20 w 20"/>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0">
                  <a:moveTo>
                    <a:pt x="4" y="8"/>
                  </a:moveTo>
                  <a:lnTo>
                    <a:pt x="11" y="10"/>
                  </a:lnTo>
                  <a:lnTo>
                    <a:pt x="15" y="8"/>
                  </a:lnTo>
                  <a:lnTo>
                    <a:pt x="17" y="4"/>
                  </a:lnTo>
                  <a:lnTo>
                    <a:pt x="20" y="0"/>
                  </a:lnTo>
                  <a:lnTo>
                    <a:pt x="16" y="2"/>
                  </a:lnTo>
                  <a:lnTo>
                    <a:pt x="11" y="3"/>
                  </a:lnTo>
                  <a:lnTo>
                    <a:pt x="5" y="4"/>
                  </a:lnTo>
                  <a:lnTo>
                    <a:pt x="0" y="7"/>
                  </a:lnTo>
                  <a:lnTo>
                    <a:pt x="2" y="8"/>
                  </a:lnTo>
                  <a:lnTo>
                    <a:pt x="3" y="8"/>
                  </a:lnTo>
                  <a:lnTo>
                    <a:pt x="4" y="8"/>
                  </a:lnTo>
                  <a:close/>
                </a:path>
              </a:pathLst>
            </a:custGeom>
            <a:solidFill>
              <a:srgbClr val="8C6021"/>
            </a:solidFill>
            <a:ln w="9525">
              <a:noFill/>
              <a:round/>
              <a:headEnd/>
              <a:tailEnd/>
            </a:ln>
          </p:spPr>
          <p:txBody>
            <a:bodyPr/>
            <a:lstStyle/>
            <a:p>
              <a:endParaRPr lang="en-US"/>
            </a:p>
          </p:txBody>
        </p:sp>
        <p:sp>
          <p:nvSpPr>
            <p:cNvPr id="120859" name="Freeform 23"/>
            <p:cNvSpPr>
              <a:spLocks/>
            </p:cNvSpPr>
            <p:nvPr/>
          </p:nvSpPr>
          <p:spPr bwMode="auto">
            <a:xfrm>
              <a:off x="639" y="435"/>
              <a:ext cx="20" cy="29"/>
            </a:xfrm>
            <a:custGeom>
              <a:avLst/>
              <a:gdLst>
                <a:gd name="T0" fmla="*/ 448 w 17"/>
                <a:gd name="T1" fmla="*/ 3 h 25"/>
                <a:gd name="T2" fmla="*/ 448 w 17"/>
                <a:gd name="T3" fmla="*/ 117 h 25"/>
                <a:gd name="T4" fmla="*/ 408 w 17"/>
                <a:gd name="T5" fmla="*/ 246 h 25"/>
                <a:gd name="T6" fmla="*/ 387 w 17"/>
                <a:gd name="T7" fmla="*/ 392 h 25"/>
                <a:gd name="T8" fmla="*/ 280 w 17"/>
                <a:gd name="T9" fmla="*/ 457 h 25"/>
                <a:gd name="T10" fmla="*/ 124 w 17"/>
                <a:gd name="T11" fmla="*/ 477 h 25"/>
                <a:gd name="T12" fmla="*/ 2 w 17"/>
                <a:gd name="T13" fmla="*/ 457 h 25"/>
                <a:gd name="T14" fmla="*/ 0 w 17"/>
                <a:gd name="T15" fmla="*/ 394 h 25"/>
                <a:gd name="T16" fmla="*/ 89 w 17"/>
                <a:gd name="T17" fmla="*/ 331 h 25"/>
                <a:gd name="T18" fmla="*/ 202 w 17"/>
                <a:gd name="T19" fmla="*/ 212 h 25"/>
                <a:gd name="T20" fmla="*/ 295 w 17"/>
                <a:gd name="T21" fmla="*/ 3 h 25"/>
                <a:gd name="T22" fmla="*/ 408 w 17"/>
                <a:gd name="T23" fmla="*/ 0 h 25"/>
                <a:gd name="T24" fmla="*/ 448 w 17"/>
                <a:gd name="T25" fmla="*/ 3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5"/>
                <a:gd name="T41" fmla="*/ 17 w 17"/>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5">
                  <a:moveTo>
                    <a:pt x="17" y="3"/>
                  </a:moveTo>
                  <a:lnTo>
                    <a:pt x="17" y="6"/>
                  </a:lnTo>
                  <a:lnTo>
                    <a:pt x="16" y="12"/>
                  </a:lnTo>
                  <a:lnTo>
                    <a:pt x="15" y="20"/>
                  </a:lnTo>
                  <a:lnTo>
                    <a:pt x="11" y="24"/>
                  </a:lnTo>
                  <a:lnTo>
                    <a:pt x="5" y="25"/>
                  </a:lnTo>
                  <a:lnTo>
                    <a:pt x="2" y="24"/>
                  </a:lnTo>
                  <a:lnTo>
                    <a:pt x="0" y="21"/>
                  </a:lnTo>
                  <a:lnTo>
                    <a:pt x="3" y="16"/>
                  </a:lnTo>
                  <a:lnTo>
                    <a:pt x="8" y="10"/>
                  </a:lnTo>
                  <a:lnTo>
                    <a:pt x="12" y="3"/>
                  </a:lnTo>
                  <a:lnTo>
                    <a:pt x="16" y="0"/>
                  </a:lnTo>
                  <a:lnTo>
                    <a:pt x="17" y="3"/>
                  </a:lnTo>
                  <a:close/>
                </a:path>
              </a:pathLst>
            </a:custGeom>
            <a:solidFill>
              <a:srgbClr val="8C6021"/>
            </a:solidFill>
            <a:ln w="9525">
              <a:noFill/>
              <a:round/>
              <a:headEnd/>
              <a:tailEnd/>
            </a:ln>
          </p:spPr>
          <p:txBody>
            <a:bodyPr/>
            <a:lstStyle/>
            <a:p>
              <a:endParaRPr lang="en-US"/>
            </a:p>
          </p:txBody>
        </p:sp>
      </p:grpSp>
      <p:sp>
        <p:nvSpPr>
          <p:cNvPr id="120838" name="Freeform 24"/>
          <p:cNvSpPr>
            <a:spLocks/>
          </p:cNvSpPr>
          <p:nvPr/>
        </p:nvSpPr>
        <p:spPr bwMode="auto">
          <a:xfrm>
            <a:off x="531813" y="1619250"/>
            <a:ext cx="506412" cy="225425"/>
          </a:xfrm>
          <a:custGeom>
            <a:avLst/>
            <a:gdLst>
              <a:gd name="T0" fmla="*/ 2147483647 w 266"/>
              <a:gd name="T1" fmla="*/ 0 h 124"/>
              <a:gd name="T2" fmla="*/ 2147483647 w 266"/>
              <a:gd name="T3" fmla="*/ 2147483647 h 124"/>
              <a:gd name="T4" fmla="*/ 2147483647 w 266"/>
              <a:gd name="T5" fmla="*/ 2147483647 h 124"/>
              <a:gd name="T6" fmla="*/ 2147483647 w 266"/>
              <a:gd name="T7" fmla="*/ 2147483647 h 124"/>
              <a:gd name="T8" fmla="*/ 2147483647 w 266"/>
              <a:gd name="T9" fmla="*/ 2147483647 h 124"/>
              <a:gd name="T10" fmla="*/ 2147483647 w 266"/>
              <a:gd name="T11" fmla="*/ 2147483647 h 124"/>
              <a:gd name="T12" fmla="*/ 2147483647 w 266"/>
              <a:gd name="T13" fmla="*/ 2147483647 h 124"/>
              <a:gd name="T14" fmla="*/ 2147483647 w 266"/>
              <a:gd name="T15" fmla="*/ 2147483647 h 124"/>
              <a:gd name="T16" fmla="*/ 0 w 266"/>
              <a:gd name="T17" fmla="*/ 2147483647 h 124"/>
              <a:gd name="T18" fmla="*/ 2147483647 w 266"/>
              <a:gd name="T19" fmla="*/ 2147483647 h 124"/>
              <a:gd name="T20" fmla="*/ 2147483647 w 266"/>
              <a:gd name="T21" fmla="*/ 2147483647 h 124"/>
              <a:gd name="T22" fmla="*/ 2147483647 w 266"/>
              <a:gd name="T23" fmla="*/ 2147483647 h 124"/>
              <a:gd name="T24" fmla="*/ 2147483647 w 266"/>
              <a:gd name="T25" fmla="*/ 2147483647 h 124"/>
              <a:gd name="T26" fmla="*/ 2147483647 w 266"/>
              <a:gd name="T27" fmla="*/ 2147483647 h 124"/>
              <a:gd name="T28" fmla="*/ 2147483647 w 266"/>
              <a:gd name="T29" fmla="*/ 2147483647 h 124"/>
              <a:gd name="T30" fmla="*/ 2147483647 w 266"/>
              <a:gd name="T31" fmla="*/ 2147483647 h 124"/>
              <a:gd name="T32" fmla="*/ 2147483647 w 266"/>
              <a:gd name="T33" fmla="*/ 2147483647 h 124"/>
              <a:gd name="T34" fmla="*/ 2147483647 w 266"/>
              <a:gd name="T35" fmla="*/ 2147483647 h 124"/>
              <a:gd name="T36" fmla="*/ 2147483647 w 266"/>
              <a:gd name="T37" fmla="*/ 2147483647 h 124"/>
              <a:gd name="T38" fmla="*/ 2147483647 w 266"/>
              <a:gd name="T39" fmla="*/ 2147483647 h 124"/>
              <a:gd name="T40" fmla="*/ 2147483647 w 266"/>
              <a:gd name="T41" fmla="*/ 2147483647 h 124"/>
              <a:gd name="T42" fmla="*/ 2147483647 w 266"/>
              <a:gd name="T43" fmla="*/ 2147483647 h 124"/>
              <a:gd name="T44" fmla="*/ 2147483647 w 266"/>
              <a:gd name="T45" fmla="*/ 2147483647 h 124"/>
              <a:gd name="T46" fmla="*/ 2147483647 w 266"/>
              <a:gd name="T47" fmla="*/ 2147483647 h 124"/>
              <a:gd name="T48" fmla="*/ 2147483647 w 266"/>
              <a:gd name="T49" fmla="*/ 2147483647 h 124"/>
              <a:gd name="T50" fmla="*/ 2147483647 w 266"/>
              <a:gd name="T51" fmla="*/ 2147483647 h 124"/>
              <a:gd name="T52" fmla="*/ 2147483647 w 266"/>
              <a:gd name="T53" fmla="*/ 2147483647 h 124"/>
              <a:gd name="T54" fmla="*/ 2147483647 w 266"/>
              <a:gd name="T55" fmla="*/ 2147483647 h 124"/>
              <a:gd name="T56" fmla="*/ 2147483647 w 266"/>
              <a:gd name="T57" fmla="*/ 2147483647 h 124"/>
              <a:gd name="T58" fmla="*/ 2147483647 w 266"/>
              <a:gd name="T59" fmla="*/ 2147483647 h 124"/>
              <a:gd name="T60" fmla="*/ 2147483647 w 266"/>
              <a:gd name="T61" fmla="*/ 2147483647 h 124"/>
              <a:gd name="T62" fmla="*/ 2147483647 w 266"/>
              <a:gd name="T63" fmla="*/ 2147483647 h 124"/>
              <a:gd name="T64" fmla="*/ 2147483647 w 266"/>
              <a:gd name="T65" fmla="*/ 0 h 1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6"/>
              <a:gd name="T100" fmla="*/ 0 h 124"/>
              <a:gd name="T101" fmla="*/ 266 w 266"/>
              <a:gd name="T102" fmla="*/ 124 h 1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6" h="124">
                <a:moveTo>
                  <a:pt x="133" y="0"/>
                </a:moveTo>
                <a:lnTo>
                  <a:pt x="109" y="1"/>
                </a:lnTo>
                <a:lnTo>
                  <a:pt x="87" y="6"/>
                </a:lnTo>
                <a:lnTo>
                  <a:pt x="68" y="14"/>
                </a:lnTo>
                <a:lnTo>
                  <a:pt x="50" y="24"/>
                </a:lnTo>
                <a:lnTo>
                  <a:pt x="33" y="36"/>
                </a:lnTo>
                <a:lnTo>
                  <a:pt x="20" y="52"/>
                </a:lnTo>
                <a:lnTo>
                  <a:pt x="8" y="67"/>
                </a:lnTo>
                <a:lnTo>
                  <a:pt x="0" y="85"/>
                </a:lnTo>
                <a:lnTo>
                  <a:pt x="13" y="95"/>
                </a:lnTo>
                <a:lnTo>
                  <a:pt x="28" y="102"/>
                </a:lnTo>
                <a:lnTo>
                  <a:pt x="42" y="109"/>
                </a:lnTo>
                <a:lnTo>
                  <a:pt x="59" y="114"/>
                </a:lnTo>
                <a:lnTo>
                  <a:pt x="76" y="119"/>
                </a:lnTo>
                <a:lnTo>
                  <a:pt x="94" y="122"/>
                </a:lnTo>
                <a:lnTo>
                  <a:pt x="113" y="123"/>
                </a:lnTo>
                <a:lnTo>
                  <a:pt x="133" y="124"/>
                </a:lnTo>
                <a:lnTo>
                  <a:pt x="152" y="123"/>
                </a:lnTo>
                <a:lnTo>
                  <a:pt x="172" y="122"/>
                </a:lnTo>
                <a:lnTo>
                  <a:pt x="190" y="119"/>
                </a:lnTo>
                <a:lnTo>
                  <a:pt x="208" y="114"/>
                </a:lnTo>
                <a:lnTo>
                  <a:pt x="223" y="109"/>
                </a:lnTo>
                <a:lnTo>
                  <a:pt x="239" y="102"/>
                </a:lnTo>
                <a:lnTo>
                  <a:pt x="253" y="95"/>
                </a:lnTo>
                <a:lnTo>
                  <a:pt x="266" y="85"/>
                </a:lnTo>
                <a:lnTo>
                  <a:pt x="258" y="67"/>
                </a:lnTo>
                <a:lnTo>
                  <a:pt x="247" y="52"/>
                </a:lnTo>
                <a:lnTo>
                  <a:pt x="234" y="36"/>
                </a:lnTo>
                <a:lnTo>
                  <a:pt x="217" y="24"/>
                </a:lnTo>
                <a:lnTo>
                  <a:pt x="199" y="14"/>
                </a:lnTo>
                <a:lnTo>
                  <a:pt x="178" y="6"/>
                </a:lnTo>
                <a:lnTo>
                  <a:pt x="156" y="1"/>
                </a:lnTo>
                <a:lnTo>
                  <a:pt x="133" y="0"/>
                </a:lnTo>
                <a:close/>
              </a:path>
            </a:pathLst>
          </a:custGeom>
          <a:solidFill>
            <a:srgbClr val="000000"/>
          </a:solidFill>
          <a:ln w="9525">
            <a:noFill/>
            <a:round/>
            <a:headEnd/>
            <a:tailEnd/>
          </a:ln>
        </p:spPr>
        <p:txBody>
          <a:bodyPr/>
          <a:lstStyle/>
          <a:p>
            <a:endParaRPr lang="en-US"/>
          </a:p>
        </p:txBody>
      </p:sp>
      <p:sp>
        <p:nvSpPr>
          <p:cNvPr id="120839" name="Freeform 25"/>
          <p:cNvSpPr>
            <a:spLocks/>
          </p:cNvSpPr>
          <p:nvPr/>
        </p:nvSpPr>
        <p:spPr bwMode="auto">
          <a:xfrm>
            <a:off x="587375" y="1654175"/>
            <a:ext cx="298450" cy="157163"/>
          </a:xfrm>
          <a:custGeom>
            <a:avLst/>
            <a:gdLst>
              <a:gd name="T0" fmla="*/ 2147483647 w 157"/>
              <a:gd name="T1" fmla="*/ 0 h 87"/>
              <a:gd name="T2" fmla="*/ 2147483647 w 157"/>
              <a:gd name="T3" fmla="*/ 0 h 87"/>
              <a:gd name="T4" fmla="*/ 2147483647 w 157"/>
              <a:gd name="T5" fmla="*/ 0 h 87"/>
              <a:gd name="T6" fmla="*/ 2147483647 w 157"/>
              <a:gd name="T7" fmla="*/ 0 h 87"/>
              <a:gd name="T8" fmla="*/ 2147483647 w 157"/>
              <a:gd name="T9" fmla="*/ 0 h 87"/>
              <a:gd name="T10" fmla="*/ 2147483647 w 157"/>
              <a:gd name="T11" fmla="*/ 2147483647 h 87"/>
              <a:gd name="T12" fmla="*/ 2147483647 w 157"/>
              <a:gd name="T13" fmla="*/ 2147483647 h 87"/>
              <a:gd name="T14" fmla="*/ 2147483647 w 157"/>
              <a:gd name="T15" fmla="*/ 2147483647 h 87"/>
              <a:gd name="T16" fmla="*/ 2147483647 w 157"/>
              <a:gd name="T17" fmla="*/ 2147483647 h 87"/>
              <a:gd name="T18" fmla="*/ 2147483647 w 157"/>
              <a:gd name="T19" fmla="*/ 2147483647 h 87"/>
              <a:gd name="T20" fmla="*/ 2147483647 w 157"/>
              <a:gd name="T21" fmla="*/ 2147483647 h 87"/>
              <a:gd name="T22" fmla="*/ 2147483647 w 157"/>
              <a:gd name="T23" fmla="*/ 2147483647 h 87"/>
              <a:gd name="T24" fmla="*/ 0 w 157"/>
              <a:gd name="T25" fmla="*/ 2147483647 h 87"/>
              <a:gd name="T26" fmla="*/ 2147483647 w 157"/>
              <a:gd name="T27" fmla="*/ 2147483647 h 87"/>
              <a:gd name="T28" fmla="*/ 2147483647 w 157"/>
              <a:gd name="T29" fmla="*/ 2147483647 h 87"/>
              <a:gd name="T30" fmla="*/ 2147483647 w 157"/>
              <a:gd name="T31" fmla="*/ 2147483647 h 87"/>
              <a:gd name="T32" fmla="*/ 2147483647 w 157"/>
              <a:gd name="T33" fmla="*/ 2147483647 h 87"/>
              <a:gd name="T34" fmla="*/ 2147483647 w 157"/>
              <a:gd name="T35" fmla="*/ 2147483647 h 87"/>
              <a:gd name="T36" fmla="*/ 2147483647 w 157"/>
              <a:gd name="T37" fmla="*/ 2147483647 h 87"/>
              <a:gd name="T38" fmla="*/ 2147483647 w 157"/>
              <a:gd name="T39" fmla="*/ 2147483647 h 87"/>
              <a:gd name="T40" fmla="*/ 2147483647 w 157"/>
              <a:gd name="T41" fmla="*/ 2147483647 h 87"/>
              <a:gd name="T42" fmla="*/ 2147483647 w 157"/>
              <a:gd name="T43" fmla="*/ 2147483647 h 87"/>
              <a:gd name="T44" fmla="*/ 2147483647 w 157"/>
              <a:gd name="T45" fmla="*/ 2147483647 h 87"/>
              <a:gd name="T46" fmla="*/ 2147483647 w 157"/>
              <a:gd name="T47" fmla="*/ 2147483647 h 87"/>
              <a:gd name="T48" fmla="*/ 2147483647 w 157"/>
              <a:gd name="T49" fmla="*/ 2147483647 h 87"/>
              <a:gd name="T50" fmla="*/ 2147483647 w 157"/>
              <a:gd name="T51" fmla="*/ 2147483647 h 87"/>
              <a:gd name="T52" fmla="*/ 2147483647 w 157"/>
              <a:gd name="T53" fmla="*/ 2147483647 h 87"/>
              <a:gd name="T54" fmla="*/ 2147483647 w 157"/>
              <a:gd name="T55" fmla="*/ 2147483647 h 87"/>
              <a:gd name="T56" fmla="*/ 2147483647 w 157"/>
              <a:gd name="T57" fmla="*/ 2147483647 h 87"/>
              <a:gd name="T58" fmla="*/ 2147483647 w 157"/>
              <a:gd name="T59" fmla="*/ 2147483647 h 87"/>
              <a:gd name="T60" fmla="*/ 2147483647 w 157"/>
              <a:gd name="T61" fmla="*/ 2147483647 h 87"/>
              <a:gd name="T62" fmla="*/ 2147483647 w 157"/>
              <a:gd name="T63" fmla="*/ 2147483647 h 87"/>
              <a:gd name="T64" fmla="*/ 2147483647 w 157"/>
              <a:gd name="T65" fmla="*/ 2147483647 h 87"/>
              <a:gd name="T66" fmla="*/ 2147483647 w 157"/>
              <a:gd name="T67" fmla="*/ 2147483647 h 87"/>
              <a:gd name="T68" fmla="*/ 2147483647 w 157"/>
              <a:gd name="T69" fmla="*/ 2147483647 h 87"/>
              <a:gd name="T70" fmla="*/ 2147483647 w 157"/>
              <a:gd name="T71" fmla="*/ 2147483647 h 87"/>
              <a:gd name="T72" fmla="*/ 2147483647 w 157"/>
              <a:gd name="T73" fmla="*/ 0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7"/>
              <a:gd name="T112" fmla="*/ 0 h 87"/>
              <a:gd name="T113" fmla="*/ 157 w 15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7" h="87">
                <a:moveTo>
                  <a:pt x="118" y="0"/>
                </a:moveTo>
                <a:lnTo>
                  <a:pt x="114" y="0"/>
                </a:lnTo>
                <a:lnTo>
                  <a:pt x="111" y="0"/>
                </a:lnTo>
                <a:lnTo>
                  <a:pt x="108" y="0"/>
                </a:lnTo>
                <a:lnTo>
                  <a:pt x="104" y="0"/>
                </a:lnTo>
                <a:lnTo>
                  <a:pt x="85" y="2"/>
                </a:lnTo>
                <a:lnTo>
                  <a:pt x="67" y="4"/>
                </a:lnTo>
                <a:lnTo>
                  <a:pt x="52" y="9"/>
                </a:lnTo>
                <a:lnTo>
                  <a:pt x="37" y="17"/>
                </a:lnTo>
                <a:lnTo>
                  <a:pt x="25" y="26"/>
                </a:lnTo>
                <a:lnTo>
                  <a:pt x="14" y="35"/>
                </a:lnTo>
                <a:lnTo>
                  <a:pt x="5" y="47"/>
                </a:lnTo>
                <a:lnTo>
                  <a:pt x="0" y="60"/>
                </a:lnTo>
                <a:lnTo>
                  <a:pt x="10" y="66"/>
                </a:lnTo>
                <a:lnTo>
                  <a:pt x="21" y="72"/>
                </a:lnTo>
                <a:lnTo>
                  <a:pt x="32" y="76"/>
                </a:lnTo>
                <a:lnTo>
                  <a:pt x="45" y="79"/>
                </a:lnTo>
                <a:lnTo>
                  <a:pt x="60" y="83"/>
                </a:lnTo>
                <a:lnTo>
                  <a:pt x="74" y="86"/>
                </a:lnTo>
                <a:lnTo>
                  <a:pt x="88" y="87"/>
                </a:lnTo>
                <a:lnTo>
                  <a:pt x="104" y="87"/>
                </a:lnTo>
                <a:lnTo>
                  <a:pt x="110" y="87"/>
                </a:lnTo>
                <a:lnTo>
                  <a:pt x="117" y="87"/>
                </a:lnTo>
                <a:lnTo>
                  <a:pt x="124" y="86"/>
                </a:lnTo>
                <a:lnTo>
                  <a:pt x="131" y="86"/>
                </a:lnTo>
                <a:lnTo>
                  <a:pt x="137" y="85"/>
                </a:lnTo>
                <a:lnTo>
                  <a:pt x="144" y="83"/>
                </a:lnTo>
                <a:lnTo>
                  <a:pt x="150" y="82"/>
                </a:lnTo>
                <a:lnTo>
                  <a:pt x="157" y="81"/>
                </a:lnTo>
                <a:lnTo>
                  <a:pt x="154" y="68"/>
                </a:lnTo>
                <a:lnTo>
                  <a:pt x="150" y="55"/>
                </a:lnTo>
                <a:lnTo>
                  <a:pt x="146" y="43"/>
                </a:lnTo>
                <a:lnTo>
                  <a:pt x="141" y="33"/>
                </a:lnTo>
                <a:lnTo>
                  <a:pt x="136" y="24"/>
                </a:lnTo>
                <a:lnTo>
                  <a:pt x="131" y="15"/>
                </a:lnTo>
                <a:lnTo>
                  <a:pt x="124" y="7"/>
                </a:lnTo>
                <a:lnTo>
                  <a:pt x="118" y="0"/>
                </a:lnTo>
                <a:close/>
              </a:path>
            </a:pathLst>
          </a:custGeom>
          <a:solidFill>
            <a:srgbClr val="C9DBA3"/>
          </a:solidFill>
          <a:ln w="9525">
            <a:noFill/>
            <a:round/>
            <a:headEnd/>
            <a:tailEnd/>
          </a:ln>
        </p:spPr>
        <p:txBody>
          <a:bodyPr/>
          <a:lstStyle/>
          <a:p>
            <a:endParaRPr lang="en-US"/>
          </a:p>
        </p:txBody>
      </p:sp>
      <p:sp>
        <p:nvSpPr>
          <p:cNvPr id="120840" name="Freeform 26"/>
          <p:cNvSpPr>
            <a:spLocks/>
          </p:cNvSpPr>
          <p:nvPr/>
        </p:nvSpPr>
        <p:spPr bwMode="auto">
          <a:xfrm>
            <a:off x="811213" y="1654175"/>
            <a:ext cx="174625" cy="147638"/>
          </a:xfrm>
          <a:custGeom>
            <a:avLst/>
            <a:gdLst>
              <a:gd name="T0" fmla="*/ 0 w 91"/>
              <a:gd name="T1" fmla="*/ 0 h 81"/>
              <a:gd name="T2" fmla="*/ 2147483647 w 91"/>
              <a:gd name="T3" fmla="*/ 2147483647 h 81"/>
              <a:gd name="T4" fmla="*/ 2147483647 w 91"/>
              <a:gd name="T5" fmla="*/ 2147483647 h 81"/>
              <a:gd name="T6" fmla="*/ 2147483647 w 91"/>
              <a:gd name="T7" fmla="*/ 2147483647 h 81"/>
              <a:gd name="T8" fmla="*/ 2147483647 w 91"/>
              <a:gd name="T9" fmla="*/ 2147483647 h 81"/>
              <a:gd name="T10" fmla="*/ 2147483647 w 91"/>
              <a:gd name="T11" fmla="*/ 2147483647 h 81"/>
              <a:gd name="T12" fmla="*/ 2147483647 w 91"/>
              <a:gd name="T13" fmla="*/ 2147483647 h 81"/>
              <a:gd name="T14" fmla="*/ 2147483647 w 91"/>
              <a:gd name="T15" fmla="*/ 2147483647 h 81"/>
              <a:gd name="T16" fmla="*/ 2147483647 w 91"/>
              <a:gd name="T17" fmla="*/ 2147483647 h 81"/>
              <a:gd name="T18" fmla="*/ 2147483647 w 91"/>
              <a:gd name="T19" fmla="*/ 2147483647 h 81"/>
              <a:gd name="T20" fmla="*/ 2147483647 w 91"/>
              <a:gd name="T21" fmla="*/ 2147483647 h 81"/>
              <a:gd name="T22" fmla="*/ 2147483647 w 91"/>
              <a:gd name="T23" fmla="*/ 2147483647 h 81"/>
              <a:gd name="T24" fmla="*/ 2147483647 w 91"/>
              <a:gd name="T25" fmla="*/ 2147483647 h 81"/>
              <a:gd name="T26" fmla="*/ 2147483647 w 91"/>
              <a:gd name="T27" fmla="*/ 2147483647 h 81"/>
              <a:gd name="T28" fmla="*/ 2147483647 w 91"/>
              <a:gd name="T29" fmla="*/ 2147483647 h 81"/>
              <a:gd name="T30" fmla="*/ 2147483647 w 91"/>
              <a:gd name="T31" fmla="*/ 2147483647 h 81"/>
              <a:gd name="T32" fmla="*/ 2147483647 w 91"/>
              <a:gd name="T33" fmla="*/ 2147483647 h 81"/>
              <a:gd name="T34" fmla="*/ 2147483647 w 91"/>
              <a:gd name="T35" fmla="*/ 2147483647 h 81"/>
              <a:gd name="T36" fmla="*/ 2147483647 w 91"/>
              <a:gd name="T37" fmla="*/ 2147483647 h 81"/>
              <a:gd name="T38" fmla="*/ 2147483647 w 91"/>
              <a:gd name="T39" fmla="*/ 2147483647 h 81"/>
              <a:gd name="T40" fmla="*/ 2147483647 w 91"/>
              <a:gd name="T41" fmla="*/ 2147483647 h 81"/>
              <a:gd name="T42" fmla="*/ 2147483647 w 91"/>
              <a:gd name="T43" fmla="*/ 2147483647 h 81"/>
              <a:gd name="T44" fmla="*/ 2147483647 w 91"/>
              <a:gd name="T45" fmla="*/ 2147483647 h 81"/>
              <a:gd name="T46" fmla="*/ 2147483647 w 91"/>
              <a:gd name="T47" fmla="*/ 2147483647 h 81"/>
              <a:gd name="T48" fmla="*/ 0 w 91"/>
              <a:gd name="T49" fmla="*/ 0 h 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
              <a:gd name="T76" fmla="*/ 0 h 81"/>
              <a:gd name="T77" fmla="*/ 91 w 91"/>
              <a:gd name="T78" fmla="*/ 81 h 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 h="81">
                <a:moveTo>
                  <a:pt x="0" y="0"/>
                </a:moveTo>
                <a:lnTo>
                  <a:pt x="6" y="7"/>
                </a:lnTo>
                <a:lnTo>
                  <a:pt x="13" y="15"/>
                </a:lnTo>
                <a:lnTo>
                  <a:pt x="18" y="24"/>
                </a:lnTo>
                <a:lnTo>
                  <a:pt x="23" y="33"/>
                </a:lnTo>
                <a:lnTo>
                  <a:pt x="28" y="43"/>
                </a:lnTo>
                <a:lnTo>
                  <a:pt x="32" y="55"/>
                </a:lnTo>
                <a:lnTo>
                  <a:pt x="36" y="68"/>
                </a:lnTo>
                <a:lnTo>
                  <a:pt x="39" y="81"/>
                </a:lnTo>
                <a:lnTo>
                  <a:pt x="47" y="79"/>
                </a:lnTo>
                <a:lnTo>
                  <a:pt x="53" y="77"/>
                </a:lnTo>
                <a:lnTo>
                  <a:pt x="60" y="74"/>
                </a:lnTo>
                <a:lnTo>
                  <a:pt x="67" y="72"/>
                </a:lnTo>
                <a:lnTo>
                  <a:pt x="73" y="69"/>
                </a:lnTo>
                <a:lnTo>
                  <a:pt x="79" y="66"/>
                </a:lnTo>
                <a:lnTo>
                  <a:pt x="86" y="64"/>
                </a:lnTo>
                <a:lnTo>
                  <a:pt x="91" y="60"/>
                </a:lnTo>
                <a:lnTo>
                  <a:pt x="86" y="48"/>
                </a:lnTo>
                <a:lnTo>
                  <a:pt x="78" y="38"/>
                </a:lnTo>
                <a:lnTo>
                  <a:pt x="69" y="29"/>
                </a:lnTo>
                <a:lnTo>
                  <a:pt x="57" y="20"/>
                </a:lnTo>
                <a:lnTo>
                  <a:pt x="44" y="13"/>
                </a:lnTo>
                <a:lnTo>
                  <a:pt x="31" y="7"/>
                </a:lnTo>
                <a:lnTo>
                  <a:pt x="15" y="3"/>
                </a:lnTo>
                <a:lnTo>
                  <a:pt x="0" y="0"/>
                </a:lnTo>
                <a:close/>
              </a:path>
            </a:pathLst>
          </a:custGeom>
          <a:solidFill>
            <a:srgbClr val="91AD68"/>
          </a:solidFill>
          <a:ln w="9525">
            <a:noFill/>
            <a:round/>
            <a:headEnd/>
            <a:tailEnd/>
          </a:ln>
        </p:spPr>
        <p:txBody>
          <a:bodyPr/>
          <a:lstStyle/>
          <a:p>
            <a:endParaRPr lang="en-US"/>
          </a:p>
        </p:txBody>
      </p:sp>
      <p:sp>
        <p:nvSpPr>
          <p:cNvPr id="120841" name="Rectangle 27"/>
          <p:cNvSpPr>
            <a:spLocks noChangeArrowheads="1"/>
          </p:cNvSpPr>
          <p:nvPr/>
        </p:nvSpPr>
        <p:spPr bwMode="auto">
          <a:xfrm>
            <a:off x="754063" y="1500188"/>
            <a:ext cx="66675" cy="182562"/>
          </a:xfrm>
          <a:prstGeom prst="rect">
            <a:avLst/>
          </a:prstGeom>
          <a:solidFill>
            <a:srgbClr val="000000"/>
          </a:solidFill>
          <a:ln w="9525">
            <a:noFill/>
            <a:miter lim="800000"/>
            <a:headEnd/>
            <a:tailEnd/>
          </a:ln>
        </p:spPr>
        <p:txBody>
          <a:bodyPr/>
          <a:lstStyle/>
          <a:p>
            <a:endParaRPr lang="en-US"/>
          </a:p>
        </p:txBody>
      </p:sp>
      <p:sp>
        <p:nvSpPr>
          <p:cNvPr id="120842" name="Rectangle 28"/>
          <p:cNvSpPr>
            <a:spLocks noChangeArrowheads="1"/>
          </p:cNvSpPr>
          <p:nvPr/>
        </p:nvSpPr>
        <p:spPr bwMode="auto">
          <a:xfrm>
            <a:off x="754063" y="263525"/>
            <a:ext cx="66675" cy="184150"/>
          </a:xfrm>
          <a:prstGeom prst="rect">
            <a:avLst/>
          </a:prstGeom>
          <a:solidFill>
            <a:srgbClr val="000000"/>
          </a:solidFill>
          <a:ln w="9525">
            <a:noFill/>
            <a:miter lim="800000"/>
            <a:headEnd/>
            <a:tailEnd/>
          </a:ln>
        </p:spPr>
        <p:txBody>
          <a:bodyPr/>
          <a:lstStyle/>
          <a:p>
            <a:endParaRPr lang="en-US"/>
          </a:p>
        </p:txBody>
      </p:sp>
      <p:sp>
        <p:nvSpPr>
          <p:cNvPr id="120843" name="Freeform 29"/>
          <p:cNvSpPr>
            <a:spLocks/>
          </p:cNvSpPr>
          <p:nvPr/>
        </p:nvSpPr>
        <p:spPr bwMode="auto">
          <a:xfrm>
            <a:off x="719138" y="188913"/>
            <a:ext cx="139700" cy="136525"/>
          </a:xfrm>
          <a:custGeom>
            <a:avLst/>
            <a:gdLst>
              <a:gd name="T0" fmla="*/ 2147483647 w 74"/>
              <a:gd name="T1" fmla="*/ 2147483647 h 75"/>
              <a:gd name="T2" fmla="*/ 2147483647 w 74"/>
              <a:gd name="T3" fmla="*/ 2147483647 h 75"/>
              <a:gd name="T4" fmla="*/ 2147483647 w 74"/>
              <a:gd name="T5" fmla="*/ 2147483647 h 75"/>
              <a:gd name="T6" fmla="*/ 2147483647 w 74"/>
              <a:gd name="T7" fmla="*/ 2147483647 h 75"/>
              <a:gd name="T8" fmla="*/ 2147483647 w 74"/>
              <a:gd name="T9" fmla="*/ 2147483647 h 75"/>
              <a:gd name="T10" fmla="*/ 2147483647 w 74"/>
              <a:gd name="T11" fmla="*/ 2147483647 h 75"/>
              <a:gd name="T12" fmla="*/ 2147483647 w 74"/>
              <a:gd name="T13" fmla="*/ 2147483647 h 75"/>
              <a:gd name="T14" fmla="*/ 2147483647 w 74"/>
              <a:gd name="T15" fmla="*/ 2147483647 h 75"/>
              <a:gd name="T16" fmla="*/ 0 w 74"/>
              <a:gd name="T17" fmla="*/ 2147483647 h 75"/>
              <a:gd name="T18" fmla="*/ 2147483647 w 74"/>
              <a:gd name="T19" fmla="*/ 2147483647 h 75"/>
              <a:gd name="T20" fmla="*/ 2147483647 w 74"/>
              <a:gd name="T21" fmla="*/ 2147483647 h 75"/>
              <a:gd name="T22" fmla="*/ 2147483647 w 74"/>
              <a:gd name="T23" fmla="*/ 2147483647 h 75"/>
              <a:gd name="T24" fmla="*/ 2147483647 w 74"/>
              <a:gd name="T25" fmla="*/ 0 h 75"/>
              <a:gd name="T26" fmla="*/ 2147483647 w 74"/>
              <a:gd name="T27" fmla="*/ 2147483647 h 75"/>
              <a:gd name="T28" fmla="*/ 2147483647 w 74"/>
              <a:gd name="T29" fmla="*/ 2147483647 h 75"/>
              <a:gd name="T30" fmla="*/ 2147483647 w 74"/>
              <a:gd name="T31" fmla="*/ 2147483647 h 75"/>
              <a:gd name="T32" fmla="*/ 2147483647 w 74"/>
              <a:gd name="T33" fmla="*/ 2147483647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75"/>
              <a:gd name="T53" fmla="*/ 74 w 74"/>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75">
                <a:moveTo>
                  <a:pt x="74" y="37"/>
                </a:moveTo>
                <a:lnTo>
                  <a:pt x="71" y="52"/>
                </a:lnTo>
                <a:lnTo>
                  <a:pt x="63" y="63"/>
                </a:lnTo>
                <a:lnTo>
                  <a:pt x="50" y="72"/>
                </a:lnTo>
                <a:lnTo>
                  <a:pt x="36" y="75"/>
                </a:lnTo>
                <a:lnTo>
                  <a:pt x="22" y="72"/>
                </a:lnTo>
                <a:lnTo>
                  <a:pt x="10" y="63"/>
                </a:lnTo>
                <a:lnTo>
                  <a:pt x="2" y="52"/>
                </a:lnTo>
                <a:lnTo>
                  <a:pt x="0" y="37"/>
                </a:lnTo>
                <a:lnTo>
                  <a:pt x="2" y="23"/>
                </a:lnTo>
                <a:lnTo>
                  <a:pt x="10" y="10"/>
                </a:lnTo>
                <a:lnTo>
                  <a:pt x="22" y="2"/>
                </a:lnTo>
                <a:lnTo>
                  <a:pt x="36" y="0"/>
                </a:lnTo>
                <a:lnTo>
                  <a:pt x="50" y="2"/>
                </a:lnTo>
                <a:lnTo>
                  <a:pt x="63" y="10"/>
                </a:lnTo>
                <a:lnTo>
                  <a:pt x="71" y="23"/>
                </a:lnTo>
                <a:lnTo>
                  <a:pt x="74" y="37"/>
                </a:lnTo>
                <a:close/>
              </a:path>
            </a:pathLst>
          </a:custGeom>
          <a:solidFill>
            <a:srgbClr val="000000"/>
          </a:solidFill>
          <a:ln w="9525">
            <a:noFill/>
            <a:round/>
            <a:headEnd/>
            <a:tailEnd/>
          </a:ln>
        </p:spPr>
        <p:txBody>
          <a:bodyPr/>
          <a:lstStyle/>
          <a:p>
            <a:endParaRPr lang="en-US"/>
          </a:p>
        </p:txBody>
      </p:sp>
      <p:sp>
        <p:nvSpPr>
          <p:cNvPr id="120844" name="Freeform 30"/>
          <p:cNvSpPr>
            <a:spLocks/>
          </p:cNvSpPr>
          <p:nvPr/>
        </p:nvSpPr>
        <p:spPr bwMode="auto">
          <a:xfrm>
            <a:off x="773113" y="303213"/>
            <a:ext cx="701675" cy="1296987"/>
          </a:xfrm>
          <a:custGeom>
            <a:avLst/>
            <a:gdLst>
              <a:gd name="T0" fmla="*/ 2147483647 w 368"/>
              <a:gd name="T1" fmla="*/ 2147483647 h 716"/>
              <a:gd name="T2" fmla="*/ 2147483647 w 368"/>
              <a:gd name="T3" fmla="*/ 2147483647 h 716"/>
              <a:gd name="T4" fmla="*/ 2147483647 w 368"/>
              <a:gd name="T5" fmla="*/ 2147483647 h 716"/>
              <a:gd name="T6" fmla="*/ 2147483647 w 368"/>
              <a:gd name="T7" fmla="*/ 2147483647 h 716"/>
              <a:gd name="T8" fmla="*/ 2147483647 w 368"/>
              <a:gd name="T9" fmla="*/ 2147483647 h 716"/>
              <a:gd name="T10" fmla="*/ 2147483647 w 368"/>
              <a:gd name="T11" fmla="*/ 2147483647 h 716"/>
              <a:gd name="T12" fmla="*/ 2147483647 w 368"/>
              <a:gd name="T13" fmla="*/ 2147483647 h 716"/>
              <a:gd name="T14" fmla="*/ 2147483647 w 368"/>
              <a:gd name="T15" fmla="*/ 2147483647 h 716"/>
              <a:gd name="T16" fmla="*/ 0 w 368"/>
              <a:gd name="T17" fmla="*/ 2147483647 h 716"/>
              <a:gd name="T18" fmla="*/ 2147483647 w 368"/>
              <a:gd name="T19" fmla="*/ 2147483647 h 716"/>
              <a:gd name="T20" fmla="*/ 2147483647 w 368"/>
              <a:gd name="T21" fmla="*/ 2147483647 h 716"/>
              <a:gd name="T22" fmla="*/ 2147483647 w 368"/>
              <a:gd name="T23" fmla="*/ 2147483647 h 716"/>
              <a:gd name="T24" fmla="*/ 2147483647 w 368"/>
              <a:gd name="T25" fmla="*/ 2147483647 h 716"/>
              <a:gd name="T26" fmla="*/ 2147483647 w 368"/>
              <a:gd name="T27" fmla="*/ 2147483647 h 716"/>
              <a:gd name="T28" fmla="*/ 2147483647 w 368"/>
              <a:gd name="T29" fmla="*/ 2147483647 h 716"/>
              <a:gd name="T30" fmla="*/ 2147483647 w 368"/>
              <a:gd name="T31" fmla="*/ 2147483647 h 716"/>
              <a:gd name="T32" fmla="*/ 2147483647 w 368"/>
              <a:gd name="T33" fmla="*/ 2147483647 h 716"/>
              <a:gd name="T34" fmla="*/ 2147483647 w 368"/>
              <a:gd name="T35" fmla="*/ 2147483647 h 716"/>
              <a:gd name="T36" fmla="*/ 2147483647 w 368"/>
              <a:gd name="T37" fmla="*/ 2147483647 h 716"/>
              <a:gd name="T38" fmla="*/ 2147483647 w 368"/>
              <a:gd name="T39" fmla="*/ 2147483647 h 716"/>
              <a:gd name="T40" fmla="*/ 2147483647 w 368"/>
              <a:gd name="T41" fmla="*/ 2147483647 h 716"/>
              <a:gd name="T42" fmla="*/ 2147483647 w 368"/>
              <a:gd name="T43" fmla="*/ 2147483647 h 716"/>
              <a:gd name="T44" fmla="*/ 2147483647 w 368"/>
              <a:gd name="T45" fmla="*/ 2147483647 h 716"/>
              <a:gd name="T46" fmla="*/ 2147483647 w 368"/>
              <a:gd name="T47" fmla="*/ 2147483647 h 716"/>
              <a:gd name="T48" fmla="*/ 0 w 368"/>
              <a:gd name="T49" fmla="*/ 2147483647 h 716"/>
              <a:gd name="T50" fmla="*/ 2147483647 w 368"/>
              <a:gd name="T51" fmla="*/ 2147483647 h 716"/>
              <a:gd name="T52" fmla="*/ 2147483647 w 368"/>
              <a:gd name="T53" fmla="*/ 2147483647 h 716"/>
              <a:gd name="T54" fmla="*/ 2147483647 w 368"/>
              <a:gd name="T55" fmla="*/ 2147483647 h 716"/>
              <a:gd name="T56" fmla="*/ 2147483647 w 368"/>
              <a:gd name="T57" fmla="*/ 2147483647 h 716"/>
              <a:gd name="T58" fmla="*/ 2147483647 w 368"/>
              <a:gd name="T59" fmla="*/ 2147483647 h 716"/>
              <a:gd name="T60" fmla="*/ 2147483647 w 368"/>
              <a:gd name="T61" fmla="*/ 2147483647 h 716"/>
              <a:gd name="T62" fmla="*/ 2147483647 w 368"/>
              <a:gd name="T63" fmla="*/ 2147483647 h 716"/>
              <a:gd name="T64" fmla="*/ 2147483647 w 368"/>
              <a:gd name="T65" fmla="*/ 2147483647 h 7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8"/>
              <a:gd name="T100" fmla="*/ 0 h 716"/>
              <a:gd name="T101" fmla="*/ 368 w 368"/>
              <a:gd name="T102" fmla="*/ 716 h 7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8" h="716">
                <a:moveTo>
                  <a:pt x="368" y="361"/>
                </a:moveTo>
                <a:lnTo>
                  <a:pt x="366" y="325"/>
                </a:lnTo>
                <a:lnTo>
                  <a:pt x="360" y="291"/>
                </a:lnTo>
                <a:lnTo>
                  <a:pt x="351" y="257"/>
                </a:lnTo>
                <a:lnTo>
                  <a:pt x="339" y="225"/>
                </a:lnTo>
                <a:lnTo>
                  <a:pt x="323" y="194"/>
                </a:lnTo>
                <a:lnTo>
                  <a:pt x="305" y="164"/>
                </a:lnTo>
                <a:lnTo>
                  <a:pt x="283" y="137"/>
                </a:lnTo>
                <a:lnTo>
                  <a:pt x="260" y="112"/>
                </a:lnTo>
                <a:lnTo>
                  <a:pt x="234" y="89"/>
                </a:lnTo>
                <a:lnTo>
                  <a:pt x="205" y="68"/>
                </a:lnTo>
                <a:lnTo>
                  <a:pt x="176" y="50"/>
                </a:lnTo>
                <a:lnTo>
                  <a:pt x="143" y="33"/>
                </a:lnTo>
                <a:lnTo>
                  <a:pt x="109" y="20"/>
                </a:lnTo>
                <a:lnTo>
                  <a:pt x="74" y="11"/>
                </a:lnTo>
                <a:lnTo>
                  <a:pt x="38" y="4"/>
                </a:lnTo>
                <a:lnTo>
                  <a:pt x="0" y="0"/>
                </a:lnTo>
                <a:lnTo>
                  <a:pt x="0" y="29"/>
                </a:lnTo>
                <a:lnTo>
                  <a:pt x="34" y="33"/>
                </a:lnTo>
                <a:lnTo>
                  <a:pt x="68" y="39"/>
                </a:lnTo>
                <a:lnTo>
                  <a:pt x="100" y="48"/>
                </a:lnTo>
                <a:lnTo>
                  <a:pt x="131" y="60"/>
                </a:lnTo>
                <a:lnTo>
                  <a:pt x="160" y="74"/>
                </a:lnTo>
                <a:lnTo>
                  <a:pt x="189" y="91"/>
                </a:lnTo>
                <a:lnTo>
                  <a:pt x="215" y="111"/>
                </a:lnTo>
                <a:lnTo>
                  <a:pt x="238" y="133"/>
                </a:lnTo>
                <a:lnTo>
                  <a:pt x="260" y="156"/>
                </a:lnTo>
                <a:lnTo>
                  <a:pt x="279" y="181"/>
                </a:lnTo>
                <a:lnTo>
                  <a:pt x="296" y="208"/>
                </a:lnTo>
                <a:lnTo>
                  <a:pt x="311" y="235"/>
                </a:lnTo>
                <a:lnTo>
                  <a:pt x="321" y="265"/>
                </a:lnTo>
                <a:lnTo>
                  <a:pt x="330" y="296"/>
                </a:lnTo>
                <a:lnTo>
                  <a:pt x="335" y="329"/>
                </a:lnTo>
                <a:lnTo>
                  <a:pt x="336" y="361"/>
                </a:lnTo>
                <a:lnTo>
                  <a:pt x="335" y="395"/>
                </a:lnTo>
                <a:lnTo>
                  <a:pt x="330" y="426"/>
                </a:lnTo>
                <a:lnTo>
                  <a:pt x="321" y="457"/>
                </a:lnTo>
                <a:lnTo>
                  <a:pt x="311" y="487"/>
                </a:lnTo>
                <a:lnTo>
                  <a:pt x="296" y="515"/>
                </a:lnTo>
                <a:lnTo>
                  <a:pt x="279" y="543"/>
                </a:lnTo>
                <a:lnTo>
                  <a:pt x="260" y="567"/>
                </a:lnTo>
                <a:lnTo>
                  <a:pt x="238" y="591"/>
                </a:lnTo>
                <a:lnTo>
                  <a:pt x="215" y="611"/>
                </a:lnTo>
                <a:lnTo>
                  <a:pt x="189" y="631"/>
                </a:lnTo>
                <a:lnTo>
                  <a:pt x="160" y="646"/>
                </a:lnTo>
                <a:lnTo>
                  <a:pt x="131" y="661"/>
                </a:lnTo>
                <a:lnTo>
                  <a:pt x="100" y="671"/>
                </a:lnTo>
                <a:lnTo>
                  <a:pt x="68" y="680"/>
                </a:lnTo>
                <a:lnTo>
                  <a:pt x="34" y="685"/>
                </a:lnTo>
                <a:lnTo>
                  <a:pt x="0" y="687"/>
                </a:lnTo>
                <a:lnTo>
                  <a:pt x="0" y="716"/>
                </a:lnTo>
                <a:lnTo>
                  <a:pt x="38" y="714"/>
                </a:lnTo>
                <a:lnTo>
                  <a:pt x="74" y="709"/>
                </a:lnTo>
                <a:lnTo>
                  <a:pt x="109" y="700"/>
                </a:lnTo>
                <a:lnTo>
                  <a:pt x="143" y="688"/>
                </a:lnTo>
                <a:lnTo>
                  <a:pt x="176" y="672"/>
                </a:lnTo>
                <a:lnTo>
                  <a:pt x="205" y="656"/>
                </a:lnTo>
                <a:lnTo>
                  <a:pt x="234" y="635"/>
                </a:lnTo>
                <a:lnTo>
                  <a:pt x="260" y="611"/>
                </a:lnTo>
                <a:lnTo>
                  <a:pt x="283" y="587"/>
                </a:lnTo>
                <a:lnTo>
                  <a:pt x="305" y="560"/>
                </a:lnTo>
                <a:lnTo>
                  <a:pt x="323" y="530"/>
                </a:lnTo>
                <a:lnTo>
                  <a:pt x="339" y="499"/>
                </a:lnTo>
                <a:lnTo>
                  <a:pt x="351" y="466"/>
                </a:lnTo>
                <a:lnTo>
                  <a:pt x="360" y="432"/>
                </a:lnTo>
                <a:lnTo>
                  <a:pt x="366" y="397"/>
                </a:lnTo>
                <a:lnTo>
                  <a:pt x="368" y="361"/>
                </a:lnTo>
                <a:close/>
              </a:path>
            </a:pathLst>
          </a:custGeom>
          <a:solidFill>
            <a:srgbClr val="000000"/>
          </a:solidFill>
          <a:ln w="9525">
            <a:noFill/>
            <a:round/>
            <a:headEnd/>
            <a:tailEnd/>
          </a:ln>
        </p:spPr>
        <p:txBody>
          <a:bodyPr/>
          <a:lstStyle/>
          <a:p>
            <a:endParaRPr lang="en-US"/>
          </a:p>
        </p:txBody>
      </p:sp>
      <p:sp>
        <p:nvSpPr>
          <p:cNvPr id="120845" name="Freeform 31"/>
          <p:cNvSpPr>
            <a:spLocks/>
          </p:cNvSpPr>
          <p:nvPr/>
        </p:nvSpPr>
        <p:spPr bwMode="auto">
          <a:xfrm>
            <a:off x="382588" y="1455738"/>
            <a:ext cx="390525" cy="147637"/>
          </a:xfrm>
          <a:custGeom>
            <a:avLst/>
            <a:gdLst>
              <a:gd name="T0" fmla="*/ 2147483647 w 205"/>
              <a:gd name="T1" fmla="*/ 2147483647 h 82"/>
              <a:gd name="T2" fmla="*/ 2147483647 w 205"/>
              <a:gd name="T3" fmla="*/ 2147483647 h 82"/>
              <a:gd name="T4" fmla="*/ 2147483647 w 205"/>
              <a:gd name="T5" fmla="*/ 2147483647 h 82"/>
              <a:gd name="T6" fmla="*/ 2147483647 w 205"/>
              <a:gd name="T7" fmla="*/ 2147483647 h 82"/>
              <a:gd name="T8" fmla="*/ 2147483647 w 205"/>
              <a:gd name="T9" fmla="*/ 2147483647 h 82"/>
              <a:gd name="T10" fmla="*/ 2147483647 w 205"/>
              <a:gd name="T11" fmla="*/ 2147483647 h 82"/>
              <a:gd name="T12" fmla="*/ 2147483647 w 205"/>
              <a:gd name="T13" fmla="*/ 2147483647 h 82"/>
              <a:gd name="T14" fmla="*/ 2147483647 w 205"/>
              <a:gd name="T15" fmla="*/ 2147483647 h 82"/>
              <a:gd name="T16" fmla="*/ 2147483647 w 205"/>
              <a:gd name="T17" fmla="*/ 0 h 82"/>
              <a:gd name="T18" fmla="*/ 0 w 205"/>
              <a:gd name="T19" fmla="*/ 2147483647 h 82"/>
              <a:gd name="T20" fmla="*/ 2147483647 w 205"/>
              <a:gd name="T21" fmla="*/ 2147483647 h 82"/>
              <a:gd name="T22" fmla="*/ 2147483647 w 205"/>
              <a:gd name="T23" fmla="*/ 2147483647 h 82"/>
              <a:gd name="T24" fmla="*/ 2147483647 w 205"/>
              <a:gd name="T25" fmla="*/ 2147483647 h 82"/>
              <a:gd name="T26" fmla="*/ 2147483647 w 205"/>
              <a:gd name="T27" fmla="*/ 2147483647 h 82"/>
              <a:gd name="T28" fmla="*/ 2147483647 w 205"/>
              <a:gd name="T29" fmla="*/ 2147483647 h 82"/>
              <a:gd name="T30" fmla="*/ 2147483647 w 205"/>
              <a:gd name="T31" fmla="*/ 2147483647 h 82"/>
              <a:gd name="T32" fmla="*/ 2147483647 w 205"/>
              <a:gd name="T33" fmla="*/ 2147483647 h 82"/>
              <a:gd name="T34" fmla="*/ 2147483647 w 205"/>
              <a:gd name="T35" fmla="*/ 2147483647 h 82"/>
              <a:gd name="T36" fmla="*/ 2147483647 w 205"/>
              <a:gd name="T37" fmla="*/ 2147483647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5"/>
              <a:gd name="T58" fmla="*/ 0 h 82"/>
              <a:gd name="T59" fmla="*/ 205 w 205"/>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5" h="82">
                <a:moveTo>
                  <a:pt x="205" y="52"/>
                </a:moveTo>
                <a:lnTo>
                  <a:pt x="182" y="52"/>
                </a:lnTo>
                <a:lnTo>
                  <a:pt x="157" y="49"/>
                </a:lnTo>
                <a:lnTo>
                  <a:pt x="133" y="45"/>
                </a:lnTo>
                <a:lnTo>
                  <a:pt x="109" y="40"/>
                </a:lnTo>
                <a:lnTo>
                  <a:pt x="85" y="32"/>
                </a:lnTo>
                <a:lnTo>
                  <a:pt x="61" y="23"/>
                </a:lnTo>
                <a:lnTo>
                  <a:pt x="38" y="13"/>
                </a:lnTo>
                <a:lnTo>
                  <a:pt x="16" y="0"/>
                </a:lnTo>
                <a:lnTo>
                  <a:pt x="0" y="25"/>
                </a:lnTo>
                <a:lnTo>
                  <a:pt x="25" y="39"/>
                </a:lnTo>
                <a:lnTo>
                  <a:pt x="50" y="51"/>
                </a:lnTo>
                <a:lnTo>
                  <a:pt x="74" y="60"/>
                </a:lnTo>
                <a:lnTo>
                  <a:pt x="100" y="68"/>
                </a:lnTo>
                <a:lnTo>
                  <a:pt x="125" y="74"/>
                </a:lnTo>
                <a:lnTo>
                  <a:pt x="151" y="78"/>
                </a:lnTo>
                <a:lnTo>
                  <a:pt x="177" y="80"/>
                </a:lnTo>
                <a:lnTo>
                  <a:pt x="203" y="82"/>
                </a:lnTo>
                <a:lnTo>
                  <a:pt x="205" y="52"/>
                </a:lnTo>
                <a:close/>
              </a:path>
            </a:pathLst>
          </a:custGeom>
          <a:solidFill>
            <a:srgbClr val="000000"/>
          </a:solidFill>
          <a:ln w="9525">
            <a:noFill/>
            <a:round/>
            <a:headEnd/>
            <a:tailEnd/>
          </a:ln>
        </p:spPr>
        <p:txBody>
          <a:bodyPr/>
          <a:lstStyle/>
          <a:p>
            <a:endParaRPr lang="en-US"/>
          </a:p>
        </p:txBody>
      </p:sp>
      <p:sp>
        <p:nvSpPr>
          <p:cNvPr id="120846" name="Rectangle 32"/>
          <p:cNvSpPr>
            <a:spLocks noChangeArrowheads="1"/>
          </p:cNvSpPr>
          <p:nvPr/>
        </p:nvSpPr>
        <p:spPr bwMode="auto">
          <a:xfrm>
            <a:off x="0" y="6021388"/>
            <a:ext cx="684213" cy="333375"/>
          </a:xfrm>
          <a:prstGeom prst="rect">
            <a:avLst/>
          </a:prstGeom>
          <a:solidFill>
            <a:srgbClr val="FF0000"/>
          </a:solidFill>
          <a:ln w="9525">
            <a:noFill/>
            <a:miter lim="800000"/>
            <a:headEnd/>
            <a:tailEnd/>
          </a:ln>
        </p:spPr>
        <p:txBody>
          <a:bodyPr wrap="none" anchor="ctr"/>
          <a:lstStyle/>
          <a:p>
            <a:pPr algn="ctr"/>
            <a:r>
              <a:rPr lang="en-US" sz="1600" b="1">
                <a:latin typeface="Arial Narrow" pitchFamily="34" charset="0"/>
                <a:hlinkClick r:id="rId3" action="ppaction://hlinksldjump"/>
              </a:rPr>
              <a:t>BACK</a:t>
            </a:r>
            <a:endParaRPr lang="en-US" sz="1600" b="1">
              <a:latin typeface="Arial Narrow" pitchFamily="34"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3000" fill="hold"/>
                                        <p:tgtEl>
                                          <p:spTgt spid="4"/>
                                        </p:tgtEl>
                                        <p:attrNameLst>
                                          <p:attrName>r</p:attrName>
                                        </p:attrNameLst>
                                      </p:cBhvr>
                                    </p:animRot>
                                  </p:childTnLst>
                                </p:cTn>
                              </p:par>
                              <p:par>
                                <p:cTn id="7" presetID="0" presetClass="path" presetSubtype="0" repeatCount="indefinite" accel="50000" decel="50000" fill="hold" grpId="0" nodeType="withEffect">
                                  <p:stCondLst>
                                    <p:cond delay="0"/>
                                  </p:stCondLst>
                                  <p:childTnLst>
                                    <p:animMotion origin="layout" path="M 3.33333E-6 1.11111E-6 L 1.94548 -0.00787 " pathEditMode="relative" rAng="0" ptsTypes="AA">
                                      <p:cBhvr>
                                        <p:cTn id="8" dur="5000" fill="hold"/>
                                        <p:tgtEl>
                                          <p:spTgt spid="142345"/>
                                        </p:tgtEl>
                                        <p:attrNameLst>
                                          <p:attrName>ppt_x</p:attrName>
                                          <p:attrName>ppt_y</p:attrName>
                                        </p:attrNameLst>
                                      </p:cBhvr>
                                      <p:rCtr x="973" y="-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smtClean="0"/>
              <a:t>PAPUA</a:t>
            </a:r>
          </a:p>
        </p:txBody>
      </p:sp>
      <p:sp>
        <p:nvSpPr>
          <p:cNvPr id="121859" name="Rectangle 3"/>
          <p:cNvSpPr>
            <a:spLocks noGrp="1" noChangeArrowheads="1"/>
          </p:cNvSpPr>
          <p:nvPr>
            <p:ph type="body" idx="1"/>
          </p:nvPr>
        </p:nvSpPr>
        <p:spPr/>
        <p:txBody>
          <a:bodyPr/>
          <a:lstStyle/>
          <a:p>
            <a:pPr eaLnBrk="1" hangingPunct="1"/>
            <a:r>
              <a:rPr lang="en-US" smtClean="0"/>
              <a:t>KEPALA BURUNG: relief kasar, tetapi barat daya berup datarn rendah, rawa dan dataran tinggi gamping</a:t>
            </a:r>
          </a:p>
          <a:p>
            <a:pPr eaLnBrk="1" hangingPunct="1"/>
            <a:r>
              <a:rPr lang="en-US" smtClean="0"/>
              <a:t>LEHER</a:t>
            </a:r>
          </a:p>
          <a:p>
            <a:pPr eaLnBrk="1" hangingPunct="1"/>
            <a:r>
              <a:rPr lang="en-US" smtClean="0"/>
              <a:t>BADAN: pegunungan</a:t>
            </a:r>
          </a:p>
          <a:p>
            <a:pPr eaLnBrk="1" hangingPunct="1"/>
            <a:endParaRPr lang="en-US" smtClean="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z="4000" smtClean="0"/>
              <a:t>3 PROVINSI TEKTONIK PAPUA</a:t>
            </a:r>
          </a:p>
        </p:txBody>
      </p:sp>
      <p:sp>
        <p:nvSpPr>
          <p:cNvPr id="122883" name="Rectangle 3"/>
          <p:cNvSpPr>
            <a:spLocks noGrp="1" noChangeArrowheads="1"/>
          </p:cNvSpPr>
          <p:nvPr>
            <p:ph type="body" idx="1"/>
          </p:nvPr>
        </p:nvSpPr>
        <p:spPr/>
        <p:txBody>
          <a:bodyPr/>
          <a:lstStyle/>
          <a:p>
            <a:pPr eaLnBrk="1" hangingPunct="1"/>
            <a:r>
              <a:rPr lang="en-US" smtClean="0"/>
              <a:t>DATARAN SELATAN : berrawa</a:t>
            </a:r>
          </a:p>
          <a:p>
            <a:pPr eaLnBrk="1" hangingPunct="1"/>
            <a:r>
              <a:rPr lang="en-US" smtClean="0"/>
              <a:t>NEW GUINEA BELT : lipatan dan sesar</a:t>
            </a:r>
          </a:p>
          <a:p>
            <a:pPr eaLnBrk="1" hangingPunct="1"/>
            <a:r>
              <a:rPr lang="en-US" smtClean="0"/>
              <a:t>TEPI LEMPENG PASIFIK: </a:t>
            </a:r>
          </a:p>
          <a:p>
            <a:pPr eaLnBrk="1" hangingPunct="1"/>
            <a:endParaRPr lang="en-US"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z="4000" smtClean="0"/>
              <a:t>Sebelum genang laut </a:t>
            </a:r>
            <a:br>
              <a:rPr lang="en-US" sz="4000" smtClean="0"/>
            </a:br>
            <a:r>
              <a:rPr lang="en-US" sz="4000" smtClean="0"/>
              <a:t>(Akhir mesozoikum)</a:t>
            </a:r>
          </a:p>
        </p:txBody>
      </p:sp>
      <p:sp>
        <p:nvSpPr>
          <p:cNvPr id="13315" name="Rectangle 3"/>
          <p:cNvSpPr>
            <a:spLocks noGrp="1" noChangeArrowheads="1"/>
          </p:cNvSpPr>
          <p:nvPr>
            <p:ph type="body" idx="1"/>
          </p:nvPr>
        </p:nvSpPr>
        <p:spPr/>
        <p:txBody>
          <a:bodyPr/>
          <a:lstStyle/>
          <a:p>
            <a:pPr>
              <a:buFontTx/>
              <a:buNone/>
            </a:pPr>
            <a:r>
              <a:rPr lang="en-US" sz="2800" smtClean="0"/>
              <a:t>Asia hingga Australia masih sambung :</a:t>
            </a:r>
          </a:p>
          <a:p>
            <a:r>
              <a:rPr lang="en-US" sz="2800" smtClean="0"/>
              <a:t>Tanah Sunda meliputi Semenanjung Malaya, Kep. Riau, Bangka Belitung, Sumatra, Kalimantan, Laut Jawa sebelah Barat, sebagian Laut Cina Selatan.</a:t>
            </a:r>
          </a:p>
          <a:p>
            <a:r>
              <a:rPr lang="en-US" sz="2800" smtClean="0"/>
              <a:t>Tanah  Sahul meliputi Kep. Kai, Papua selatan, </a:t>
            </a:r>
          </a:p>
          <a:p>
            <a:r>
              <a:rPr lang="en-US" sz="2800" smtClean="0"/>
              <a:t>Melanesia di utara Papua: halmahera hingga Sulawesi Utara </a:t>
            </a:r>
          </a:p>
          <a:p>
            <a:r>
              <a:rPr lang="en-US" sz="2800" smtClean="0"/>
              <a:t>Tanah Banda          </a:t>
            </a:r>
          </a:p>
          <a:p>
            <a:endParaRPr lang="en-US" sz="280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mtClean="0"/>
              <a:t>Kala Eosen</a:t>
            </a:r>
          </a:p>
        </p:txBody>
      </p:sp>
      <p:sp>
        <p:nvSpPr>
          <p:cNvPr id="14339" name="Rectangle 3"/>
          <p:cNvSpPr>
            <a:spLocks noGrp="1" noChangeArrowheads="1"/>
          </p:cNvSpPr>
          <p:nvPr>
            <p:ph type="body" idx="1"/>
          </p:nvPr>
        </p:nvSpPr>
        <p:spPr/>
        <p:txBody>
          <a:bodyPr/>
          <a:lstStyle/>
          <a:p>
            <a:pPr marL="609600" indent="-609600">
              <a:buFontTx/>
              <a:buNone/>
            </a:pPr>
            <a:r>
              <a:rPr lang="en-US" b="1" smtClean="0"/>
              <a:t>Terjadi Genang Laut antara :</a:t>
            </a:r>
          </a:p>
          <a:p>
            <a:pPr marL="609600" indent="-609600">
              <a:buFontTx/>
              <a:buAutoNum type="arabicPeriod"/>
            </a:pPr>
            <a:r>
              <a:rPr lang="en-US" smtClean="0"/>
              <a:t>Bukit Barisan dengan Malaya</a:t>
            </a:r>
          </a:p>
          <a:p>
            <a:pPr marL="609600" indent="-609600">
              <a:buFontTx/>
              <a:buAutoNum type="arabicPeriod"/>
            </a:pPr>
            <a:r>
              <a:rPr lang="en-US" smtClean="0"/>
              <a:t>Kalimantan Tengah dengan Sulawesi</a:t>
            </a:r>
          </a:p>
          <a:p>
            <a:pPr marL="609600" indent="-609600">
              <a:buFontTx/>
              <a:buAutoNum type="alphaLcPeriod"/>
            </a:pPr>
            <a:r>
              <a:rPr lang="en-US" sz="2400" b="1" smtClean="0"/>
              <a:t>Geosinklin Pasir Bulungan </a:t>
            </a:r>
          </a:p>
          <a:p>
            <a:pPr marL="609600" indent="-609600">
              <a:buFontTx/>
              <a:buAutoNum type="alphaLcPeriod"/>
            </a:pPr>
            <a:r>
              <a:rPr lang="en-US" sz="2400" b="1" smtClean="0"/>
              <a:t>Geosinklin Bulungan Balikpapan</a:t>
            </a:r>
          </a:p>
          <a:p>
            <a:pPr marL="609600" indent="-609600">
              <a:buFontTx/>
              <a:buNone/>
            </a:pPr>
            <a:r>
              <a:rPr lang="en-US" sz="2400" b="1" smtClean="0"/>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4000" smtClean="0"/>
              <a:t>KONSEP TEKTONIK</a:t>
            </a:r>
            <a:br>
              <a:rPr lang="en-US" sz="4000" smtClean="0"/>
            </a:br>
            <a:endParaRPr lang="en-US" sz="4000" smtClean="0"/>
          </a:p>
        </p:txBody>
      </p:sp>
      <p:sp>
        <p:nvSpPr>
          <p:cNvPr id="15363" name="Rectangle 3"/>
          <p:cNvSpPr>
            <a:spLocks noGrp="1" noChangeArrowheads="1"/>
          </p:cNvSpPr>
          <p:nvPr>
            <p:ph type="body" idx="1"/>
          </p:nvPr>
        </p:nvSpPr>
        <p:spPr/>
        <p:txBody>
          <a:bodyPr/>
          <a:lstStyle/>
          <a:p>
            <a:pPr>
              <a:lnSpc>
                <a:spcPct val="90000"/>
              </a:lnSpc>
            </a:pPr>
            <a:r>
              <a:rPr lang="en-US" smtClean="0"/>
              <a:t>Tektonik Pergeseran Benua: bahwa kerak benua bergeser karena adanya kerak baru di dasar samudera yang berupa Mid Oceanic Ridge yang dikenal dalam konsep Sea Floor Spreading</a:t>
            </a:r>
          </a:p>
          <a:p>
            <a:pPr>
              <a:lnSpc>
                <a:spcPct val="90000"/>
              </a:lnSpc>
            </a:pPr>
            <a:r>
              <a:rPr lang="en-US" smtClean="0"/>
              <a:t>Pada prinsipnya gerakan kerak bumi adalah horizontal, dalam hal ada gerakan vertikal itu akibat sekunder gerakan mendatar.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z="2800" smtClean="0"/>
              <a:t>WUJUD PERTEMUAN LEMPENG TEKTONIK</a:t>
            </a:r>
          </a:p>
        </p:txBody>
      </p:sp>
      <p:sp>
        <p:nvSpPr>
          <p:cNvPr id="16387" name="Rectangle 3"/>
          <p:cNvSpPr>
            <a:spLocks noGrp="1" noChangeArrowheads="1"/>
          </p:cNvSpPr>
          <p:nvPr>
            <p:ph type="body" idx="1"/>
          </p:nvPr>
        </p:nvSpPr>
        <p:spPr/>
        <p:txBody>
          <a:bodyPr/>
          <a:lstStyle/>
          <a:p>
            <a:r>
              <a:rPr lang="en-US" smtClean="0"/>
              <a:t>Palung lautan </a:t>
            </a:r>
            <a:r>
              <a:rPr lang="en-US" i="1" smtClean="0"/>
              <a:t>(trench)</a:t>
            </a:r>
          </a:p>
          <a:p>
            <a:r>
              <a:rPr lang="en-US" smtClean="0"/>
              <a:t>Punggungan tengah samudra</a:t>
            </a:r>
          </a:p>
          <a:p>
            <a:r>
              <a:rPr lang="en-US" smtClean="0"/>
              <a:t>Sesar transform dasar samudra</a:t>
            </a:r>
          </a:p>
          <a:p>
            <a:r>
              <a:rPr lang="en-US" smtClean="0"/>
              <a:t>Pemisahan lempeng benua membentuk cekungan</a:t>
            </a:r>
          </a:p>
          <a:p>
            <a:r>
              <a:rPr lang="en-US" smtClean="0"/>
              <a:t>Konvergensi lempeng menimbulkan palung busur (Arc Trech system)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US" smtClean="0"/>
          </a:p>
        </p:txBody>
      </p:sp>
      <p:sp>
        <p:nvSpPr>
          <p:cNvPr id="17411" name="Content Placeholder 2"/>
          <p:cNvSpPr>
            <a:spLocks noGrp="1"/>
          </p:cNvSpPr>
          <p:nvPr>
            <p:ph idx="1"/>
          </p:nvPr>
        </p:nvSpPr>
        <p:spPr>
          <a:xfrm>
            <a:off x="457200" y="1600200"/>
            <a:ext cx="8412163" cy="4754563"/>
          </a:xfrm>
        </p:spPr>
        <p:txBody>
          <a:bodyPr/>
          <a:lstStyle/>
          <a:p>
            <a:r>
              <a:rPr lang="en-US" sz="4400" smtClean="0">
                <a:solidFill>
                  <a:srgbClr val="FF0000"/>
                </a:solidFill>
              </a:rPr>
              <a:t>Struktur geologi  dan topografi                                                      </a:t>
            </a:r>
            <a:r>
              <a:rPr lang="es-ES" sz="4400" smtClean="0">
                <a:solidFill>
                  <a:srgbClr val="FF0000"/>
                </a:solidFill>
              </a:rPr>
              <a:t>Indonesia pada umumnya</a:t>
            </a:r>
            <a:endParaRPr lang="en-US" sz="4400" smtClean="0">
              <a:solidFill>
                <a:srgbClr val="FF0000"/>
              </a:solidFill>
            </a:endParaRPr>
          </a:p>
          <a:p>
            <a:endParaRPr lang="en-U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z="4000" smtClean="0"/>
              <a:t>DATARAN SUNDA </a:t>
            </a:r>
            <a:br>
              <a:rPr lang="en-US" sz="4000" smtClean="0"/>
            </a:br>
            <a:r>
              <a:rPr lang="en-US" sz="4000" smtClean="0"/>
              <a:t>(SUNDA MICROPLATE) </a:t>
            </a:r>
            <a:br>
              <a:rPr lang="en-US" sz="4000" smtClean="0"/>
            </a:br>
            <a:endParaRPr lang="en-US" sz="4000" smtClean="0"/>
          </a:p>
        </p:txBody>
      </p:sp>
      <p:sp>
        <p:nvSpPr>
          <p:cNvPr id="18435" name="Rectangle 3"/>
          <p:cNvSpPr>
            <a:spLocks noGrp="1" noChangeArrowheads="1"/>
          </p:cNvSpPr>
          <p:nvPr>
            <p:ph type="body" idx="1"/>
          </p:nvPr>
        </p:nvSpPr>
        <p:spPr/>
        <p:txBody>
          <a:bodyPr/>
          <a:lstStyle/>
          <a:p>
            <a:r>
              <a:rPr lang="en-US" smtClean="0"/>
              <a:t>Semenanjung Malaya</a:t>
            </a:r>
          </a:p>
          <a:p>
            <a:r>
              <a:rPr lang="en-US" smtClean="0"/>
              <a:t>Pesisir timur Sumatera</a:t>
            </a:r>
          </a:p>
          <a:p>
            <a:r>
              <a:rPr lang="en-US" smtClean="0"/>
              <a:t>Kepulauan Riau, dan Sumsel</a:t>
            </a:r>
          </a:p>
          <a:p>
            <a:r>
              <a:rPr lang="en-US" smtClean="0"/>
              <a:t>Kalimantan Barat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en-US" smtClean="0"/>
          </a:p>
        </p:txBody>
      </p:sp>
      <p:sp>
        <p:nvSpPr>
          <p:cNvPr id="19459" name="Rectangle 3"/>
          <p:cNvSpPr>
            <a:spLocks noGrp="1" noChangeArrowheads="1"/>
          </p:cNvSpPr>
          <p:nvPr>
            <p:ph type="body" idx="1"/>
          </p:nvPr>
        </p:nvSpPr>
        <p:spPr/>
        <p:txBody>
          <a:bodyPr/>
          <a:lstStyle/>
          <a:p>
            <a:endParaRPr lang="en-US" smtClean="0"/>
          </a:p>
        </p:txBody>
      </p:sp>
      <p:pic>
        <p:nvPicPr>
          <p:cNvPr id="19460" name="Picture 4" descr="DSC01482"/>
          <p:cNvPicPr>
            <a:picLocks noChangeAspect="1" noChangeArrowheads="1"/>
          </p:cNvPicPr>
          <p:nvPr/>
        </p:nvPicPr>
        <p:blipFill>
          <a:blip r:embed="rId2"/>
          <a:srcRect/>
          <a:stretch>
            <a:fillRect/>
          </a:stretch>
        </p:blipFill>
        <p:spPr bwMode="auto">
          <a:xfrm>
            <a:off x="-828675" y="0"/>
            <a:ext cx="10801350" cy="6669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z="4000" smtClean="0"/>
              <a:t>LEMPENG DI KEP. INDONESIA</a:t>
            </a:r>
          </a:p>
        </p:txBody>
      </p:sp>
      <p:sp>
        <p:nvSpPr>
          <p:cNvPr id="20483" name="Rectangle 3"/>
          <p:cNvSpPr>
            <a:spLocks noGrp="1" noChangeArrowheads="1"/>
          </p:cNvSpPr>
          <p:nvPr>
            <p:ph type="body" idx="1"/>
          </p:nvPr>
        </p:nvSpPr>
        <p:spPr/>
        <p:txBody>
          <a:bodyPr/>
          <a:lstStyle/>
          <a:p>
            <a:r>
              <a:rPr lang="en-US" smtClean="0"/>
              <a:t>Lempeng Hindia Australia bergeser ke utara</a:t>
            </a:r>
          </a:p>
          <a:p>
            <a:r>
              <a:rPr lang="en-US" smtClean="0"/>
              <a:t>Lempeng pasifik bergerak ke barat</a:t>
            </a:r>
          </a:p>
          <a:p>
            <a:r>
              <a:rPr lang="en-US" smtClean="0"/>
              <a:t>Lempeng Eurasia atau Sunda yang bergerak ke selatan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endParaRPr lang="en-US" smtClean="0"/>
          </a:p>
        </p:txBody>
      </p:sp>
      <p:sp>
        <p:nvSpPr>
          <p:cNvPr id="3075" name="Rectangle 3"/>
          <p:cNvSpPr>
            <a:spLocks noGrp="1" noChangeArrowheads="1"/>
          </p:cNvSpPr>
          <p:nvPr>
            <p:ph type="body" idx="1"/>
          </p:nvPr>
        </p:nvSpPr>
        <p:spPr/>
        <p:txBody>
          <a:bodyPr/>
          <a:lstStyle/>
          <a:p>
            <a:pPr eaLnBrk="1" hangingPunct="1"/>
            <a:endParaRPr lang="en-US" smtClean="0"/>
          </a:p>
        </p:txBody>
      </p:sp>
      <p:pic>
        <p:nvPicPr>
          <p:cNvPr id="3076" name="Picture 4" descr="DSC00056"/>
          <p:cNvPicPr>
            <a:picLocks noChangeAspect="1" noChangeArrowheads="1"/>
          </p:cNvPicPr>
          <p:nvPr/>
        </p:nvPicPr>
        <p:blipFill>
          <a:blip r:embed="rId3"/>
          <a:srcRect/>
          <a:stretch>
            <a:fillRect/>
          </a:stretch>
        </p:blipFill>
        <p:spPr bwMode="auto">
          <a:xfrm>
            <a:off x="457200" y="-2057400"/>
            <a:ext cx="8229600" cy="1097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Analisis Tektonik</a:t>
            </a:r>
          </a:p>
        </p:txBody>
      </p:sp>
      <p:sp>
        <p:nvSpPr>
          <p:cNvPr id="21507" name="Rectangle 3"/>
          <p:cNvSpPr>
            <a:spLocks noGrp="1" noChangeArrowheads="1"/>
          </p:cNvSpPr>
          <p:nvPr>
            <p:ph type="body" idx="1"/>
          </p:nvPr>
        </p:nvSpPr>
        <p:spPr/>
        <p:txBody>
          <a:bodyPr/>
          <a:lstStyle/>
          <a:p>
            <a:pPr>
              <a:lnSpc>
                <a:spcPct val="90000"/>
              </a:lnSpc>
            </a:pPr>
            <a:r>
              <a:rPr lang="en-US" sz="2800" smtClean="0"/>
              <a:t>Bahwa suatu jalur tunjaman bercirikan adanya batuan melange, batuan ofiolit, endapan turbidit, olistostrom, batuan malihan fasies skis hijau, skiss biru</a:t>
            </a:r>
          </a:p>
          <a:p>
            <a:pPr>
              <a:lnSpc>
                <a:spcPct val="90000"/>
              </a:lnSpc>
            </a:pPr>
            <a:r>
              <a:rPr lang="en-US" sz="2800" smtClean="0"/>
              <a:t>Di atas benioff, lempeng menyusup adanya batuan beku bersusunan kalk alkalin</a:t>
            </a:r>
          </a:p>
          <a:p>
            <a:pPr>
              <a:lnSpc>
                <a:spcPct val="90000"/>
              </a:lnSpc>
            </a:pPr>
            <a:r>
              <a:rPr lang="en-US" sz="2800" smtClean="0"/>
              <a:t>Cekungan muka busur berupa endapan klastik dan vulkanoklastik</a:t>
            </a:r>
          </a:p>
          <a:p>
            <a:pPr>
              <a:lnSpc>
                <a:spcPct val="90000"/>
              </a:lnSpc>
            </a:pPr>
            <a:r>
              <a:rPr lang="en-US" sz="2800" smtClean="0"/>
              <a:t>Cekungan belakang busur (Back Arc basin) dengan endapan klastik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FISIOGRAFI INDONESIA </a:t>
            </a:r>
          </a:p>
        </p:txBody>
      </p:sp>
      <p:sp>
        <p:nvSpPr>
          <p:cNvPr id="22531" name="Rectangle 3"/>
          <p:cNvSpPr>
            <a:spLocks noGrp="1" noChangeArrowheads="1"/>
          </p:cNvSpPr>
          <p:nvPr>
            <p:ph type="body" idx="1"/>
          </p:nvPr>
        </p:nvSpPr>
        <p:spPr/>
        <p:txBody>
          <a:bodyPr/>
          <a:lstStyle/>
          <a:p>
            <a:pPr marL="609600" indent="-609600">
              <a:lnSpc>
                <a:spcPct val="80000"/>
              </a:lnSpc>
              <a:buFontTx/>
              <a:buAutoNum type="arabicPeriod"/>
            </a:pPr>
            <a:r>
              <a:rPr lang="en-US" sz="2800" smtClean="0"/>
              <a:t>Berada diantara 3 lempeng dengan kecepatan bervariasi sehingga labil</a:t>
            </a:r>
          </a:p>
          <a:p>
            <a:pPr marL="609600" indent="-609600">
              <a:lnSpc>
                <a:spcPct val="80000"/>
              </a:lnSpc>
              <a:buFontTx/>
              <a:buAutoNum type="arabicPeriod"/>
            </a:pPr>
            <a:r>
              <a:rPr lang="en-US" sz="2800" smtClean="0"/>
              <a:t>Adanya kegempaan dan aktivitas vulkan   </a:t>
            </a:r>
          </a:p>
          <a:p>
            <a:pPr marL="609600" indent="-609600">
              <a:lnSpc>
                <a:spcPct val="80000"/>
              </a:lnSpc>
              <a:buFontTx/>
              <a:buAutoNum type="arabicPeriod"/>
            </a:pPr>
            <a:r>
              <a:rPr lang="en-US" sz="2800" smtClean="0"/>
              <a:t>Meninggalkan gejala meneralisasi berhubungan pembentukan cekungan hidrokarbon, dan batubara.</a:t>
            </a:r>
          </a:p>
          <a:p>
            <a:pPr marL="609600" indent="-609600">
              <a:lnSpc>
                <a:spcPct val="80000"/>
              </a:lnSpc>
              <a:buFontTx/>
              <a:buAutoNum type="arabicPeriod"/>
            </a:pPr>
            <a:r>
              <a:rPr lang="en-US" sz="2800" smtClean="0"/>
              <a:t>Zona subduksi di wil Sumatra, Jawa, Timor, Banda, Seram.</a:t>
            </a:r>
          </a:p>
          <a:p>
            <a:pPr marL="609600" indent="-609600">
              <a:lnSpc>
                <a:spcPct val="80000"/>
              </a:lnSpc>
              <a:buFontTx/>
              <a:buAutoNum type="arabicPeriod"/>
            </a:pPr>
            <a:r>
              <a:rPr lang="en-US" sz="2800" smtClean="0"/>
              <a:t>Jalur gunung api di atas Benioff </a:t>
            </a:r>
          </a:p>
          <a:p>
            <a:pPr marL="609600" indent="-609600">
              <a:lnSpc>
                <a:spcPct val="80000"/>
              </a:lnSpc>
              <a:buFontTx/>
              <a:buAutoNum type="arabicPeriod"/>
            </a:pPr>
            <a:r>
              <a:rPr lang="en-US" sz="2800" smtClean="0"/>
              <a:t>Tatanan tektonik Indonesia Barat lebih sederhana daripada Indonesia Timur  </a:t>
            </a:r>
          </a:p>
          <a:p>
            <a:pPr marL="609600" indent="-609600">
              <a:lnSpc>
                <a:spcPct val="80000"/>
              </a:lnSpc>
              <a:buFontTx/>
              <a:buNone/>
            </a:pPr>
            <a:endParaRPr lang="en-US" sz="2800" smtClean="0"/>
          </a:p>
          <a:p>
            <a:pPr marL="609600" indent="-609600">
              <a:lnSpc>
                <a:spcPct val="80000"/>
              </a:lnSpc>
              <a:buFontTx/>
              <a:buNone/>
            </a:pPr>
            <a:endParaRPr lang="en-US" sz="280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endParaRPr lang="en-US" smtClean="0"/>
          </a:p>
        </p:txBody>
      </p:sp>
      <p:sp>
        <p:nvSpPr>
          <p:cNvPr id="23555" name="Rectangle 3"/>
          <p:cNvSpPr>
            <a:spLocks noGrp="1" noChangeArrowheads="1"/>
          </p:cNvSpPr>
          <p:nvPr>
            <p:ph type="body" idx="1"/>
          </p:nvPr>
        </p:nvSpPr>
        <p:spPr/>
        <p:txBody>
          <a:bodyPr/>
          <a:lstStyle/>
          <a:p>
            <a:endParaRPr lang="en-US" smtClean="0"/>
          </a:p>
        </p:txBody>
      </p:sp>
      <p:pic>
        <p:nvPicPr>
          <p:cNvPr id="23556" name="Picture 4" descr="DSC01484"/>
          <p:cNvPicPr>
            <a:picLocks noChangeAspect="1" noChangeArrowheads="1"/>
          </p:cNvPicPr>
          <p:nvPr/>
        </p:nvPicPr>
        <p:blipFill>
          <a:blip r:embed="rId2"/>
          <a:srcRect/>
          <a:stretch>
            <a:fillRect/>
          </a:stretch>
        </p:blipFill>
        <p:spPr bwMode="auto">
          <a:xfrm>
            <a:off x="-3200400" y="-2400300"/>
            <a:ext cx="15544800" cy="1165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US" smtClean="0"/>
          </a:p>
        </p:txBody>
      </p:sp>
      <p:sp>
        <p:nvSpPr>
          <p:cNvPr id="24579" name="Rectangle 3"/>
          <p:cNvSpPr>
            <a:spLocks noGrp="1" noChangeArrowheads="1"/>
          </p:cNvSpPr>
          <p:nvPr>
            <p:ph type="body" idx="1"/>
          </p:nvPr>
        </p:nvSpPr>
        <p:spPr/>
        <p:txBody>
          <a:bodyPr/>
          <a:lstStyle/>
          <a:p>
            <a:endParaRPr lang="en-US" smtClean="0"/>
          </a:p>
        </p:txBody>
      </p:sp>
      <p:pic>
        <p:nvPicPr>
          <p:cNvPr id="24580" name="Picture 4" descr="DSC01492"/>
          <p:cNvPicPr>
            <a:picLocks noChangeAspect="1" noChangeArrowheads="1"/>
          </p:cNvPicPr>
          <p:nvPr/>
        </p:nvPicPr>
        <p:blipFill>
          <a:blip r:embed="rId2"/>
          <a:srcRect/>
          <a:stretch>
            <a:fillRect/>
          </a:stretch>
        </p:blipFill>
        <p:spPr bwMode="auto">
          <a:xfrm>
            <a:off x="-900113" y="-242888"/>
            <a:ext cx="12169776" cy="710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endParaRPr lang="en-US" smtClean="0"/>
          </a:p>
        </p:txBody>
      </p:sp>
      <p:sp>
        <p:nvSpPr>
          <p:cNvPr id="25603" name="Rectangle 3"/>
          <p:cNvSpPr>
            <a:spLocks noGrp="1" noChangeArrowheads="1"/>
          </p:cNvSpPr>
          <p:nvPr>
            <p:ph type="body" idx="1"/>
          </p:nvPr>
        </p:nvSpPr>
        <p:spPr/>
        <p:txBody>
          <a:bodyPr/>
          <a:lstStyle/>
          <a:p>
            <a:endParaRPr lang="en-US" smtClean="0"/>
          </a:p>
        </p:txBody>
      </p:sp>
      <p:pic>
        <p:nvPicPr>
          <p:cNvPr id="25604" name="Picture 4" descr="DSC01493"/>
          <p:cNvPicPr>
            <a:picLocks noChangeAspect="1" noChangeArrowheads="1"/>
          </p:cNvPicPr>
          <p:nvPr/>
        </p:nvPicPr>
        <p:blipFill>
          <a:blip r:embed="rId2"/>
          <a:srcRect/>
          <a:stretch>
            <a:fillRect/>
          </a:stretch>
        </p:blipFill>
        <p:spPr bwMode="auto">
          <a:xfrm>
            <a:off x="0" y="260350"/>
            <a:ext cx="9864725" cy="741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68313" y="-892175"/>
            <a:ext cx="8229600" cy="1143000"/>
          </a:xfrm>
        </p:spPr>
        <p:txBody>
          <a:bodyPr/>
          <a:lstStyle/>
          <a:p>
            <a:endParaRPr lang="en-SG" smtClean="0"/>
          </a:p>
        </p:txBody>
      </p:sp>
      <p:sp>
        <p:nvSpPr>
          <p:cNvPr id="26627" name="Content Placeholder 2"/>
          <p:cNvSpPr>
            <a:spLocks noGrp="1"/>
          </p:cNvSpPr>
          <p:nvPr>
            <p:ph idx="1"/>
          </p:nvPr>
        </p:nvSpPr>
        <p:spPr>
          <a:xfrm>
            <a:off x="457200" y="333375"/>
            <a:ext cx="8229600" cy="5792788"/>
          </a:xfrm>
        </p:spPr>
        <p:txBody>
          <a:bodyPr/>
          <a:lstStyle/>
          <a:p>
            <a:r>
              <a:rPr lang="en-US" sz="2000" smtClean="0"/>
              <a:t>Qsu : G. Sundoro – aliran lava pada lereng selatan adalah andesit hipersten-augit; aliran di bukit2 pada kerucut di kaki sebelah timurlautnya.</a:t>
            </a:r>
          </a:p>
          <a:p>
            <a:r>
              <a:rPr lang="en-US" sz="2000" smtClean="0"/>
              <a:t>Qsm: G. Sumbing- aliraan yang letaknya tinggi di lereng baraatlaut berupa andesit augit-olivin</a:t>
            </a:r>
          </a:p>
          <a:p>
            <a:r>
              <a:rPr lang="en-US" sz="2000" smtClean="0"/>
              <a:t>Qdf : Kubah lava, aliran lereng dan puncak. Aliran lava dan kubah di G. Sumbing ialah andesit  hornblende</a:t>
            </a:r>
          </a:p>
          <a:p>
            <a:r>
              <a:rPr lang="en-US" sz="2000" smtClean="0"/>
              <a:t>Qos : bahan2 vulkanik telah lapuk G. Sundoro lama</a:t>
            </a:r>
          </a:p>
          <a:p>
            <a:r>
              <a:rPr lang="en-US" sz="2000" smtClean="0"/>
              <a:t>Qsmo: bahan2 vulkanik telah lapuk G. Sumbing lama</a:t>
            </a:r>
          </a:p>
          <a:p>
            <a:r>
              <a:rPr lang="en-US" sz="2000" smtClean="0"/>
              <a:t>Tm : lapisan marin: selang seling lempung, napal pasir, konglomerat, breksi.</a:t>
            </a:r>
          </a:p>
          <a:p>
            <a:r>
              <a:rPr lang="en-US" sz="2000" smtClean="0"/>
              <a:t> QTp: Formasi Penyatan, batupasir, breksi, tufa, batu lempung, dan aliran2 lava.</a:t>
            </a:r>
          </a:p>
          <a:p>
            <a:r>
              <a:rPr lang="en-US" sz="2000" smtClean="0"/>
              <a:t>Qug : G. Ungaran – aliran lava </a:t>
            </a:r>
          </a:p>
          <a:p>
            <a:r>
              <a:rPr lang="en-US" sz="2000" smtClean="0"/>
              <a:t>Qum : lahar Ungaran tengah dan batuan vulkanik</a:t>
            </a:r>
            <a:endParaRPr lang="en-SG" sz="200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t>KEGEMPAAN</a:t>
            </a:r>
          </a:p>
        </p:txBody>
      </p:sp>
      <p:sp>
        <p:nvSpPr>
          <p:cNvPr id="27651" name="Rectangle 3"/>
          <p:cNvSpPr>
            <a:spLocks noGrp="1" noChangeArrowheads="1"/>
          </p:cNvSpPr>
          <p:nvPr>
            <p:ph type="body" idx="1"/>
          </p:nvPr>
        </p:nvSpPr>
        <p:spPr/>
        <p:txBody>
          <a:bodyPr/>
          <a:lstStyle/>
          <a:p>
            <a:r>
              <a:rPr lang="en-US" sz="3600" smtClean="0"/>
              <a:t>Jalur Barat Sumatera</a:t>
            </a:r>
          </a:p>
          <a:p>
            <a:r>
              <a:rPr lang="en-US" sz="3600" smtClean="0"/>
              <a:t>Jalur Selatan Jawa – Nusa tenggara</a:t>
            </a:r>
          </a:p>
          <a:p>
            <a:r>
              <a:rPr lang="en-US" sz="3600" smtClean="0"/>
              <a:t>Jalur pertemuan lempeng Jawa Banda dengan sesar mendatar di Irian Jaya dan  Wilayah Maluku </a:t>
            </a:r>
          </a:p>
          <a:p>
            <a:endParaRPr 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KEGUNUNG-APIAN</a:t>
            </a:r>
          </a:p>
        </p:txBody>
      </p:sp>
      <p:sp>
        <p:nvSpPr>
          <p:cNvPr id="28675" name="Rectangle 3"/>
          <p:cNvSpPr>
            <a:spLocks noGrp="1" noChangeArrowheads="1"/>
          </p:cNvSpPr>
          <p:nvPr>
            <p:ph type="body" idx="1"/>
          </p:nvPr>
        </p:nvSpPr>
        <p:spPr/>
        <p:txBody>
          <a:bodyPr/>
          <a:lstStyle/>
          <a:p>
            <a:r>
              <a:rPr lang="en-US" smtClean="0"/>
              <a:t>Bukti bahwa Indonesia wilayah labil ditandai banyaknya vulkan</a:t>
            </a:r>
          </a:p>
          <a:p>
            <a:r>
              <a:rPr lang="en-US" smtClean="0"/>
              <a:t>Jalur Vulkan di dekat zona subduksi </a:t>
            </a:r>
          </a:p>
          <a:p>
            <a:r>
              <a:rPr lang="en-US" smtClean="0"/>
              <a:t>400 vulkan</a:t>
            </a:r>
          </a:p>
          <a:p>
            <a:r>
              <a:rPr lang="en-US" smtClean="0"/>
              <a:t>129 aktif</a:t>
            </a:r>
          </a:p>
          <a:p>
            <a:endParaRPr 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t>Kala</a:t>
            </a:r>
          </a:p>
        </p:txBody>
      </p:sp>
      <p:sp>
        <p:nvSpPr>
          <p:cNvPr id="29699" name="Rectangle 3"/>
          <p:cNvSpPr>
            <a:spLocks noGrp="1" noChangeArrowheads="1"/>
          </p:cNvSpPr>
          <p:nvPr>
            <p:ph type="body" idx="1"/>
          </p:nvPr>
        </p:nvSpPr>
        <p:spPr/>
        <p:txBody>
          <a:bodyPr/>
          <a:lstStyle/>
          <a:p>
            <a:pPr>
              <a:lnSpc>
                <a:spcPct val="90000"/>
              </a:lnSpc>
            </a:pPr>
            <a:r>
              <a:rPr lang="en-US" smtClean="0"/>
              <a:t>Holosen : akhir glasiasi 0,01143 juta tahun</a:t>
            </a:r>
          </a:p>
          <a:p>
            <a:pPr>
              <a:lnSpc>
                <a:spcPct val="90000"/>
              </a:lnSpc>
            </a:pPr>
            <a:r>
              <a:rPr lang="en-US" smtClean="0"/>
              <a:t>Pleistosen : mmamalia besar punah 1,8 jt</a:t>
            </a:r>
          </a:p>
          <a:p>
            <a:pPr>
              <a:lnSpc>
                <a:spcPct val="90000"/>
              </a:lnSpc>
            </a:pPr>
            <a:r>
              <a:rPr lang="en-US" smtClean="0"/>
              <a:t>Pliosen: iklim dingin dan kering 5,3 jt</a:t>
            </a:r>
          </a:p>
          <a:p>
            <a:pPr>
              <a:lnSpc>
                <a:spcPct val="90000"/>
              </a:lnSpc>
            </a:pPr>
            <a:r>
              <a:rPr lang="en-US" smtClean="0"/>
              <a:t>Miosen: iklim moderat, berkembangnya kuda, adanya kera pertama 23,03 jt</a:t>
            </a:r>
          </a:p>
          <a:p>
            <a:pPr>
              <a:lnSpc>
                <a:spcPct val="90000"/>
              </a:lnSpc>
            </a:pPr>
            <a:r>
              <a:rPr lang="en-US" smtClean="0"/>
              <a:t>Oligosen: iklim hangat 33,9 jt</a:t>
            </a:r>
          </a:p>
          <a:p>
            <a:pPr>
              <a:lnSpc>
                <a:spcPct val="90000"/>
              </a:lnSpc>
            </a:pPr>
            <a:r>
              <a:rPr lang="en-US" smtClean="0"/>
              <a:t>Eosen : paus primitif 55,8 jt</a:t>
            </a:r>
          </a:p>
          <a:p>
            <a:pPr>
              <a:lnSpc>
                <a:spcPct val="90000"/>
              </a:lnSpc>
            </a:pPr>
            <a:r>
              <a:rPr lang="en-US" smtClean="0"/>
              <a:t>Paleosen : </a:t>
            </a:r>
          </a:p>
          <a:p>
            <a:pPr>
              <a:lnSpc>
                <a:spcPct val="90000"/>
              </a:lnSpc>
            </a:pPr>
            <a:endParaRPr 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GB" smtClean="0">
                <a:solidFill>
                  <a:srgbClr val="FF0000"/>
                </a:solidFill>
              </a:rPr>
              <a:t>struktur geologi   </a:t>
            </a:r>
            <a:r>
              <a:rPr lang="es-ES" smtClean="0">
                <a:solidFill>
                  <a:srgbClr val="FF0000"/>
                </a:solidFill>
              </a:rPr>
              <a:t>dan topografi Pulau Jawa</a:t>
            </a:r>
            <a:endParaRPr lang="en-US" smtClean="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endParaRPr lang="id-ID" smtClean="0"/>
          </a:p>
        </p:txBody>
      </p:sp>
      <p:sp>
        <p:nvSpPr>
          <p:cNvPr id="4099" name="Rectangle 3"/>
          <p:cNvSpPr>
            <a:spLocks noGrp="1" noChangeArrowheads="1"/>
          </p:cNvSpPr>
          <p:nvPr>
            <p:ph type="body" idx="1"/>
          </p:nvPr>
        </p:nvSpPr>
        <p:spPr/>
        <p:txBody>
          <a:bodyPr/>
          <a:lstStyle/>
          <a:p>
            <a:pPr eaLnBrk="1" hangingPunct="1"/>
            <a:endParaRPr lang="id-ID" smtClean="0"/>
          </a:p>
        </p:txBody>
      </p:sp>
      <p:pic>
        <p:nvPicPr>
          <p:cNvPr id="4100" name="Picture 4" descr="100_3918"/>
          <p:cNvPicPr>
            <a:picLocks noChangeAspect="1" noChangeArrowheads="1"/>
          </p:cNvPicPr>
          <p:nvPr/>
        </p:nvPicPr>
        <p:blipFill>
          <a:blip r:embed="rId3"/>
          <a:srcRect/>
          <a:stretch>
            <a:fillRect/>
          </a:stretch>
        </p:blipFill>
        <p:spPr bwMode="auto">
          <a:xfrm>
            <a:off x="-547688" y="-411163"/>
            <a:ext cx="10240963" cy="76803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mtClean="0"/>
              <a:t>GEOLOGI JAWA</a:t>
            </a:r>
          </a:p>
        </p:txBody>
      </p:sp>
      <p:sp>
        <p:nvSpPr>
          <p:cNvPr id="31747" name="Rectangle 3"/>
          <p:cNvSpPr>
            <a:spLocks noGrp="1" noChangeArrowheads="1"/>
          </p:cNvSpPr>
          <p:nvPr>
            <p:ph type="body" idx="1"/>
          </p:nvPr>
        </p:nvSpPr>
        <p:spPr/>
        <p:txBody>
          <a:bodyPr/>
          <a:lstStyle/>
          <a:p>
            <a:pPr eaLnBrk="1" hangingPunct="1"/>
            <a:r>
              <a:rPr lang="en-US" smtClean="0"/>
              <a:t>Gunung api muda bersifat basa</a:t>
            </a:r>
          </a:p>
          <a:p>
            <a:pPr eaLnBrk="1" hangingPunct="1"/>
            <a:r>
              <a:rPr lang="en-US" smtClean="0"/>
              <a:t>Gunung api Tertier Akhir di atas endapan marine </a:t>
            </a:r>
          </a:p>
          <a:p>
            <a:pPr eaLnBrk="1" hangingPunct="1"/>
            <a:r>
              <a:rPr lang="en-US" smtClean="0"/>
              <a:t>Batuan dasar berupa kompleks melange Kapur Tertier Awal</a:t>
            </a:r>
          </a:p>
          <a:p>
            <a:pPr eaLnBrk="1" hangingPunct="1"/>
            <a:r>
              <a:rPr lang="en-US" smtClean="0"/>
              <a:t>Tidak ada unsur kerak benua</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z="4000" smtClean="0"/>
              <a:t>Unsur Tektonik Pembentuk Jawa</a:t>
            </a:r>
          </a:p>
        </p:txBody>
      </p:sp>
      <p:sp>
        <p:nvSpPr>
          <p:cNvPr id="32771" name="Rectangle 3"/>
          <p:cNvSpPr>
            <a:spLocks noGrp="1" noChangeArrowheads="1"/>
          </p:cNvSpPr>
          <p:nvPr>
            <p:ph type="body" idx="1"/>
          </p:nvPr>
        </p:nvSpPr>
        <p:spPr/>
        <p:txBody>
          <a:bodyPr/>
          <a:lstStyle/>
          <a:p>
            <a:pPr eaLnBrk="1" hangingPunct="1"/>
            <a:r>
              <a:rPr lang="en-US" sz="2800" smtClean="0"/>
              <a:t>Jalur Subduksi Kapur Paleosen yang memotong Jawa Barat, Jawa tengah, terus ke Kalimantan Tenggara</a:t>
            </a:r>
          </a:p>
          <a:p>
            <a:pPr eaLnBrk="1" hangingPunct="1"/>
            <a:r>
              <a:rPr lang="en-US" sz="2800" smtClean="0"/>
              <a:t>Jalur magma Kapur di bagian utara P. Jawa</a:t>
            </a:r>
          </a:p>
          <a:p>
            <a:pPr eaLnBrk="1" hangingPunct="1"/>
            <a:r>
              <a:rPr lang="en-US" sz="2800" smtClean="0"/>
              <a:t>Jalur magma Tertier terletak di bagian selatan</a:t>
            </a:r>
          </a:p>
          <a:p>
            <a:pPr eaLnBrk="1" hangingPunct="1"/>
            <a:r>
              <a:rPr lang="en-US" sz="2800" smtClean="0"/>
              <a:t>Jalur subduksi Tertier pada punggungan bawah laut selatan P. Jawa</a:t>
            </a:r>
          </a:p>
          <a:p>
            <a:pPr eaLnBrk="1" hangingPunct="1"/>
            <a:r>
              <a:rPr lang="en-US" sz="2800" smtClean="0"/>
              <a:t>Palung laut di selatan P. Jawa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en-US" smtClean="0"/>
          </a:p>
        </p:txBody>
      </p:sp>
      <p:sp>
        <p:nvSpPr>
          <p:cNvPr id="33795" name="Rectangle 3"/>
          <p:cNvSpPr>
            <a:spLocks noGrp="1" noChangeArrowheads="1"/>
          </p:cNvSpPr>
          <p:nvPr>
            <p:ph type="body" idx="1"/>
          </p:nvPr>
        </p:nvSpPr>
        <p:spPr/>
        <p:txBody>
          <a:bodyPr/>
          <a:lstStyle/>
          <a:p>
            <a:endParaRPr lang="en-US" smtClean="0"/>
          </a:p>
        </p:txBody>
      </p:sp>
      <p:pic>
        <p:nvPicPr>
          <p:cNvPr id="33796" name="Picture 4" descr="DSC01457"/>
          <p:cNvPicPr>
            <a:picLocks noChangeAspect="1" noChangeArrowheads="1"/>
          </p:cNvPicPr>
          <p:nvPr/>
        </p:nvPicPr>
        <p:blipFill>
          <a:blip r:embed="rId2"/>
          <a:srcRect/>
          <a:stretch>
            <a:fillRect/>
          </a:stretch>
        </p:blipFill>
        <p:spPr bwMode="auto">
          <a:xfrm>
            <a:off x="0" y="0"/>
            <a:ext cx="9144000" cy="7316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mtClean="0"/>
              <a:t>SATUAN TEKTONIK JAWA</a:t>
            </a:r>
          </a:p>
        </p:txBody>
      </p:sp>
      <p:sp>
        <p:nvSpPr>
          <p:cNvPr id="34819" name="Rectangle 3"/>
          <p:cNvSpPr>
            <a:spLocks noGrp="1" noChangeArrowheads="1"/>
          </p:cNvSpPr>
          <p:nvPr>
            <p:ph type="body" idx="1"/>
          </p:nvPr>
        </p:nvSpPr>
        <p:spPr/>
        <p:txBody>
          <a:bodyPr/>
          <a:lstStyle/>
          <a:p>
            <a:pPr eaLnBrk="1" hangingPunct="1"/>
            <a:r>
              <a:rPr lang="en-US" smtClean="0"/>
              <a:t>Cekungan Jawa Utara, yang terdiri cekungan barat laut dan cekungan timur laut</a:t>
            </a:r>
          </a:p>
          <a:p>
            <a:pPr eaLnBrk="1" hangingPunct="1"/>
            <a:r>
              <a:rPr lang="en-US" smtClean="0"/>
              <a:t>Cekungan Bogor Kendeng</a:t>
            </a:r>
          </a:p>
          <a:p>
            <a:pPr eaLnBrk="1" hangingPunct="1"/>
            <a:r>
              <a:rPr lang="en-US" smtClean="0"/>
              <a:t>Cekungan Peg. Selatan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mtClean="0"/>
              <a:t>MANDALA SEDIMENTASI</a:t>
            </a:r>
          </a:p>
        </p:txBody>
      </p:sp>
      <p:sp>
        <p:nvSpPr>
          <p:cNvPr id="35843" name="Rectangle 3"/>
          <p:cNvSpPr>
            <a:spLocks noGrp="1" noChangeArrowheads="1"/>
          </p:cNvSpPr>
          <p:nvPr>
            <p:ph type="body" idx="1"/>
          </p:nvPr>
        </p:nvSpPr>
        <p:spPr/>
        <p:txBody>
          <a:bodyPr/>
          <a:lstStyle/>
          <a:p>
            <a:pPr marL="609600" indent="-609600">
              <a:lnSpc>
                <a:spcPct val="90000"/>
              </a:lnSpc>
              <a:buFontTx/>
              <a:buAutoNum type="arabicPeriod"/>
            </a:pPr>
            <a:r>
              <a:rPr lang="en-US" smtClean="0"/>
              <a:t>MANDALA PAPARAN KONTINEN: pantai utara: Gamping, lempung, pasir kuarsa, relatif dangkal</a:t>
            </a:r>
          </a:p>
          <a:p>
            <a:pPr marL="609600" indent="-609600">
              <a:lnSpc>
                <a:spcPct val="90000"/>
              </a:lnSpc>
              <a:buFontTx/>
              <a:buAutoNum type="arabicPeriod"/>
            </a:pPr>
            <a:r>
              <a:rPr lang="en-US" smtClean="0"/>
              <a:t>MANDALA CEKUNGAN BOGOR: Zone Bogor, Bandung, Peg. Selatan: andesit, tufa gamping, tebal 7000 meter</a:t>
            </a:r>
          </a:p>
          <a:p>
            <a:pPr marL="609600" indent="-609600">
              <a:lnSpc>
                <a:spcPct val="90000"/>
              </a:lnSpc>
              <a:buFontTx/>
              <a:buAutoNum type="arabicPeriod"/>
            </a:pPr>
            <a:r>
              <a:rPr lang="en-US" smtClean="0"/>
              <a:t>MANDALA BANTEN: bagian bawah mandala Bogor, bagian atas (tertier akhir) paparan kontinen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333375"/>
            <a:ext cx="8229600" cy="777875"/>
          </a:xfrm>
        </p:spPr>
        <p:txBody>
          <a:bodyPr/>
          <a:lstStyle/>
          <a:p>
            <a:pPr eaLnBrk="1" hangingPunct="1"/>
            <a:r>
              <a:rPr lang="en-US" smtClean="0"/>
              <a:t>Fisiografi Pulau Jawa</a:t>
            </a:r>
          </a:p>
        </p:txBody>
      </p:sp>
      <p:sp>
        <p:nvSpPr>
          <p:cNvPr id="36867" name="Rectangle 3"/>
          <p:cNvSpPr>
            <a:spLocks noGrp="1" noChangeArrowheads="1"/>
          </p:cNvSpPr>
          <p:nvPr>
            <p:ph type="body" idx="1"/>
          </p:nvPr>
        </p:nvSpPr>
        <p:spPr>
          <a:xfrm>
            <a:off x="457200" y="1341438"/>
            <a:ext cx="8229600" cy="4784725"/>
          </a:xfrm>
        </p:spPr>
        <p:txBody>
          <a:bodyPr/>
          <a:lstStyle/>
          <a:p>
            <a:pPr eaLnBrk="1" hangingPunct="1">
              <a:lnSpc>
                <a:spcPct val="90000"/>
              </a:lnSpc>
            </a:pPr>
            <a:r>
              <a:rPr lang="en-US" smtClean="0"/>
              <a:t>Jawa bagian Barat: Peg. Selatan, zona Bandung, Zona Bogor, dataran pantai utara/Timur laut</a:t>
            </a:r>
          </a:p>
          <a:p>
            <a:pPr eaLnBrk="1" hangingPunct="1">
              <a:lnSpc>
                <a:spcPct val="90000"/>
              </a:lnSpc>
            </a:pPr>
            <a:r>
              <a:rPr lang="en-US" smtClean="0"/>
              <a:t>Jawa bagian tengah: Dataran pantai Selatan, Peg. Serayu Selatan, Peg. Serayu Utara, dataran pantai Utara</a:t>
            </a:r>
          </a:p>
          <a:p>
            <a:pPr eaLnBrk="1" hangingPunct="1">
              <a:lnSpc>
                <a:spcPct val="90000"/>
              </a:lnSpc>
            </a:pPr>
            <a:r>
              <a:rPr lang="en-US" smtClean="0"/>
              <a:t>Jawa bagian timur: peg. Selatan, zona Solo, zona Kendeng, depresi Randublatung, zona Rembang, Madura, Masip Muria.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mtClean="0"/>
              <a:t>Pola Struktur Jawa Barat</a:t>
            </a:r>
          </a:p>
        </p:txBody>
      </p:sp>
      <p:sp>
        <p:nvSpPr>
          <p:cNvPr id="37891" name="Rectangle 3"/>
          <p:cNvSpPr>
            <a:spLocks noGrp="1" noChangeArrowheads="1"/>
          </p:cNvSpPr>
          <p:nvPr>
            <p:ph type="body" idx="1"/>
          </p:nvPr>
        </p:nvSpPr>
        <p:spPr/>
        <p:txBody>
          <a:bodyPr/>
          <a:lstStyle/>
          <a:p>
            <a:pPr eaLnBrk="1" hangingPunct="1"/>
            <a:r>
              <a:rPr lang="en-US" smtClean="0"/>
              <a:t>Barat laut- tenggara</a:t>
            </a:r>
          </a:p>
          <a:p>
            <a:pPr eaLnBrk="1" hangingPunct="1"/>
            <a:r>
              <a:rPr lang="en-US" smtClean="0"/>
              <a:t>Timur barat</a:t>
            </a:r>
          </a:p>
          <a:p>
            <a:pPr eaLnBrk="1" hangingPunct="1"/>
            <a:r>
              <a:rPr lang="en-US" smtClean="0"/>
              <a:t>Utara selatan di laut Jawa</a:t>
            </a:r>
          </a:p>
          <a:p>
            <a:pPr eaLnBrk="1" hangingPunct="1"/>
            <a:endParaRPr lang="en-U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Zone Bandung</a:t>
            </a:r>
          </a:p>
        </p:txBody>
      </p:sp>
      <p:sp>
        <p:nvSpPr>
          <p:cNvPr id="38915" name="Rectangle 3"/>
          <p:cNvSpPr>
            <a:spLocks noGrp="1" noChangeArrowheads="1"/>
          </p:cNvSpPr>
          <p:nvPr>
            <p:ph type="body" idx="1"/>
          </p:nvPr>
        </p:nvSpPr>
        <p:spPr/>
        <p:txBody>
          <a:bodyPr/>
          <a:lstStyle/>
          <a:p>
            <a:pPr eaLnBrk="1" hangingPunct="1"/>
            <a:r>
              <a:rPr lang="en-US" smtClean="0"/>
              <a:t>Terdiri :</a:t>
            </a:r>
          </a:p>
          <a:p>
            <a:pPr eaLnBrk="1" hangingPunct="1"/>
            <a:r>
              <a:rPr lang="en-US" smtClean="0"/>
              <a:t>1. Endapan vulkanis muda</a:t>
            </a:r>
          </a:p>
          <a:p>
            <a:pPr eaLnBrk="1" hangingPunct="1"/>
            <a:r>
              <a:rPr lang="en-US" smtClean="0"/>
              <a:t>2. Endapan aluvial</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mtClean="0"/>
              <a:t>Pola Struktur Jawa Tengah</a:t>
            </a:r>
          </a:p>
        </p:txBody>
      </p:sp>
      <p:sp>
        <p:nvSpPr>
          <p:cNvPr id="39939" name="Rectangle 3"/>
          <p:cNvSpPr>
            <a:spLocks noGrp="1" noChangeArrowheads="1"/>
          </p:cNvSpPr>
          <p:nvPr>
            <p:ph type="body" idx="1"/>
          </p:nvPr>
        </p:nvSpPr>
        <p:spPr/>
        <p:txBody>
          <a:bodyPr/>
          <a:lstStyle/>
          <a:p>
            <a:pPr eaLnBrk="1" hangingPunct="1"/>
            <a:r>
              <a:rPr lang="en-US" smtClean="0"/>
              <a:t>Barat laut tenggara di dekat Jawa barat</a:t>
            </a:r>
          </a:p>
          <a:p>
            <a:pPr eaLnBrk="1" hangingPunct="1"/>
            <a:r>
              <a:rPr lang="en-US" smtClean="0"/>
              <a:t>Timur laut barat daya di sekitar G. Muria</a:t>
            </a:r>
          </a:p>
          <a:p>
            <a:pPr eaLnBrk="1" hangingPunct="1"/>
            <a:r>
              <a:rPr lang="en-US" smtClean="0"/>
              <a:t>Timur barat berupa pelipatan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mtClean="0"/>
              <a:t>Pegunungan JATENG</a:t>
            </a:r>
          </a:p>
        </p:txBody>
      </p:sp>
      <p:sp>
        <p:nvSpPr>
          <p:cNvPr id="40963" name="Rectangle 3"/>
          <p:cNvSpPr>
            <a:spLocks noGrp="1" noChangeArrowheads="1"/>
          </p:cNvSpPr>
          <p:nvPr>
            <p:ph type="body" idx="1"/>
          </p:nvPr>
        </p:nvSpPr>
        <p:spPr/>
        <p:txBody>
          <a:bodyPr/>
          <a:lstStyle/>
          <a:p>
            <a:pPr eaLnBrk="1" hangingPunct="1"/>
            <a:r>
              <a:rPr lang="en-US" smtClean="0"/>
              <a:t>Dua cembungan antiklinal:</a:t>
            </a:r>
          </a:p>
          <a:p>
            <a:pPr eaLnBrk="1" hangingPunct="1"/>
            <a:r>
              <a:rPr lang="en-US" smtClean="0"/>
              <a:t>Rangkaian Serayu Utara</a:t>
            </a:r>
          </a:p>
          <a:p>
            <a:pPr eaLnBrk="1" hangingPunct="1"/>
            <a:r>
              <a:rPr lang="en-US" smtClean="0"/>
              <a:t>Rangkaian Serayu Selatan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endParaRPr lang="id-ID" smtClean="0"/>
          </a:p>
        </p:txBody>
      </p:sp>
      <p:sp>
        <p:nvSpPr>
          <p:cNvPr id="5123" name="Rectangle 3"/>
          <p:cNvSpPr>
            <a:spLocks noGrp="1" noChangeArrowheads="1"/>
          </p:cNvSpPr>
          <p:nvPr>
            <p:ph type="body" idx="1"/>
          </p:nvPr>
        </p:nvSpPr>
        <p:spPr/>
        <p:txBody>
          <a:bodyPr/>
          <a:lstStyle/>
          <a:p>
            <a:pPr eaLnBrk="1" hangingPunct="1"/>
            <a:endParaRPr lang="id-ID" smtClean="0"/>
          </a:p>
        </p:txBody>
      </p:sp>
      <p:pic>
        <p:nvPicPr>
          <p:cNvPr id="5124" name="Picture 4" descr="100_3977"/>
          <p:cNvPicPr>
            <a:picLocks noChangeAspect="1" noChangeArrowheads="1"/>
          </p:cNvPicPr>
          <p:nvPr/>
        </p:nvPicPr>
        <p:blipFill>
          <a:blip r:embed="rId3"/>
          <a:srcRect/>
          <a:stretch>
            <a:fillRect/>
          </a:stretch>
        </p:blipFill>
        <p:spPr bwMode="auto">
          <a:xfrm>
            <a:off x="-547688" y="-411163"/>
            <a:ext cx="10240963" cy="76803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smtClean="0"/>
          </a:p>
        </p:txBody>
      </p:sp>
      <p:sp>
        <p:nvSpPr>
          <p:cNvPr id="41987" name="Rectangle 3"/>
          <p:cNvSpPr>
            <a:spLocks noGrp="1" noChangeArrowheads="1"/>
          </p:cNvSpPr>
          <p:nvPr>
            <p:ph type="body" idx="1"/>
          </p:nvPr>
        </p:nvSpPr>
        <p:spPr/>
        <p:txBody>
          <a:bodyPr/>
          <a:lstStyle/>
          <a:p>
            <a:endParaRPr lang="en-US" smtClean="0"/>
          </a:p>
        </p:txBody>
      </p:sp>
      <p:pic>
        <p:nvPicPr>
          <p:cNvPr id="41988" name="Picture 4" descr="DSC01465"/>
          <p:cNvPicPr>
            <a:picLocks noChangeAspect="1" noChangeArrowheads="1"/>
          </p:cNvPicPr>
          <p:nvPr/>
        </p:nvPicPr>
        <p:blipFill>
          <a:blip r:embed="rId2"/>
          <a:srcRect/>
          <a:stretch>
            <a:fillRect/>
          </a:stretch>
        </p:blipFill>
        <p:spPr bwMode="auto">
          <a:xfrm>
            <a:off x="-1257300" y="-4343400"/>
            <a:ext cx="11658600" cy="1554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922337"/>
          </a:xfrm>
        </p:spPr>
        <p:txBody>
          <a:bodyPr/>
          <a:lstStyle/>
          <a:p>
            <a:pPr eaLnBrk="1" hangingPunct="1"/>
            <a:r>
              <a:rPr lang="en-US" smtClean="0"/>
              <a:t>Satuan tektonik Jawa tengah</a:t>
            </a:r>
          </a:p>
        </p:txBody>
      </p:sp>
      <p:sp>
        <p:nvSpPr>
          <p:cNvPr id="43011" name="Rectangle 3"/>
          <p:cNvSpPr>
            <a:spLocks noGrp="1" noChangeArrowheads="1"/>
          </p:cNvSpPr>
          <p:nvPr>
            <p:ph type="body" idx="1"/>
          </p:nvPr>
        </p:nvSpPr>
        <p:spPr>
          <a:xfrm>
            <a:off x="457200" y="1268413"/>
            <a:ext cx="8229600" cy="4857750"/>
          </a:xfrm>
        </p:spPr>
        <p:txBody>
          <a:bodyPr/>
          <a:lstStyle/>
          <a:p>
            <a:pPr eaLnBrk="1" hangingPunct="1">
              <a:lnSpc>
                <a:spcPct val="90000"/>
              </a:lnSpc>
            </a:pPr>
            <a:r>
              <a:rPr lang="en-US" smtClean="0"/>
              <a:t>Kelompok batuan pratertier yang tersingkap sebagian besar berupa satuan batuan yang terpotong-potong, ada di dua tempat, yaitu di Karangsambung Kebumen dan Bayat Klaten. </a:t>
            </a:r>
          </a:p>
          <a:p>
            <a:pPr eaLnBrk="1" hangingPunct="1">
              <a:lnSpc>
                <a:spcPct val="90000"/>
              </a:lnSpc>
            </a:pPr>
            <a:r>
              <a:rPr lang="en-US" smtClean="0"/>
              <a:t>Batuan terdiri dari bahan asal kerak samudera seperti: rijang, basalt bantal, batu gamping merah</a:t>
            </a:r>
          </a:p>
          <a:p>
            <a:pPr eaLnBrk="1" hangingPunct="1">
              <a:lnSpc>
                <a:spcPct val="90000"/>
              </a:lnSpc>
            </a:pPr>
            <a:r>
              <a:rPr lang="en-US" smtClean="0"/>
              <a:t>Batuan melange (campuran) antara kerak samudera dengan kerak benua,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DIY</a:t>
            </a:r>
          </a:p>
        </p:txBody>
      </p:sp>
      <p:sp>
        <p:nvSpPr>
          <p:cNvPr id="44035" name="Rectangle 3"/>
          <p:cNvSpPr>
            <a:spLocks noGrp="1" noChangeArrowheads="1"/>
          </p:cNvSpPr>
          <p:nvPr>
            <p:ph type="body" idx="1"/>
          </p:nvPr>
        </p:nvSpPr>
        <p:spPr/>
        <p:txBody>
          <a:bodyPr/>
          <a:lstStyle/>
          <a:p>
            <a:r>
              <a:rPr lang="en-US" smtClean="0"/>
              <a:t>Luas   3.185,80 km2.</a:t>
            </a:r>
          </a:p>
          <a:p>
            <a:r>
              <a:rPr lang="en-US" smtClean="0"/>
              <a:t> zone tengah bagian selatan dari formasi geologi Jawa Tengah dan Jawa Timur </a:t>
            </a:r>
          </a:p>
          <a:p>
            <a:r>
              <a:rPr lang="en-US" smtClean="0"/>
              <a:t>7°33′LS – 8°12′LS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z="4000" smtClean="0"/>
              <a:t>Geomorfologis,  DIY terdiri dari 6 kelompok satuan bentuk lahan</a:t>
            </a:r>
          </a:p>
        </p:txBody>
      </p:sp>
      <p:sp>
        <p:nvSpPr>
          <p:cNvPr id="45059" name="Rectangle 3"/>
          <p:cNvSpPr>
            <a:spLocks noGrp="1" noChangeArrowheads="1"/>
          </p:cNvSpPr>
          <p:nvPr>
            <p:ph type="body" idx="1"/>
          </p:nvPr>
        </p:nvSpPr>
        <p:spPr/>
        <p:txBody>
          <a:bodyPr/>
          <a:lstStyle/>
          <a:p>
            <a:r>
              <a:rPr lang="en-US" smtClean="0"/>
              <a:t>marin dan eolin, </a:t>
            </a:r>
          </a:p>
          <a:p>
            <a:r>
              <a:rPr lang="en-US" smtClean="0"/>
              <a:t>fluvial, </a:t>
            </a:r>
          </a:p>
          <a:p>
            <a:r>
              <a:rPr lang="en-US" smtClean="0"/>
              <a:t>struktural-denudasional, </a:t>
            </a:r>
          </a:p>
          <a:p>
            <a:r>
              <a:rPr lang="en-US" smtClean="0"/>
              <a:t>solusional, </a:t>
            </a:r>
          </a:p>
          <a:p>
            <a:r>
              <a:rPr lang="en-US" smtClean="0"/>
              <a:t>vulkanik, </a:t>
            </a:r>
          </a:p>
          <a:p>
            <a:r>
              <a:rPr lang="en-US" smtClean="0"/>
              <a:t>denudasional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6 satuan geomorfologi DIY</a:t>
            </a:r>
          </a:p>
        </p:txBody>
      </p:sp>
      <p:sp>
        <p:nvSpPr>
          <p:cNvPr id="46083" name="Rectangle 3"/>
          <p:cNvSpPr>
            <a:spLocks noGrp="1" noChangeArrowheads="1"/>
          </p:cNvSpPr>
          <p:nvPr>
            <p:ph type="body" idx="1"/>
          </p:nvPr>
        </p:nvSpPr>
        <p:spPr/>
        <p:txBody>
          <a:bodyPr/>
          <a:lstStyle/>
          <a:p>
            <a:r>
              <a:rPr lang="en-US" smtClean="0"/>
              <a:t>Satuan Dataran ; </a:t>
            </a:r>
          </a:p>
          <a:p>
            <a:r>
              <a:rPr lang="en-US" smtClean="0"/>
              <a:t>Satuan Perbukitan Rendah </a:t>
            </a:r>
          </a:p>
          <a:p>
            <a:r>
              <a:rPr lang="en-US" smtClean="0"/>
              <a:t>Satuan Perbukitan Sedang ; </a:t>
            </a:r>
          </a:p>
          <a:p>
            <a:r>
              <a:rPr lang="en-US" smtClean="0"/>
              <a:t>Satuan Perbukitan Tinggi (Pegunungan) ; </a:t>
            </a:r>
          </a:p>
          <a:p>
            <a:r>
              <a:rPr lang="en-US" smtClean="0"/>
              <a:t>Satuan Kaki Lereng Gunung Merapi ;</a:t>
            </a:r>
          </a:p>
          <a:p>
            <a:r>
              <a:rPr lang="en-US" smtClean="0"/>
              <a:t> Satuan Tubuh Gunung Merapi.</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8229600" cy="561975"/>
          </a:xfrm>
        </p:spPr>
        <p:txBody>
          <a:bodyPr/>
          <a:lstStyle/>
          <a:p>
            <a:r>
              <a:rPr lang="en-US" sz="4000" smtClean="0"/>
              <a:t>Fisiografis DIY</a:t>
            </a:r>
          </a:p>
        </p:txBody>
      </p:sp>
      <p:sp>
        <p:nvSpPr>
          <p:cNvPr id="47107" name="Rectangle 3"/>
          <p:cNvSpPr>
            <a:spLocks noGrp="1" noChangeArrowheads="1"/>
          </p:cNvSpPr>
          <p:nvPr>
            <p:ph type="body" idx="1"/>
          </p:nvPr>
        </p:nvSpPr>
        <p:spPr>
          <a:xfrm>
            <a:off x="0" y="981075"/>
            <a:ext cx="9144000" cy="5876925"/>
          </a:xfrm>
        </p:spPr>
        <p:txBody>
          <a:bodyPr/>
          <a:lstStyle/>
          <a:p>
            <a:pPr>
              <a:lnSpc>
                <a:spcPct val="90000"/>
              </a:lnSpc>
            </a:pPr>
            <a:r>
              <a:rPr lang="sv-SE" sz="2800" smtClean="0">
                <a:latin typeface="Book Antiqua" pitchFamily="18" charset="0"/>
              </a:rPr>
              <a:t>Gunung Api Merapi  di bagian utara DIY pada ketinggian ± 500 m hingga ± 2.911 m,  </a:t>
            </a:r>
          </a:p>
          <a:p>
            <a:pPr>
              <a:lnSpc>
                <a:spcPct val="90000"/>
              </a:lnSpc>
            </a:pPr>
            <a:r>
              <a:rPr lang="sv-SE" sz="2800" smtClean="0">
                <a:latin typeface="Book Antiqua" pitchFamily="18" charset="0"/>
              </a:rPr>
              <a:t>Dataran Aluvial, terletak di bagian tengah membentang ke selatan, bertopografi datar-hampir datar,  merupakan lahan yang baik untuk permukiman dan pertanian.</a:t>
            </a:r>
          </a:p>
          <a:p>
            <a:pPr>
              <a:lnSpc>
                <a:spcPct val="90000"/>
              </a:lnSpc>
            </a:pPr>
            <a:r>
              <a:rPr lang="sv-SE" sz="2800" smtClean="0">
                <a:latin typeface="Book Antiqua" pitchFamily="18" charset="0"/>
              </a:rPr>
              <a:t>Pegunungan Kulon Progo yang terletak di bagian barat  dengan batas bagian timur adalah lembah progo dan bagian selatan dibatasi oleh dataran aluvial pantai. Wilayah ini mempunyai lereng curam-hingga sangat curam sehingga proses erosi dan longsor sering terjadi dan perlu tindakan konservasi tanah.</a:t>
            </a:r>
          </a:p>
          <a:p>
            <a:pPr>
              <a:lnSpc>
                <a:spcPct val="90000"/>
              </a:lnSpc>
              <a:buFontTx/>
              <a:buNone/>
            </a:pPr>
            <a:r>
              <a:rPr lang="sv-SE" sz="2800" smtClean="0">
                <a:latin typeface="Book Antiqua" pitchFamily="18" charset="0"/>
              </a:rPr>
              <a:t> </a:t>
            </a:r>
            <a:endParaRPr lang="en-US" sz="2800" smtClean="0">
              <a:latin typeface="Book Antiqua"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Fisiografis DIY</a:t>
            </a:r>
          </a:p>
        </p:txBody>
      </p:sp>
      <p:sp>
        <p:nvSpPr>
          <p:cNvPr id="48131" name="Rectangle 3"/>
          <p:cNvSpPr>
            <a:spLocks noGrp="1" noChangeArrowheads="1"/>
          </p:cNvSpPr>
          <p:nvPr>
            <p:ph type="body" idx="1"/>
          </p:nvPr>
        </p:nvSpPr>
        <p:spPr/>
        <p:txBody>
          <a:bodyPr/>
          <a:lstStyle/>
          <a:p>
            <a:r>
              <a:rPr lang="sv-SE" sz="2800" smtClean="0">
                <a:latin typeface="Book Antiqua" pitchFamily="18" charset="0"/>
              </a:rPr>
              <a:t>Dataran Tinggi Gunungkidul, yang meliputi bagian tenggara. Bagian utara daerah ini dibatasi oleh pegunungan Batur Agung dengan garis yang terjal dan memanjang. Bagian tengah merupakan ledok Wonosari dengan topografi datar bergelombang dan pada bagian selatan merupakan perbukitan </a:t>
            </a:r>
            <a:r>
              <a:rPr lang="sv-SE" sz="2800" i="1" smtClean="0">
                <a:latin typeface="Book Antiqua" pitchFamily="18" charset="0"/>
              </a:rPr>
              <a:t>karst</a:t>
            </a:r>
            <a:r>
              <a:rPr lang="sv-SE" sz="2800" smtClean="0">
                <a:latin typeface="Book Antiqua" pitchFamily="18" charset="0"/>
              </a:rPr>
              <a:t> yang disebut Gunung Sewu. </a:t>
            </a:r>
            <a:r>
              <a:rPr lang="en-US" sz="2800" smtClean="0">
                <a:latin typeface="Book Antiqua" pitchFamily="18" charset="0"/>
              </a:rPr>
              <a:t>Lereng perbukitan </a:t>
            </a:r>
            <a:r>
              <a:rPr lang="en-US" sz="2800" i="1" smtClean="0">
                <a:latin typeface="Book Antiqua" pitchFamily="18" charset="0"/>
              </a:rPr>
              <a:t>karst</a:t>
            </a:r>
            <a:r>
              <a:rPr lang="en-US" sz="2800" smtClean="0">
                <a:latin typeface="Book Antiqua" pitchFamily="18" charset="0"/>
              </a:rPr>
              <a:t> tersebut curam dan merupakan lahan kritis.</a:t>
            </a:r>
          </a:p>
          <a:p>
            <a:endParaRPr lang="en-US" sz="280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b="1" smtClean="0"/>
              <a:t>Formasi-formasi geologi</a:t>
            </a:r>
          </a:p>
        </p:txBody>
      </p:sp>
      <p:sp>
        <p:nvSpPr>
          <p:cNvPr id="49155" name="Rectangle 3"/>
          <p:cNvSpPr>
            <a:spLocks noGrp="1" noChangeArrowheads="1"/>
          </p:cNvSpPr>
          <p:nvPr>
            <p:ph type="body" idx="1"/>
          </p:nvPr>
        </p:nvSpPr>
        <p:spPr>
          <a:xfrm>
            <a:off x="457200" y="1341438"/>
            <a:ext cx="8229600" cy="4784725"/>
          </a:xfrm>
        </p:spPr>
        <p:txBody>
          <a:bodyPr/>
          <a:lstStyle/>
          <a:p>
            <a:r>
              <a:rPr lang="fi-FI" sz="2800" smtClean="0"/>
              <a:t>Formasi Sentolo (Tmps), </a:t>
            </a:r>
          </a:p>
          <a:p>
            <a:r>
              <a:rPr lang="fi-FI" sz="2800" smtClean="0"/>
              <a:t>Formasi Jonggrangan (Tmj), </a:t>
            </a:r>
          </a:p>
          <a:p>
            <a:r>
              <a:rPr lang="fi-FI" sz="2800" smtClean="0"/>
              <a:t>Formasi Kebobutak (Tmok), </a:t>
            </a:r>
          </a:p>
          <a:p>
            <a:r>
              <a:rPr lang="fi-FI" sz="2800" smtClean="0"/>
              <a:t>Formasi Nanggulan (Teon), </a:t>
            </a:r>
          </a:p>
          <a:p>
            <a:r>
              <a:rPr lang="fi-FI" sz="2800" smtClean="0"/>
              <a:t>Formasi Wonosari (Tmpw), </a:t>
            </a:r>
          </a:p>
          <a:p>
            <a:r>
              <a:rPr lang="fi-FI" sz="2800" smtClean="0"/>
              <a:t>Formasi Kepek (Tmpk), </a:t>
            </a:r>
          </a:p>
          <a:p>
            <a:r>
              <a:rPr lang="fi-FI" sz="2800" smtClean="0"/>
              <a:t>Formasi Sambipitu (Tms), </a:t>
            </a:r>
          </a:p>
          <a:p>
            <a:r>
              <a:rPr lang="fi-FI" sz="2800" smtClean="0"/>
              <a:t>Formasi Nglanggran (Tmn) </a:t>
            </a:r>
          </a:p>
          <a:p>
            <a:r>
              <a:rPr lang="fi-FI" sz="2800" smtClean="0"/>
              <a:t>Formasi Semilir (Tmse),</a:t>
            </a:r>
          </a:p>
          <a:p>
            <a:pPr>
              <a:buFontTx/>
              <a:buNone/>
            </a:pPr>
            <a:endParaRPr lang="en-US" sz="280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Formasi Semilir,</a:t>
            </a:r>
          </a:p>
        </p:txBody>
      </p:sp>
      <p:sp>
        <p:nvSpPr>
          <p:cNvPr id="50179" name="Rectangle 3"/>
          <p:cNvSpPr>
            <a:spLocks noGrp="1" noChangeArrowheads="1"/>
          </p:cNvSpPr>
          <p:nvPr>
            <p:ph type="body" idx="1"/>
          </p:nvPr>
        </p:nvSpPr>
        <p:spPr/>
        <p:txBody>
          <a:bodyPr/>
          <a:lstStyle/>
          <a:p>
            <a:pPr>
              <a:buFontTx/>
              <a:buNone/>
            </a:pPr>
            <a:r>
              <a:rPr lang="en-US" smtClean="0"/>
              <a:t> </a:t>
            </a:r>
          </a:p>
          <a:p>
            <a:r>
              <a:rPr lang="en-US" smtClean="0"/>
              <a:t>breksi tufa, </a:t>
            </a:r>
          </a:p>
          <a:p>
            <a:r>
              <a:rPr lang="en-US" smtClean="0"/>
              <a:t>breksi betugamping, </a:t>
            </a:r>
          </a:p>
          <a:p>
            <a:r>
              <a:rPr lang="en-US" smtClean="0"/>
              <a:t>tufa dasit, </a:t>
            </a:r>
          </a:p>
          <a:p>
            <a:r>
              <a:rPr lang="en-US" smtClean="0"/>
              <a:t>tufa andesit serta </a:t>
            </a:r>
          </a:p>
          <a:p>
            <a:r>
              <a:rPr lang="en-US" smtClean="0"/>
              <a:t>batulempung tufaan.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mtClean="0"/>
              <a:t>Formasi Sentolo</a:t>
            </a:r>
          </a:p>
        </p:txBody>
      </p:sp>
      <p:sp>
        <p:nvSpPr>
          <p:cNvPr id="51203" name="Rectangle 3"/>
          <p:cNvSpPr>
            <a:spLocks noGrp="1" noChangeArrowheads="1"/>
          </p:cNvSpPr>
          <p:nvPr>
            <p:ph type="body" idx="1"/>
          </p:nvPr>
        </p:nvSpPr>
        <p:spPr/>
        <p:txBody>
          <a:bodyPr/>
          <a:lstStyle/>
          <a:p>
            <a:r>
              <a:rPr lang="en-US" smtClean="0"/>
              <a:t>batugamping, </a:t>
            </a:r>
          </a:p>
          <a:p>
            <a:r>
              <a:rPr lang="en-US" smtClean="0"/>
              <a:t>batupasir napalan dan </a:t>
            </a:r>
          </a:p>
          <a:p>
            <a:r>
              <a:rPr lang="en-US" smtClean="0"/>
              <a:t>napal </a:t>
            </a:r>
          </a:p>
          <a:p>
            <a:endParaRPr 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id-ID" smtClean="0"/>
          </a:p>
        </p:txBody>
      </p:sp>
      <p:sp>
        <p:nvSpPr>
          <p:cNvPr id="6147" name="Rectangle 3"/>
          <p:cNvSpPr>
            <a:spLocks noGrp="1" noChangeArrowheads="1"/>
          </p:cNvSpPr>
          <p:nvPr>
            <p:ph type="body" idx="1"/>
          </p:nvPr>
        </p:nvSpPr>
        <p:spPr/>
        <p:txBody>
          <a:bodyPr/>
          <a:lstStyle/>
          <a:p>
            <a:pPr eaLnBrk="1" hangingPunct="1"/>
            <a:endParaRPr lang="id-ID" smtClean="0"/>
          </a:p>
        </p:txBody>
      </p:sp>
      <p:pic>
        <p:nvPicPr>
          <p:cNvPr id="6148" name="Picture 4" descr="UNOSAT_MtMerapi_shaded_map_highres"/>
          <p:cNvPicPr>
            <a:picLocks noChangeAspect="1" noChangeArrowheads="1"/>
          </p:cNvPicPr>
          <p:nvPr/>
        </p:nvPicPr>
        <p:blipFill>
          <a:blip r:embed="rId3"/>
          <a:srcRect/>
          <a:stretch>
            <a:fillRect/>
          </a:stretch>
        </p:blipFill>
        <p:spPr bwMode="auto">
          <a:xfrm>
            <a:off x="-755650" y="-338138"/>
            <a:ext cx="10655300" cy="75342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z="4000" smtClean="0"/>
              <a:t>Formasi Nglanggran </a:t>
            </a:r>
            <a:br>
              <a:rPr lang="en-US" sz="4000" smtClean="0"/>
            </a:br>
            <a:endParaRPr lang="en-US" sz="4000" smtClean="0"/>
          </a:p>
        </p:txBody>
      </p:sp>
      <p:sp>
        <p:nvSpPr>
          <p:cNvPr id="52227" name="Rectangle 3"/>
          <p:cNvSpPr>
            <a:spLocks noGrp="1" noChangeArrowheads="1"/>
          </p:cNvSpPr>
          <p:nvPr>
            <p:ph type="body" idx="1"/>
          </p:nvPr>
        </p:nvSpPr>
        <p:spPr/>
        <p:txBody>
          <a:bodyPr/>
          <a:lstStyle/>
          <a:p>
            <a:r>
              <a:rPr lang="en-US" smtClean="0"/>
              <a:t>breksi andesit, </a:t>
            </a:r>
          </a:p>
          <a:p>
            <a:r>
              <a:rPr lang="en-US" smtClean="0"/>
              <a:t>batupasir, </a:t>
            </a:r>
          </a:p>
          <a:p>
            <a:r>
              <a:rPr lang="en-US" smtClean="0"/>
              <a:t>breksi batulempung dan </a:t>
            </a:r>
          </a:p>
          <a:p>
            <a:r>
              <a:rPr lang="en-US" smtClean="0"/>
              <a:t>batupasir</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Formasi Sambipitu,</a:t>
            </a:r>
          </a:p>
        </p:txBody>
      </p:sp>
      <p:sp>
        <p:nvSpPr>
          <p:cNvPr id="53251" name="Rectangle 3"/>
          <p:cNvSpPr>
            <a:spLocks noGrp="1" noChangeArrowheads="1"/>
          </p:cNvSpPr>
          <p:nvPr>
            <p:ph type="body" idx="1"/>
          </p:nvPr>
        </p:nvSpPr>
        <p:spPr/>
        <p:txBody>
          <a:bodyPr/>
          <a:lstStyle/>
          <a:p>
            <a:r>
              <a:rPr lang="en-US" smtClean="0"/>
              <a:t>batupasir dan serpih, </a:t>
            </a:r>
          </a:p>
          <a:p>
            <a:r>
              <a:rPr lang="en-US" smtClean="0"/>
              <a:t>kadang-kadang banyak dijumpai batulanau, </a:t>
            </a:r>
          </a:p>
          <a:p>
            <a:r>
              <a:rPr lang="en-US" smtClean="0"/>
              <a:t>batulempung dan batulempung krikilan.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z="3200" smtClean="0"/>
              <a:t>Kondisi Geologi, berdasarkan Peta Geologi Lembar Yogyakarta (Wartono Raharjo dkk., 1995)  </a:t>
            </a:r>
            <a:endParaRPr lang="en-US" sz="3200" b="1" smtClean="0"/>
          </a:p>
        </p:txBody>
      </p:sp>
      <p:sp>
        <p:nvSpPr>
          <p:cNvPr id="54275" name="Rectangle 3"/>
          <p:cNvSpPr>
            <a:spLocks noGrp="1" noChangeArrowheads="1"/>
          </p:cNvSpPr>
          <p:nvPr>
            <p:ph type="body" idx="1"/>
          </p:nvPr>
        </p:nvSpPr>
        <p:spPr/>
        <p:txBody>
          <a:bodyPr/>
          <a:lstStyle/>
          <a:p>
            <a:pPr lvl="1"/>
            <a:r>
              <a:rPr lang="en-US" sz="2400" b="1" smtClean="0"/>
              <a:t>Endapan Permukaan Aluvium (Qa)</a:t>
            </a:r>
            <a:r>
              <a:rPr lang="en-US" sz="2400" smtClean="0"/>
              <a:t> : Koluvium (Qc), batuan Vulkanik . Pasir Koluvium (Qc); Terdiri dari pasir, lempung, lanau dan kerikil. Formasi ini didominasi oleh pasir. Pasir berwarna coklat kehitaman, berukuran halus-kasar, gradasi sedang. Secara umum di permukaan, pasir bersifat agak padat.</a:t>
            </a:r>
            <a:endParaRPr lang="en-US" sz="2400" b="1" smtClean="0"/>
          </a:p>
          <a:p>
            <a:pPr lvl="1"/>
            <a:r>
              <a:rPr lang="en-US" sz="2400" b="1" smtClean="0"/>
              <a:t>Endapan Kerucut Abu (Qcc</a:t>
            </a:r>
            <a:r>
              <a:rPr lang="en-US" sz="2400" smtClean="0"/>
              <a:t>) :Kubah Lava, Leleran Puncak dan Leleran Lereng (Qdf) . Pasir Tufa Endapan Kerucut Abu (Qcc); Terdiri dari tufa dan breksi tufa.</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endParaRPr lang="en-US" smtClean="0"/>
          </a:p>
        </p:txBody>
      </p:sp>
      <p:sp>
        <p:nvSpPr>
          <p:cNvPr id="55299" name="Rectangle 3"/>
          <p:cNvSpPr>
            <a:spLocks noGrp="1" noChangeArrowheads="1"/>
          </p:cNvSpPr>
          <p:nvPr>
            <p:ph type="body" idx="1"/>
          </p:nvPr>
        </p:nvSpPr>
        <p:spPr>
          <a:xfrm>
            <a:off x="457200" y="476250"/>
            <a:ext cx="8229600" cy="5649913"/>
          </a:xfrm>
        </p:spPr>
        <p:txBody>
          <a:bodyPr/>
          <a:lstStyle/>
          <a:p>
            <a:pPr>
              <a:lnSpc>
                <a:spcPct val="90000"/>
              </a:lnSpc>
            </a:pPr>
            <a:r>
              <a:rPr lang="en-US" sz="2400" smtClean="0"/>
              <a:t> </a:t>
            </a:r>
            <a:endParaRPr lang="en-US" sz="2400" b="1" smtClean="0"/>
          </a:p>
          <a:p>
            <a:pPr lvl="1">
              <a:lnSpc>
                <a:spcPct val="90000"/>
              </a:lnSpc>
            </a:pPr>
            <a:r>
              <a:rPr lang="en-US" sz="2400" b="1" smtClean="0">
                <a:latin typeface="Book Antiqua" pitchFamily="18" charset="0"/>
              </a:rPr>
              <a:t>Endapan Vulkanik</a:t>
            </a:r>
            <a:r>
              <a:rPr lang="en-US" sz="2400" smtClean="0">
                <a:latin typeface="Book Antiqua" pitchFamily="18" charset="0"/>
              </a:rPr>
              <a:t> : G. Merbabu (Qme) .Breksi Lahar dan LavaGunungapi Merbabu (Qme); Terdiri dari breksi lahar dan lava yang bersusunan andesit. </a:t>
            </a:r>
            <a:endParaRPr lang="en-US" sz="2400" b="1" smtClean="0">
              <a:latin typeface="Book Antiqua" pitchFamily="18" charset="0"/>
            </a:endParaRPr>
          </a:p>
          <a:p>
            <a:pPr lvl="1">
              <a:lnSpc>
                <a:spcPct val="90000"/>
              </a:lnSpc>
            </a:pPr>
            <a:r>
              <a:rPr lang="en-US" sz="2400" b="1" smtClean="0">
                <a:latin typeface="Book Antiqua" pitchFamily="18" charset="0"/>
              </a:rPr>
              <a:t>Endapan G. Sumbing Muda (Qsm)</a:t>
            </a:r>
            <a:r>
              <a:rPr lang="en-US" sz="2400" smtClean="0">
                <a:latin typeface="Book Antiqua" pitchFamily="18" charset="0"/>
              </a:rPr>
              <a:t> .Pasir Tufa Gunung Sumbing Muda (Qsm); Terdiri dari pasir tufaan, tuf pasiran dan breksi tufa. </a:t>
            </a:r>
            <a:endParaRPr lang="en-US" sz="2400" b="1" smtClean="0">
              <a:latin typeface="Book Antiqua" pitchFamily="18" charset="0"/>
            </a:endParaRPr>
          </a:p>
          <a:p>
            <a:pPr lvl="1">
              <a:lnSpc>
                <a:spcPct val="90000"/>
              </a:lnSpc>
            </a:pPr>
            <a:r>
              <a:rPr lang="en-US" sz="2400" b="1" smtClean="0">
                <a:latin typeface="Book Antiqua" pitchFamily="18" charset="0"/>
              </a:rPr>
              <a:t>Endapan G. Sumbing Tua (Qsmo)</a:t>
            </a:r>
            <a:r>
              <a:rPr lang="en-US" sz="2400" smtClean="0">
                <a:latin typeface="Book Antiqua" pitchFamily="18" charset="0"/>
              </a:rPr>
              <a:t> ; Dasit (d). Breksi Endapan Gunung Sembing Tua (Qsmo); Terdiri dari breksi andesit, aglomerat dan tufa. Breksi andesit umumnya melapuk sedang berwarna kuning kecoklatan, komponen batuan andesitik (4 – 45 cm) agak segar, menyudut tanggung, tertanam pada masadasar pasir tufa berbutir kasar, agak padat sebagian mudah hancur.  </a:t>
            </a:r>
            <a:endParaRPr lang="fi-FI" sz="2400" b="1" smtClean="0">
              <a:latin typeface="Book Antiqua" pitchFamily="18" charset="0"/>
            </a:endParaRPr>
          </a:p>
          <a:p>
            <a:pPr lvl="1">
              <a:lnSpc>
                <a:spcPct val="90000"/>
              </a:lnSpc>
              <a:buFontTx/>
              <a:buNone/>
            </a:pPr>
            <a:endParaRPr lang="en-US" sz="200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endParaRPr lang="en-US" smtClean="0"/>
          </a:p>
        </p:txBody>
      </p:sp>
      <p:sp>
        <p:nvSpPr>
          <p:cNvPr id="56323" name="Rectangle 3"/>
          <p:cNvSpPr>
            <a:spLocks noGrp="1" noChangeArrowheads="1"/>
          </p:cNvSpPr>
          <p:nvPr>
            <p:ph type="body" idx="1"/>
          </p:nvPr>
        </p:nvSpPr>
        <p:spPr>
          <a:xfrm>
            <a:off x="457200" y="188913"/>
            <a:ext cx="8229600" cy="5937250"/>
          </a:xfrm>
        </p:spPr>
        <p:txBody>
          <a:bodyPr/>
          <a:lstStyle/>
          <a:p>
            <a:pPr lvl="1">
              <a:lnSpc>
                <a:spcPct val="90000"/>
              </a:lnSpc>
              <a:buFontTx/>
              <a:buChar char="•"/>
            </a:pPr>
            <a:r>
              <a:rPr lang="fi-FI" sz="2400" b="1" smtClean="0">
                <a:latin typeface="Book Antiqua" pitchFamily="18" charset="0"/>
              </a:rPr>
              <a:t>Endapan Vulkanik Merapi Muda (Qmi). </a:t>
            </a:r>
            <a:r>
              <a:rPr lang="fi-FI" sz="2400" smtClean="0">
                <a:latin typeface="Book Antiqua" pitchFamily="18" charset="0"/>
              </a:rPr>
              <a:t>Breksi Lahar Endapan Longsoran Merapi (na); Terdiri dari leleran breksi lahar dari Gunung Merapi. Breksi lahar umumnya melapuk sedang, berwarna coklat tua, komponen tufa dan batuan agak segar yang berukuran pasir kasar hingga kerakal, menyudut sampai membulat tanggung, agak padu. </a:t>
            </a:r>
          </a:p>
          <a:p>
            <a:pPr lvl="1">
              <a:lnSpc>
                <a:spcPct val="90000"/>
              </a:lnSpc>
              <a:buFontTx/>
              <a:buChar char="•"/>
            </a:pPr>
            <a:endParaRPr lang="fi-FI" sz="2400" b="1" smtClean="0">
              <a:latin typeface="Book Antiqua" pitchFamily="18" charset="0"/>
            </a:endParaRPr>
          </a:p>
          <a:p>
            <a:pPr lvl="1">
              <a:lnSpc>
                <a:spcPct val="90000"/>
              </a:lnSpc>
              <a:buFontTx/>
              <a:buChar char="•"/>
            </a:pPr>
            <a:r>
              <a:rPr lang="fi-FI" sz="2400" b="1" smtClean="0">
                <a:latin typeface="Book Antiqua" pitchFamily="18" charset="0"/>
              </a:rPr>
              <a:t>Endapan Vulkanik Merapi Tua (Qmo)</a:t>
            </a:r>
            <a:r>
              <a:rPr lang="fi-FI" sz="2400" smtClean="0">
                <a:latin typeface="Book Antiqua" pitchFamily="18" charset="0"/>
              </a:rPr>
              <a:t>, Breksi Vulkanik (Qb), Breksi Vulkanika Endapan Gunungapi Merapi Tua (Qmo); Terdiri dari breksi vulkanik, aglomerat dan lava yang bersusunan andesit. </a:t>
            </a:r>
            <a:endParaRPr lang="fi-FI" sz="2400" b="1" smtClean="0">
              <a:latin typeface="Book Antiqua" pitchFamily="18" charset="0"/>
            </a:endParaRPr>
          </a:p>
          <a:p>
            <a:pPr>
              <a:lnSpc>
                <a:spcPct val="90000"/>
              </a:lnSpc>
            </a:pPr>
            <a:r>
              <a:rPr lang="fi-FI" sz="2400" b="1" smtClean="0">
                <a:latin typeface="Book Antiqua" pitchFamily="18" charset="0"/>
              </a:rPr>
              <a:t> </a:t>
            </a:r>
            <a:endParaRPr lang="en-US" sz="2400" smtClean="0">
              <a:latin typeface="Book Antiqua" pitchFamily="18" charset="0"/>
            </a:endParaRPr>
          </a:p>
          <a:p>
            <a:pPr>
              <a:lnSpc>
                <a:spcPct val="90000"/>
              </a:lnSpc>
            </a:pPr>
            <a:endParaRPr lang="en-US" sz="2400" smtClean="0">
              <a:latin typeface="Book Antiqua"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fi-FI" b="1" smtClean="0"/>
              <a:t>Endapan Tersier</a:t>
            </a:r>
            <a:endParaRPr lang="en-US" b="1" smtClean="0"/>
          </a:p>
        </p:txBody>
      </p:sp>
      <p:sp>
        <p:nvSpPr>
          <p:cNvPr id="57347" name="Rectangle 3"/>
          <p:cNvSpPr>
            <a:spLocks noGrp="1" noChangeArrowheads="1"/>
          </p:cNvSpPr>
          <p:nvPr>
            <p:ph type="body" idx="1"/>
          </p:nvPr>
        </p:nvSpPr>
        <p:spPr>
          <a:xfrm>
            <a:off x="457200" y="1341438"/>
            <a:ext cx="8229600" cy="4784725"/>
          </a:xfrm>
        </p:spPr>
        <p:txBody>
          <a:bodyPr/>
          <a:lstStyle/>
          <a:p>
            <a:pPr>
              <a:lnSpc>
                <a:spcPct val="80000"/>
              </a:lnSpc>
            </a:pPr>
            <a:r>
              <a:rPr lang="fi-FI" sz="2800" smtClean="0"/>
              <a:t>Formasi Sentolo (Tmps), </a:t>
            </a:r>
          </a:p>
          <a:p>
            <a:pPr>
              <a:lnSpc>
                <a:spcPct val="80000"/>
              </a:lnSpc>
            </a:pPr>
            <a:r>
              <a:rPr lang="fi-FI" sz="2800" smtClean="0"/>
              <a:t>Formasi Jonggrangan (Tmj), </a:t>
            </a:r>
          </a:p>
          <a:p>
            <a:pPr>
              <a:lnSpc>
                <a:spcPct val="80000"/>
              </a:lnSpc>
            </a:pPr>
            <a:r>
              <a:rPr lang="fi-FI" sz="2800" smtClean="0"/>
              <a:t>Formasi Kebobutak (Tmok), </a:t>
            </a:r>
          </a:p>
          <a:p>
            <a:pPr>
              <a:lnSpc>
                <a:spcPct val="80000"/>
              </a:lnSpc>
            </a:pPr>
            <a:r>
              <a:rPr lang="fi-FI" sz="2800" smtClean="0"/>
              <a:t>Formasi Nanggulan (Teon), </a:t>
            </a:r>
          </a:p>
          <a:p>
            <a:pPr>
              <a:lnSpc>
                <a:spcPct val="80000"/>
              </a:lnSpc>
            </a:pPr>
            <a:r>
              <a:rPr lang="fi-FI" sz="2800" smtClean="0"/>
              <a:t>Formasi Wonosari (Tmpw), </a:t>
            </a:r>
          </a:p>
          <a:p>
            <a:pPr>
              <a:lnSpc>
                <a:spcPct val="80000"/>
              </a:lnSpc>
            </a:pPr>
            <a:r>
              <a:rPr lang="fi-FI" sz="2800" smtClean="0"/>
              <a:t>Formasi Kepek (Tmpk), </a:t>
            </a:r>
          </a:p>
          <a:p>
            <a:pPr>
              <a:lnSpc>
                <a:spcPct val="80000"/>
              </a:lnSpc>
            </a:pPr>
            <a:r>
              <a:rPr lang="fi-FI" sz="2800" smtClean="0"/>
              <a:t>Formasi Sambipitu (Tms), </a:t>
            </a:r>
          </a:p>
          <a:p>
            <a:pPr>
              <a:lnSpc>
                <a:spcPct val="80000"/>
              </a:lnSpc>
            </a:pPr>
            <a:r>
              <a:rPr lang="fi-FI" sz="2800" smtClean="0"/>
              <a:t>Formasi Nglanggran (Tmn) </a:t>
            </a:r>
          </a:p>
          <a:p>
            <a:pPr>
              <a:lnSpc>
                <a:spcPct val="80000"/>
              </a:lnSpc>
            </a:pPr>
            <a:r>
              <a:rPr lang="fi-FI" sz="2800" smtClean="0"/>
              <a:t>Formasi Semilir (Tmse),</a:t>
            </a:r>
          </a:p>
          <a:p>
            <a:pPr>
              <a:lnSpc>
                <a:spcPct val="80000"/>
              </a:lnSpc>
            </a:pPr>
            <a:r>
              <a:rPr lang="fi-FI" sz="2800" smtClean="0"/>
              <a:t>batuanTerobosan Andesit (a) ; Dasit (da) ; Diorit (dr).</a:t>
            </a:r>
            <a:r>
              <a:rPr lang="en-US" sz="2800" smtClean="0"/>
              <a: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endParaRPr lang="en-US" smtClean="0"/>
          </a:p>
        </p:txBody>
      </p:sp>
      <p:sp>
        <p:nvSpPr>
          <p:cNvPr id="58371" name="Rectangle 3"/>
          <p:cNvSpPr>
            <a:spLocks noGrp="1" noChangeArrowheads="1"/>
          </p:cNvSpPr>
          <p:nvPr>
            <p:ph type="body" idx="1"/>
          </p:nvPr>
        </p:nvSpPr>
        <p:spPr>
          <a:xfrm>
            <a:off x="457200" y="404813"/>
            <a:ext cx="8229600" cy="5721350"/>
          </a:xfrm>
        </p:spPr>
        <p:txBody>
          <a:bodyPr/>
          <a:lstStyle/>
          <a:p>
            <a:pPr>
              <a:lnSpc>
                <a:spcPct val="80000"/>
              </a:lnSpc>
            </a:pPr>
            <a:r>
              <a:rPr lang="es-ES" sz="2800" b="1" smtClean="0"/>
              <a:t>Batugamping Formasi Sentolo (Tmps);</a:t>
            </a:r>
            <a:r>
              <a:rPr lang="es-ES" sz="2800" smtClean="0"/>
              <a:t> Terdiri dari batugamping dan batupasir napalan. </a:t>
            </a:r>
            <a:endParaRPr lang="en-US" sz="2800" b="1" smtClean="0"/>
          </a:p>
          <a:p>
            <a:pPr>
              <a:lnSpc>
                <a:spcPct val="80000"/>
              </a:lnSpc>
            </a:pPr>
            <a:r>
              <a:rPr lang="en-US" sz="2800" b="1" smtClean="0"/>
              <a:t>Konglomerat Formasi Jonggrangan (Tmj);</a:t>
            </a:r>
            <a:r>
              <a:rPr lang="en-US" sz="2800" smtClean="0"/>
              <a:t> Terdiri dari konglomerat, napal tufaan dan batupasir gampingan. </a:t>
            </a:r>
            <a:endParaRPr lang="en-US" sz="2800" b="1" smtClean="0"/>
          </a:p>
          <a:p>
            <a:pPr>
              <a:lnSpc>
                <a:spcPct val="80000"/>
              </a:lnSpc>
            </a:pPr>
            <a:r>
              <a:rPr lang="en-US" sz="2800" b="1" smtClean="0"/>
              <a:t>Breksi Formasi Kebobutak (Tmok);</a:t>
            </a:r>
            <a:r>
              <a:rPr lang="en-US" sz="2800" smtClean="0"/>
              <a:t> Terdiri dari breksi, tufa, dan aglomerat. </a:t>
            </a:r>
            <a:endParaRPr lang="es-ES" sz="2800" b="1" smtClean="0"/>
          </a:p>
          <a:p>
            <a:pPr>
              <a:lnSpc>
                <a:spcPct val="80000"/>
              </a:lnSpc>
            </a:pPr>
            <a:r>
              <a:rPr lang="es-ES" sz="2800" b="1" smtClean="0"/>
              <a:t>Batupasir Formasi Nanggulan (Teon);</a:t>
            </a:r>
            <a:r>
              <a:rPr lang="es-ES" sz="2800" smtClean="0"/>
              <a:t> Terdiri dari batupasir yang bersisipan dengan lignit dan napal pasiran. </a:t>
            </a:r>
            <a:endParaRPr lang="es-ES" sz="2800" b="1" smtClean="0"/>
          </a:p>
          <a:p>
            <a:pPr>
              <a:lnSpc>
                <a:spcPct val="80000"/>
              </a:lnSpc>
            </a:pPr>
            <a:r>
              <a:rPr lang="es-ES" sz="2800" b="1" smtClean="0"/>
              <a:t>Batugamping Formasi Wonosari (Tmpw);</a:t>
            </a:r>
            <a:r>
              <a:rPr lang="es-ES" sz="2800" smtClean="0"/>
              <a:t> Terdiri dari batugamping dan batupasir tufaan.</a:t>
            </a:r>
          </a:p>
          <a:p>
            <a:pPr>
              <a:lnSpc>
                <a:spcPct val="80000"/>
              </a:lnSpc>
            </a:pPr>
            <a:r>
              <a:rPr lang="es-ES" sz="2800" smtClean="0"/>
              <a:t> </a:t>
            </a:r>
            <a:endParaRPr lang="en-US" sz="2800" b="1" smtClean="0"/>
          </a:p>
          <a:p>
            <a:pPr>
              <a:lnSpc>
                <a:spcPct val="80000"/>
              </a:lnSpc>
            </a:pPr>
            <a:r>
              <a:rPr lang="en-US" sz="2800" b="1" smtClean="0"/>
              <a:t> </a:t>
            </a:r>
            <a:endParaRPr lang="en-US" sz="280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endParaRPr lang="en-US" smtClean="0"/>
          </a:p>
        </p:txBody>
      </p:sp>
      <p:sp>
        <p:nvSpPr>
          <p:cNvPr id="59395" name="Rectangle 3"/>
          <p:cNvSpPr>
            <a:spLocks noGrp="1" noChangeArrowheads="1"/>
          </p:cNvSpPr>
          <p:nvPr>
            <p:ph type="body" idx="1"/>
          </p:nvPr>
        </p:nvSpPr>
        <p:spPr>
          <a:xfrm>
            <a:off x="457200" y="333375"/>
            <a:ext cx="8229600" cy="5792788"/>
          </a:xfrm>
        </p:spPr>
        <p:txBody>
          <a:bodyPr/>
          <a:lstStyle/>
          <a:p>
            <a:r>
              <a:rPr lang="en-US" b="1" smtClean="0"/>
              <a:t>Napal Formasi Kepek (Tmpk);</a:t>
            </a:r>
            <a:r>
              <a:rPr lang="en-US" smtClean="0"/>
              <a:t> Terdiri dari napal dan batugamping berlapis. </a:t>
            </a:r>
            <a:endParaRPr lang="en-US" b="1" smtClean="0"/>
          </a:p>
          <a:p>
            <a:r>
              <a:rPr lang="en-US" b="1" smtClean="0"/>
              <a:t>Tufa Formasi Sambipitu (Tms);</a:t>
            </a:r>
            <a:r>
              <a:rPr lang="en-US" smtClean="0"/>
              <a:t> Terdiri dari perselang-selingan lapisan tufa, serpih, batulanau dan konglomerat. .</a:t>
            </a:r>
            <a:endParaRPr lang="en-US" b="1" smtClean="0"/>
          </a:p>
          <a:p>
            <a:r>
              <a:rPr lang="en-US" b="1" smtClean="0"/>
              <a:t>Breksi Vulkanik Formasi Nglanggran (Tmn); </a:t>
            </a:r>
            <a:r>
              <a:rPr lang="en-US" smtClean="0"/>
              <a:t>Terdiri dari breksi vulkanik, breksi aliran, aglomerat, lava dan tufa. </a:t>
            </a:r>
            <a:endParaRPr lang="en-US" b="1" smtClean="0"/>
          </a:p>
          <a:p>
            <a:r>
              <a:rPr lang="en-US" b="1" smtClean="0"/>
              <a:t>Breksi Tufa Formasi Semilir (Tmse);</a:t>
            </a:r>
            <a:r>
              <a:rPr lang="en-US" smtClean="0"/>
              <a:t> Terdiri dari breksi tufa, tufa dan batulempung tufaan. </a:t>
            </a:r>
            <a:endParaRPr lang="fi-FI" b="1" smtClean="0"/>
          </a:p>
          <a:p>
            <a:endParaRPr lang="en-US"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endParaRPr lang="en-US" smtClean="0"/>
          </a:p>
        </p:txBody>
      </p:sp>
      <p:sp>
        <p:nvSpPr>
          <p:cNvPr id="60419" name="Rectangle 3"/>
          <p:cNvSpPr>
            <a:spLocks noGrp="1" noChangeArrowheads="1"/>
          </p:cNvSpPr>
          <p:nvPr>
            <p:ph type="body" idx="1"/>
          </p:nvPr>
        </p:nvSpPr>
        <p:spPr>
          <a:xfrm>
            <a:off x="457200" y="188913"/>
            <a:ext cx="8229600" cy="5937250"/>
          </a:xfrm>
        </p:spPr>
        <p:txBody>
          <a:bodyPr/>
          <a:lstStyle/>
          <a:p>
            <a:pPr>
              <a:lnSpc>
                <a:spcPct val="90000"/>
              </a:lnSpc>
            </a:pPr>
            <a:r>
              <a:rPr lang="fi-FI" sz="2400" b="1" smtClean="0"/>
              <a:t>Andesit (a);</a:t>
            </a:r>
            <a:r>
              <a:rPr lang="fi-FI" sz="2400" smtClean="0"/>
              <a:t> Merupakan rangkaian intrusi batuan andesit yang tersingkap jelas pada puncak-puncak perbukitan G. Telu dan G. Kukusan di bagian selatan hingga G. Pencu di bagian utara. Andesit berwarna abu-abu kehijauan, berkomposisi antara hipersten hingga andesit-augit-hornblenda dan trakiandesit. Kekerasan umumnya sangat keras. Hasil pelapukan berupa lanau, berwarna coklat kehitaman, palstisitas sedang, lunak.</a:t>
            </a:r>
            <a:endParaRPr lang="fi-FI" sz="2400" b="1" smtClean="0"/>
          </a:p>
          <a:p>
            <a:pPr>
              <a:lnSpc>
                <a:spcPct val="90000"/>
              </a:lnSpc>
            </a:pPr>
            <a:r>
              <a:rPr lang="fi-FI" sz="2400" b="1" smtClean="0"/>
              <a:t>Dasit (da);</a:t>
            </a:r>
            <a:r>
              <a:rPr lang="fi-FI" sz="2400" smtClean="0"/>
              <a:t> Merupakan intrusi batuan beku dasit yang menerobos andesit. Hasil pelapukan berupa lanau lempingan, berwarna coklat kehitaman, palstisitas sedang, lunak.</a:t>
            </a:r>
            <a:endParaRPr lang="fi-FI" sz="2400" b="1" smtClean="0"/>
          </a:p>
          <a:p>
            <a:pPr>
              <a:lnSpc>
                <a:spcPct val="90000"/>
              </a:lnSpc>
            </a:pPr>
            <a:r>
              <a:rPr lang="fi-FI" sz="2400" b="1" smtClean="0"/>
              <a:t>Diorit (dr);</a:t>
            </a:r>
            <a:r>
              <a:rPr lang="fi-FI" sz="2400" smtClean="0"/>
              <a:t> Merupakan intrusi batuan beku diorit hornblenda. Kekerasan umumnya sangat keras. Hasil pelapukan berupa lanau lempungan, berwarna abu-abu kecoklatan, palstisitas sedang, lunak.</a:t>
            </a:r>
            <a:endParaRPr lang="en-US" sz="2400" smtClean="0"/>
          </a:p>
          <a:p>
            <a:pPr>
              <a:lnSpc>
                <a:spcPct val="90000"/>
              </a:lnSpc>
            </a:pPr>
            <a:endParaRPr lang="en-US" sz="240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mtClean="0"/>
              <a:t>Tufa</a:t>
            </a:r>
          </a:p>
        </p:txBody>
      </p:sp>
      <p:sp>
        <p:nvSpPr>
          <p:cNvPr id="61443" name="Rectangle 3"/>
          <p:cNvSpPr>
            <a:spLocks noGrp="1" noChangeArrowheads="1"/>
          </p:cNvSpPr>
          <p:nvPr>
            <p:ph type="body" idx="1"/>
          </p:nvPr>
        </p:nvSpPr>
        <p:spPr/>
        <p:txBody>
          <a:bodyPr/>
          <a:lstStyle/>
          <a:p>
            <a:pPr>
              <a:lnSpc>
                <a:spcPct val="90000"/>
              </a:lnSpc>
            </a:pPr>
            <a:r>
              <a:rPr lang="en-US" smtClean="0"/>
              <a:t>Tufa umumnya melapuk sedang hingga kuat, berwarna kuning kecoklatan, ukuran butir pasir halus, agak padu dan mudah hancur.</a:t>
            </a:r>
          </a:p>
          <a:p>
            <a:pPr>
              <a:lnSpc>
                <a:spcPct val="90000"/>
              </a:lnSpc>
            </a:pPr>
            <a:r>
              <a:rPr lang="en-US" smtClean="0"/>
              <a:t>Breksi tufa umumnya melapuk sedang berwarna coklat tua, komponen tufa dan agak segar yang berukuran pasir kasar hingga kerakal, menyudut sampai membulat tanggung, agak padu.</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mtClean="0"/>
              <a:t>Masa/zaman geologi </a:t>
            </a:r>
          </a:p>
        </p:txBody>
      </p:sp>
      <p:sp>
        <p:nvSpPr>
          <p:cNvPr id="7171" name="Rectangle 3"/>
          <p:cNvSpPr>
            <a:spLocks noGrp="1" noChangeArrowheads="1"/>
          </p:cNvSpPr>
          <p:nvPr>
            <p:ph type="body" idx="1"/>
          </p:nvPr>
        </p:nvSpPr>
        <p:spPr/>
        <p:txBody>
          <a:bodyPr/>
          <a:lstStyle/>
          <a:p>
            <a:pPr>
              <a:lnSpc>
                <a:spcPct val="80000"/>
              </a:lnSpc>
            </a:pPr>
            <a:r>
              <a:rPr lang="en-US" sz="2800" b="1" i="1" smtClean="0"/>
              <a:t>Primer:</a:t>
            </a:r>
          </a:p>
          <a:p>
            <a:pPr>
              <a:lnSpc>
                <a:spcPct val="80000"/>
              </a:lnSpc>
            </a:pPr>
            <a:r>
              <a:rPr lang="en-US" sz="2800" b="1" i="1" smtClean="0"/>
              <a:t>Azoikum</a:t>
            </a:r>
          </a:p>
          <a:p>
            <a:pPr>
              <a:lnSpc>
                <a:spcPct val="80000"/>
              </a:lnSpc>
            </a:pPr>
            <a:r>
              <a:rPr lang="en-US" sz="2800" smtClean="0"/>
              <a:t>Prakambrium &gt; 500 juta tahun </a:t>
            </a:r>
          </a:p>
          <a:p>
            <a:pPr>
              <a:lnSpc>
                <a:spcPct val="80000"/>
              </a:lnSpc>
            </a:pPr>
            <a:r>
              <a:rPr lang="en-US" sz="2800" smtClean="0"/>
              <a:t>Kambrium  &lt; 500 juta tahun</a:t>
            </a:r>
          </a:p>
          <a:p>
            <a:pPr>
              <a:lnSpc>
                <a:spcPct val="80000"/>
              </a:lnSpc>
            </a:pPr>
            <a:r>
              <a:rPr lang="en-US" sz="2800" i="1" smtClean="0"/>
              <a:t>Paleozoikum</a:t>
            </a:r>
          </a:p>
          <a:p>
            <a:pPr>
              <a:lnSpc>
                <a:spcPct val="80000"/>
              </a:lnSpc>
            </a:pPr>
            <a:r>
              <a:rPr lang="en-US" sz="2800" b="1" i="1" smtClean="0"/>
              <a:t>Skunder</a:t>
            </a:r>
          </a:p>
          <a:p>
            <a:pPr>
              <a:lnSpc>
                <a:spcPct val="80000"/>
              </a:lnSpc>
            </a:pPr>
            <a:r>
              <a:rPr lang="en-US" sz="2800" smtClean="0"/>
              <a:t>Mesozoikum</a:t>
            </a:r>
          </a:p>
          <a:p>
            <a:pPr>
              <a:lnSpc>
                <a:spcPct val="80000"/>
              </a:lnSpc>
            </a:pPr>
            <a:r>
              <a:rPr lang="en-US" sz="2800" b="1" i="1" smtClean="0"/>
              <a:t>Tertier</a:t>
            </a:r>
          </a:p>
          <a:p>
            <a:pPr>
              <a:lnSpc>
                <a:spcPct val="80000"/>
              </a:lnSpc>
            </a:pPr>
            <a:r>
              <a:rPr lang="en-US" sz="2800" smtClean="0"/>
              <a:t>Kenozoikum</a:t>
            </a:r>
          </a:p>
          <a:p>
            <a:pPr>
              <a:lnSpc>
                <a:spcPct val="80000"/>
              </a:lnSpc>
            </a:pPr>
            <a:r>
              <a:rPr lang="en-US" sz="2800" b="1" i="1" smtClean="0"/>
              <a:t>Kuarter</a:t>
            </a:r>
          </a:p>
          <a:p>
            <a:pPr>
              <a:lnSpc>
                <a:spcPct val="80000"/>
              </a:lnSpc>
            </a:pPr>
            <a:r>
              <a:rPr lang="en-US" sz="2800" smtClean="0"/>
              <a:t>Psikozoikum</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274638"/>
            <a:ext cx="8229600" cy="850900"/>
          </a:xfrm>
        </p:spPr>
        <p:txBody>
          <a:bodyPr/>
          <a:lstStyle/>
          <a:p>
            <a:r>
              <a:rPr lang="fi-FI" sz="3200" b="1" smtClean="0">
                <a:latin typeface="Book Antiqua" pitchFamily="18" charset="0"/>
              </a:rPr>
              <a:t>Endapan Vulkanik Merapi Muda (Qmi).</a:t>
            </a:r>
            <a:endParaRPr lang="en-US" sz="3200" b="1" smtClean="0">
              <a:latin typeface="Book Antiqua" pitchFamily="18" charset="0"/>
            </a:endParaRPr>
          </a:p>
        </p:txBody>
      </p:sp>
      <p:sp>
        <p:nvSpPr>
          <p:cNvPr id="62467" name="Rectangle 3"/>
          <p:cNvSpPr>
            <a:spLocks noGrp="1" noChangeArrowheads="1"/>
          </p:cNvSpPr>
          <p:nvPr>
            <p:ph type="body" idx="1"/>
          </p:nvPr>
        </p:nvSpPr>
        <p:spPr>
          <a:xfrm>
            <a:off x="457200" y="981075"/>
            <a:ext cx="8229600" cy="5688013"/>
          </a:xfrm>
        </p:spPr>
        <p:txBody>
          <a:bodyPr/>
          <a:lstStyle/>
          <a:p>
            <a:pPr lvl="1">
              <a:buFontTx/>
              <a:buChar char="•"/>
            </a:pPr>
            <a:r>
              <a:rPr lang="fi-FI" sz="2400" smtClean="0">
                <a:latin typeface="Book Antiqua" pitchFamily="18" charset="0"/>
              </a:rPr>
              <a:t> Breksi Lahar Endapan Longsoran Merapi (na); Terdiri dari leleran breksi lahar dari Gunung Merapi. Breksi lahar umumnya melapuk sedang, berwarna coklat tua, komponen tufa dan batuan agak segar yang berukuran pasir kasar hingga kerakal, menyudut sampai membulat tanggung, agak padu.</a:t>
            </a:r>
          </a:p>
          <a:p>
            <a:pPr lvl="1">
              <a:buFontTx/>
              <a:buChar char="•"/>
            </a:pPr>
            <a:endParaRPr lang="fi-FI" sz="2400" smtClean="0">
              <a:latin typeface="Book Antiqua" pitchFamily="18" charset="0"/>
            </a:endParaRPr>
          </a:p>
          <a:p>
            <a:pPr lvl="1">
              <a:buFontTx/>
              <a:buChar char="•"/>
            </a:pPr>
            <a:r>
              <a:rPr lang="fi-FI" sz="2400" smtClean="0">
                <a:latin typeface="Book Antiqua" pitchFamily="18" charset="0"/>
              </a:rPr>
              <a:t>Formasi ini di permukaan didominasi oleh breksi lahar yang secara umum mempunyai kekerasan adalah keras.</a:t>
            </a:r>
          </a:p>
          <a:p>
            <a:pPr lvl="1">
              <a:buFontTx/>
              <a:buChar char="•"/>
            </a:pPr>
            <a:endParaRPr lang="fi-FI" sz="2400" smtClean="0">
              <a:latin typeface="Book Antiqua" pitchFamily="18" charset="0"/>
            </a:endParaRPr>
          </a:p>
          <a:p>
            <a:pPr lvl="1">
              <a:buFontTx/>
              <a:buChar char="•"/>
            </a:pPr>
            <a:r>
              <a:rPr lang="fi-FI" sz="2400" smtClean="0">
                <a:latin typeface="Book Antiqua" pitchFamily="18" charset="0"/>
              </a:rPr>
              <a:t>Pasir Tufa Endapan Vulkanik Merapi Muda (Qmi); Terdiri dari pasir tufa, abu, aglomerat dan leleran lava tak terpisahkan.</a:t>
            </a:r>
            <a:endParaRPr lang="en-US" sz="2400" smtClean="0">
              <a:latin typeface="Book Antiqua"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sz="3200" b="1" smtClean="0">
                <a:latin typeface="Book Antiqua" pitchFamily="18" charset="0"/>
              </a:rPr>
              <a:t>Endapan Vulkanik</a:t>
            </a:r>
            <a:r>
              <a:rPr lang="en-US" sz="3200" smtClean="0">
                <a:latin typeface="Book Antiqua" pitchFamily="18" charset="0"/>
              </a:rPr>
              <a:t> : G. Merbabu (Qme) .Breksi Lahar dan LavaGunungapi Merbabu (Qme)</a:t>
            </a:r>
          </a:p>
        </p:txBody>
      </p:sp>
      <p:sp>
        <p:nvSpPr>
          <p:cNvPr id="63491" name="Rectangle 3"/>
          <p:cNvSpPr>
            <a:spLocks noGrp="1" noChangeArrowheads="1"/>
          </p:cNvSpPr>
          <p:nvPr>
            <p:ph type="body" idx="1"/>
          </p:nvPr>
        </p:nvSpPr>
        <p:spPr/>
        <p:txBody>
          <a:bodyPr/>
          <a:lstStyle/>
          <a:p>
            <a:pPr lvl="1">
              <a:lnSpc>
                <a:spcPct val="90000"/>
              </a:lnSpc>
              <a:buFontTx/>
              <a:buNone/>
            </a:pPr>
            <a:endParaRPr lang="en-US" smtClean="0"/>
          </a:p>
          <a:p>
            <a:pPr>
              <a:lnSpc>
                <a:spcPct val="90000"/>
              </a:lnSpc>
            </a:pPr>
            <a:r>
              <a:rPr lang="en-US" smtClean="0"/>
              <a:t>Breksi lahar umumnya melapuk sedang, berwarna coklat tua, komponen tufa dan batuan agak segar yang berukuran pasir kasar hingga kerakal, menyudut sampai membulat tanggung, agak padu.</a:t>
            </a:r>
          </a:p>
          <a:p>
            <a:pPr>
              <a:lnSpc>
                <a:spcPct val="90000"/>
              </a:lnSpc>
            </a:pPr>
            <a:r>
              <a:rPr lang="en-US" smtClean="0"/>
              <a:t>Lava umumnya melapuk ringan, berwarna kelabu terang, tekstur halus, masif dan sebagian struktur vesikuler</a:t>
            </a:r>
            <a:r>
              <a:rPr lang="en-US" sz="2800" smtClean="0"/>
              <a:t>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t>Formasi Oyo</a:t>
            </a:r>
          </a:p>
        </p:txBody>
      </p:sp>
      <p:sp>
        <p:nvSpPr>
          <p:cNvPr id="64515" name="Rectangle 3"/>
          <p:cNvSpPr>
            <a:spLocks noGrp="1" noChangeArrowheads="1"/>
          </p:cNvSpPr>
          <p:nvPr>
            <p:ph type="body" idx="1"/>
          </p:nvPr>
        </p:nvSpPr>
        <p:spPr/>
        <p:txBody>
          <a:bodyPr/>
          <a:lstStyle/>
          <a:p>
            <a:r>
              <a:rPr lang="en-US" smtClean="0"/>
              <a:t>kalkarenit, </a:t>
            </a:r>
          </a:p>
          <a:p>
            <a:r>
              <a:rPr lang="en-US" smtClean="0"/>
              <a:t>kalsirudit</a:t>
            </a:r>
          </a:p>
          <a:p>
            <a:r>
              <a:rPr lang="en-US" smtClean="0"/>
              <a:t>napal. </a:t>
            </a:r>
          </a:p>
          <a:p>
            <a:endParaRPr lang="en-US"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Merapi</a:t>
            </a:r>
            <a:endParaRPr lang="en-SG" smtClean="0"/>
          </a:p>
        </p:txBody>
      </p:sp>
      <p:sp>
        <p:nvSpPr>
          <p:cNvPr id="3" name="Content Placeholder 2"/>
          <p:cNvSpPr>
            <a:spLocks noGrp="1"/>
          </p:cNvSpPr>
          <p:nvPr>
            <p:ph idx="1"/>
          </p:nvPr>
        </p:nvSpPr>
        <p:spPr/>
        <p:txBody>
          <a:bodyPr/>
          <a:lstStyle/>
          <a:p>
            <a:pPr>
              <a:defRPr/>
            </a:pPr>
            <a:r>
              <a:rPr lang="en-US" dirty="0" err="1" smtClean="0"/>
              <a:t>Sejarah</a:t>
            </a:r>
            <a:r>
              <a:rPr lang="en-US" dirty="0" smtClean="0"/>
              <a:t> </a:t>
            </a:r>
            <a:r>
              <a:rPr lang="en-US" dirty="0" err="1" smtClean="0"/>
              <a:t>Merapi</a:t>
            </a:r>
            <a:r>
              <a:rPr lang="en-US" dirty="0" smtClean="0"/>
              <a:t> </a:t>
            </a:r>
            <a:r>
              <a:rPr lang="en-US" dirty="0" err="1" smtClean="0"/>
              <a:t>dibagi</a:t>
            </a:r>
            <a:r>
              <a:rPr lang="en-US" dirty="0" smtClean="0"/>
              <a:t> </a:t>
            </a:r>
            <a:r>
              <a:rPr lang="en-US" dirty="0" err="1" smtClean="0"/>
              <a:t>dala</a:t>
            </a:r>
            <a:r>
              <a:rPr lang="en-US" dirty="0" smtClean="0"/>
              <a:t> 4 </a:t>
            </a:r>
            <a:r>
              <a:rPr lang="en-US" dirty="0" err="1" smtClean="0"/>
              <a:t>bagian</a:t>
            </a:r>
            <a:r>
              <a:rPr lang="en-US" dirty="0" smtClean="0"/>
              <a:t>:</a:t>
            </a:r>
          </a:p>
          <a:p>
            <a:pPr marL="0" indent="0">
              <a:buFontTx/>
              <a:buNone/>
              <a:defRPr/>
            </a:pPr>
            <a:r>
              <a:rPr lang="en-US" dirty="0" smtClean="0"/>
              <a:t>1. </a:t>
            </a:r>
            <a:r>
              <a:rPr lang="en-US" dirty="0" err="1" smtClean="0"/>
              <a:t>Pra</a:t>
            </a:r>
            <a:r>
              <a:rPr lang="en-US" dirty="0" smtClean="0"/>
              <a:t> </a:t>
            </a:r>
            <a:r>
              <a:rPr lang="en-US" dirty="0" err="1" smtClean="0"/>
              <a:t>Merapi</a:t>
            </a:r>
            <a:r>
              <a:rPr lang="en-US" dirty="0" smtClean="0"/>
              <a:t> (400.000 </a:t>
            </a:r>
            <a:r>
              <a:rPr lang="en-US" dirty="0" err="1" smtClean="0"/>
              <a:t>tahun</a:t>
            </a:r>
            <a:r>
              <a:rPr lang="en-US" dirty="0" smtClean="0"/>
              <a:t> </a:t>
            </a:r>
            <a:r>
              <a:rPr lang="en-US" dirty="0" err="1" smtClean="0"/>
              <a:t>lalu</a:t>
            </a:r>
            <a:r>
              <a:rPr lang="en-US" dirty="0" smtClean="0"/>
              <a:t>)</a:t>
            </a:r>
          </a:p>
          <a:p>
            <a:pPr marL="0" indent="0">
              <a:buFontTx/>
              <a:buNone/>
              <a:defRPr/>
            </a:pPr>
            <a:r>
              <a:rPr lang="en-US" dirty="0" smtClean="0"/>
              <a:t>2. </a:t>
            </a:r>
            <a:r>
              <a:rPr lang="en-US" dirty="0" err="1" smtClean="0"/>
              <a:t>Merapi</a:t>
            </a:r>
            <a:r>
              <a:rPr lang="en-US" dirty="0" smtClean="0"/>
              <a:t> </a:t>
            </a:r>
            <a:r>
              <a:rPr lang="en-US" dirty="0" err="1" smtClean="0"/>
              <a:t>tua</a:t>
            </a:r>
            <a:r>
              <a:rPr lang="en-US" dirty="0" smtClean="0"/>
              <a:t> (60.000 – 8.000 </a:t>
            </a:r>
            <a:r>
              <a:rPr lang="en-US" dirty="0" err="1" smtClean="0"/>
              <a:t>tahun</a:t>
            </a:r>
            <a:r>
              <a:rPr lang="en-US" dirty="0" smtClean="0"/>
              <a:t> </a:t>
            </a:r>
            <a:r>
              <a:rPr lang="en-US" dirty="0" err="1" smtClean="0"/>
              <a:t>lalu</a:t>
            </a:r>
            <a:r>
              <a:rPr lang="en-US" dirty="0" smtClean="0"/>
              <a:t>)</a:t>
            </a:r>
          </a:p>
          <a:p>
            <a:pPr marL="0" indent="0">
              <a:buFontTx/>
              <a:buNone/>
              <a:defRPr/>
            </a:pPr>
            <a:r>
              <a:rPr lang="en-US" dirty="0" smtClean="0"/>
              <a:t>3. </a:t>
            </a:r>
            <a:r>
              <a:rPr lang="en-US" dirty="0" err="1" smtClean="0"/>
              <a:t>Merapi</a:t>
            </a:r>
            <a:r>
              <a:rPr lang="en-US" dirty="0" smtClean="0"/>
              <a:t> </a:t>
            </a:r>
            <a:r>
              <a:rPr lang="en-US" dirty="0" err="1" smtClean="0"/>
              <a:t>Pertengahan</a:t>
            </a:r>
            <a:r>
              <a:rPr lang="en-US" dirty="0" smtClean="0"/>
              <a:t> (8000 – 2000 </a:t>
            </a:r>
            <a:r>
              <a:rPr lang="en-US" dirty="0" err="1" smtClean="0"/>
              <a:t>tahun</a:t>
            </a:r>
            <a:r>
              <a:rPr lang="en-US" dirty="0" smtClean="0"/>
              <a:t> </a:t>
            </a:r>
            <a:r>
              <a:rPr lang="en-US" dirty="0" err="1" smtClean="0"/>
              <a:t>lalu</a:t>
            </a:r>
            <a:r>
              <a:rPr lang="en-US" dirty="0" smtClean="0"/>
              <a:t>)</a:t>
            </a:r>
          </a:p>
          <a:p>
            <a:pPr marL="0" indent="0">
              <a:buFontTx/>
              <a:buNone/>
              <a:defRPr/>
            </a:pPr>
            <a:r>
              <a:rPr lang="en-US" dirty="0" smtClean="0"/>
              <a:t>4. </a:t>
            </a:r>
            <a:r>
              <a:rPr lang="en-US" dirty="0" err="1" smtClean="0"/>
              <a:t>Merapi</a:t>
            </a:r>
            <a:r>
              <a:rPr lang="en-US" dirty="0" smtClean="0"/>
              <a:t> </a:t>
            </a:r>
            <a:r>
              <a:rPr lang="en-US" dirty="0" err="1" smtClean="0"/>
              <a:t>sekarang</a:t>
            </a:r>
            <a:r>
              <a:rPr lang="en-US" dirty="0" smtClean="0"/>
              <a:t> (</a:t>
            </a:r>
            <a:r>
              <a:rPr lang="en-US" dirty="0" err="1"/>
              <a:t>G</a:t>
            </a:r>
            <a:r>
              <a:rPr lang="en-US" dirty="0" err="1" smtClean="0"/>
              <a:t>unung</a:t>
            </a:r>
            <a:r>
              <a:rPr lang="en-US" dirty="0" smtClean="0"/>
              <a:t> </a:t>
            </a:r>
            <a:r>
              <a:rPr lang="en-US" dirty="0" err="1" smtClean="0"/>
              <a:t>Anyar</a:t>
            </a:r>
            <a:r>
              <a:rPr lang="en-US" dirty="0" smtClean="0"/>
              <a:t>) (2000 </a:t>
            </a:r>
            <a:r>
              <a:rPr lang="en-US" dirty="0" err="1" smtClean="0"/>
              <a:t>tahun</a:t>
            </a:r>
            <a:r>
              <a:rPr lang="en-US" dirty="0" smtClean="0"/>
              <a:t> yang </a:t>
            </a:r>
            <a:r>
              <a:rPr lang="en-US" dirty="0" err="1" smtClean="0"/>
              <a:t>lalu</a:t>
            </a:r>
            <a:r>
              <a:rPr lang="en-US" dirty="0" smtClean="0"/>
              <a:t>)</a:t>
            </a:r>
            <a:endParaRPr lang="en-SG"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endParaRPr lang="en-US" smtClean="0"/>
          </a:p>
        </p:txBody>
      </p:sp>
      <p:pic>
        <p:nvPicPr>
          <p:cNvPr id="153602" name="Picture 2"/>
          <p:cNvPicPr>
            <a:picLocks noGrp="1" noChangeAspect="1" noChangeArrowheads="1"/>
          </p:cNvPicPr>
          <p:nvPr>
            <p:ph idx="1"/>
          </p:nvPr>
        </p:nvPicPr>
        <p:blipFill>
          <a:blip r:embed="rId2"/>
          <a:srcRect/>
          <a:stretch>
            <a:fillRect/>
          </a:stretch>
        </p:blipFill>
        <p:spPr>
          <a:xfrm>
            <a:off x="2411413" y="1989138"/>
            <a:ext cx="4748212" cy="4143375"/>
          </a:xfrm>
          <a:effectLst>
            <a:prstShdw prst="shdw17" dist="17961" dir="2700000">
              <a:schemeClr val="accent1">
                <a:gamma/>
                <a:shade val="60000"/>
                <a:invGamma/>
                <a:alpha val="50000"/>
              </a:schemeClr>
            </a:prstShdw>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endParaRPr lang="en-US" smtClean="0"/>
          </a:p>
        </p:txBody>
      </p:sp>
      <p:pic>
        <p:nvPicPr>
          <p:cNvPr id="154626" name="Picture 2"/>
          <p:cNvPicPr>
            <a:picLocks noGrp="1" noChangeAspect="1" noChangeArrowheads="1"/>
          </p:cNvPicPr>
          <p:nvPr>
            <p:ph idx="1"/>
          </p:nvPr>
        </p:nvPicPr>
        <p:blipFill>
          <a:blip r:embed="rId2"/>
          <a:srcRect/>
          <a:stretch>
            <a:fillRect/>
          </a:stretch>
        </p:blipFill>
        <p:spPr>
          <a:xfrm>
            <a:off x="1619250" y="1052513"/>
            <a:ext cx="5616575" cy="4897437"/>
          </a:xfrm>
          <a:effectLst>
            <a:prstShdw prst="shdw17" dist="17961" dir="2700000">
              <a:schemeClr val="accent1">
                <a:gamma/>
                <a:shade val="60000"/>
                <a:invGamma/>
                <a:alpha val="50000"/>
              </a:schemeClr>
            </a:prstShdw>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endParaRPr lang="en-US" smtClean="0"/>
          </a:p>
        </p:txBody>
      </p:sp>
      <p:pic>
        <p:nvPicPr>
          <p:cNvPr id="155650" name="Picture 2"/>
          <p:cNvPicPr>
            <a:picLocks noGrp="1" noChangeAspect="1" noChangeArrowheads="1"/>
          </p:cNvPicPr>
          <p:nvPr>
            <p:ph idx="1"/>
          </p:nvPr>
        </p:nvPicPr>
        <p:blipFill>
          <a:blip r:embed="rId2"/>
          <a:srcRect/>
          <a:stretch>
            <a:fillRect/>
          </a:stretch>
        </p:blipFill>
        <p:spPr>
          <a:xfrm>
            <a:off x="1763713" y="1412875"/>
            <a:ext cx="6264275" cy="4968875"/>
          </a:xfrm>
          <a:effectLst>
            <a:prstShdw prst="shdw17" dist="17961" dir="2700000">
              <a:schemeClr val="accent1">
                <a:gamma/>
                <a:shade val="60000"/>
                <a:invGamma/>
                <a:alpha val="50000"/>
              </a:schemeClr>
            </a:prstShdw>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smtClean="0"/>
              <a:t>KEGEMPAAN</a:t>
            </a:r>
          </a:p>
        </p:txBody>
      </p:sp>
      <p:sp>
        <p:nvSpPr>
          <p:cNvPr id="69635" name="Rectangle 3"/>
          <p:cNvSpPr>
            <a:spLocks noGrp="1" noChangeArrowheads="1"/>
          </p:cNvSpPr>
          <p:nvPr>
            <p:ph type="body" idx="1"/>
          </p:nvPr>
        </p:nvSpPr>
        <p:spPr/>
        <p:txBody>
          <a:bodyPr/>
          <a:lstStyle/>
          <a:p>
            <a:pPr eaLnBrk="1" hangingPunct="1"/>
            <a:r>
              <a:rPr lang="en-US" sz="2800" smtClean="0"/>
              <a:t>Banjarnegara Maret 1871</a:t>
            </a:r>
          </a:p>
          <a:p>
            <a:pPr eaLnBrk="1" hangingPunct="1"/>
            <a:r>
              <a:rPr lang="en-US" sz="2800" smtClean="0"/>
              <a:t>Maos Cilacap 15 Mei 1923</a:t>
            </a:r>
          </a:p>
          <a:p>
            <a:pPr eaLnBrk="1" hangingPunct="1"/>
            <a:r>
              <a:rPr lang="en-US" sz="2800" smtClean="0"/>
              <a:t>Wonosobo 12 November, dan 2 Desember 1924</a:t>
            </a:r>
            <a:endParaRPr lang="en-US" sz="2400" smtClean="0">
              <a:latin typeface="Book Antiqua" pitchFamily="18" charset="0"/>
            </a:endParaRPr>
          </a:p>
          <a:p>
            <a:r>
              <a:rPr lang="en-US" sz="2400" smtClean="0">
                <a:latin typeface="Book Antiqua" pitchFamily="18" charset="0"/>
              </a:rPr>
              <a:t>10 Juni 1867, episentrum pada 8,7 LS &amp; 110,8 BT; 8-9 </a:t>
            </a:r>
            <a:r>
              <a:rPr lang="en-US" sz="2400" i="1" smtClean="0">
                <a:latin typeface="Book Antiqua" pitchFamily="18" charset="0"/>
              </a:rPr>
              <a:t>Modified Mercalli Intensity </a:t>
            </a:r>
            <a:r>
              <a:rPr lang="en-US" sz="2400" smtClean="0">
                <a:latin typeface="Book Antiqua" pitchFamily="18" charset="0"/>
              </a:rPr>
              <a:t>(MMI)</a:t>
            </a:r>
          </a:p>
          <a:p>
            <a:r>
              <a:rPr lang="en-US" sz="2400" smtClean="0">
                <a:latin typeface="Book Antiqua" pitchFamily="18" charset="0"/>
              </a:rPr>
              <a:t>27 Sept. 1937, episentrum pada 8,7 LS &amp; 108 BT; 8 MMI</a:t>
            </a:r>
          </a:p>
          <a:p>
            <a:r>
              <a:rPr lang="en-US" sz="2400" smtClean="0">
                <a:latin typeface="Book Antiqua" pitchFamily="18" charset="0"/>
              </a:rPr>
              <a:t>23 Juli 1943, episentrum pada 8,6 LS &amp; 109,9 BT; 8 MMI</a:t>
            </a:r>
          </a:p>
          <a:p>
            <a:r>
              <a:rPr lang="en-US" sz="2400" smtClean="0">
                <a:latin typeface="Book Antiqua" pitchFamily="18" charset="0"/>
              </a:rPr>
              <a:t>13 Maret 1981, episentrum pada 8,7 LS &amp; 110,4 BT; 5,6 SR  </a:t>
            </a:r>
          </a:p>
          <a:p>
            <a:r>
              <a:rPr lang="en-US" sz="2400" smtClean="0">
                <a:latin typeface="Book Antiqua" pitchFamily="18" charset="0"/>
              </a:rPr>
              <a:t>27 Mei 2006, episentrum pada 7,9 LS &amp; 110,3 BT 5,9 SR</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mtClean="0"/>
              <a:t>Gempa Tektonik 23 Juli 1943</a:t>
            </a:r>
          </a:p>
        </p:txBody>
      </p:sp>
      <p:sp>
        <p:nvSpPr>
          <p:cNvPr id="70659" name="Rectangle 3"/>
          <p:cNvSpPr>
            <a:spLocks noGrp="1" noChangeArrowheads="1"/>
          </p:cNvSpPr>
          <p:nvPr>
            <p:ph type="body" idx="1"/>
          </p:nvPr>
        </p:nvSpPr>
        <p:spPr/>
        <p:txBody>
          <a:bodyPr/>
          <a:lstStyle/>
          <a:p>
            <a:pPr eaLnBrk="1" hangingPunct="1">
              <a:buFontTx/>
              <a:buNone/>
            </a:pPr>
            <a:endParaRPr lang="en-US" smtClean="0"/>
          </a:p>
          <a:p>
            <a:pPr eaLnBrk="1" hangingPunct="1"/>
            <a:r>
              <a:rPr lang="en-US" smtClean="0"/>
              <a:t>Foreshock 14.57</a:t>
            </a:r>
          </a:p>
          <a:p>
            <a:pPr eaLnBrk="1" hangingPunct="1"/>
            <a:r>
              <a:rPr lang="en-US" smtClean="0"/>
              <a:t>Mainshock 22.27</a:t>
            </a:r>
          </a:p>
          <a:p>
            <a:pPr eaLnBrk="1" hangingPunct="1"/>
            <a:r>
              <a:rPr lang="en-US" smtClean="0"/>
              <a:t>6 Agustus 1943</a:t>
            </a:r>
          </a:p>
          <a:p>
            <a:pPr eaLnBrk="1" hangingPunct="1"/>
            <a:r>
              <a:rPr lang="en-US" smtClean="0"/>
              <a:t>Aftershock 19.27</a:t>
            </a:r>
          </a:p>
          <a:p>
            <a:pPr eaLnBrk="1" hangingPunct="1"/>
            <a:r>
              <a:rPr lang="en-US" smtClean="0"/>
              <a:t>Garut - Klaten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mtClean="0"/>
              <a:t>Korban gempa 1943</a:t>
            </a:r>
          </a:p>
        </p:txBody>
      </p:sp>
      <p:sp>
        <p:nvSpPr>
          <p:cNvPr id="71683" name="Rectangle 3"/>
          <p:cNvSpPr>
            <a:spLocks noGrp="1" noChangeArrowheads="1"/>
          </p:cNvSpPr>
          <p:nvPr>
            <p:ph type="body" idx="1"/>
          </p:nvPr>
        </p:nvSpPr>
        <p:spPr/>
        <p:txBody>
          <a:bodyPr/>
          <a:lstStyle/>
          <a:p>
            <a:pPr eaLnBrk="1" hangingPunct="1">
              <a:lnSpc>
                <a:spcPct val="90000"/>
              </a:lnSpc>
            </a:pPr>
            <a:r>
              <a:rPr lang="en-US" smtClean="0"/>
              <a:t>Cikajang – Cawas</a:t>
            </a:r>
          </a:p>
          <a:p>
            <a:pPr eaLnBrk="1" hangingPunct="1">
              <a:lnSpc>
                <a:spcPct val="90000"/>
              </a:lnSpc>
            </a:pPr>
            <a:r>
              <a:rPr lang="en-US" smtClean="0"/>
              <a:t>Tewas 213 seketika</a:t>
            </a:r>
          </a:p>
          <a:p>
            <a:pPr eaLnBrk="1" hangingPunct="1">
              <a:lnSpc>
                <a:spcPct val="90000"/>
              </a:lnSpc>
            </a:pPr>
            <a:r>
              <a:rPr lang="en-US" smtClean="0"/>
              <a:t>Terluka dan Tewas kemudian 677</a:t>
            </a:r>
          </a:p>
          <a:p>
            <a:pPr eaLnBrk="1" hangingPunct="1">
              <a:lnSpc>
                <a:spcPct val="90000"/>
              </a:lnSpc>
            </a:pPr>
            <a:r>
              <a:rPr lang="en-US" smtClean="0"/>
              <a:t>Luka berat  1165</a:t>
            </a:r>
          </a:p>
          <a:p>
            <a:pPr eaLnBrk="1" hangingPunct="1">
              <a:lnSpc>
                <a:spcPct val="90000"/>
              </a:lnSpc>
            </a:pPr>
            <a:r>
              <a:rPr lang="en-US" smtClean="0"/>
              <a:t>Luka ringan 2.096</a:t>
            </a:r>
          </a:p>
          <a:p>
            <a:pPr eaLnBrk="1" hangingPunct="1">
              <a:lnSpc>
                <a:spcPct val="90000"/>
              </a:lnSpc>
            </a:pPr>
            <a:r>
              <a:rPr lang="en-US" smtClean="0"/>
              <a:t>Rumah roboh 12.603</a:t>
            </a:r>
          </a:p>
          <a:p>
            <a:pPr eaLnBrk="1" hangingPunct="1">
              <a:lnSpc>
                <a:spcPct val="90000"/>
              </a:lnSpc>
            </a:pPr>
            <a:r>
              <a:rPr lang="en-US" smtClean="0"/>
              <a:t>Rusak berat 166</a:t>
            </a:r>
          </a:p>
          <a:p>
            <a:pPr eaLnBrk="1" hangingPunct="1">
              <a:lnSpc>
                <a:spcPct val="90000"/>
              </a:lnSpc>
            </a:pPr>
            <a:r>
              <a:rPr lang="en-US" smtClean="0"/>
              <a:t>Rusak ringan 15.275</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Struktur Geologi</a:t>
            </a:r>
            <a:endParaRPr lang="en-SG" smtClean="0"/>
          </a:p>
        </p:txBody>
      </p:sp>
      <p:sp>
        <p:nvSpPr>
          <p:cNvPr id="8195" name="Content Placeholder 2"/>
          <p:cNvSpPr>
            <a:spLocks noGrp="1"/>
          </p:cNvSpPr>
          <p:nvPr>
            <p:ph idx="1"/>
          </p:nvPr>
        </p:nvSpPr>
        <p:spPr/>
        <p:txBody>
          <a:bodyPr/>
          <a:lstStyle/>
          <a:p>
            <a:r>
              <a:rPr lang="en-US" smtClean="0"/>
              <a:t>Hasil pengukuran dari kenampakan suatu penampang terukur, yang diperoleh secara </a:t>
            </a:r>
            <a:r>
              <a:rPr lang="en-US" i="1" smtClean="0"/>
              <a:t>quick section </a:t>
            </a:r>
            <a:r>
              <a:rPr lang="en-US" smtClean="0"/>
              <a:t>dan </a:t>
            </a:r>
            <a:r>
              <a:rPr lang="en-US" i="1" smtClean="0"/>
              <a:t>detail section</a:t>
            </a:r>
          </a:p>
          <a:p>
            <a:endParaRPr lang="en-US" i="1" smtClean="0"/>
          </a:p>
          <a:p>
            <a:r>
              <a:rPr lang="en-US" smtClean="0"/>
              <a:t>Hasil berupa perlapisan, metamorfosa, tebal lapisan, sifat, dan jenis batuan</a:t>
            </a:r>
            <a:endParaRPr lang="en-SG"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sz="4000" smtClean="0"/>
              <a:t>Struktur Geologi Wilayah Cekungan di Jawa Timur</a:t>
            </a:r>
          </a:p>
        </p:txBody>
      </p:sp>
      <p:sp>
        <p:nvSpPr>
          <p:cNvPr id="72707" name="Rectangle 3"/>
          <p:cNvSpPr>
            <a:spLocks noGrp="1" noChangeArrowheads="1"/>
          </p:cNvSpPr>
          <p:nvPr>
            <p:ph type="body" idx="1"/>
          </p:nvPr>
        </p:nvSpPr>
        <p:spPr/>
        <p:txBody>
          <a:bodyPr/>
          <a:lstStyle/>
          <a:p>
            <a:pPr>
              <a:buFontTx/>
              <a:buNone/>
            </a:pPr>
            <a:r>
              <a:rPr lang="en-US" smtClean="0"/>
              <a:t>   Cekungan Jawa  bagian Timur terbentuk karena proses pengangkatan dan ketidakselarasan serta penurunan dan pergerakan lempeng tektonik.</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smtClean="0"/>
              <a:t>Stratigrafi</a:t>
            </a:r>
          </a:p>
        </p:txBody>
      </p:sp>
      <p:graphicFrame>
        <p:nvGraphicFramePr>
          <p:cNvPr id="383044" name="Group 68"/>
          <p:cNvGraphicFramePr>
            <a:graphicFrameLocks noGrp="1"/>
          </p:cNvGraphicFramePr>
          <p:nvPr>
            <p:ph idx="1"/>
          </p:nvPr>
        </p:nvGraphicFramePr>
        <p:xfrm>
          <a:off x="468313" y="1165225"/>
          <a:ext cx="8496300" cy="5699125"/>
        </p:xfrm>
        <a:graphic>
          <a:graphicData uri="http://schemas.openxmlformats.org/drawingml/2006/table">
            <a:tbl>
              <a:tblPr/>
              <a:tblGrid>
                <a:gridCol w="4424362"/>
                <a:gridCol w="4071938"/>
              </a:tblGrid>
              <a:tr h="5181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lgerian" pitchFamily="82" charset="0"/>
                        </a:rPr>
                        <a:t>Kala</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lgerian" pitchFamily="82" charset="0"/>
                        </a:rPr>
                        <a:t>Formasi</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Pleistosen </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Lidah</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Pleistosen atas</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Kawengan</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Pleistosen bawah</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5181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Miosen atas</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Wonocolo</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Miosen tengah</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Ngrayong</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Miosen bawah</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Tuban</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Oligosen atas</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Kujung</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Oligosen bawah</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Ngimbang</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181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Euosen atas</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5181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Euosen bawah</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smtClean="0"/>
              <a:t>Stratigrafi</a:t>
            </a:r>
          </a:p>
        </p:txBody>
      </p:sp>
      <p:graphicFrame>
        <p:nvGraphicFramePr>
          <p:cNvPr id="387160" name="Group 88"/>
          <p:cNvGraphicFramePr>
            <a:graphicFrameLocks noGrp="1"/>
          </p:cNvGraphicFramePr>
          <p:nvPr>
            <p:ph idx="1"/>
          </p:nvPr>
        </p:nvGraphicFramePr>
        <p:xfrm>
          <a:off x="468313" y="1165225"/>
          <a:ext cx="8675687" cy="4895850"/>
        </p:xfrm>
        <a:graphic>
          <a:graphicData uri="http://schemas.openxmlformats.org/drawingml/2006/table">
            <a:tbl>
              <a:tblPr/>
              <a:tblGrid>
                <a:gridCol w="1727200"/>
                <a:gridCol w="6948487"/>
              </a:tblGrid>
              <a:tr h="369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Book Antiqua" pitchFamily="18" charset="0"/>
                        </a:rPr>
                        <a:t>Formasi</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Book Antiqua" pitchFamily="18" charset="0"/>
                        </a:rPr>
                        <a:t>Ciri</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Book Antiqua" pitchFamily="18" charset="0"/>
                        </a:rPr>
                        <a:t>Lidah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Book Antiqua" pitchFamily="18" charset="0"/>
                        </a:rPr>
                        <a:t>Napal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97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Book Antiqua" pitchFamily="18" charset="0"/>
                        </a:rPr>
                        <a:t>Kawengan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Book Antiqua" pitchFamily="18" charset="0"/>
                        </a:rPr>
                        <a:t>Napal dan napal pasiran batu pasir gampingan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Book Antiqua" pitchFamily="18" charset="0"/>
                        </a:rPr>
                        <a:t>Wonocolo</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Book Antiqua" pitchFamily="18" charset="0"/>
                        </a:rPr>
                        <a:t>Batu lempung karbonat kelabu</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Book Antiqua" pitchFamily="18" charset="0"/>
                        </a:rPr>
                        <a:t>Ngrayong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Book Antiqua" pitchFamily="18" charset="0"/>
                        </a:rPr>
                        <a:t>Batu pasir kuarsa, batu gamping klastik</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Book Antiqua" pitchFamily="18" charset="0"/>
                        </a:rPr>
                        <a:t>Tuban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Book Antiqua" pitchFamily="18" charset="0"/>
                        </a:rPr>
                        <a:t>Batu gamping terumbu</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Book Antiqua" pitchFamily="18" charset="0"/>
                        </a:rPr>
                        <a:t>Kujung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Book Antiqua" pitchFamily="18" charset="0"/>
                        </a:rPr>
                        <a:t>Batu gamping terumbu, batu gamping klastik dan batu lempung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08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Book Antiqua" pitchFamily="18" charset="0"/>
                        </a:rPr>
                        <a:t>Ngimbang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Book Antiqua" pitchFamily="18" charset="0"/>
                        </a:rPr>
                        <a:t>Batu lempung, batu pasir, batuan karbonat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Gempa+ 130"/>
          <p:cNvPicPr>
            <a:picLocks noChangeAspect="1" noChangeArrowheads="1"/>
          </p:cNvPicPr>
          <p:nvPr/>
        </p:nvPicPr>
        <p:blipFill>
          <a:blip r:embed="rId3"/>
          <a:srcRect/>
          <a:stretch>
            <a:fillRect/>
          </a:stretch>
        </p:blipFill>
        <p:spPr bwMode="auto">
          <a:xfrm>
            <a:off x="0" y="-1588"/>
            <a:ext cx="9144000" cy="6861176"/>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Gempa+ 121"/>
          <p:cNvPicPr>
            <a:picLocks noChangeAspect="1" noChangeArrowheads="1"/>
          </p:cNvPicPr>
          <p:nvPr/>
        </p:nvPicPr>
        <p:blipFill>
          <a:blip r:embed="rId3"/>
          <a:srcRect/>
          <a:stretch>
            <a:fillRect/>
          </a:stretch>
        </p:blipFill>
        <p:spPr bwMode="auto">
          <a:xfrm>
            <a:off x="468313" y="188913"/>
            <a:ext cx="8496300" cy="6669087"/>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p:txBody>
          <a:bodyPr/>
          <a:lstStyle/>
          <a:p>
            <a:pPr eaLnBrk="1" hangingPunct="1"/>
            <a:endParaRPr lang="en-US" smtClean="0"/>
          </a:p>
        </p:txBody>
      </p:sp>
      <p:sp>
        <p:nvSpPr>
          <p:cNvPr id="77827" name="Rectangle 3"/>
          <p:cNvSpPr>
            <a:spLocks noGrp="1" noChangeArrowheads="1"/>
          </p:cNvSpPr>
          <p:nvPr>
            <p:ph type="body" idx="4294967295"/>
          </p:nvPr>
        </p:nvSpPr>
        <p:spPr/>
        <p:txBody>
          <a:bodyPr/>
          <a:lstStyle/>
          <a:p>
            <a:pPr eaLnBrk="1" hangingPunct="1"/>
            <a:endParaRPr lang="en-US" smtClean="0"/>
          </a:p>
        </p:txBody>
      </p:sp>
      <p:pic>
        <p:nvPicPr>
          <p:cNvPr id="77828" name="Picture 4" descr="Gempa+ 415"/>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p:txBody>
          <a:bodyPr/>
          <a:lstStyle/>
          <a:p>
            <a:pPr eaLnBrk="1" hangingPunct="1"/>
            <a:endParaRPr lang="en-US" smtClean="0"/>
          </a:p>
        </p:txBody>
      </p:sp>
      <p:sp>
        <p:nvSpPr>
          <p:cNvPr id="78851" name="Rectangle 3"/>
          <p:cNvSpPr>
            <a:spLocks noGrp="1" noChangeArrowheads="1"/>
          </p:cNvSpPr>
          <p:nvPr>
            <p:ph type="body" idx="4294967295"/>
          </p:nvPr>
        </p:nvSpPr>
        <p:spPr/>
        <p:txBody>
          <a:bodyPr/>
          <a:lstStyle/>
          <a:p>
            <a:pPr eaLnBrk="1" hangingPunct="1"/>
            <a:endParaRPr lang="en-US" smtClean="0"/>
          </a:p>
        </p:txBody>
      </p:sp>
      <p:pic>
        <p:nvPicPr>
          <p:cNvPr id="78852" name="Picture 4" descr="Gempa+ 41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smtClean="0"/>
              <a:t>Komplek Dieng</a:t>
            </a:r>
          </a:p>
        </p:txBody>
      </p:sp>
      <p:sp>
        <p:nvSpPr>
          <p:cNvPr id="79875" name="Rectangle 3"/>
          <p:cNvSpPr>
            <a:spLocks noGrp="1" noChangeArrowheads="1"/>
          </p:cNvSpPr>
          <p:nvPr>
            <p:ph type="body" idx="1"/>
          </p:nvPr>
        </p:nvSpPr>
        <p:spPr/>
        <p:txBody>
          <a:bodyPr/>
          <a:lstStyle/>
          <a:p>
            <a:r>
              <a:rPr lang="en-US" smtClean="0"/>
              <a:t>Komplek Dieng terletak pada zona Serayu Utara yang berumur Tersier, dibatasi sebelah barat oleh daerah Karangkobar dan sebelah timur oleh daerah Ungaran. Material vulkanik yang menutupi sebagian wilayahnya berasal dari gunungapi dan letusan kawah yang masih aktif sejak kala Holosen sampai sekarang.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t>Lanjutan Zone Bogor  Kendeng</a:t>
            </a:r>
          </a:p>
        </p:txBody>
      </p:sp>
      <p:sp>
        <p:nvSpPr>
          <p:cNvPr id="80899" name="Rectangle 3"/>
          <p:cNvSpPr>
            <a:spLocks noGrp="1" noChangeArrowheads="1"/>
          </p:cNvSpPr>
          <p:nvPr>
            <p:ph type="body" idx="1"/>
          </p:nvPr>
        </p:nvSpPr>
        <p:spPr/>
        <p:txBody>
          <a:bodyPr/>
          <a:lstStyle/>
          <a:p>
            <a:pPr>
              <a:lnSpc>
                <a:spcPct val="90000"/>
              </a:lnSpc>
            </a:pPr>
            <a:r>
              <a:rPr lang="en-US" smtClean="0"/>
              <a:t>Pegunungan Serayu Utara merupakan lanjutan dari zona Bogor dan di sebelah timur dilanjutkan dengan pegunungan Kendeng. Pegunungan Serayu Utara lebarnya berkisar antara 30 – 50 km, dimana ujung baratnya ditutupi oleh material vulkanik gunung Slamet, sedangkan sebelah timur ditutupi oleh produk vulkanik Rogojembengan, komplek Dieng dan Ungaran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smtClean="0"/>
              <a:t>Cekungan</a:t>
            </a:r>
          </a:p>
        </p:txBody>
      </p:sp>
      <p:sp>
        <p:nvSpPr>
          <p:cNvPr id="81923" name="Rectangle 3"/>
          <p:cNvSpPr>
            <a:spLocks noGrp="1" noChangeArrowheads="1"/>
          </p:cNvSpPr>
          <p:nvPr>
            <p:ph type="body" idx="1"/>
          </p:nvPr>
        </p:nvSpPr>
        <p:spPr/>
        <p:txBody>
          <a:bodyPr/>
          <a:lstStyle/>
          <a:p>
            <a:r>
              <a:rPr lang="en-US" smtClean="0"/>
              <a:t>Daerah Dieng termasuk ke dalam cekungan Serayu Utara yang secara umum dapat dibagi menjadi 3 yaitu, cekungan Serayu Utara bagian barat, tengah dan bagian timur. Dieng termasuk ke dalam cekungan Serayu Utara bagian tengah.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t>Kala</a:t>
            </a:r>
          </a:p>
        </p:txBody>
      </p:sp>
      <p:sp>
        <p:nvSpPr>
          <p:cNvPr id="9219" name="Rectangle 3"/>
          <p:cNvSpPr>
            <a:spLocks noGrp="1" noChangeArrowheads="1"/>
          </p:cNvSpPr>
          <p:nvPr>
            <p:ph type="body" idx="1"/>
          </p:nvPr>
        </p:nvSpPr>
        <p:spPr/>
        <p:txBody>
          <a:bodyPr/>
          <a:lstStyle/>
          <a:p>
            <a:pPr>
              <a:lnSpc>
                <a:spcPct val="90000"/>
              </a:lnSpc>
            </a:pPr>
            <a:r>
              <a:rPr lang="en-US" smtClean="0"/>
              <a:t>Holosen : akhir glasiasi 0,01143 juta tahun</a:t>
            </a:r>
          </a:p>
          <a:p>
            <a:pPr>
              <a:lnSpc>
                <a:spcPct val="90000"/>
              </a:lnSpc>
            </a:pPr>
            <a:r>
              <a:rPr lang="en-US" smtClean="0"/>
              <a:t>Pleistosen : mmamalia besar punah 1,8 jt</a:t>
            </a:r>
          </a:p>
          <a:p>
            <a:pPr>
              <a:lnSpc>
                <a:spcPct val="90000"/>
              </a:lnSpc>
            </a:pPr>
            <a:r>
              <a:rPr lang="en-US" smtClean="0"/>
              <a:t>Pliosen: iklim dingin dan kering 5,3 jt</a:t>
            </a:r>
          </a:p>
          <a:p>
            <a:pPr>
              <a:lnSpc>
                <a:spcPct val="90000"/>
              </a:lnSpc>
            </a:pPr>
            <a:r>
              <a:rPr lang="en-US" smtClean="0"/>
              <a:t>Miosen: iklim moderat, berkembangnya kuda, adanya kera pertama 23,03 jt</a:t>
            </a:r>
          </a:p>
          <a:p>
            <a:pPr>
              <a:lnSpc>
                <a:spcPct val="90000"/>
              </a:lnSpc>
            </a:pPr>
            <a:r>
              <a:rPr lang="en-US" smtClean="0"/>
              <a:t>Oligosen: iklim hangat 33,9 jt</a:t>
            </a:r>
          </a:p>
          <a:p>
            <a:pPr>
              <a:lnSpc>
                <a:spcPct val="90000"/>
              </a:lnSpc>
            </a:pPr>
            <a:r>
              <a:rPr lang="en-US" smtClean="0"/>
              <a:t>Eosen : paus primitif 55,8 jt</a:t>
            </a:r>
          </a:p>
          <a:p>
            <a:pPr>
              <a:lnSpc>
                <a:spcPct val="90000"/>
              </a:lnSpc>
            </a:pPr>
            <a:r>
              <a:rPr lang="en-US" smtClean="0"/>
              <a:t>Paleosen : </a:t>
            </a:r>
          </a:p>
          <a:p>
            <a:pPr>
              <a:lnSpc>
                <a:spcPct val="90000"/>
              </a:lnSpc>
            </a:pPr>
            <a:endParaRPr lang="en-US"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z="3200" smtClean="0">
                <a:latin typeface="Book Antiqua" pitchFamily="18" charset="0"/>
              </a:rPr>
              <a:t>Cekungan Serayu Utara bagian tengah memiliki stratigrafi dari tua ke muda</a:t>
            </a:r>
            <a:r>
              <a:rPr lang="en-US" sz="4000" smtClean="0"/>
              <a:t/>
            </a:r>
            <a:br>
              <a:rPr lang="en-US" sz="4000" smtClean="0"/>
            </a:br>
            <a:endParaRPr lang="en-US" sz="4000" smtClean="0"/>
          </a:p>
        </p:txBody>
      </p:sp>
      <p:sp>
        <p:nvSpPr>
          <p:cNvPr id="82947" name="Rectangle 3"/>
          <p:cNvSpPr>
            <a:spLocks noGrp="1" noChangeArrowheads="1"/>
          </p:cNvSpPr>
          <p:nvPr>
            <p:ph type="body" idx="1"/>
          </p:nvPr>
        </p:nvSpPr>
        <p:spPr/>
        <p:txBody>
          <a:bodyPr/>
          <a:lstStyle/>
          <a:p>
            <a:pPr>
              <a:lnSpc>
                <a:spcPct val="90000"/>
              </a:lnSpc>
            </a:pPr>
            <a:r>
              <a:rPr lang="en-US" smtClean="0"/>
              <a:t>Lapisan Sigugur</a:t>
            </a:r>
          </a:p>
          <a:p>
            <a:pPr>
              <a:lnSpc>
                <a:spcPct val="90000"/>
              </a:lnSpc>
            </a:pPr>
            <a:r>
              <a:rPr lang="en-US" smtClean="0"/>
              <a:t>Formasi Merawu</a:t>
            </a:r>
          </a:p>
          <a:p>
            <a:pPr>
              <a:lnSpc>
                <a:spcPct val="90000"/>
              </a:lnSpc>
            </a:pPr>
            <a:r>
              <a:rPr lang="en-US" smtClean="0"/>
              <a:t>Formasi Pengatan</a:t>
            </a:r>
          </a:p>
          <a:p>
            <a:pPr>
              <a:lnSpc>
                <a:spcPct val="90000"/>
              </a:lnSpc>
            </a:pPr>
            <a:r>
              <a:rPr lang="en-US" smtClean="0"/>
              <a:t>Lapisan Batugamping dasar</a:t>
            </a:r>
          </a:p>
          <a:p>
            <a:pPr>
              <a:lnSpc>
                <a:spcPct val="90000"/>
              </a:lnSpc>
            </a:pPr>
            <a:r>
              <a:rPr lang="en-US" smtClean="0"/>
              <a:t>Formasi Bodas</a:t>
            </a:r>
          </a:p>
          <a:p>
            <a:pPr>
              <a:lnSpc>
                <a:spcPct val="90000"/>
              </a:lnSpc>
            </a:pPr>
            <a:r>
              <a:rPr lang="en-US" smtClean="0"/>
              <a:t>Formasi Ligung</a:t>
            </a:r>
          </a:p>
          <a:p>
            <a:pPr>
              <a:lnSpc>
                <a:spcPct val="90000"/>
              </a:lnSpc>
            </a:pPr>
            <a:r>
              <a:rPr lang="en-US" smtClean="0"/>
              <a:t>Formasi Jembangan</a:t>
            </a:r>
          </a:p>
          <a:p>
            <a:pPr>
              <a:lnSpc>
                <a:spcPct val="90000"/>
              </a:lnSpc>
            </a:pPr>
            <a:r>
              <a:rPr lang="en-US" smtClean="0"/>
              <a:t>Endapan Aluvial dan Vukanik Dieng</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smtClean="0"/>
              <a:t>Lipatan </a:t>
            </a:r>
          </a:p>
        </p:txBody>
      </p:sp>
      <p:sp>
        <p:nvSpPr>
          <p:cNvPr id="83971" name="Rectangle 3"/>
          <p:cNvSpPr>
            <a:spLocks noGrp="1" noChangeArrowheads="1"/>
          </p:cNvSpPr>
          <p:nvPr>
            <p:ph type="body" idx="1"/>
          </p:nvPr>
        </p:nvSpPr>
        <p:spPr/>
        <p:txBody>
          <a:bodyPr/>
          <a:lstStyle/>
          <a:p>
            <a:r>
              <a:rPr lang="en-US" smtClean="0"/>
              <a:t>Pegunungan Serayu Utara merupakan pegunungan lipatan dari suatu antiklinorium lapisan Neogen yang terlipat kuat berarah barat – timur. Pegunungan ini terbentuk akibat adanya kompresi lateral dari pergerakan Samudra Indonesia ke arah utara membentuk Lempeng Benua Asia.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t>Satuan geomorfologi Dieng</a:t>
            </a:r>
          </a:p>
        </p:txBody>
      </p:sp>
      <p:sp>
        <p:nvSpPr>
          <p:cNvPr id="84995" name="Rectangle 3"/>
          <p:cNvSpPr>
            <a:spLocks noGrp="1" noChangeArrowheads="1"/>
          </p:cNvSpPr>
          <p:nvPr>
            <p:ph type="body" idx="1"/>
          </p:nvPr>
        </p:nvSpPr>
        <p:spPr/>
        <p:txBody>
          <a:bodyPr/>
          <a:lstStyle/>
          <a:p>
            <a:pPr marL="609600" indent="-609600">
              <a:buFontTx/>
              <a:buNone/>
            </a:pPr>
            <a:r>
              <a:rPr lang="en-US" smtClean="0"/>
              <a:t>Ada 2 satuan geomorfologi yaitu, </a:t>
            </a:r>
          </a:p>
          <a:p>
            <a:pPr marL="609600" indent="-609600">
              <a:buFontTx/>
              <a:buAutoNum type="arabicPeriod"/>
            </a:pPr>
            <a:r>
              <a:rPr lang="en-US" smtClean="0"/>
              <a:t>satuan pegunungan dan </a:t>
            </a:r>
          </a:p>
          <a:p>
            <a:pPr marL="609600" indent="-609600">
              <a:buFontTx/>
              <a:buAutoNum type="arabicPeriod"/>
            </a:pPr>
            <a:r>
              <a:rPr lang="en-US" smtClean="0"/>
              <a:t>satuan dataran tinggi / plato.</a:t>
            </a:r>
          </a:p>
          <a:p>
            <a:pPr marL="609600" indent="-609600"/>
            <a:endParaRPr lang="en-US" smtClean="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smtClean="0"/>
              <a:t>Gunungapi di Dieng</a:t>
            </a:r>
          </a:p>
        </p:txBody>
      </p:sp>
      <p:sp>
        <p:nvSpPr>
          <p:cNvPr id="86019" name="Rectangle 3"/>
          <p:cNvSpPr>
            <a:spLocks noGrp="1" noChangeArrowheads="1"/>
          </p:cNvSpPr>
          <p:nvPr>
            <p:ph type="body" idx="1"/>
          </p:nvPr>
        </p:nvSpPr>
        <p:spPr>
          <a:xfrm>
            <a:off x="457200" y="1268413"/>
            <a:ext cx="8229600" cy="4857750"/>
          </a:xfrm>
        </p:spPr>
        <p:txBody>
          <a:bodyPr/>
          <a:lstStyle/>
          <a:p>
            <a:pPr>
              <a:buFontTx/>
              <a:buNone/>
            </a:pPr>
            <a:r>
              <a:rPr lang="en-US" smtClean="0"/>
              <a:t>   Barisan gunung Seroja, gunung Kunir, gunung Prambanan, gunung Pakuwaja dan barisan gunung Kendil, gunung Butak, gunung Petarangan, gunung Prau, gunung Patakbanteng, gunung Jurangrawah, gunung Blumbang, atau sebagai kerucut-kerucut soliter-gunung Bisma, gunung Nagasari, semuanya adalah gunungapi strato vulkanik.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t>Kawah</a:t>
            </a:r>
          </a:p>
        </p:txBody>
      </p:sp>
      <p:sp>
        <p:nvSpPr>
          <p:cNvPr id="87043" name="Rectangle 3"/>
          <p:cNvSpPr>
            <a:spLocks noGrp="1" noChangeArrowheads="1"/>
          </p:cNvSpPr>
          <p:nvPr>
            <p:ph type="body" idx="1"/>
          </p:nvPr>
        </p:nvSpPr>
        <p:spPr/>
        <p:txBody>
          <a:bodyPr/>
          <a:lstStyle/>
          <a:p>
            <a:pPr>
              <a:lnSpc>
                <a:spcPct val="80000"/>
              </a:lnSpc>
            </a:pPr>
            <a:r>
              <a:rPr lang="en-US" sz="2800" smtClean="0"/>
              <a:t>Salah satunya memiliki kawah tertutup yang diisi oleh lava dalam bentuk lubang yang tersumbat (</a:t>
            </a:r>
            <a:r>
              <a:rPr lang="en-US" sz="2800" i="1" smtClean="0"/>
              <a:t>plug</a:t>
            </a:r>
            <a:r>
              <a:rPr lang="en-US" sz="2800" smtClean="0"/>
              <a:t>), seperti gunung Kendil, gunung Prambanan dan gunung Kunir. Gunung Prau tidak memilki kawah </a:t>
            </a:r>
            <a:r>
              <a:rPr lang="en-US" sz="2800" i="1" smtClean="0"/>
              <a:t>well-out lined</a:t>
            </a:r>
            <a:r>
              <a:rPr lang="en-US" sz="2800" smtClean="0"/>
              <a:t>. Gunung Seroja memiliki dua kawah yaitu, kawah tertua berbentuk tapal kuda, terbuka ke sebelah timur, dan kawah termuda terbentuk sirkular. Gunung Pakuwaja memiliki danau kembar, keduanya berbentuk sirkular. Punggung lava dengan ketinggian 20 meter terletak berhubungan dengan dua kawah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smtClean="0"/>
              <a:t>Satuan dataran tinggi / plato</a:t>
            </a:r>
          </a:p>
        </p:txBody>
      </p:sp>
      <p:sp>
        <p:nvSpPr>
          <p:cNvPr id="88067" name="Rectangle 3"/>
          <p:cNvSpPr>
            <a:spLocks noGrp="1" noChangeArrowheads="1"/>
          </p:cNvSpPr>
          <p:nvPr>
            <p:ph type="body" idx="1"/>
          </p:nvPr>
        </p:nvSpPr>
        <p:spPr/>
        <p:txBody>
          <a:bodyPr/>
          <a:lstStyle/>
          <a:p>
            <a:pPr marL="990600" lvl="1" indent="-533400"/>
            <a:endParaRPr lang="en-US" smtClean="0"/>
          </a:p>
          <a:p>
            <a:pPr marL="609600" indent="-609600"/>
            <a:r>
              <a:rPr lang="en-US" smtClean="0"/>
              <a:t>Satuan geomorfologi ini ditemukan diantara barisan gunungapi dan kerucut – kerucut soliter yang sebagian besar ditempati oleh material vulkanik.</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smtClean="0"/>
              <a:t>Plato Dieng</a:t>
            </a:r>
          </a:p>
        </p:txBody>
      </p:sp>
      <p:sp>
        <p:nvSpPr>
          <p:cNvPr id="89091" name="Rectangle 3"/>
          <p:cNvSpPr>
            <a:spLocks noGrp="1" noChangeArrowheads="1"/>
          </p:cNvSpPr>
          <p:nvPr>
            <p:ph type="body" idx="1"/>
          </p:nvPr>
        </p:nvSpPr>
        <p:spPr/>
        <p:txBody>
          <a:bodyPr/>
          <a:lstStyle/>
          <a:p>
            <a:r>
              <a:rPr lang="en-US" smtClean="0"/>
              <a:t>Plato Dieng berada 2000 meter di atas permukaan air laut yang dikelilingi gunung Prau dan sekelompok gunung api yaitu gunung Pakuwadja, gunung Kendil, dan gunung Sipandu.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mtClean="0"/>
              <a:t>Danau</a:t>
            </a:r>
          </a:p>
        </p:txBody>
      </p:sp>
      <p:sp>
        <p:nvSpPr>
          <p:cNvPr id="90115" name="Rectangle 3"/>
          <p:cNvSpPr>
            <a:spLocks noGrp="1" noChangeArrowheads="1"/>
          </p:cNvSpPr>
          <p:nvPr>
            <p:ph type="body" idx="1"/>
          </p:nvPr>
        </p:nvSpPr>
        <p:spPr/>
        <p:txBody>
          <a:bodyPr/>
          <a:lstStyle/>
          <a:p>
            <a:pPr>
              <a:lnSpc>
                <a:spcPct val="90000"/>
              </a:lnSpc>
            </a:pPr>
            <a:r>
              <a:rPr lang="en-US" smtClean="0"/>
              <a:t>Wilayah ini memiliki beberapa danau diantaranya adalah danau warna, Danau Pengilon, Danau Terus, Danau Lunut, dan Danau Balekambang. Danau Warna dan Danau Pengilon merupakan tubuh air yang dipisahkan oleh punggungan yang terbentuk oleh lava Gunung Kendil, sehingga pegunungan tersebut bukan kawah-kawah terpisah yang kemudian diisi dengan air.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sz="3600" smtClean="0">
                <a:solidFill>
                  <a:srgbClr val="FF3300"/>
                </a:solidFill>
                <a:latin typeface="Book Antiqua" pitchFamily="18" charset="0"/>
              </a:rPr>
              <a:t>Stratigrafi daerah Dieng dapat dibagi menjadi 10 unit litologi</a:t>
            </a:r>
            <a:r>
              <a:rPr lang="en-US" sz="3600" smtClean="0">
                <a:solidFill>
                  <a:srgbClr val="FF3300"/>
                </a:solidFill>
              </a:rPr>
              <a:t/>
            </a:r>
            <a:br>
              <a:rPr lang="en-US" sz="3600" smtClean="0">
                <a:solidFill>
                  <a:srgbClr val="FF3300"/>
                </a:solidFill>
              </a:rPr>
            </a:br>
            <a:endParaRPr lang="en-US" sz="3600" smtClean="0">
              <a:solidFill>
                <a:srgbClr val="FF3300"/>
              </a:solidFill>
            </a:endParaRPr>
          </a:p>
        </p:txBody>
      </p:sp>
      <p:sp>
        <p:nvSpPr>
          <p:cNvPr id="91139" name="Rectangle 3"/>
          <p:cNvSpPr>
            <a:spLocks noGrp="1" noChangeArrowheads="1"/>
          </p:cNvSpPr>
          <p:nvPr>
            <p:ph type="body" idx="1"/>
          </p:nvPr>
        </p:nvSpPr>
        <p:spPr>
          <a:xfrm>
            <a:off x="457200" y="1196975"/>
            <a:ext cx="8229600" cy="4929188"/>
          </a:xfrm>
        </p:spPr>
        <p:txBody>
          <a:bodyPr/>
          <a:lstStyle/>
          <a:p>
            <a:pPr marL="609600" indent="-609600">
              <a:lnSpc>
                <a:spcPct val="90000"/>
              </a:lnSpc>
            </a:pPr>
            <a:r>
              <a:rPr lang="en-US" sz="2800" smtClean="0"/>
              <a:t>Lava Andesit Prau</a:t>
            </a:r>
          </a:p>
          <a:p>
            <a:pPr marL="609600" indent="-609600">
              <a:lnSpc>
                <a:spcPct val="90000"/>
              </a:lnSpc>
            </a:pPr>
            <a:r>
              <a:rPr lang="en-US" sz="2800" smtClean="0"/>
              <a:t>Lava Andesit Nagasari</a:t>
            </a:r>
          </a:p>
          <a:p>
            <a:pPr marL="609600" indent="-609600">
              <a:lnSpc>
                <a:spcPct val="90000"/>
              </a:lnSpc>
            </a:pPr>
            <a:r>
              <a:rPr lang="en-US" sz="2800" smtClean="0"/>
              <a:t>Lava Andesit Bisma</a:t>
            </a:r>
          </a:p>
          <a:p>
            <a:pPr marL="609600" indent="-609600">
              <a:lnSpc>
                <a:spcPct val="90000"/>
              </a:lnSpc>
            </a:pPr>
            <a:r>
              <a:rPr lang="en-US" sz="2800" smtClean="0"/>
              <a:t>Lava Andesit Pagerkandang</a:t>
            </a:r>
          </a:p>
          <a:p>
            <a:pPr marL="609600" indent="-609600">
              <a:lnSpc>
                <a:spcPct val="90000"/>
              </a:lnSpc>
            </a:pPr>
            <a:r>
              <a:rPr lang="en-US" sz="2800" smtClean="0"/>
              <a:t>Lava Andesit Merdada – Pangonan</a:t>
            </a:r>
          </a:p>
          <a:p>
            <a:pPr marL="609600" indent="-609600">
              <a:lnSpc>
                <a:spcPct val="90000"/>
              </a:lnSpc>
            </a:pPr>
            <a:r>
              <a:rPr lang="en-US" sz="2800" smtClean="0"/>
              <a:t>Lava Andesit Kendil</a:t>
            </a:r>
          </a:p>
          <a:p>
            <a:pPr marL="609600" indent="-609600">
              <a:lnSpc>
                <a:spcPct val="90000"/>
              </a:lnSpc>
            </a:pPr>
            <a:r>
              <a:rPr lang="en-US" sz="2800" smtClean="0"/>
              <a:t>Lava Andesit Pakuwaja</a:t>
            </a:r>
          </a:p>
          <a:p>
            <a:pPr marL="609600" indent="-609600">
              <a:lnSpc>
                <a:spcPct val="90000"/>
              </a:lnSpc>
            </a:pPr>
            <a:r>
              <a:rPr lang="en-US" sz="2800" smtClean="0"/>
              <a:t>Lava Andesit Seroja</a:t>
            </a:r>
          </a:p>
          <a:p>
            <a:pPr marL="609600" indent="-609600">
              <a:lnSpc>
                <a:spcPct val="90000"/>
              </a:lnSpc>
            </a:pPr>
            <a:r>
              <a:rPr lang="en-US" sz="2800" smtClean="0"/>
              <a:t>Endapan Aluvial – Koluvial</a:t>
            </a:r>
          </a:p>
          <a:p>
            <a:pPr marL="609600" indent="-609600">
              <a:lnSpc>
                <a:spcPct val="90000"/>
              </a:lnSpc>
            </a:pPr>
            <a:r>
              <a:rPr lang="en-US" sz="2800" smtClean="0"/>
              <a:t>Satuan Teralterasi</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b="1" smtClean="0"/>
              <a:t>Struktur Geologi</a:t>
            </a:r>
          </a:p>
        </p:txBody>
      </p:sp>
      <p:sp>
        <p:nvSpPr>
          <p:cNvPr id="92163" name="Rectangle 3"/>
          <p:cNvSpPr>
            <a:spLocks noGrp="1" noChangeArrowheads="1"/>
          </p:cNvSpPr>
          <p:nvPr>
            <p:ph type="body" idx="1"/>
          </p:nvPr>
        </p:nvSpPr>
        <p:spPr/>
        <p:txBody>
          <a:bodyPr/>
          <a:lstStyle/>
          <a:p>
            <a:pPr marL="609600" indent="-609600">
              <a:buFontTx/>
              <a:buNone/>
            </a:pPr>
            <a:endParaRPr lang="en-US" smtClean="0"/>
          </a:p>
          <a:p>
            <a:pPr marL="609600" indent="-609600"/>
            <a:r>
              <a:rPr lang="en-US" smtClean="0"/>
              <a:t>Sesar dan kelurusan gunungapi pada umumnya berarah Barat Laut – Tenggara dan Barat – Timur. Sesar vulkanik terdapat di sekitar erupsi.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mtClean="0"/>
              <a:t>Kenozoikum di Indonesia</a:t>
            </a:r>
          </a:p>
        </p:txBody>
      </p:sp>
      <p:sp>
        <p:nvSpPr>
          <p:cNvPr id="10243" name="Rectangle 3"/>
          <p:cNvSpPr>
            <a:spLocks noGrp="1" noChangeArrowheads="1"/>
          </p:cNvSpPr>
          <p:nvPr>
            <p:ph type="body" idx="1"/>
          </p:nvPr>
        </p:nvSpPr>
        <p:spPr/>
        <p:txBody>
          <a:bodyPr/>
          <a:lstStyle/>
          <a:p>
            <a:pPr>
              <a:buFontTx/>
              <a:buNone/>
            </a:pPr>
            <a:r>
              <a:rPr lang="en-US" smtClean="0"/>
              <a:t>Termasuk lajur: </a:t>
            </a:r>
          </a:p>
          <a:p>
            <a:r>
              <a:rPr lang="en-US" smtClean="0"/>
              <a:t>Geosinklin lingkar Pasifik</a:t>
            </a:r>
          </a:p>
          <a:p>
            <a:r>
              <a:rPr lang="en-US" smtClean="0"/>
              <a:t>Geosinklin Tethys: </a:t>
            </a:r>
          </a:p>
          <a:p>
            <a:endParaRPr lang="en-US"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t>Solfatara</a:t>
            </a:r>
          </a:p>
        </p:txBody>
      </p:sp>
      <p:sp>
        <p:nvSpPr>
          <p:cNvPr id="93187" name="Rectangle 3"/>
          <p:cNvSpPr>
            <a:spLocks noGrp="1" noChangeArrowheads="1"/>
          </p:cNvSpPr>
          <p:nvPr>
            <p:ph type="body" idx="1"/>
          </p:nvPr>
        </p:nvSpPr>
        <p:spPr/>
        <p:txBody>
          <a:bodyPr/>
          <a:lstStyle/>
          <a:p>
            <a:r>
              <a:rPr lang="sv-SE" smtClean="0"/>
              <a:t>Sektor graben membuka ke arah barat dan utara Kawah Sileri. Pada sesar – sesar muncul manifestasi </a:t>
            </a:r>
            <a:r>
              <a:rPr lang="sv-SE" i="1" smtClean="0"/>
              <a:t>solfatar </a:t>
            </a:r>
            <a:r>
              <a:rPr lang="sv-SE" smtClean="0"/>
              <a:t>dan air panas. Sesar radial yang dijumpai di selatan Pangoran, dan pada struktur ini muncul kegiatan </a:t>
            </a:r>
            <a:r>
              <a:rPr lang="sv-SE" i="1" smtClean="0"/>
              <a:t>solfatar.</a:t>
            </a:r>
            <a:endParaRPr lang="en-US" i="1" smtClean="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endParaRPr lang="en-US" smtClean="0"/>
          </a:p>
        </p:txBody>
      </p:sp>
      <p:sp>
        <p:nvSpPr>
          <p:cNvPr id="94211" name="Rectangle 3"/>
          <p:cNvSpPr>
            <a:spLocks noGrp="1" noChangeArrowheads="1"/>
          </p:cNvSpPr>
          <p:nvPr>
            <p:ph type="body" idx="1"/>
          </p:nvPr>
        </p:nvSpPr>
        <p:spPr/>
        <p:txBody>
          <a:bodyPr/>
          <a:lstStyle/>
          <a:p>
            <a:pPr eaLnBrk="1" hangingPunct="1"/>
            <a:endParaRPr lang="en-US" smtClean="0"/>
          </a:p>
        </p:txBody>
      </p:sp>
      <p:pic>
        <p:nvPicPr>
          <p:cNvPr id="94212" name="Picture 4" descr="Gempa+ 427"/>
          <p:cNvPicPr>
            <a:picLocks noChangeAspect="1" noChangeArrowheads="1"/>
          </p:cNvPicPr>
          <p:nvPr/>
        </p:nvPicPr>
        <p:blipFill>
          <a:blip r:embed="rId3"/>
          <a:srcRect/>
          <a:stretch>
            <a:fillRect/>
          </a:stretch>
        </p:blipFill>
        <p:spPr bwMode="auto">
          <a:xfrm>
            <a:off x="0" y="-1588"/>
            <a:ext cx="9144000" cy="6861176"/>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smtClean="0"/>
              <a:t>DATARAN SUNDA</a:t>
            </a:r>
          </a:p>
        </p:txBody>
      </p:sp>
      <p:sp>
        <p:nvSpPr>
          <p:cNvPr id="95235" name="Rectangle 3"/>
          <p:cNvSpPr>
            <a:spLocks noGrp="1" noChangeArrowheads="1"/>
          </p:cNvSpPr>
          <p:nvPr>
            <p:ph type="body" idx="1"/>
          </p:nvPr>
        </p:nvSpPr>
        <p:spPr/>
        <p:txBody>
          <a:bodyPr/>
          <a:lstStyle/>
          <a:p>
            <a:pPr marL="609600" indent="-609600" eaLnBrk="1" hangingPunct="1">
              <a:buFontTx/>
              <a:buAutoNum type="arabicPeriod"/>
            </a:pPr>
            <a:r>
              <a:rPr lang="en-US" smtClean="0"/>
              <a:t>PAPARAN SUNDA</a:t>
            </a:r>
          </a:p>
          <a:p>
            <a:pPr marL="609600" indent="-609600" eaLnBrk="1" hangingPunct="1">
              <a:buFontTx/>
              <a:buAutoNum type="arabicPeriod"/>
            </a:pPr>
            <a:r>
              <a:rPr lang="en-US" smtClean="0"/>
              <a:t>SEMENANJUNG MALAYA</a:t>
            </a:r>
          </a:p>
          <a:p>
            <a:pPr marL="609600" indent="-609600" eaLnBrk="1" hangingPunct="1">
              <a:buFontTx/>
              <a:buAutoNum type="arabicPeriod"/>
            </a:pPr>
            <a:r>
              <a:rPr lang="en-US" smtClean="0"/>
              <a:t>PESISIR TIMUR SUMATRA</a:t>
            </a:r>
          </a:p>
          <a:p>
            <a:pPr marL="609600" indent="-609600" eaLnBrk="1" hangingPunct="1">
              <a:buFontTx/>
              <a:buAutoNum type="arabicPeriod"/>
            </a:pPr>
            <a:r>
              <a:rPr lang="en-US" smtClean="0"/>
              <a:t>PULAU-PULAU TIMAH</a:t>
            </a:r>
          </a:p>
          <a:p>
            <a:pPr marL="609600" indent="-609600" eaLnBrk="1" hangingPunct="1">
              <a:buFontTx/>
              <a:buAutoNum type="arabicPeriod"/>
            </a:pPr>
            <a:r>
              <a:rPr lang="en-US" smtClean="0"/>
              <a:t>RIAU</a:t>
            </a:r>
          </a:p>
          <a:p>
            <a:pPr marL="609600" indent="-609600" eaLnBrk="1" hangingPunct="1">
              <a:buFontTx/>
              <a:buAutoNum type="arabicPeriod"/>
            </a:pPr>
            <a:r>
              <a:rPr lang="en-US" smtClean="0"/>
              <a:t>KALBAR</a:t>
            </a:r>
          </a:p>
          <a:p>
            <a:pPr marL="609600" indent="-609600" eaLnBrk="1" hangingPunct="1">
              <a:buFontTx/>
              <a:buAutoNum type="arabicPeriod"/>
            </a:pPr>
            <a:r>
              <a:rPr lang="en-US" smtClean="0"/>
              <a:t>SERAWAK BARAT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endParaRPr lang="en-US" smtClean="0"/>
          </a:p>
        </p:txBody>
      </p:sp>
      <p:sp>
        <p:nvSpPr>
          <p:cNvPr id="96259" name="Rectangle 3"/>
          <p:cNvSpPr>
            <a:spLocks noGrp="1" noChangeArrowheads="1"/>
          </p:cNvSpPr>
          <p:nvPr>
            <p:ph type="body" idx="1"/>
          </p:nvPr>
        </p:nvSpPr>
        <p:spPr/>
        <p:txBody>
          <a:bodyPr/>
          <a:lstStyle/>
          <a:p>
            <a:endParaRPr lang="en-US" smtClean="0"/>
          </a:p>
        </p:txBody>
      </p:sp>
      <p:pic>
        <p:nvPicPr>
          <p:cNvPr id="96260" name="Picture 4" descr="DSC01498"/>
          <p:cNvPicPr>
            <a:picLocks noChangeAspect="1" noChangeArrowheads="1"/>
          </p:cNvPicPr>
          <p:nvPr/>
        </p:nvPicPr>
        <p:blipFill>
          <a:blip r:embed="rId2"/>
          <a:srcRect/>
          <a:stretch>
            <a:fillRect/>
          </a:stretch>
        </p:blipFill>
        <p:spPr bwMode="auto">
          <a:xfrm>
            <a:off x="-3200400" y="-2400300"/>
            <a:ext cx="15544800" cy="1165860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SUNDA MICRO PLATE</a:t>
            </a:r>
          </a:p>
        </p:txBody>
      </p:sp>
      <p:sp>
        <p:nvSpPr>
          <p:cNvPr id="97283" name="Rectangle 3"/>
          <p:cNvSpPr>
            <a:spLocks noGrp="1" noChangeArrowheads="1"/>
          </p:cNvSpPr>
          <p:nvPr>
            <p:ph type="body" idx="1"/>
          </p:nvPr>
        </p:nvSpPr>
        <p:spPr/>
        <p:txBody>
          <a:bodyPr/>
          <a:lstStyle/>
          <a:p>
            <a:pPr eaLnBrk="1" hangingPunct="1"/>
            <a:r>
              <a:rPr lang="en-US" smtClean="0"/>
              <a:t>SUMATRA</a:t>
            </a:r>
          </a:p>
          <a:p>
            <a:pPr eaLnBrk="1" hangingPunct="1"/>
            <a:r>
              <a:rPr lang="en-US" smtClean="0"/>
              <a:t>JAWA </a:t>
            </a:r>
          </a:p>
          <a:p>
            <a:pPr eaLnBrk="1" hangingPunct="1"/>
            <a:r>
              <a:rPr lang="en-US" smtClean="0"/>
              <a:t>KALIMANTAN</a:t>
            </a:r>
          </a:p>
          <a:p>
            <a:pPr eaLnBrk="1" hangingPunct="1"/>
            <a:r>
              <a:rPr lang="en-US" smtClean="0"/>
              <a:t>CEKUNGAN-CEKUNGAN</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endParaRPr lang="en-US" smtClean="0"/>
          </a:p>
        </p:txBody>
      </p:sp>
      <p:sp>
        <p:nvSpPr>
          <p:cNvPr id="98307" name="Rectangle 3"/>
          <p:cNvSpPr>
            <a:spLocks noGrp="1" noChangeArrowheads="1"/>
          </p:cNvSpPr>
          <p:nvPr>
            <p:ph type="body" idx="1"/>
          </p:nvPr>
        </p:nvSpPr>
        <p:spPr/>
        <p:txBody>
          <a:bodyPr/>
          <a:lstStyle/>
          <a:p>
            <a:endParaRPr lang="en-US" smtClean="0"/>
          </a:p>
        </p:txBody>
      </p:sp>
      <p:pic>
        <p:nvPicPr>
          <p:cNvPr id="98308" name="Picture 4" descr="DSC01501"/>
          <p:cNvPicPr>
            <a:picLocks noChangeAspect="1" noChangeArrowheads="1"/>
          </p:cNvPicPr>
          <p:nvPr/>
        </p:nvPicPr>
        <p:blipFill>
          <a:blip r:embed="rId2"/>
          <a:srcRect/>
          <a:stretch>
            <a:fillRect/>
          </a:stretch>
        </p:blipFill>
        <p:spPr bwMode="auto">
          <a:xfrm>
            <a:off x="-3200400" y="-2400300"/>
            <a:ext cx="15544800" cy="116586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smtClean="0"/>
              <a:t>KONSEP KATILI</a:t>
            </a:r>
          </a:p>
        </p:txBody>
      </p:sp>
      <p:sp>
        <p:nvSpPr>
          <p:cNvPr id="99331" name="Rectangle 3"/>
          <p:cNvSpPr>
            <a:spLocks noGrp="1" noChangeArrowheads="1"/>
          </p:cNvSpPr>
          <p:nvPr>
            <p:ph type="body" idx="1"/>
          </p:nvPr>
        </p:nvSpPr>
        <p:spPr/>
        <p:txBody>
          <a:bodyPr/>
          <a:lstStyle/>
          <a:p>
            <a:pPr eaLnBrk="1" hangingPunct="1"/>
            <a:r>
              <a:rPr lang="en-US" smtClean="0"/>
              <a:t>JALUR SUBDUKSI MENYUSUP KE TIMUR LAUT DI BAGIAN BARAT SUMATRA, GRANIT, ANDESIT</a:t>
            </a:r>
          </a:p>
          <a:p>
            <a:pPr eaLnBrk="1" hangingPunct="1"/>
            <a:r>
              <a:rPr lang="en-US" smtClean="0"/>
              <a:t>JALUR SUBDUKSI MIRING KE BARAT DAYA DI KALBAR</a:t>
            </a:r>
          </a:p>
          <a:p>
            <a:pPr eaLnBrk="1" hangingPunct="1"/>
            <a:r>
              <a:rPr lang="en-US" smtClean="0"/>
              <a:t>PENYERTA SUBDUKSI ANDESIT, BASALT, GRANIT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mtClean="0"/>
              <a:t>KALIMANTAN</a:t>
            </a:r>
          </a:p>
        </p:txBody>
      </p:sp>
      <p:sp>
        <p:nvSpPr>
          <p:cNvPr id="100355" name="Rectangle 3"/>
          <p:cNvSpPr>
            <a:spLocks noGrp="1" noChangeArrowheads="1"/>
          </p:cNvSpPr>
          <p:nvPr>
            <p:ph type="body" idx="1"/>
          </p:nvPr>
        </p:nvSpPr>
        <p:spPr/>
        <p:txBody>
          <a:bodyPr/>
          <a:lstStyle/>
          <a:p>
            <a:pPr eaLnBrk="1" hangingPunct="1"/>
            <a:r>
              <a:rPr lang="en-US" smtClean="0"/>
              <a:t>Kompleks subduksi kapur tersier awal, membentuk Peg. Meratus </a:t>
            </a:r>
          </a:p>
          <a:p>
            <a:pPr eaLnBrk="1" hangingPunct="1"/>
            <a:r>
              <a:rPr lang="en-US" smtClean="0"/>
              <a:t>Sesar mendatar di Timur dan Utara</a:t>
            </a:r>
          </a:p>
          <a:p>
            <a:pPr eaLnBrk="1" hangingPunct="1"/>
            <a:r>
              <a:rPr lang="en-US" smtClean="0"/>
              <a:t>Jalur subduksi di kalimantan utara, Serawak, dan Laut Natuna</a:t>
            </a:r>
          </a:p>
          <a:p>
            <a:pPr eaLnBrk="1" hangingPunct="1"/>
            <a:endParaRPr lang="en-US"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solidFill>
            <a:schemeClr val="folHlink"/>
          </a:solidFill>
        </p:spPr>
        <p:txBody>
          <a:bodyPr/>
          <a:lstStyle/>
          <a:p>
            <a:pPr eaLnBrk="1" hangingPunct="1"/>
            <a:r>
              <a:rPr lang="en-US" sz="6000" smtClean="0">
                <a:solidFill>
                  <a:srgbClr val="CC3300"/>
                </a:solidFill>
              </a:rPr>
              <a:t>Unsur Tektonika</a:t>
            </a:r>
          </a:p>
        </p:txBody>
      </p:sp>
      <p:sp>
        <p:nvSpPr>
          <p:cNvPr id="101379" name="Rectangle 3"/>
          <p:cNvSpPr>
            <a:spLocks noGrp="1" noChangeArrowheads="1"/>
          </p:cNvSpPr>
          <p:nvPr>
            <p:ph type="body" idx="1"/>
          </p:nvPr>
        </p:nvSpPr>
        <p:spPr>
          <a:solidFill>
            <a:schemeClr val="accent1"/>
          </a:solidFill>
        </p:spPr>
        <p:txBody>
          <a:bodyPr/>
          <a:lstStyle/>
          <a:p>
            <a:pPr eaLnBrk="1" hangingPunct="1"/>
            <a:r>
              <a:rPr lang="en-US" sz="4000" smtClean="0"/>
              <a:t>Blok Schwaner</a:t>
            </a:r>
          </a:p>
          <a:p>
            <a:pPr eaLnBrk="1" hangingPunct="1"/>
            <a:r>
              <a:rPr lang="en-US" sz="4000" smtClean="0"/>
              <a:t>Blok Paternoster</a:t>
            </a:r>
          </a:p>
          <a:p>
            <a:pPr eaLnBrk="1" hangingPunct="1"/>
            <a:r>
              <a:rPr lang="en-US" sz="4000" smtClean="0"/>
              <a:t>Meratus Graben</a:t>
            </a:r>
          </a:p>
          <a:p>
            <a:pPr eaLnBrk="1" hangingPunct="1"/>
            <a:r>
              <a:rPr lang="en-US" sz="4000" smtClean="0"/>
              <a:t>Tinggian Kuching</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mtClean="0"/>
              <a:t>Blok Schwaner</a:t>
            </a:r>
          </a:p>
        </p:txBody>
      </p:sp>
      <p:sp>
        <p:nvSpPr>
          <p:cNvPr id="102403" name="Rectangle 3"/>
          <p:cNvSpPr>
            <a:spLocks noGrp="1" noChangeArrowheads="1"/>
          </p:cNvSpPr>
          <p:nvPr>
            <p:ph type="body" idx="1"/>
          </p:nvPr>
        </p:nvSpPr>
        <p:spPr/>
        <p:txBody>
          <a:bodyPr/>
          <a:lstStyle/>
          <a:p>
            <a:pPr eaLnBrk="1" hangingPunct="1"/>
            <a:r>
              <a:rPr lang="en-US" smtClean="0"/>
              <a:t>Pegunungan menjulur ke selatan</a:t>
            </a:r>
          </a:p>
          <a:p>
            <a:pPr eaLnBrk="1" hangingPunct="1"/>
            <a:r>
              <a:rPr lang="en-US" smtClean="0"/>
              <a:t>Berupa batuan beku dan malihan</a:t>
            </a:r>
          </a:p>
          <a:p>
            <a:pPr eaLnBrk="1" hangingPunct="1"/>
            <a:r>
              <a:rPr lang="en-US" smtClean="0"/>
              <a:t>Bagian utara mengalami penurunan menjadi Pelataran Barito</a:t>
            </a:r>
          </a:p>
          <a:p>
            <a:pPr eaLnBrk="1" hangingPunct="1"/>
            <a:r>
              <a:rPr lang="en-US" smtClean="0"/>
              <a:t>Batuan beku Pratertier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2524</TotalTime>
  <Words>3807</Words>
  <Application>Microsoft Office PowerPoint</Application>
  <PresentationFormat>On-screen Show (4:3)</PresentationFormat>
  <Paragraphs>544</Paragraphs>
  <Slides>119</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119</vt:i4>
      </vt:variant>
    </vt:vector>
  </HeadingPairs>
  <TitlesOfParts>
    <vt:vector size="125" baseType="lpstr">
      <vt:lpstr>Arial</vt:lpstr>
      <vt:lpstr>Calibri</vt:lpstr>
      <vt:lpstr>Book Antiqua</vt:lpstr>
      <vt:lpstr>Algerian</vt:lpstr>
      <vt:lpstr>Arial Narrow</vt:lpstr>
      <vt:lpstr>Default Design</vt:lpstr>
      <vt:lpstr>GEOLOGI  INDONESIA Suhadi Purwantara, Dipl.G</vt:lpstr>
      <vt:lpstr>Slide 2</vt:lpstr>
      <vt:lpstr>Slide 3</vt:lpstr>
      <vt:lpstr>Slide 4</vt:lpstr>
      <vt:lpstr>Slide 5</vt:lpstr>
      <vt:lpstr>Masa/zaman geologi </vt:lpstr>
      <vt:lpstr>Struktur Geologi</vt:lpstr>
      <vt:lpstr>Kala</vt:lpstr>
      <vt:lpstr>Kenozoikum di Indonesia</vt:lpstr>
      <vt:lpstr>Geosinklin-Geantiklin</vt:lpstr>
      <vt:lpstr>Cekungan-cekungan</vt:lpstr>
      <vt:lpstr>Sebelum genang laut  (Akhir mesozoikum)</vt:lpstr>
      <vt:lpstr>Kala Eosen</vt:lpstr>
      <vt:lpstr>KONSEP TEKTONIK </vt:lpstr>
      <vt:lpstr>WUJUD PERTEMUAN LEMPENG TEKTONIK</vt:lpstr>
      <vt:lpstr>Slide 16</vt:lpstr>
      <vt:lpstr>DATARAN SUNDA  (SUNDA MICROPLATE)  </vt:lpstr>
      <vt:lpstr>Slide 18</vt:lpstr>
      <vt:lpstr>LEMPENG DI KEP. INDONESIA</vt:lpstr>
      <vt:lpstr>Analisis Tektonik</vt:lpstr>
      <vt:lpstr>FISIOGRAFI INDONESIA </vt:lpstr>
      <vt:lpstr>Slide 22</vt:lpstr>
      <vt:lpstr>Slide 23</vt:lpstr>
      <vt:lpstr>Slide 24</vt:lpstr>
      <vt:lpstr>Slide 25</vt:lpstr>
      <vt:lpstr>KEGEMPAAN</vt:lpstr>
      <vt:lpstr>KEGUNUNG-APIAN</vt:lpstr>
      <vt:lpstr>Kala</vt:lpstr>
      <vt:lpstr>struktur geologi   dan topografi Pulau Jawa</vt:lpstr>
      <vt:lpstr>GEOLOGI JAWA</vt:lpstr>
      <vt:lpstr>Unsur Tektonik Pembentuk Jawa</vt:lpstr>
      <vt:lpstr>Slide 32</vt:lpstr>
      <vt:lpstr>SATUAN TEKTONIK JAWA</vt:lpstr>
      <vt:lpstr>MANDALA SEDIMENTASI</vt:lpstr>
      <vt:lpstr>Fisiografi Pulau Jawa</vt:lpstr>
      <vt:lpstr>Pola Struktur Jawa Barat</vt:lpstr>
      <vt:lpstr>Zone Bandung</vt:lpstr>
      <vt:lpstr>Pola Struktur Jawa Tengah</vt:lpstr>
      <vt:lpstr>Pegunungan JATENG</vt:lpstr>
      <vt:lpstr>Slide 40</vt:lpstr>
      <vt:lpstr>Satuan tektonik Jawa tengah</vt:lpstr>
      <vt:lpstr>DIY</vt:lpstr>
      <vt:lpstr>Geomorfologis,  DIY terdiri dari 6 kelompok satuan bentuk lahan</vt:lpstr>
      <vt:lpstr>6 satuan geomorfologi DIY</vt:lpstr>
      <vt:lpstr>Fisiografis DIY</vt:lpstr>
      <vt:lpstr>Fisiografis DIY</vt:lpstr>
      <vt:lpstr>Formasi-formasi geologi</vt:lpstr>
      <vt:lpstr>Formasi Semilir,</vt:lpstr>
      <vt:lpstr>Formasi Sentolo</vt:lpstr>
      <vt:lpstr>Formasi Nglanggran  </vt:lpstr>
      <vt:lpstr>Formasi Sambipitu,</vt:lpstr>
      <vt:lpstr>Kondisi Geologi, berdasarkan Peta Geologi Lembar Yogyakarta (Wartono Raharjo dkk., 1995)  </vt:lpstr>
      <vt:lpstr>Slide 53</vt:lpstr>
      <vt:lpstr>Slide 54</vt:lpstr>
      <vt:lpstr>Endapan Tersier</vt:lpstr>
      <vt:lpstr>Slide 56</vt:lpstr>
      <vt:lpstr>Slide 57</vt:lpstr>
      <vt:lpstr>Slide 58</vt:lpstr>
      <vt:lpstr>Tufa</vt:lpstr>
      <vt:lpstr>Endapan Vulkanik Merapi Muda (Qmi).</vt:lpstr>
      <vt:lpstr>Endapan Vulkanik : G. Merbabu (Qme) .Breksi Lahar dan LavaGunungapi Merbabu (Qme)</vt:lpstr>
      <vt:lpstr>Formasi Oyo</vt:lpstr>
      <vt:lpstr>Merapi</vt:lpstr>
      <vt:lpstr>Slide 64</vt:lpstr>
      <vt:lpstr>Slide 65</vt:lpstr>
      <vt:lpstr>Slide 66</vt:lpstr>
      <vt:lpstr>KEGEMPAAN</vt:lpstr>
      <vt:lpstr>Gempa Tektonik 23 Juli 1943</vt:lpstr>
      <vt:lpstr>Korban gempa 1943</vt:lpstr>
      <vt:lpstr>Struktur Geologi Wilayah Cekungan di Jawa Timur</vt:lpstr>
      <vt:lpstr>Stratigrafi</vt:lpstr>
      <vt:lpstr>Stratigrafi</vt:lpstr>
      <vt:lpstr>Slide 73</vt:lpstr>
      <vt:lpstr>Slide 74</vt:lpstr>
      <vt:lpstr>Slide 75</vt:lpstr>
      <vt:lpstr>Slide 76</vt:lpstr>
      <vt:lpstr>Komplek Dieng</vt:lpstr>
      <vt:lpstr>Lanjutan Zone Bogor  Kendeng</vt:lpstr>
      <vt:lpstr>Cekungan</vt:lpstr>
      <vt:lpstr>Cekungan Serayu Utara bagian tengah memiliki stratigrafi dari tua ke muda </vt:lpstr>
      <vt:lpstr>Lipatan </vt:lpstr>
      <vt:lpstr>Satuan geomorfologi Dieng</vt:lpstr>
      <vt:lpstr>Gunungapi di Dieng</vt:lpstr>
      <vt:lpstr>Kawah</vt:lpstr>
      <vt:lpstr>Satuan dataran tinggi / plato</vt:lpstr>
      <vt:lpstr>Plato Dieng</vt:lpstr>
      <vt:lpstr>Danau</vt:lpstr>
      <vt:lpstr>Stratigrafi daerah Dieng dapat dibagi menjadi 10 unit litologi </vt:lpstr>
      <vt:lpstr>Struktur Geologi</vt:lpstr>
      <vt:lpstr>Solfatara</vt:lpstr>
      <vt:lpstr>Slide 91</vt:lpstr>
      <vt:lpstr>DATARAN SUNDA</vt:lpstr>
      <vt:lpstr>Slide 93</vt:lpstr>
      <vt:lpstr>SUNDA MICRO PLATE</vt:lpstr>
      <vt:lpstr>Slide 95</vt:lpstr>
      <vt:lpstr>KONSEP KATILI</vt:lpstr>
      <vt:lpstr>KALIMANTAN</vt:lpstr>
      <vt:lpstr>Unsur Tektonika</vt:lpstr>
      <vt:lpstr>Blok Schwaner</vt:lpstr>
      <vt:lpstr>Blok Paternoster</vt:lpstr>
      <vt:lpstr>Meratus Graben</vt:lpstr>
      <vt:lpstr>Tingian Kuching</vt:lpstr>
      <vt:lpstr>Cekungan</vt:lpstr>
      <vt:lpstr>Slide 104</vt:lpstr>
      <vt:lpstr>PULAU SULAWESI</vt:lpstr>
      <vt:lpstr>Bagian 2x Sulawesi</vt:lpstr>
      <vt:lpstr>Sumatra</vt:lpstr>
      <vt:lpstr>Slide 108</vt:lpstr>
      <vt:lpstr>Cekungan Sumatra</vt:lpstr>
      <vt:lpstr>Cekungan SUMUT</vt:lpstr>
      <vt:lpstr>PULAU BANGKA</vt:lpstr>
      <vt:lpstr>Slide 112</vt:lpstr>
      <vt:lpstr>Cekungan SUMTENG</vt:lpstr>
      <vt:lpstr>Cekungan SUMSEL</vt:lpstr>
      <vt:lpstr>Sepanjang Patahan Semangko</vt:lpstr>
      <vt:lpstr>IRIAN </vt:lpstr>
      <vt:lpstr>Slide 117</vt:lpstr>
      <vt:lpstr>PAPUA</vt:lpstr>
      <vt:lpstr>3 PROVINSI TEKTONIK PAPUA</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Pazga Strife</dc:creator>
  <cp:lastModifiedBy>User</cp:lastModifiedBy>
  <cp:revision>130</cp:revision>
  <dcterms:created xsi:type="dcterms:W3CDTF">2006-06-26T09:34:40Z</dcterms:created>
  <dcterms:modified xsi:type="dcterms:W3CDTF">2011-04-21T01:33:46Z</dcterms:modified>
</cp:coreProperties>
</file>