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9710738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168"/>
        <p:guide pos="305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70B0C-2E11-47D6-B69E-EA2F01DDFBA8}" type="doc">
      <dgm:prSet loTypeId="urn:microsoft.com/office/officeart/2005/8/layout/hierarchy2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D69E96C-30D8-4E3B-A000-6505501A91C5}">
      <dgm:prSet phldrT="[Text]"/>
      <dgm:spPr/>
      <dgm:t>
        <a:bodyPr/>
        <a:lstStyle/>
        <a:p>
          <a:r>
            <a:rPr lang="en-US" b="1" dirty="0" smtClean="0"/>
            <a:t>BUDAYA</a:t>
          </a:r>
          <a:endParaRPr lang="en-US" b="1" dirty="0"/>
        </a:p>
      </dgm:t>
    </dgm:pt>
    <dgm:pt modelId="{D36BABB7-BFD4-4600-9AC1-E782B5C81371}" type="parTrans" cxnId="{C498D122-6CDA-408C-8089-2D15559FFA2B}">
      <dgm:prSet/>
      <dgm:spPr/>
      <dgm:t>
        <a:bodyPr/>
        <a:lstStyle/>
        <a:p>
          <a:endParaRPr lang="en-US"/>
        </a:p>
      </dgm:t>
    </dgm:pt>
    <dgm:pt modelId="{C504596D-83C7-4B55-AEB4-9A1FFB5B5A39}" type="sibTrans" cxnId="{C498D122-6CDA-408C-8089-2D15559FFA2B}">
      <dgm:prSet/>
      <dgm:spPr/>
      <dgm:t>
        <a:bodyPr/>
        <a:lstStyle/>
        <a:p>
          <a:endParaRPr lang="en-US"/>
        </a:p>
      </dgm:t>
    </dgm:pt>
    <dgm:pt modelId="{4486F7BE-F173-4F69-BD76-91683C6132C2}">
      <dgm:prSet phldrT="[Text]"/>
      <dgm:spPr/>
      <dgm:t>
        <a:bodyPr/>
        <a:lstStyle/>
        <a:p>
          <a:r>
            <a:rPr lang="en-US" b="1" dirty="0" smtClean="0"/>
            <a:t>Budi</a:t>
          </a:r>
          <a:endParaRPr lang="en-US" b="1" dirty="0"/>
        </a:p>
      </dgm:t>
    </dgm:pt>
    <dgm:pt modelId="{3917FAD6-B672-4B33-A5F1-F997617DC89E}" type="parTrans" cxnId="{D206E7CD-6FDA-4B93-BE54-0645565EF4D5}">
      <dgm:prSet/>
      <dgm:spPr/>
      <dgm:t>
        <a:bodyPr/>
        <a:lstStyle/>
        <a:p>
          <a:endParaRPr lang="en-US"/>
        </a:p>
      </dgm:t>
    </dgm:pt>
    <dgm:pt modelId="{0F6724AB-3961-4745-B1C8-A838B2A3BAB8}" type="sibTrans" cxnId="{D206E7CD-6FDA-4B93-BE54-0645565EF4D5}">
      <dgm:prSet/>
      <dgm:spPr/>
      <dgm:t>
        <a:bodyPr/>
        <a:lstStyle/>
        <a:p>
          <a:endParaRPr lang="en-US"/>
        </a:p>
      </dgm:t>
    </dgm:pt>
    <dgm:pt modelId="{2AD84463-ED68-4A0E-B1B2-05C0EBE6C456}">
      <dgm:prSet phldrT="[Text]"/>
      <dgm:spPr/>
      <dgm:t>
        <a:bodyPr/>
        <a:lstStyle/>
        <a:p>
          <a:r>
            <a:rPr lang="en-US" b="1" dirty="0" err="1" smtClean="0"/>
            <a:t>Daya</a:t>
          </a:r>
          <a:endParaRPr lang="en-US" b="1" dirty="0"/>
        </a:p>
      </dgm:t>
    </dgm:pt>
    <dgm:pt modelId="{3BCAE892-F4AE-41A6-B5A6-A3A5B030015E}" type="parTrans" cxnId="{B779464A-0424-451F-8F1B-D841E7F6CFFE}">
      <dgm:prSet/>
      <dgm:spPr/>
      <dgm:t>
        <a:bodyPr/>
        <a:lstStyle/>
        <a:p>
          <a:endParaRPr lang="en-US"/>
        </a:p>
      </dgm:t>
    </dgm:pt>
    <dgm:pt modelId="{2298E125-99A9-4789-AD1F-A4D0E5284BE6}" type="sibTrans" cxnId="{B779464A-0424-451F-8F1B-D841E7F6CFFE}">
      <dgm:prSet/>
      <dgm:spPr/>
      <dgm:t>
        <a:bodyPr/>
        <a:lstStyle/>
        <a:p>
          <a:endParaRPr lang="en-US"/>
        </a:p>
      </dgm:t>
    </dgm:pt>
    <dgm:pt modelId="{E64387A1-5143-4FF8-9CFB-0CAFB0ACE4F3}" type="pres">
      <dgm:prSet presAssocID="{30870B0C-2E11-47D6-B69E-EA2F01DDFBA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B2E7BE-3B18-4835-8868-CE803BEC9947}" type="pres">
      <dgm:prSet presAssocID="{FD69E96C-30D8-4E3B-A000-6505501A91C5}" presName="root1" presStyleCnt="0"/>
      <dgm:spPr/>
      <dgm:t>
        <a:bodyPr/>
        <a:lstStyle/>
        <a:p>
          <a:endParaRPr lang="en-US"/>
        </a:p>
      </dgm:t>
    </dgm:pt>
    <dgm:pt modelId="{DF0E71AB-43F3-48F5-8870-18F1734AF767}" type="pres">
      <dgm:prSet presAssocID="{FD69E96C-30D8-4E3B-A000-6505501A91C5}" presName="LevelOneTextNode" presStyleLbl="node0" presStyleIdx="0" presStyleCnt="1" custLinFactNeighborX="4190" custLinFactNeighborY="8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A43932-DE27-4F8E-AFAB-5058030DFAB4}" type="pres">
      <dgm:prSet presAssocID="{FD69E96C-30D8-4E3B-A000-6505501A91C5}" presName="level2hierChild" presStyleCnt="0"/>
      <dgm:spPr/>
      <dgm:t>
        <a:bodyPr/>
        <a:lstStyle/>
        <a:p>
          <a:endParaRPr lang="en-US"/>
        </a:p>
      </dgm:t>
    </dgm:pt>
    <dgm:pt modelId="{BCF8176A-F6AA-4DDE-83E9-9E4233A1697E}" type="pres">
      <dgm:prSet presAssocID="{3917FAD6-B672-4B33-A5F1-F997617DC89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550DC90-2369-469C-B516-4B1A72590133}" type="pres">
      <dgm:prSet presAssocID="{3917FAD6-B672-4B33-A5F1-F997617DC89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6A9A11F-3DD1-43F3-AF22-C9A8C4477BF0}" type="pres">
      <dgm:prSet presAssocID="{4486F7BE-F173-4F69-BD76-91683C6132C2}" presName="root2" presStyleCnt="0"/>
      <dgm:spPr/>
      <dgm:t>
        <a:bodyPr/>
        <a:lstStyle/>
        <a:p>
          <a:endParaRPr lang="en-US"/>
        </a:p>
      </dgm:t>
    </dgm:pt>
    <dgm:pt modelId="{CB349404-E9AE-4B74-9EEE-DB0DB0086B16}" type="pres">
      <dgm:prSet presAssocID="{4486F7BE-F173-4F69-BD76-91683C6132C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A4CA2-1658-4B0A-9720-3682CD915069}" type="pres">
      <dgm:prSet presAssocID="{4486F7BE-F173-4F69-BD76-91683C6132C2}" presName="level3hierChild" presStyleCnt="0"/>
      <dgm:spPr/>
      <dgm:t>
        <a:bodyPr/>
        <a:lstStyle/>
        <a:p>
          <a:endParaRPr lang="en-US"/>
        </a:p>
      </dgm:t>
    </dgm:pt>
    <dgm:pt modelId="{D7C88E49-2C54-42C4-8E1A-2F8DEAB572FF}" type="pres">
      <dgm:prSet presAssocID="{3BCAE892-F4AE-41A6-B5A6-A3A5B030015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1968FF6-A710-4AFA-9472-788BD6E22A6C}" type="pres">
      <dgm:prSet presAssocID="{3BCAE892-F4AE-41A6-B5A6-A3A5B030015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260B093-992A-4E9D-8111-DC313C4E4EAF}" type="pres">
      <dgm:prSet presAssocID="{2AD84463-ED68-4A0E-B1B2-05C0EBE6C456}" presName="root2" presStyleCnt="0"/>
      <dgm:spPr/>
      <dgm:t>
        <a:bodyPr/>
        <a:lstStyle/>
        <a:p>
          <a:endParaRPr lang="en-US"/>
        </a:p>
      </dgm:t>
    </dgm:pt>
    <dgm:pt modelId="{AD66BC5E-465C-4ADD-9696-3A50C4CC3D41}" type="pres">
      <dgm:prSet presAssocID="{2AD84463-ED68-4A0E-B1B2-05C0EBE6C456}" presName="LevelTwoTextNode" presStyleLbl="node2" presStyleIdx="1" presStyleCnt="2" custLinFactNeighborX="7373" custLinFactNeighborY="23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F8D183-38B7-4FE5-9972-D90D976009D1}" type="pres">
      <dgm:prSet presAssocID="{2AD84463-ED68-4A0E-B1B2-05C0EBE6C456}" presName="level3hierChild" presStyleCnt="0"/>
      <dgm:spPr/>
      <dgm:t>
        <a:bodyPr/>
        <a:lstStyle/>
        <a:p>
          <a:endParaRPr lang="en-US"/>
        </a:p>
      </dgm:t>
    </dgm:pt>
  </dgm:ptLst>
  <dgm:cxnLst>
    <dgm:cxn modelId="{021CB16A-F435-430A-9A57-5D6E7890C90E}" type="presOf" srcId="{2AD84463-ED68-4A0E-B1B2-05C0EBE6C456}" destId="{AD66BC5E-465C-4ADD-9696-3A50C4CC3D41}" srcOrd="0" destOrd="0" presId="urn:microsoft.com/office/officeart/2005/8/layout/hierarchy2"/>
    <dgm:cxn modelId="{4E8AE131-0851-4528-A630-AF896F24234A}" type="presOf" srcId="{30870B0C-2E11-47D6-B69E-EA2F01DDFBA8}" destId="{E64387A1-5143-4FF8-9CFB-0CAFB0ACE4F3}" srcOrd="0" destOrd="0" presId="urn:microsoft.com/office/officeart/2005/8/layout/hierarchy2"/>
    <dgm:cxn modelId="{259EB9B3-B70E-4B51-B38A-EC6E4D59DE1E}" type="presOf" srcId="{3917FAD6-B672-4B33-A5F1-F997617DC89E}" destId="{7550DC90-2369-469C-B516-4B1A72590133}" srcOrd="1" destOrd="0" presId="urn:microsoft.com/office/officeart/2005/8/layout/hierarchy2"/>
    <dgm:cxn modelId="{D96F7F0C-32B1-48C5-A894-2A1966A8888E}" type="presOf" srcId="{3BCAE892-F4AE-41A6-B5A6-A3A5B030015E}" destId="{01968FF6-A710-4AFA-9472-788BD6E22A6C}" srcOrd="1" destOrd="0" presId="urn:microsoft.com/office/officeart/2005/8/layout/hierarchy2"/>
    <dgm:cxn modelId="{C498D122-6CDA-408C-8089-2D15559FFA2B}" srcId="{30870B0C-2E11-47D6-B69E-EA2F01DDFBA8}" destId="{FD69E96C-30D8-4E3B-A000-6505501A91C5}" srcOrd="0" destOrd="0" parTransId="{D36BABB7-BFD4-4600-9AC1-E782B5C81371}" sibTransId="{C504596D-83C7-4B55-AEB4-9A1FFB5B5A39}"/>
    <dgm:cxn modelId="{F99F0EBB-52B0-44EA-9259-333775AB56BE}" type="presOf" srcId="{3917FAD6-B672-4B33-A5F1-F997617DC89E}" destId="{BCF8176A-F6AA-4DDE-83E9-9E4233A1697E}" srcOrd="0" destOrd="0" presId="urn:microsoft.com/office/officeart/2005/8/layout/hierarchy2"/>
    <dgm:cxn modelId="{B779464A-0424-451F-8F1B-D841E7F6CFFE}" srcId="{FD69E96C-30D8-4E3B-A000-6505501A91C5}" destId="{2AD84463-ED68-4A0E-B1B2-05C0EBE6C456}" srcOrd="1" destOrd="0" parTransId="{3BCAE892-F4AE-41A6-B5A6-A3A5B030015E}" sibTransId="{2298E125-99A9-4789-AD1F-A4D0E5284BE6}"/>
    <dgm:cxn modelId="{739080F1-3CC3-4EA5-9671-74B7C0F8189D}" type="presOf" srcId="{4486F7BE-F173-4F69-BD76-91683C6132C2}" destId="{CB349404-E9AE-4B74-9EEE-DB0DB0086B16}" srcOrd="0" destOrd="0" presId="urn:microsoft.com/office/officeart/2005/8/layout/hierarchy2"/>
    <dgm:cxn modelId="{592D57BA-25C4-4B0B-AD4E-FF4FCA51DF55}" type="presOf" srcId="{FD69E96C-30D8-4E3B-A000-6505501A91C5}" destId="{DF0E71AB-43F3-48F5-8870-18F1734AF767}" srcOrd="0" destOrd="0" presId="urn:microsoft.com/office/officeart/2005/8/layout/hierarchy2"/>
    <dgm:cxn modelId="{71FEEEDB-B0E1-430F-B7F1-42958AD13807}" type="presOf" srcId="{3BCAE892-F4AE-41A6-B5A6-A3A5B030015E}" destId="{D7C88E49-2C54-42C4-8E1A-2F8DEAB572FF}" srcOrd="0" destOrd="0" presId="urn:microsoft.com/office/officeart/2005/8/layout/hierarchy2"/>
    <dgm:cxn modelId="{D206E7CD-6FDA-4B93-BE54-0645565EF4D5}" srcId="{FD69E96C-30D8-4E3B-A000-6505501A91C5}" destId="{4486F7BE-F173-4F69-BD76-91683C6132C2}" srcOrd="0" destOrd="0" parTransId="{3917FAD6-B672-4B33-A5F1-F997617DC89E}" sibTransId="{0F6724AB-3961-4745-B1C8-A838B2A3BAB8}"/>
    <dgm:cxn modelId="{66787A76-5293-4539-8F2B-E9FFD8E4E145}" type="presParOf" srcId="{E64387A1-5143-4FF8-9CFB-0CAFB0ACE4F3}" destId="{BEB2E7BE-3B18-4835-8868-CE803BEC9947}" srcOrd="0" destOrd="0" presId="urn:microsoft.com/office/officeart/2005/8/layout/hierarchy2"/>
    <dgm:cxn modelId="{5A8AC48E-EBA3-4AB6-88B4-254A65DA931B}" type="presParOf" srcId="{BEB2E7BE-3B18-4835-8868-CE803BEC9947}" destId="{DF0E71AB-43F3-48F5-8870-18F1734AF767}" srcOrd="0" destOrd="0" presId="urn:microsoft.com/office/officeart/2005/8/layout/hierarchy2"/>
    <dgm:cxn modelId="{7407AE75-D578-4964-A3BC-3ECF2688ED58}" type="presParOf" srcId="{BEB2E7BE-3B18-4835-8868-CE803BEC9947}" destId="{7CA43932-DE27-4F8E-AFAB-5058030DFAB4}" srcOrd="1" destOrd="0" presId="urn:microsoft.com/office/officeart/2005/8/layout/hierarchy2"/>
    <dgm:cxn modelId="{5BF8D770-348B-41AB-AF33-084D678E1FD4}" type="presParOf" srcId="{7CA43932-DE27-4F8E-AFAB-5058030DFAB4}" destId="{BCF8176A-F6AA-4DDE-83E9-9E4233A1697E}" srcOrd="0" destOrd="0" presId="urn:microsoft.com/office/officeart/2005/8/layout/hierarchy2"/>
    <dgm:cxn modelId="{7774D4B3-0290-40E5-86FB-C2502B87A215}" type="presParOf" srcId="{BCF8176A-F6AA-4DDE-83E9-9E4233A1697E}" destId="{7550DC90-2369-469C-B516-4B1A72590133}" srcOrd="0" destOrd="0" presId="urn:microsoft.com/office/officeart/2005/8/layout/hierarchy2"/>
    <dgm:cxn modelId="{1FF2C448-C08F-4034-B7BC-6C130A375C3A}" type="presParOf" srcId="{7CA43932-DE27-4F8E-AFAB-5058030DFAB4}" destId="{46A9A11F-3DD1-43F3-AF22-C9A8C4477BF0}" srcOrd="1" destOrd="0" presId="urn:microsoft.com/office/officeart/2005/8/layout/hierarchy2"/>
    <dgm:cxn modelId="{6C5BA622-BE56-4B25-9F8D-1645C0CF10C4}" type="presParOf" srcId="{46A9A11F-3DD1-43F3-AF22-C9A8C4477BF0}" destId="{CB349404-E9AE-4B74-9EEE-DB0DB0086B16}" srcOrd="0" destOrd="0" presId="urn:microsoft.com/office/officeart/2005/8/layout/hierarchy2"/>
    <dgm:cxn modelId="{AE20279A-BDA0-4F78-8E78-FD30321F2FEA}" type="presParOf" srcId="{46A9A11F-3DD1-43F3-AF22-C9A8C4477BF0}" destId="{57FA4CA2-1658-4B0A-9720-3682CD915069}" srcOrd="1" destOrd="0" presId="urn:microsoft.com/office/officeart/2005/8/layout/hierarchy2"/>
    <dgm:cxn modelId="{3468D578-82E5-405E-8834-6C5CFF487134}" type="presParOf" srcId="{7CA43932-DE27-4F8E-AFAB-5058030DFAB4}" destId="{D7C88E49-2C54-42C4-8E1A-2F8DEAB572FF}" srcOrd="2" destOrd="0" presId="urn:microsoft.com/office/officeart/2005/8/layout/hierarchy2"/>
    <dgm:cxn modelId="{233C21C9-E105-43E7-BA2A-AF3E6FC78406}" type="presParOf" srcId="{D7C88E49-2C54-42C4-8E1A-2F8DEAB572FF}" destId="{01968FF6-A710-4AFA-9472-788BD6E22A6C}" srcOrd="0" destOrd="0" presId="urn:microsoft.com/office/officeart/2005/8/layout/hierarchy2"/>
    <dgm:cxn modelId="{6EFC4665-ACFC-4BB3-BE08-A44A7D6EC5F3}" type="presParOf" srcId="{7CA43932-DE27-4F8E-AFAB-5058030DFAB4}" destId="{E260B093-992A-4E9D-8111-DC313C4E4EAF}" srcOrd="3" destOrd="0" presId="urn:microsoft.com/office/officeart/2005/8/layout/hierarchy2"/>
    <dgm:cxn modelId="{47C08F3B-0328-42C2-8160-B8ECF6D2CC5F}" type="presParOf" srcId="{E260B093-992A-4E9D-8111-DC313C4E4EAF}" destId="{AD66BC5E-465C-4ADD-9696-3A50C4CC3D41}" srcOrd="0" destOrd="0" presId="urn:microsoft.com/office/officeart/2005/8/layout/hierarchy2"/>
    <dgm:cxn modelId="{8D34BAE6-A65B-4F50-9EF6-6E076BA392EB}" type="presParOf" srcId="{E260B093-992A-4E9D-8111-DC313C4E4EAF}" destId="{84F8D183-38B7-4FE5-9972-D90D976009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0E71AB-43F3-48F5-8870-18F1734AF767}">
      <dsp:nvSpPr>
        <dsp:cNvPr id="0" name=""/>
        <dsp:cNvSpPr/>
      </dsp:nvSpPr>
      <dsp:spPr>
        <a:xfrm>
          <a:off x="82837" y="1029814"/>
          <a:ext cx="1959967" cy="979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/>
            <a:t>BUDAYA</a:t>
          </a:r>
          <a:endParaRPr lang="en-US" sz="4200" b="1" kern="1200" dirty="0"/>
        </a:p>
      </dsp:txBody>
      <dsp:txXfrm>
        <a:off x="82837" y="1029814"/>
        <a:ext cx="1959967" cy="979983"/>
      </dsp:txXfrm>
    </dsp:sp>
    <dsp:sp modelId="{BCF8176A-F6AA-4DDE-83E9-9E4233A1697E}">
      <dsp:nvSpPr>
        <dsp:cNvPr id="0" name=""/>
        <dsp:cNvSpPr/>
      </dsp:nvSpPr>
      <dsp:spPr>
        <a:xfrm rot="19249264">
          <a:off x="1941023" y="1204628"/>
          <a:ext cx="905424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905424" y="2917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249264">
        <a:off x="2371100" y="1211172"/>
        <a:ext cx="45271" cy="45271"/>
      </dsp:txXfrm>
    </dsp:sp>
    <dsp:sp modelId="{CB349404-E9AE-4B74-9EEE-DB0DB0086B16}">
      <dsp:nvSpPr>
        <dsp:cNvPr id="0" name=""/>
        <dsp:cNvSpPr/>
      </dsp:nvSpPr>
      <dsp:spPr>
        <a:xfrm>
          <a:off x="2744668" y="457817"/>
          <a:ext cx="1959967" cy="979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/>
            <a:t>Budi</a:t>
          </a:r>
          <a:endParaRPr lang="en-US" sz="4200" b="1" kern="1200" dirty="0"/>
        </a:p>
      </dsp:txBody>
      <dsp:txXfrm>
        <a:off x="2744668" y="457817"/>
        <a:ext cx="1959967" cy="979983"/>
      </dsp:txXfrm>
    </dsp:sp>
    <dsp:sp modelId="{D7C88E49-2C54-42C4-8E1A-2F8DEAB572FF}">
      <dsp:nvSpPr>
        <dsp:cNvPr id="0" name=""/>
        <dsp:cNvSpPr/>
      </dsp:nvSpPr>
      <dsp:spPr>
        <a:xfrm rot="2365969">
          <a:off x="1939273" y="1779515"/>
          <a:ext cx="909640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909640" y="2917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365969">
        <a:off x="2371352" y="1785954"/>
        <a:ext cx="45482" cy="45482"/>
      </dsp:txXfrm>
    </dsp:sp>
    <dsp:sp modelId="{AD66BC5E-465C-4ADD-9696-3A50C4CC3D41}">
      <dsp:nvSpPr>
        <dsp:cNvPr id="0" name=""/>
        <dsp:cNvSpPr/>
      </dsp:nvSpPr>
      <dsp:spPr>
        <a:xfrm>
          <a:off x="2745382" y="1607593"/>
          <a:ext cx="1959967" cy="979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err="1" smtClean="0"/>
            <a:t>Daya</a:t>
          </a:r>
          <a:endParaRPr lang="en-US" sz="4200" b="1" kern="1200" dirty="0"/>
        </a:p>
      </dsp:txBody>
      <dsp:txXfrm>
        <a:off x="2745382" y="1607593"/>
        <a:ext cx="1959967" cy="979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00505" y="0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694EFEC7-4104-4A64-8C0C-06453190C0AA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00505" y="6536528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588EC258-F188-4A49-91BA-852B71C8A0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00505" y="0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2641B243-6EAA-4A0A-8A95-51A3825D08A6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515938"/>
            <a:ext cx="3729038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1074" y="3268861"/>
            <a:ext cx="7768590" cy="3096816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00505" y="6536528"/>
            <a:ext cx="4207986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A31840D0-214B-4D54-9E31-0F80C0E32E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04B9-621D-4F65-BD45-24A73876F401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67DC-EF03-47BE-8C5C-2E280B773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4200" y="1"/>
            <a:ext cx="2971800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Manusia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Kebudayaan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1661834"/>
            <a:ext cx="9080500" cy="461664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 smtClean="0"/>
              <a:t>Pengertian</a:t>
            </a:r>
            <a:r>
              <a:rPr lang="en-US" sz="2800" b="1" dirty="0" smtClean="0"/>
              <a:t>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 smtClean="0"/>
              <a:t>Perwujudan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 smtClean="0"/>
              <a:t>Subsanti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Budaya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 smtClean="0"/>
              <a:t>Sifat-sifat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Budaya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 smtClean="0"/>
              <a:t>Manusia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Pencipta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Pengguna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 smtClean="0"/>
              <a:t>Problematika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err="1" smtClean="0"/>
              <a:t>Perubahan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91251" y="-152399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1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18101" y="228600"/>
            <a:ext cx="454025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/>
              <a:t>Problematika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8050" y="990601"/>
            <a:ext cx="697538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Beberapa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Problematika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lain 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752601"/>
            <a:ext cx="7759700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Hambatan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berkaitan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   </a:t>
            </a:r>
          </a:p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pandangan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kepercayaan</a:t>
            </a:r>
            <a:r>
              <a:rPr lang="en-US" sz="24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Hambatan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berkaitan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prebedaan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persepsi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pandang</a:t>
            </a:r>
            <a:r>
              <a:rPr lang="en-US" sz="24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Hambatan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berkaitan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 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psikologi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kejiwaan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Masyarakat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komunikasi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luar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Sikap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tradisionalisme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berprasangka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buruk</a:t>
            </a:r>
            <a:endParaRPr lang="en-US" sz="2400" b="1" dirty="0" smtClean="0"/>
          </a:p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hal-hal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baru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Sikap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Etnosentrisme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Perkembangan</a:t>
            </a:r>
            <a:r>
              <a:rPr lang="en-US" sz="2400" b="1" dirty="0" smtClean="0"/>
              <a:t> IPTEK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 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seringkali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disalahgnakan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5080" y="533400"/>
            <a:ext cx="377353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Perubahan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7850" y="1143001"/>
            <a:ext cx="734695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Sedikitnya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lima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yang 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penyebab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: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7850" y="2209801"/>
            <a:ext cx="8585200" cy="39010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50" b="1" dirty="0" err="1" smtClean="0">
                <a:solidFill>
                  <a:schemeClr val="tx1"/>
                </a:solidFill>
              </a:rPr>
              <a:t>Perubahan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lingkungan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alam</a:t>
            </a:r>
            <a:endParaRPr lang="en-US" sz="2250" b="1" dirty="0" smtClean="0">
              <a:solidFill>
                <a:schemeClr val="tx1"/>
              </a:solidFill>
            </a:endParaRPr>
          </a:p>
          <a:p>
            <a:pPr marL="225425" indent="-225425">
              <a:buFont typeface="Wingdings" pitchFamily="2" charset="2"/>
              <a:buChar char="Ø"/>
            </a:pPr>
            <a:r>
              <a:rPr lang="en-US" sz="2250" b="1" dirty="0" err="1" smtClean="0">
                <a:solidFill>
                  <a:schemeClr val="tx1"/>
                </a:solidFill>
              </a:rPr>
              <a:t>Perubahan</a:t>
            </a:r>
            <a:r>
              <a:rPr lang="en-US" sz="2250" b="1" dirty="0" smtClean="0">
                <a:solidFill>
                  <a:schemeClr val="tx1"/>
                </a:solidFill>
              </a:rPr>
              <a:t> yang </a:t>
            </a:r>
            <a:r>
              <a:rPr lang="en-US" sz="2250" b="1" dirty="0" err="1" smtClean="0">
                <a:solidFill>
                  <a:schemeClr val="tx1"/>
                </a:solidFill>
              </a:rPr>
              <a:t>disebabkan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adanya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kontak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dengan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suatu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kelompok</a:t>
            </a:r>
            <a:r>
              <a:rPr lang="en-US" sz="2250" b="1" dirty="0" smtClean="0">
                <a:solidFill>
                  <a:schemeClr val="tx1"/>
                </a:solidFill>
              </a:rPr>
              <a:t>  </a:t>
            </a:r>
            <a:r>
              <a:rPr lang="en-US" sz="2250" b="1" dirty="0" smtClean="0">
                <a:solidFill>
                  <a:schemeClr val="tx1"/>
                </a:solidFill>
              </a:rPr>
              <a:t>lain</a:t>
            </a:r>
          </a:p>
          <a:p>
            <a:pPr>
              <a:buFont typeface="Wingdings" pitchFamily="2" charset="2"/>
              <a:buChar char="Ø"/>
            </a:pPr>
            <a:r>
              <a:rPr lang="en-US" sz="2250" b="1" dirty="0" err="1" smtClean="0">
                <a:solidFill>
                  <a:schemeClr val="tx1"/>
                </a:solidFill>
              </a:rPr>
              <a:t>Perubahan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karena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adanya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penemuan</a:t>
            </a:r>
            <a:r>
              <a:rPr lang="en-US" sz="2250" b="1" dirty="0" smtClean="0">
                <a:solidFill>
                  <a:schemeClr val="tx1"/>
                </a:solidFill>
              </a:rPr>
              <a:t> (discovery)</a:t>
            </a:r>
          </a:p>
          <a:p>
            <a:pPr>
              <a:buFont typeface="Wingdings" pitchFamily="2" charset="2"/>
              <a:buChar char="Ø"/>
            </a:pPr>
            <a:r>
              <a:rPr lang="en-US" sz="2250" b="1" dirty="0" err="1" smtClean="0">
                <a:solidFill>
                  <a:schemeClr val="tx1"/>
                </a:solidFill>
              </a:rPr>
              <a:t>Perubahan</a:t>
            </a:r>
            <a:r>
              <a:rPr lang="en-US" sz="2250" b="1" dirty="0" smtClean="0">
                <a:solidFill>
                  <a:schemeClr val="tx1"/>
                </a:solidFill>
              </a:rPr>
              <a:t> yang </a:t>
            </a:r>
            <a:r>
              <a:rPr lang="en-US" sz="2250" b="1" dirty="0" err="1" smtClean="0">
                <a:solidFill>
                  <a:schemeClr val="tx1"/>
                </a:solidFill>
              </a:rPr>
              <a:t>terjadi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karena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suatu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masyarakat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</a:p>
          <a:p>
            <a:pPr marL="225425" indent="-225425"/>
            <a:r>
              <a:rPr lang="en-US" sz="2250" b="1" dirty="0" smtClean="0">
                <a:solidFill>
                  <a:schemeClr val="tx1"/>
                </a:solidFill>
              </a:rPr>
              <a:t>    </a:t>
            </a:r>
            <a:r>
              <a:rPr lang="en-US" sz="2250" b="1" dirty="0" err="1" smtClean="0">
                <a:solidFill>
                  <a:schemeClr val="tx1"/>
                </a:solidFill>
              </a:rPr>
              <a:t>atau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bangsa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mengadobsi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beberapa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elemen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kebudayaan</a:t>
            </a:r>
            <a:r>
              <a:rPr lang="en-US" sz="2250" b="1" dirty="0" smtClean="0">
                <a:solidFill>
                  <a:schemeClr val="tx1"/>
                </a:solidFill>
              </a:rPr>
              <a:t> material </a:t>
            </a:r>
            <a:r>
              <a:rPr lang="en-US" sz="2250" b="1" dirty="0" smtClean="0">
                <a:solidFill>
                  <a:schemeClr val="tx1"/>
                </a:solidFill>
              </a:rPr>
              <a:t>yang </a:t>
            </a:r>
            <a:r>
              <a:rPr lang="en-US" sz="2250" b="1" dirty="0" err="1" smtClean="0">
                <a:solidFill>
                  <a:schemeClr val="tx1"/>
                </a:solidFill>
              </a:rPr>
              <a:t>telah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di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kembangkan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oleh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bangsa</a:t>
            </a:r>
            <a:r>
              <a:rPr lang="en-US" sz="2250" b="1" dirty="0" smtClean="0">
                <a:solidFill>
                  <a:schemeClr val="tx1"/>
                </a:solidFill>
              </a:rPr>
              <a:t> lain </a:t>
            </a:r>
            <a:r>
              <a:rPr lang="en-US" sz="2250" b="1" dirty="0" err="1" smtClean="0">
                <a:solidFill>
                  <a:schemeClr val="tx1"/>
                </a:solidFill>
              </a:rPr>
              <a:t>di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tempat</a:t>
            </a:r>
            <a:r>
              <a:rPr lang="en-US" sz="2250" b="1" dirty="0" smtClean="0">
                <a:solidFill>
                  <a:schemeClr val="tx1"/>
                </a:solidFill>
              </a:rPr>
              <a:t> lain.</a:t>
            </a:r>
          </a:p>
          <a:p>
            <a:pPr marL="225425" indent="-225425">
              <a:buFont typeface="Wingdings" pitchFamily="2" charset="2"/>
              <a:buChar char="Ø"/>
            </a:pPr>
            <a:r>
              <a:rPr lang="en-US" sz="2250" b="1" dirty="0" err="1" smtClean="0">
                <a:solidFill>
                  <a:schemeClr val="tx1"/>
                </a:solidFill>
              </a:rPr>
              <a:t>Perubahan</a:t>
            </a:r>
            <a:r>
              <a:rPr lang="en-US" sz="2250" b="1" dirty="0" smtClean="0">
                <a:solidFill>
                  <a:schemeClr val="tx1"/>
                </a:solidFill>
              </a:rPr>
              <a:t> yang </a:t>
            </a:r>
            <a:r>
              <a:rPr lang="en-US" sz="2250" b="1" dirty="0" err="1" smtClean="0">
                <a:solidFill>
                  <a:schemeClr val="tx1"/>
                </a:solidFill>
              </a:rPr>
              <a:t>terjadi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karena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suatu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bangsa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memodifikasi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cara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hidupnya</a:t>
            </a:r>
            <a:r>
              <a:rPr lang="en-US" sz="2250" b="1" dirty="0" smtClean="0">
                <a:solidFill>
                  <a:schemeClr val="tx1"/>
                </a:solidFill>
              </a:rPr>
              <a:t>  </a:t>
            </a:r>
            <a:r>
              <a:rPr lang="en-US" sz="2250" b="1" dirty="0" err="1" smtClean="0">
                <a:solidFill>
                  <a:schemeClr val="tx1"/>
                </a:solidFill>
              </a:rPr>
              <a:t>dengan</a:t>
            </a:r>
            <a:r>
              <a:rPr lang="en-US" sz="2250" b="1" dirty="0" smtClean="0">
                <a:solidFill>
                  <a:schemeClr val="tx1"/>
                </a:solidFill>
              </a:rPr>
              <a:t>  </a:t>
            </a:r>
            <a:r>
              <a:rPr lang="en-US" sz="2250" b="1" dirty="0" err="1" smtClean="0">
                <a:solidFill>
                  <a:schemeClr val="tx1"/>
                </a:solidFill>
              </a:rPr>
              <a:t>Mengadopsi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suatu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pengetahuan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atau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kepercayaan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baru,atau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karena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perubahan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dalam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pandangan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hidup</a:t>
            </a:r>
            <a:r>
              <a:rPr lang="en-US" sz="2250" b="1" dirty="0" smtClean="0">
                <a:solidFill>
                  <a:schemeClr val="tx1"/>
                </a:solidFill>
              </a:rPr>
              <a:t>  </a:t>
            </a:r>
            <a:r>
              <a:rPr lang="en-US" sz="2250" b="1" dirty="0" err="1" smtClean="0">
                <a:solidFill>
                  <a:schemeClr val="tx1"/>
                </a:solidFill>
              </a:rPr>
              <a:t>dan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konsepsinya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tentang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realitas</a:t>
            </a:r>
            <a:r>
              <a:rPr lang="en-US" sz="2250" b="1" dirty="0" smtClean="0">
                <a:solidFill>
                  <a:schemeClr val="tx1"/>
                </a:solidFill>
              </a:rPr>
              <a:t> </a:t>
            </a:r>
            <a:r>
              <a:rPr lang="en-US" sz="2250" b="1" dirty="0" err="1" smtClean="0">
                <a:solidFill>
                  <a:schemeClr val="tx1"/>
                </a:solidFill>
              </a:rPr>
              <a:t>hidup</a:t>
            </a:r>
            <a:endParaRPr lang="en-US" sz="225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7850" y="304801"/>
            <a:ext cx="478790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PENGERTIAN</a:t>
            </a:r>
            <a:r>
              <a:rPr lang="en-US" sz="2800" dirty="0" smtClean="0"/>
              <a:t> </a:t>
            </a:r>
            <a:r>
              <a:rPr lang="en-US" sz="2800" b="1" dirty="0"/>
              <a:t>K</a:t>
            </a:r>
            <a:r>
              <a:rPr lang="en-US" sz="2800" b="1" dirty="0" smtClean="0"/>
              <a:t>EBUDAYAAN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400" y="3429000"/>
            <a:ext cx="122354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err="1" smtClean="0"/>
              <a:t>Sanskerta</a:t>
            </a:r>
            <a:endParaRPr lang="en-US" sz="2000" b="1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577850" y="990600"/>
          <a:ext cx="470535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21450" y="2438400"/>
            <a:ext cx="239395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Cinta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Karsa</a:t>
            </a:r>
            <a:r>
              <a:rPr lang="en-US" sz="2000" b="1" dirty="0" smtClean="0"/>
              <a:t>, Rasa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0400" y="4267200"/>
            <a:ext cx="13208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B</a:t>
            </a:r>
            <a:r>
              <a:rPr lang="en-US" sz="2000" b="1" dirty="0" err="1" smtClean="0"/>
              <a:t>udayah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0400" y="5105400"/>
            <a:ext cx="13208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Budhi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0400" y="6001972"/>
            <a:ext cx="13208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Budi/</a:t>
            </a:r>
            <a:r>
              <a:rPr lang="en-US" sz="2000" b="1" dirty="0" err="1" smtClean="0"/>
              <a:t>akal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93950" y="3897868"/>
            <a:ext cx="96014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Inggris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93950" y="4659868"/>
            <a:ext cx="96564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Culture</a:t>
            </a:r>
            <a:endParaRPr lang="en-US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930581" y="3162234"/>
            <a:ext cx="381000" cy="1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945698" y="4837840"/>
            <a:ext cx="381000" cy="1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929721" y="5752240"/>
            <a:ext cx="381000" cy="1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950083" y="4043884"/>
            <a:ext cx="381000" cy="1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2222500" y="3225800"/>
            <a:ext cx="838200" cy="33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692400" y="4457634"/>
            <a:ext cx="228600" cy="1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TextBox 25"/>
          <p:cNvSpPr txBox="1"/>
          <p:nvPr/>
        </p:nvSpPr>
        <p:spPr>
          <a:xfrm>
            <a:off x="4044950" y="4114800"/>
            <a:ext cx="90805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Latin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80930" y="4876800"/>
            <a:ext cx="86350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/>
              <a:t>Colera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44950" y="5754468"/>
            <a:ext cx="487045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Mengolah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Mengerjakan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Menyuburkan</a:t>
            </a:r>
            <a:r>
              <a:rPr lang="en-US" sz="2000" b="1" dirty="0" smtClean="0"/>
              <a:t>, </a:t>
            </a:r>
          </a:p>
          <a:p>
            <a:r>
              <a:rPr lang="en-US" sz="2000" b="1" dirty="0" smtClean="0"/>
              <a:t>Mengembangkan Tanah</a:t>
            </a:r>
            <a:endParaRPr lang="en-US" sz="2000" b="1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559050" y="2957052"/>
            <a:ext cx="14859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222750" y="4648134"/>
            <a:ext cx="304800" cy="1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305300" y="5562534"/>
            <a:ext cx="304800" cy="1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283200" y="1905000"/>
            <a:ext cx="123825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283200" y="2804652"/>
            <a:ext cx="123825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0851" y="228601"/>
            <a:ext cx="3771289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/>
              <a:t>Pengertian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</a:t>
            </a:r>
          </a:p>
          <a:p>
            <a:r>
              <a:rPr lang="en-US" sz="2800" b="1" dirty="0" err="1" smtClean="0"/>
              <a:t>menurut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beberapa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ahli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1371600"/>
            <a:ext cx="61087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E. B. </a:t>
            </a:r>
            <a:r>
              <a:rPr lang="en-US" sz="2400" b="1" dirty="0" err="1" smtClean="0">
                <a:solidFill>
                  <a:srgbClr val="FF0000"/>
                </a:solidFill>
              </a:rPr>
              <a:t>Tylor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keseluruhan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kompleks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Pengetahuan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kepercayaan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kesenian</a:t>
            </a:r>
            <a:r>
              <a:rPr lang="en-US" sz="2400" b="1" dirty="0" smtClean="0"/>
              <a:t>, moral, </a:t>
            </a:r>
            <a:r>
              <a:rPr lang="en-US" sz="2400" b="1" dirty="0" err="1" smtClean="0"/>
              <a:t>keilmuan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Adat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istiadat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yang lain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kebiasaan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yang </a:t>
            </a:r>
            <a:r>
              <a:rPr lang="en-US" sz="2400" b="1" dirty="0" err="1" smtClean="0"/>
              <a:t>didapat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anggota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</a:t>
            </a:r>
            <a:r>
              <a:rPr lang="en-US" sz="2000" b="1" dirty="0" err="1" smtClean="0"/>
              <a:t>t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4343400"/>
            <a:ext cx="61087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R. Linton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kebuyaan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dipandang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konfigurasi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laku</a:t>
            </a:r>
            <a:r>
              <a:rPr lang="en-US" sz="2400" b="1" dirty="0" smtClean="0"/>
              <a:t>  yang </a:t>
            </a:r>
            <a:r>
              <a:rPr lang="en-US" sz="2400" b="1" dirty="0" err="1" smtClean="0"/>
              <a:t>dipelajari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laku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dipelajari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Unsur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pembentuknya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didukung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diteruskan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anggota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lainny</a:t>
            </a:r>
            <a:r>
              <a:rPr lang="en-US" sz="2000" b="1" dirty="0" err="1" smtClean="0"/>
              <a:t>a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050" y="990600"/>
            <a:ext cx="47879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Koentjoroningrat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mengartikan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keseluruhan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gagasan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milik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belajar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8050" y="2971800"/>
            <a:ext cx="47879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Selo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Soemardjan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Soelaeman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Soemardi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mengatakan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cipta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08050" y="4953001"/>
            <a:ext cx="47879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Herkovits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 yang </a:t>
            </a:r>
            <a:r>
              <a:rPr lang="en-US" sz="2400" b="1" dirty="0" err="1" smtClean="0"/>
              <a:t>diciptakan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26150" y="3875544"/>
            <a:ext cx="354965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demikian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menyangkut</a:t>
            </a:r>
            <a:endParaRPr lang="en-US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 err="1" smtClean="0"/>
              <a:t>keseluruhan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material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 non-material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99300" y="533401"/>
            <a:ext cx="18161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Lanjutan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4342" y="304801"/>
            <a:ext cx="34390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Perwujudan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066801"/>
            <a:ext cx="76755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Koentjoroningrat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mengemukakan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digolongkan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wujut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: </a:t>
            </a:r>
            <a:endParaRPr lang="en-US" sz="2400" b="1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1403350" y="2209800"/>
            <a:ext cx="8172450" cy="40386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1" y="2554070"/>
            <a:ext cx="718185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Wujud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kompleks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ide-ide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gagasan</a:t>
            </a:r>
            <a:r>
              <a:rPr lang="en-US" sz="2400" b="1" dirty="0" smtClean="0"/>
              <a:t>, </a:t>
            </a:r>
          </a:p>
          <a:p>
            <a:r>
              <a:rPr lang="en-US" sz="2400" b="1" dirty="0" err="1" smtClean="0"/>
              <a:t>nilai-nilai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norma-nprma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peraturan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886201"/>
            <a:ext cx="718185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Wujud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kompleks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aktivitas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tindakan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berpola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5181601"/>
            <a:ext cx="718185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Wujud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benda-benda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1050" y="228601"/>
            <a:ext cx="372936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Substansi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Isi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Budaya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0200" y="1447801"/>
            <a:ext cx="57785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/>
              <a:t>Substansi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wujud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abstrak</a:t>
            </a:r>
            <a:r>
              <a:rPr lang="en-US" sz="2800" b="1" dirty="0" smtClean="0"/>
              <a:t> </a:t>
            </a:r>
          </a:p>
          <a:p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segala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macam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gagasan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manusia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yangbermunculan</a:t>
            </a:r>
            <a:r>
              <a:rPr lang="en-US" sz="2800" b="1" dirty="0" smtClean="0"/>
              <a:t> </a:t>
            </a:r>
          </a:p>
          <a:p>
            <a:r>
              <a:rPr lang="en-US" sz="2800" b="1" dirty="0" err="1" smtClean="0"/>
              <a:t>Didalam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sendiri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Yaitu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bentuk</a:t>
            </a:r>
            <a:r>
              <a:rPr lang="en-US" sz="2800" b="1" dirty="0" smtClean="0"/>
              <a:t>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5950" y="3951744"/>
            <a:ext cx="37973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Pengetahuan</a:t>
            </a:r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err="1" smtClean="0"/>
              <a:t>Nilai</a:t>
            </a:r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err="1" smtClean="0"/>
              <a:t>Pandangan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Hidup</a:t>
            </a:r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err="1" smtClean="0"/>
              <a:t>Kepercayaan</a:t>
            </a:r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err="1" smtClean="0"/>
              <a:t>Persepsi</a:t>
            </a:r>
            <a:endParaRPr lang="en-US" sz="2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err="1" smtClean="0"/>
              <a:t>Etos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751" y="228600"/>
            <a:ext cx="312329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/>
              <a:t>Sifat</a:t>
            </a:r>
            <a:r>
              <a:rPr lang="en-US" sz="2800" b="1" dirty="0" smtClean="0"/>
              <a:t> –</a:t>
            </a:r>
            <a:r>
              <a:rPr lang="en-US" sz="2800" b="1" dirty="0" err="1" smtClean="0"/>
              <a:t>Sifat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Budaya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742950" y="838200"/>
            <a:ext cx="8915400" cy="57150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4995" y="1066800"/>
            <a:ext cx="7516673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</a:rPr>
              <a:t>Budaya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terwujud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tersalurkan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perilaku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manusia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</a:rPr>
              <a:t>Budaya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terlebih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dahulu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daripada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lahirnya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</a:t>
            </a:r>
            <a:r>
              <a:rPr lang="en-US" sz="2400" b="1" dirty="0" err="1" smtClean="0">
                <a:solidFill>
                  <a:schemeClr val="tx1"/>
                </a:solidFill>
              </a:rPr>
              <a:t>suatu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generasi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Tertentu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tidak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mati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</a:t>
            </a:r>
            <a:r>
              <a:rPr lang="en-US" sz="2400" b="1" dirty="0" err="1" smtClean="0">
                <a:solidFill>
                  <a:schemeClr val="tx1"/>
                </a:solidFill>
              </a:rPr>
              <a:t>habisnya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usia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generasi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bersangkutan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</a:rPr>
              <a:t>Budaya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diperlukan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oleh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manusia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wujudkan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tingkah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lakunya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</a:rPr>
              <a:t>Budaya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mencakup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aturan-aturan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</a:rPr>
              <a:t>bersikap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kewajiban-kewajiban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</a:rPr>
              <a:t>Tindakan-tindakan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diterima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ditolak</a:t>
            </a:r>
            <a:r>
              <a:rPr lang="en-US" sz="2400" b="1" dirty="0" smtClean="0">
                <a:solidFill>
                  <a:schemeClr val="tx1"/>
                </a:solidFill>
              </a:rPr>
              <a:t> ,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</a:rPr>
              <a:t>tindakan-tindakan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dilarang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</a:rPr>
              <a:t>Tindakan-tindakan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diizinkan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8650" y="685801"/>
            <a:ext cx="59436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</a:rPr>
              <a:t>Manusia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Sebagai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Pencipta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Pengguna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Kebudayaan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42950" y="2209800"/>
            <a:ext cx="8420100" cy="4038600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7079" y="2819400"/>
            <a:ext cx="7285572" cy="28931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chemeClr val="tx1"/>
                </a:solidFill>
              </a:rPr>
              <a:t>Ada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hubungan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dialektika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antara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manusia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dan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kebudayaan</a:t>
            </a:r>
            <a:r>
              <a:rPr lang="en-US" sz="2600" b="1" dirty="0" smtClean="0">
                <a:solidFill>
                  <a:schemeClr val="tx1"/>
                </a:solidFill>
              </a:rPr>
              <a:t> . </a:t>
            </a:r>
            <a:r>
              <a:rPr lang="en-US" sz="2600" b="1" dirty="0" err="1" smtClean="0">
                <a:solidFill>
                  <a:schemeClr val="tx1"/>
                </a:solidFill>
              </a:rPr>
              <a:t>Kebudayaan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adalah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produk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manusia</a:t>
            </a:r>
            <a:r>
              <a:rPr lang="en-US" sz="2600" b="1" dirty="0" smtClean="0">
                <a:solidFill>
                  <a:schemeClr val="tx1"/>
                </a:solidFill>
              </a:rPr>
              <a:t>, </a:t>
            </a:r>
            <a:r>
              <a:rPr lang="en-US" sz="2600" b="1" dirty="0" err="1" smtClean="0">
                <a:solidFill>
                  <a:schemeClr val="tx1"/>
                </a:solidFill>
              </a:rPr>
              <a:t>namun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manusia</a:t>
            </a:r>
            <a:r>
              <a:rPr lang="en-US" sz="2600" b="1" dirty="0" smtClean="0">
                <a:solidFill>
                  <a:schemeClr val="tx1"/>
                </a:solidFill>
              </a:rPr>
              <a:t>  </a:t>
            </a:r>
            <a:r>
              <a:rPr lang="en-US" sz="2600" b="1" dirty="0" err="1" smtClean="0">
                <a:solidFill>
                  <a:schemeClr val="tx1"/>
                </a:solidFill>
              </a:rPr>
              <a:t>itu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sendiri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adalah</a:t>
            </a:r>
            <a:r>
              <a:rPr lang="en-US" sz="2600" b="1" dirty="0" smtClean="0">
                <a:solidFill>
                  <a:schemeClr val="tx1"/>
                </a:solidFill>
              </a:rPr>
              <a:t>  </a:t>
            </a:r>
            <a:r>
              <a:rPr lang="en-US" sz="2600" b="1" dirty="0" err="1" smtClean="0">
                <a:solidFill>
                  <a:schemeClr val="tx1"/>
                </a:solidFill>
              </a:rPr>
              <a:t>Produk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kebudayaan</a:t>
            </a:r>
            <a:r>
              <a:rPr lang="en-US" sz="2600" b="1" dirty="0" smtClean="0">
                <a:solidFill>
                  <a:schemeClr val="tx1"/>
                </a:solidFill>
              </a:rPr>
              <a:t>. </a:t>
            </a:r>
            <a:r>
              <a:rPr lang="en-US" sz="2600" b="1" dirty="0" err="1" smtClean="0">
                <a:solidFill>
                  <a:schemeClr val="tx1"/>
                </a:solidFill>
              </a:rPr>
              <a:t>Dengan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kata</a:t>
            </a:r>
            <a:r>
              <a:rPr lang="en-US" sz="2600" b="1" dirty="0" smtClean="0">
                <a:solidFill>
                  <a:schemeClr val="tx1"/>
                </a:solidFill>
              </a:rPr>
              <a:t> lain , </a:t>
            </a:r>
            <a:r>
              <a:rPr lang="en-US" sz="2600" b="1" dirty="0" err="1" smtClean="0">
                <a:solidFill>
                  <a:schemeClr val="tx1"/>
                </a:solidFill>
              </a:rPr>
              <a:t>kebudayaan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ada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karena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ada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manusia</a:t>
            </a:r>
            <a:r>
              <a:rPr lang="en-US" sz="2600" b="1" dirty="0" smtClean="0">
                <a:solidFill>
                  <a:schemeClr val="tx1"/>
                </a:solidFill>
              </a:rPr>
              <a:t>  yang </a:t>
            </a:r>
            <a:r>
              <a:rPr lang="en-US" sz="2600" b="1" dirty="0" err="1" smtClean="0">
                <a:solidFill>
                  <a:schemeClr val="tx1"/>
                </a:solidFill>
              </a:rPr>
              <a:t>menghasilkannya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dan</a:t>
            </a:r>
            <a:r>
              <a:rPr lang="en-US" sz="2600" b="1" dirty="0" smtClean="0">
                <a:solidFill>
                  <a:schemeClr val="tx1"/>
                </a:solidFill>
              </a:rPr>
              <a:t>  </a:t>
            </a:r>
            <a:r>
              <a:rPr lang="en-US" sz="2600" b="1" dirty="0" err="1" smtClean="0">
                <a:solidFill>
                  <a:schemeClr val="tx1"/>
                </a:solidFill>
              </a:rPr>
              <a:t>manusia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hidup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di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tengah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kebudayaan</a:t>
            </a:r>
            <a:r>
              <a:rPr lang="en-US" sz="2600" b="1" dirty="0" smtClean="0">
                <a:solidFill>
                  <a:schemeClr val="tx1"/>
                </a:solidFill>
              </a:rPr>
              <a:t> yang </a:t>
            </a:r>
            <a:r>
              <a:rPr lang="en-US" sz="2600" b="1" dirty="0" err="1" smtClean="0">
                <a:solidFill>
                  <a:schemeClr val="tx1"/>
                </a:solidFill>
              </a:rPr>
              <a:t>di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hasilkannya</a:t>
            </a:r>
            <a:r>
              <a:rPr lang="en-US" sz="26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001" y="762000"/>
            <a:ext cx="577106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/>
              <a:t>Dialektika</a:t>
            </a:r>
            <a:r>
              <a:rPr lang="en-US" sz="2400" b="1" dirty="0" smtClean="0"/>
              <a:t> fundamental </a:t>
            </a:r>
            <a:r>
              <a:rPr lang="en-US" sz="2800" b="1" dirty="0" err="1" smtClean="0"/>
              <a:t>dari</a:t>
            </a:r>
            <a:r>
              <a:rPr lang="en-US" sz="2400" b="1" dirty="0" smtClean="0"/>
              <a:t> Peter L. Berger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33550" y="1676400"/>
            <a:ext cx="619125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Eksternalisasi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pencurahan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trus-menerus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melalui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aktivitas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mental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33550" y="3505201"/>
            <a:ext cx="619125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Tahab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objektivitas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tahab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aktivitas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menghasilkan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realita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objek</a:t>
            </a:r>
            <a:r>
              <a:rPr lang="en-US" sz="2400" b="1" dirty="0" smtClean="0"/>
              <a:t>, yang </a:t>
            </a:r>
            <a:r>
              <a:rPr lang="en-US" sz="2400" b="1" dirty="0" err="1" smtClean="0"/>
              <a:t>berada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5182" y="5029201"/>
            <a:ext cx="614961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Tahab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internalisasi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tahab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realitas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objektif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diserap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kembali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606</Words>
  <Application>Microsoft Office PowerPoint</Application>
  <PresentationFormat>A4 Paper (210x297 mm)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Kristin</cp:lastModifiedBy>
  <cp:revision>36</cp:revision>
  <dcterms:created xsi:type="dcterms:W3CDTF">2009-10-13T04:02:44Z</dcterms:created>
  <dcterms:modified xsi:type="dcterms:W3CDTF">2011-02-24T17:07:43Z</dcterms:modified>
</cp:coreProperties>
</file>