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6" r:id="rId2"/>
    <p:sldId id="280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6EB3-4DED-40D8-868B-0BDE6FDD75E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13367-2972-40D4-B394-3DBFCF06D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D9B60-846F-4B8F-BBC2-E71A1A1D4B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ush dir="u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C338F-DB65-4B7D-9AC8-64AEDF47E4D5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580F40-A6D1-40E3-9B22-4BFEF4293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sh dir="u"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Dan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Tokoh</a:t>
            </a:r>
            <a:r>
              <a:rPr lang="en-US" sz="2400" b="1" dirty="0" smtClean="0"/>
              <a:t> :	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Kerch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Crutch field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Ballachey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Fairchild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Horton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Hunt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69913" indent="-569913"/>
            <a:r>
              <a:rPr lang="en-US" dirty="0" smtClean="0"/>
              <a:t>B.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Ciri-Cirinya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kumpulan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lama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menciptakan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kesinambungan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pertahanan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endParaRPr lang="en-US" sz="24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Ciri-Cirinya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Fairchild,et.al.1980:52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Cumunity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masayrakat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lingkup</a:t>
            </a:r>
            <a:r>
              <a:rPr lang="en-US" b="1" dirty="0" smtClean="0"/>
              <a:t> yang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kecil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terikat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Prof. Dr.  </a:t>
            </a:r>
            <a:r>
              <a:rPr lang="en-US" b="1" dirty="0" err="1" smtClean="0"/>
              <a:t>Soerjono</a:t>
            </a:r>
            <a:r>
              <a:rPr lang="en-US" b="1" dirty="0" smtClean="0"/>
              <a:t> </a:t>
            </a:r>
            <a:r>
              <a:rPr lang="en-US" b="1" dirty="0" err="1" smtClean="0"/>
              <a:t>Soekanto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Cumunity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“</a:t>
            </a:r>
            <a:r>
              <a:rPr lang="en-US" b="1" dirty="0" err="1" smtClean="0"/>
              <a:t>masyarakat</a:t>
            </a:r>
            <a:r>
              <a:rPr lang="en-US" b="1" dirty="0" smtClean="0"/>
              <a:t>  </a:t>
            </a:r>
            <a:r>
              <a:rPr lang="en-US" b="1" dirty="0" err="1" smtClean="0"/>
              <a:t>setempat</a:t>
            </a:r>
            <a:r>
              <a:rPr lang="en-US" b="1" dirty="0" smtClean="0"/>
              <a:t>”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Kesimpulan</a:t>
            </a:r>
            <a:r>
              <a:rPr lang="en-US" b="1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Cumunity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wilayah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sosiL</a:t>
            </a:r>
            <a:r>
              <a:rPr lang="en-US" b="1" dirty="0" smtClean="0"/>
              <a:t> yang </a:t>
            </a:r>
            <a:r>
              <a:rPr lang="en-US" b="1" dirty="0" err="1" smtClean="0"/>
              <a:t>ditandai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(community)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ciri-cirinya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Wilayah</a:t>
            </a:r>
          </a:p>
          <a:p>
            <a:r>
              <a:rPr lang="en-US" sz="3200" dirty="0" err="1" smtClean="0"/>
              <a:t>Perasaan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ketergantungan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membutuhkan</a:t>
            </a:r>
            <a:r>
              <a:rPr lang="en-US" sz="3200" dirty="0" smtClean="0"/>
              <a:t> (community sentiment)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Unsur komunitas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Seperasaan</a:t>
            </a:r>
            <a:endParaRPr lang="en-US" sz="3600" dirty="0" smtClean="0"/>
          </a:p>
          <a:p>
            <a:r>
              <a:rPr lang="en-US" sz="3600" dirty="0" err="1" smtClean="0"/>
              <a:t>Sepenanggungan</a:t>
            </a:r>
            <a:endParaRPr lang="en-US" sz="3600" dirty="0" smtClean="0"/>
          </a:p>
          <a:p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memerlukan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sentiment 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Masyaarakat desa :</a:t>
            </a:r>
          </a:p>
          <a:p>
            <a:pPr>
              <a:buNone/>
            </a:pPr>
            <a:r>
              <a:rPr lang="en-US" smtClean="0"/>
              <a:t>	- kekeluargaan</a:t>
            </a:r>
          </a:p>
          <a:p>
            <a:pPr>
              <a:buNone/>
            </a:pPr>
            <a:r>
              <a:rPr lang="en-US" smtClean="0"/>
              <a:t>	- umumnya pertanian/nelayan</a:t>
            </a:r>
          </a:p>
          <a:p>
            <a:pPr>
              <a:buNone/>
            </a:pPr>
            <a:r>
              <a:rPr lang="en-US" smtClean="0"/>
              <a:t>	- uisa dan ketokohan sangat berperan</a:t>
            </a:r>
          </a:p>
          <a:p>
            <a:pPr>
              <a:buNone/>
            </a:pPr>
            <a:r>
              <a:rPr lang="en-US" smtClean="0"/>
              <a:t>	- mengutamakan kebutuhan pokok ( soerdjono soeakmto)</a:t>
            </a:r>
          </a:p>
          <a:p>
            <a:r>
              <a:rPr lang="en-US" smtClean="0"/>
              <a:t>Masyarakat Kota </a:t>
            </a:r>
          </a:p>
          <a:p>
            <a:pPr>
              <a:buNone/>
            </a:pPr>
            <a:r>
              <a:rPr lang="en-US" smtClean="0"/>
              <a:t>	- pembagian kerja (division of labor)</a:t>
            </a:r>
          </a:p>
          <a:p>
            <a:pPr>
              <a:buNone/>
            </a:pPr>
            <a:r>
              <a:rPr lang="en-US" smtClean="0"/>
              <a:t>	- saling ketergantungan karena perbedaan pekerjaan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Mayarakat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Kota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b="1" dirty="0" smtClean="0"/>
              <a:t>H. </a:t>
            </a:r>
            <a:r>
              <a:rPr lang="en-US" sz="2400" b="1" dirty="0" err="1" smtClean="0"/>
              <a:t>Booner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kelakuan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mempengaruhi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mengubah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memperbaiki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kelakuan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yang lain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sebaliknya</a:t>
            </a: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US" sz="2400" b="1" dirty="0" err="1" smtClean="0"/>
              <a:t>Gillin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Gillin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orang-orang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individual, </a:t>
            </a: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perorangan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US" sz="2400" b="1" dirty="0" err="1" smtClean="0"/>
              <a:t>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timbal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D. Interaksi Sosial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Imitasi</a:t>
            </a:r>
            <a:endParaRPr lang="en-US" sz="2400" b="1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Sugesti</a:t>
            </a:r>
            <a:endParaRPr lang="en-US" sz="2400" b="1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Identifikasi</a:t>
            </a:r>
            <a:endParaRPr lang="en-US" sz="2400" b="1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Simpati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Faktor-faktor yang mendasari berlangsungnya interaksi sosial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(Social Contact)</a:t>
            </a:r>
          </a:p>
          <a:p>
            <a:pPr marL="8080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perorangan</a:t>
            </a:r>
            <a:endParaRPr lang="en-US" sz="2400" b="1" dirty="0" smtClean="0"/>
          </a:p>
          <a:p>
            <a:pPr marL="8080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perorangan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sebaliknya</a:t>
            </a:r>
            <a:endParaRPr lang="en-US" sz="2400" b="1" dirty="0" smtClean="0"/>
          </a:p>
          <a:p>
            <a:pPr marL="8080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Komunikasi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Syarat-Syarat Terjadinya Interaksi Sosial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Asosiatif</a:t>
            </a:r>
            <a:endParaRPr lang="en-US" sz="2400" b="1" dirty="0" smtClean="0"/>
          </a:p>
          <a:p>
            <a:pPr marL="620713" indent="-2730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(Cooperation)</a:t>
            </a:r>
          </a:p>
          <a:p>
            <a:pPr marL="620713" indent="-2730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Akomodasi</a:t>
            </a:r>
            <a:r>
              <a:rPr lang="en-US" sz="2400" b="1" dirty="0" smtClean="0"/>
              <a:t> (Acc0mmodation)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Disosiatif</a:t>
            </a:r>
            <a:endParaRPr lang="en-US" sz="2400" b="1" dirty="0" smtClean="0"/>
          </a:p>
          <a:p>
            <a:pPr marL="620713" indent="-2730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Persaingan</a:t>
            </a:r>
            <a:r>
              <a:rPr lang="en-US" sz="2400" b="1" dirty="0" smtClean="0"/>
              <a:t> (Competition)</a:t>
            </a:r>
          </a:p>
          <a:p>
            <a:pPr marL="620713" indent="-2730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Kontravensi</a:t>
            </a:r>
            <a:r>
              <a:rPr lang="en-US" sz="2400" b="1" dirty="0" smtClean="0"/>
              <a:t> (Contravention)</a:t>
            </a:r>
          </a:p>
          <a:p>
            <a:pPr marL="620713" indent="-2730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/>
              <a:t>Peertentengan</a:t>
            </a:r>
            <a:r>
              <a:rPr lang="en-US" sz="2400" b="1" dirty="0" smtClean="0"/>
              <a:t> (Conflict)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Bentuk-Bentuk Interaksi Sosial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7839"/>
            <a:ext cx="8001000" cy="1829761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A. </a:t>
            </a:r>
            <a:r>
              <a:rPr lang="en-US" sz="4400" dirty="0" err="1" smtClean="0"/>
              <a:t>Individu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Masyarakat</a:t>
            </a:r>
            <a:endParaRPr lang="en-US" sz="440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Bargaining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Cooperation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Coalition</a:t>
            </a:r>
          </a:p>
          <a:p>
            <a:pPr>
              <a:buNone/>
            </a:pP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(Cooperation)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Coercion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Compromise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Arbitration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Mediation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Conciliation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Tolerntion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Stelemate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Adjudication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r>
              <a:rPr lang="en-US" dirty="0" smtClean="0"/>
              <a:t> (</a:t>
            </a:r>
            <a:r>
              <a:rPr lang="en-US" dirty="0" err="1" smtClean="0"/>
              <a:t>Accomodation</a:t>
            </a:r>
            <a:r>
              <a:rPr lang="en-US" dirty="0" smtClean="0"/>
              <a:t>)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/>
              <a:t>Pertentangan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pribadi</a:t>
            </a:r>
            <a:r>
              <a:rPr lang="en-US" sz="2400" b="1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/>
              <a:t>Pertentangan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rasional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b="1" dirty="0" err="1" smtClean="0"/>
              <a:t>Pertentangan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b="1" dirty="0" err="1" smtClean="0"/>
              <a:t>Pertentangan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politik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(Conflict)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19063" indent="-9525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individu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anggota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kelompok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</a:rPr>
              <a:t>Tetapi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warga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anggota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kelompok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tertentu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ia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anggota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lebih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kelompok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sosial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Individu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memiliki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kemampuan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</a:p>
          <a:p>
            <a:pPr>
              <a:lnSpc>
                <a:spcPct val="16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Menempatkan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diri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400" b="1" dirty="0" err="1" smtClean="0">
                <a:solidFill>
                  <a:schemeClr val="bg1"/>
                </a:solidFill>
              </a:rPr>
              <a:t>Ditempatkan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orang</a:t>
            </a:r>
            <a:r>
              <a:rPr lang="en-US" sz="2400" b="1" dirty="0" smtClean="0">
                <a:solidFill>
                  <a:schemeClr val="bg1"/>
                </a:solidFill>
              </a:rPr>
              <a:t> lain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lapisan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sosial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ekonomi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tertentu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69913" indent="-569913"/>
            <a:r>
              <a:rPr lang="en-US" dirty="0" smtClean="0">
                <a:solidFill>
                  <a:schemeClr val="bg1"/>
                </a:solidFill>
              </a:rPr>
              <a:t>E. </a:t>
            </a:r>
            <a:r>
              <a:rPr lang="en-US" dirty="0" err="1" smtClean="0">
                <a:solidFill>
                  <a:schemeClr val="bg1"/>
                </a:solidFill>
              </a:rPr>
              <a:t>Stratifikasi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Kehidupan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Masyarakat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/>
              <a:t>Dimensi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kekayaan</a:t>
            </a:r>
            <a:r>
              <a:rPr lang="en-US" sz="2800" b="1" dirty="0" smtClean="0"/>
              <a:t> =&gt; </a:t>
            </a:r>
            <a:r>
              <a:rPr lang="en-US" sz="2800" b="1" dirty="0" err="1" smtClean="0"/>
              <a:t>kelas</a:t>
            </a: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err="1" smtClean="0"/>
              <a:t>Dimensi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kekuasaan</a:t>
            </a:r>
            <a:r>
              <a:rPr lang="en-US" sz="2800" b="1" dirty="0" smtClean="0"/>
              <a:t> =&gt; </a:t>
            </a:r>
            <a:r>
              <a:rPr lang="en-US" sz="2800" b="1" dirty="0" err="1" smtClean="0"/>
              <a:t>partai</a:t>
            </a: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err="1" smtClean="0"/>
              <a:t>Dimensi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prestisme</a:t>
            </a:r>
            <a:r>
              <a:rPr lang="en-US" sz="2800" b="1" dirty="0" smtClean="0"/>
              <a:t> =&gt; status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Max Weber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Sejumlah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sama-sama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komponen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kesempatan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(life chance) </a:t>
            </a:r>
            <a:r>
              <a:rPr lang="en-US" sz="2400" b="1" dirty="0" err="1" smtClean="0"/>
              <a:t>mereka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eksklusif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tercermin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benda-benda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kesempatan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pendapatan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Hal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komoditas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dinamakan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bukanlah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komunitas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komunal</a:t>
            </a:r>
            <a:endParaRPr lang="en-US" sz="2400" b="1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Status 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Kelompok</a:t>
            </a:r>
            <a:r>
              <a:rPr lang="en-US" b="1" dirty="0" smtClean="0"/>
              <a:t> Status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r>
              <a:rPr lang="en-US" b="1" dirty="0" smtClean="0"/>
              <a:t>,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komunal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Ditentukan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Ditentukan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r>
              <a:rPr lang="en-US" b="1" dirty="0" smtClean="0"/>
              <a:t> status (</a:t>
            </a:r>
            <a:r>
              <a:rPr lang="en-US" b="1" dirty="0" err="1" smtClean="0"/>
              <a:t>mengutamakan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/>
              <a:t>Dimensi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Morfologis</a:t>
            </a:r>
            <a:endParaRPr lang="en-US" sz="2400" b="1" dirty="0" smtClean="0"/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Jaringan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endParaRPr lang="en-US" sz="2400" b="1" dirty="0" smtClean="0"/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/>
              <a:t>Penekanan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(Domain)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/>
              <a:t>Makna</a:t>
            </a:r>
            <a:r>
              <a:rPr lang="en-US" sz="2400" b="1" dirty="0" smtClean="0"/>
              <a:t> Gaya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wordview</a:t>
            </a:r>
            <a:r>
              <a:rPr lang="en-US" sz="2400" b="1" dirty="0" smtClean="0"/>
              <a:t>)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/>
              <a:t>Dimensi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Simbolik</a:t>
            </a:r>
            <a:r>
              <a:rPr lang="en-US" sz="2400" b="1" dirty="0" smtClean="0"/>
              <a:t> (Style)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Dimensi</a:t>
            </a:r>
            <a:r>
              <a:rPr lang="en-US" dirty="0" smtClean="0">
                <a:solidFill>
                  <a:schemeClr val="tx1"/>
                </a:solidFill>
              </a:rPr>
              <a:t> Gaya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Sande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019800"/>
            <a:ext cx="7481776" cy="457200"/>
          </a:xfrm>
        </p:spPr>
        <p:txBody>
          <a:bodyPr/>
          <a:lstStyle/>
          <a:p>
            <a:r>
              <a:rPr lang="en-US" dirty="0" smtClean="0"/>
              <a:t>Robert K. Merton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Allice</a:t>
            </a:r>
            <a:r>
              <a:rPr lang="en-US" dirty="0" smtClean="0"/>
              <a:t> </a:t>
            </a:r>
            <a:r>
              <a:rPr lang="en-US" dirty="0" err="1" smtClean="0"/>
              <a:t>Kitt</a:t>
            </a:r>
            <a:r>
              <a:rPr lang="en-US" dirty="0" smtClean="0"/>
              <a:t> Rossi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59308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Kelompok-kelompok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stratifikasi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:</a:t>
            </a:r>
          </a:p>
          <a:p>
            <a:pPr marL="624078" indent="-514350">
              <a:lnSpc>
                <a:spcPct val="150000"/>
              </a:lnSpc>
              <a:buAutoNum type="alphaLcPeriod"/>
            </a:pPr>
            <a:r>
              <a:rPr lang="en-US" sz="2400" b="1" dirty="0" err="1" smtClean="0"/>
              <a:t>Kesesuaian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seseorang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lain yang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sesuatu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kelangsungan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meteka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kembangkan</a:t>
            </a:r>
            <a:endParaRPr lang="en-US" sz="2400" b="1" dirty="0" smtClean="0"/>
          </a:p>
          <a:p>
            <a:pPr marL="624078" indent="-514350">
              <a:lnSpc>
                <a:spcPct val="150000"/>
              </a:lnSpc>
              <a:buAutoNum type="alphaLcPeriod"/>
            </a:pP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kesesuaian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berbeda</a:t>
            </a:r>
            <a:endParaRPr lang="en-US" sz="2400" b="1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latin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individuum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Artinya</a:t>
            </a:r>
            <a:r>
              <a:rPr lang="en-US" sz="2400" b="1" dirty="0" smtClean="0"/>
              <a:t>  : yang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terbagi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Inggris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kata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divided.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Artinya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terbagi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artinya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terbagi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kesatuan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8650" indent="-628650"/>
            <a:r>
              <a:rPr lang="en-US" dirty="0" smtClean="0"/>
              <a:t>1.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/>
              <a:t>Seorang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pudar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mengorientasikan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lain,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kebiasaan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berkembang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anggota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endParaRPr lang="en-US" sz="2400" b="1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mengafiliasi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berhasil</a:t>
            </a:r>
            <a:r>
              <a:rPr lang="en-US" sz="2400" b="1" dirty="0" smtClean="0"/>
              <a:t> </a:t>
            </a:r>
          </a:p>
          <a:p>
            <a:pPr marL="624078" indent="-514350">
              <a:lnSpc>
                <a:spcPct val="200000"/>
              </a:lnSpc>
              <a:buAutoNum type="arabicPeriod"/>
            </a:pPr>
            <a:r>
              <a:rPr lang="en-US" sz="2400" b="1" dirty="0" err="1" smtClean="0"/>
              <a:t>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kemungkinan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mampu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ketat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sosialnya</a:t>
            </a:r>
            <a:r>
              <a:rPr lang="en-US" sz="2400" b="1" dirty="0" smtClean="0"/>
              <a:t> (socially rootles)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hadapi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6262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err="1" smtClean="0"/>
              <a:t>Soal</a:t>
            </a:r>
            <a:r>
              <a:rPr lang="en-US" sz="28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bab</a:t>
            </a:r>
            <a:r>
              <a:rPr lang="en-US" sz="2400" b="1" dirty="0" smtClean="0"/>
              <a:t> 5 :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dampak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komunikasiterhadap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moral ?</a:t>
            </a:r>
            <a:br>
              <a:rPr lang="en-US" sz="2400" b="1" dirty="0" smtClean="0"/>
            </a:br>
            <a:r>
              <a:rPr lang="en-US" sz="2400" b="1" dirty="0" err="1" smtClean="0"/>
              <a:t>bab</a:t>
            </a:r>
            <a:r>
              <a:rPr lang="en-US" sz="2400" b="1" dirty="0" smtClean="0"/>
              <a:t> 6 : </a:t>
            </a: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sikap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menghambat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kesederajatan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demokrasi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jelaskan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masing-masing</a:t>
            </a:r>
            <a:r>
              <a:rPr lang="en-US" sz="2400" b="1" dirty="0" smtClean="0"/>
              <a:t> !</a:t>
            </a:r>
            <a:br>
              <a:rPr lang="en-US" sz="2400" b="1" dirty="0" smtClean="0"/>
            </a:br>
            <a:r>
              <a:rPr lang="en-US" sz="2400" b="1" dirty="0" err="1" smtClean="0"/>
              <a:t>bab</a:t>
            </a:r>
            <a:r>
              <a:rPr lang="en-US" sz="2400" b="1" dirty="0" smtClean="0"/>
              <a:t> 7 : </a:t>
            </a: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dampak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positif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?</a:t>
            </a:r>
            <a:br>
              <a:rPr lang="en-US" sz="2400" b="1" dirty="0" smtClean="0"/>
            </a:br>
            <a:r>
              <a:rPr lang="en-US" sz="2400" b="1" dirty="0" err="1" smtClean="0"/>
              <a:t>bab</a:t>
            </a:r>
            <a:r>
              <a:rPr lang="en-US" sz="2400" b="1" dirty="0" smtClean="0"/>
              <a:t> 8 :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linkungan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jelaskan</a:t>
            </a:r>
            <a:r>
              <a:rPr lang="en-US" sz="2400" b="1" dirty="0" smtClean="0"/>
              <a:t> !</a:t>
            </a:r>
            <a:endParaRPr lang="en-US" sz="2400" b="1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unsur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jasmani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rohani</a:t>
            </a: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unsur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fisik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psikis</a:t>
            </a: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unsur</a:t>
            </a:r>
            <a:r>
              <a:rPr lang="en-US" sz="2800" b="1" dirty="0" smtClean="0"/>
              <a:t> raga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jiwa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dikatakan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mahluk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tunduk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Perilaku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mengharapkan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lain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lain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Potensi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berkembang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ditengah-tengah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6450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DETERMINISME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Tokoh</a:t>
            </a:r>
            <a:r>
              <a:rPr lang="en-US" sz="2400" b="1" dirty="0" smtClean="0"/>
              <a:t> : Charles Darwin, </a:t>
            </a:r>
            <a:r>
              <a:rPr lang="en-US" sz="2400" b="1" dirty="0" err="1" smtClean="0"/>
              <a:t>Friederich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Ratzel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Elsworth</a:t>
            </a:r>
            <a:r>
              <a:rPr lang="en-US" sz="2400" b="1" dirty="0" smtClean="0"/>
              <a:t> Huntington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POSIBILISME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OPTIMISME  TEKNOLOGI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>
            <a:noAutofit/>
          </a:bodyPr>
          <a:lstStyle/>
          <a:p>
            <a:pPr marL="569913" indent="-569913"/>
            <a:r>
              <a:rPr lang="en-US" sz="3600" b="0" dirty="0" smtClean="0"/>
              <a:t>3. </a:t>
            </a:r>
            <a:r>
              <a:rPr lang="en-US" sz="3600" b="0" dirty="0" err="1" smtClean="0"/>
              <a:t>Manusia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sebagai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mahluk</a:t>
            </a:r>
            <a:r>
              <a:rPr lang="en-US" sz="3600" b="0" dirty="0" smtClean="0"/>
              <a:t> yang </a:t>
            </a:r>
            <a:r>
              <a:rPr lang="en-US" sz="3600" b="0" dirty="0" err="1" smtClean="0"/>
              <a:t>berhubungan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dengan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mahluk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hidup</a:t>
            </a:r>
            <a:endParaRPr lang="en-US" sz="3600" b="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menempatkan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makhluk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tunduk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Darwin :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Seleksi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, yang </a:t>
            </a:r>
            <a:r>
              <a:rPr lang="en-US" sz="2400" b="1" dirty="0" err="1" smtClean="0"/>
              <a:t>kuat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bertahan</a:t>
            </a:r>
            <a:endParaRPr lang="en-US" sz="24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sangat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menentukan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Ratzel</a:t>
            </a:r>
            <a:r>
              <a:rPr lang="en-US" sz="2400" b="1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Huntington :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Iklim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sangat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7159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Determinisme</a:t>
            </a:r>
            <a:endParaRPr lang="en-US" sz="360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berpengaruh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dipandang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menentukan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Posibilisme</a:t>
            </a:r>
            <a:endParaRPr lang="en-US" sz="360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/>
              <a:t>Memungkinkan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penerapan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memecahkan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Optimisme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endParaRPr lang="en-US" sz="3600" dirty="0"/>
          </a:p>
        </p:txBody>
      </p:sp>
    </p:spTree>
  </p:cSld>
  <p:clrMapOvr>
    <a:masterClrMapping/>
  </p:clrMapOvr>
  <p:transition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402</TotalTime>
  <Words>820</Words>
  <Application>Microsoft Office PowerPoint</Application>
  <PresentationFormat>On-screen Show (4:3)</PresentationFormat>
  <Paragraphs>155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Manusia Sebagai Individu Dan Makhluk Sosial</vt:lpstr>
      <vt:lpstr>A. Individu dan Masyarakat</vt:lpstr>
      <vt:lpstr>1. Manusia sebagai Individu dan Mahluk Sosial</vt:lpstr>
      <vt:lpstr>Manusia dikatakan mahluk Individu jika :</vt:lpstr>
      <vt:lpstr>2. Manusia sebagai Mahluk Sosial</vt:lpstr>
      <vt:lpstr>3. Manusia sebagai mahluk yang berhubungan dengan mahluk hidup</vt:lpstr>
      <vt:lpstr>Determinisme</vt:lpstr>
      <vt:lpstr>Posibilisme</vt:lpstr>
      <vt:lpstr>Optimisme Teknologi</vt:lpstr>
      <vt:lpstr>B. Pengertian Masyarakat dan Ciri-Cirinya</vt:lpstr>
      <vt:lpstr>Pengertian Masyarakat dan Ciri-Cirinya </vt:lpstr>
      <vt:lpstr>Pengertian masyarakat setempat (community) dan ciri-cirinya</vt:lpstr>
      <vt:lpstr>Unsur komunitas</vt:lpstr>
      <vt:lpstr>Community sentiment </vt:lpstr>
      <vt:lpstr>C. Mayarakat desa dan Kota</vt:lpstr>
      <vt:lpstr>D. Interaksi Sosial</vt:lpstr>
      <vt:lpstr>Faktor-faktor yang mendasari berlangsungnya interaksi sosial :</vt:lpstr>
      <vt:lpstr>Syarat-Syarat Terjadinya Interaksi Sosial :</vt:lpstr>
      <vt:lpstr>Bentuk-Bentuk Interaksi Sosial :</vt:lpstr>
      <vt:lpstr>Bentuk Kerja Sama (Cooperation) :</vt:lpstr>
      <vt:lpstr>Bentuk Akomodasi (Accomodation) :</vt:lpstr>
      <vt:lpstr>Bentuk Khusus Pertentangan (Conflict) :</vt:lpstr>
      <vt:lpstr>E. Stratifikasi Sosial Dalam Kehidupan Masyarakat</vt:lpstr>
      <vt:lpstr>Tiga Dimensi Stratifikasi Sosial oleh Max Weber :</vt:lpstr>
      <vt:lpstr>Sesuatu disebut kelas apabila :</vt:lpstr>
      <vt:lpstr>Slide 26</vt:lpstr>
      <vt:lpstr>Perbedaan Kelompok Kelas dan Kelompok Status :</vt:lpstr>
      <vt:lpstr>Dimensi Gaya Hidup oleh Nas dan Sande :</vt:lpstr>
      <vt:lpstr>Robert K. Merton dan Allice Kitt Rossi</vt:lpstr>
      <vt:lpstr>Slide 30</vt:lpstr>
      <vt:lpstr>Ada dua kemungkinan yang bisa dilakukan, atau yang ia hadapi :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m2</dc:creator>
  <cp:lastModifiedBy>Kristin</cp:lastModifiedBy>
  <cp:revision>43</cp:revision>
  <dcterms:created xsi:type="dcterms:W3CDTF">2009-10-29T07:00:25Z</dcterms:created>
  <dcterms:modified xsi:type="dcterms:W3CDTF">2011-04-28T01:26:52Z</dcterms:modified>
</cp:coreProperties>
</file>