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9" r:id="rId4"/>
    <p:sldId id="268" r:id="rId5"/>
    <p:sldId id="267" r:id="rId6"/>
    <p:sldId id="266" r:id="rId7"/>
    <p:sldId id="263" r:id="rId8"/>
    <p:sldId id="265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77" r:id="rId19"/>
    <p:sldId id="262" r:id="rId20"/>
    <p:sldId id="278" r:id="rId21"/>
    <p:sldId id="279" r:id="rId22"/>
    <p:sldId id="280" r:id="rId23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  <a:srgbClr val="A14D07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60"/>
  </p:normalViewPr>
  <p:slideViewPr>
    <p:cSldViewPr>
      <p:cViewPr varScale="1">
        <p:scale>
          <a:sx n="64" d="100"/>
          <a:sy n="64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843BF9A-D9C3-4BAF-AB47-F06E5466D53C}" type="datetimeFigureOut">
              <a:rPr lang="en-US" smtClean="0"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C66EB332-057F-4C7B-95A1-B0920A281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CF27CC09-9959-4AE1-AF4F-44B2DD9CF99D}" type="datetimeFigureOut">
              <a:rPr lang="id-ID" smtClean="0"/>
              <a:pPr/>
              <a:t>28/04/2011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4EC773DB-65C5-431D-B2BD-F284C2DC3C1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151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73DB-65C5-431D-B2BD-F284C2DC3C1F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919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B0E0-F313-4519-8881-29B87B17601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FDAF-8A66-4AD9-A341-6BC159646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2" y="1244595"/>
            <a:ext cx="4986318" cy="27559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02E0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doni MT Black" pitchFamily="18" charset="0"/>
              </a:rPr>
              <a:t>MANUSIA, NILAI, MORAL, DAN HUKUM</a:t>
            </a:r>
            <a:endParaRPr lang="en-US" dirty="0">
              <a:solidFill>
                <a:srgbClr val="602E0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06" y="785794"/>
            <a:ext cx="4143404" cy="5572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1.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	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r>
              <a:rPr lang="en-US" dirty="0" err="1" smtClean="0"/>
              <a:t>anak</a:t>
            </a:r>
            <a:r>
              <a:rPr lang="id-ID" dirty="0"/>
              <a:t>.</a:t>
            </a:r>
            <a:r>
              <a:rPr lang="en-US" dirty="0" smtClean="0"/>
              <a:t> </a:t>
            </a:r>
            <a:r>
              <a:rPr lang="id-ID" dirty="0" err="1"/>
              <a:t>A</a:t>
            </a:r>
            <a:r>
              <a:rPr lang="en-US" dirty="0" err="1" smtClean="0"/>
              <a:t>nak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. </a:t>
            </a:r>
            <a:r>
              <a:rPr lang="en-US" dirty="0" err="1"/>
              <a:t>Terputusnya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harmonis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merosotnya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smtClean="0"/>
              <a:t>n</a:t>
            </a:r>
            <a:r>
              <a:rPr lang="id-ID" dirty="0" smtClean="0"/>
              <a:t>i</a:t>
            </a:r>
            <a:r>
              <a:rPr lang="en-US" dirty="0" err="1" smtClean="0"/>
              <a:t>lai</a:t>
            </a:r>
            <a:r>
              <a:rPr lang="en-US" dirty="0" smtClean="0"/>
              <a:t> moral</a:t>
            </a:r>
            <a:r>
              <a:rPr lang="id-ID" dirty="0" smtClean="0"/>
              <a:t>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32656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sebaya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00808"/>
            <a:ext cx="735811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perbendaharaan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. Kumpulan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smtClean="0"/>
              <a:t>dap</a:t>
            </a:r>
            <a:r>
              <a:rPr lang="id-ID" dirty="0" smtClean="0"/>
              <a:t>at mendorong untuk memilih atau menolak sesuatu.</a:t>
            </a:r>
            <a:endParaRPr lang="en-US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32529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3.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figur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r>
              <a:rPr lang="en-US" dirty="0" err="1"/>
              <a:t>individu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000240"/>
            <a:ext cx="7500990" cy="4125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Otoritasi</a:t>
            </a:r>
            <a:r>
              <a:rPr lang="en-US" dirty="0" smtClean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keluarga</a:t>
            </a:r>
            <a:r>
              <a:rPr lang="id-ID" dirty="0"/>
              <a:t>,</a:t>
            </a:r>
            <a:r>
              <a:rPr lang="en-US" dirty="0" smtClean="0"/>
              <a:t> </a:t>
            </a:r>
            <a:r>
              <a:rPr lang="id-ID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id-ID" dirty="0" err="1"/>
              <a:t>b</a:t>
            </a:r>
            <a:r>
              <a:rPr lang="en-US" dirty="0" err="1" smtClean="0"/>
              <a:t>erfikir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 smtClean="0"/>
              <a:t>bertindak</a:t>
            </a:r>
            <a:r>
              <a:rPr lang="id-ID" dirty="0"/>
              <a:t>.</a:t>
            </a:r>
            <a:r>
              <a:rPr lang="en-US" dirty="0" smtClean="0"/>
              <a:t>  </a:t>
            </a:r>
            <a:endParaRPr lang="en-US" dirty="0"/>
          </a:p>
          <a:p>
            <a:pPr algn="just">
              <a:buNone/>
            </a:pPr>
            <a:r>
              <a:rPr lang="en-US" dirty="0" err="1"/>
              <a:t>Misal</a:t>
            </a:r>
            <a:r>
              <a:rPr lang="en-US" dirty="0"/>
              <a:t> : Orang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 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(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smtClean="0"/>
              <a:t>ajar</a:t>
            </a:r>
            <a:r>
              <a:rPr lang="id-ID" dirty="0" smtClean="0"/>
              <a:t>.</a:t>
            </a:r>
            <a:endParaRPr lang="en-US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314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4. </a:t>
            </a:r>
            <a:r>
              <a:rPr lang="en-US" dirty="0" smtClean="0"/>
              <a:t>PENGARUH </a:t>
            </a:r>
            <a:r>
              <a:rPr lang="en-US" dirty="0"/>
              <a:t>MEDIA KOMUNIKASI BAGI  PERKEMBANGAN NILAI MORAL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amatlah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menjangkaunya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  Media </a:t>
            </a:r>
            <a:r>
              <a:rPr lang="en-US" dirty="0" err="1"/>
              <a:t>komunikasi</a:t>
            </a:r>
            <a:r>
              <a:rPr lang="en-US" dirty="0"/>
              <a:t>  </a:t>
            </a:r>
            <a:r>
              <a:rPr lang="en-US" dirty="0" err="1"/>
              <a:t>menyuguhkan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dihadapkan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id-ID" dirty="0" smtClean="0"/>
              <a:t>dan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kebingungan</a:t>
            </a:r>
            <a:r>
              <a:rPr lang="en-US" dirty="0"/>
              <a:t>.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konstribusi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media-media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membiaskan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72200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KULIAH\GAMBAR\ot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66753" cy="3866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5.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772816"/>
            <a:ext cx="45365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upaya-upaya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mengklarifikasi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eratnya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632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6.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moral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571744"/>
            <a:ext cx="7000924" cy="3554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.</a:t>
            </a:r>
          </a:p>
          <a:p>
            <a:pPr marL="514350" indent="-514350" algn="just">
              <a:buNone/>
            </a:pPr>
            <a:endParaRPr lang="en-US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0385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ULIAH\GAMBAR\fik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916832"/>
            <a:ext cx="558062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Faktor-faktor</a:t>
            </a:r>
            <a:r>
              <a:rPr lang="en-US" sz="3600" dirty="0"/>
              <a:t> </a:t>
            </a:r>
            <a:r>
              <a:rPr lang="id-ID" sz="3600" dirty="0" smtClean="0"/>
              <a:t>kuatnya pengaruh i</a:t>
            </a:r>
            <a:r>
              <a:rPr lang="en-US" sz="3600" dirty="0" err="1" smtClean="0"/>
              <a:t>nformasi</a:t>
            </a:r>
            <a:r>
              <a:rPr lang="id-ID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Proses input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menyampaikan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/>
              <a:t>Keadaan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Tingkat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konflik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Level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Level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39709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23068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C.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Manusia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dan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Hukum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48680"/>
            <a:ext cx="692948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disana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”, </a:t>
            </a:r>
            <a:endParaRPr lang="id-ID" dirty="0"/>
          </a:p>
          <a:p>
            <a:pPr marL="0" indent="0" algn="just">
              <a:buNone/>
            </a:pPr>
            <a:r>
              <a:rPr lang="en-US" i="1" dirty="0" err="1" smtClean="0"/>
              <a:t>Ubi</a:t>
            </a:r>
            <a:r>
              <a:rPr lang="en-US" i="1" dirty="0" smtClean="0"/>
              <a:t> </a:t>
            </a:r>
            <a:r>
              <a:rPr lang="en-US" i="1" dirty="0" err="1"/>
              <a:t>societas</a:t>
            </a:r>
            <a:r>
              <a:rPr lang="en-US" i="1" dirty="0"/>
              <a:t> </a:t>
            </a:r>
            <a:r>
              <a:rPr lang="en-US" i="1" dirty="0" err="1"/>
              <a:t>ibi</a:t>
            </a:r>
            <a:r>
              <a:rPr lang="en-US" i="1" dirty="0"/>
              <a:t> </a:t>
            </a:r>
            <a:r>
              <a:rPr lang="en-US" i="1" dirty="0" err="1"/>
              <a:t>ius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, 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 smtClean="0"/>
              <a:t>berma</a:t>
            </a:r>
            <a:r>
              <a:rPr lang="id-ID" dirty="0" smtClean="0"/>
              <a:t>s</a:t>
            </a:r>
            <a:r>
              <a:rPr lang="en-US" dirty="0" err="1" smtClean="0"/>
              <a:t>yarakat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 smtClean="0"/>
              <a:t>manusia-masyarakat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dipisahkan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5620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217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D.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Hubungan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Hukum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dan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Moral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GAMBAR\picture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229600" cy="315436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A.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Hakikat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Nilai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Moral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dalam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Kehidupan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Manusia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177800" lvl="1" indent="-177800" algn="just">
              <a:buFont typeface="Arial" pitchFamily="34" charset="0"/>
              <a:buChar char="•"/>
            </a:pPr>
            <a:r>
              <a:rPr lang="id-ID" dirty="0"/>
              <a:t>Hukum tidak akan berarti tanpa dijiwai moralitas, hukum akan kosong tanpa moralitas</a:t>
            </a:r>
            <a:r>
              <a:rPr lang="id-ID" dirty="0" smtClean="0"/>
              <a:t>. Hukum </a:t>
            </a:r>
            <a:r>
              <a:rPr lang="id-ID" dirty="0"/>
              <a:t>harus diukur dengan norma moral.</a:t>
            </a:r>
          </a:p>
          <a:p>
            <a:pPr marL="0" lvl="1" indent="0" algn="just">
              <a:buNone/>
            </a:pPr>
            <a:endParaRPr lang="id-ID" dirty="0"/>
          </a:p>
          <a:p>
            <a:pPr marL="177800" indent="-177800" algn="just"/>
            <a:r>
              <a:rPr lang="id-ID" dirty="0"/>
              <a:t>Moral juga membutuhkan hukum, sebab moral tanpa hukum hanya angan-angan saja karena tidak dilembagakan dalam </a:t>
            </a:r>
            <a:r>
              <a:rPr lang="id-ID" dirty="0" smtClean="0"/>
              <a:t>masyarakat.</a:t>
            </a:r>
            <a:endParaRPr lang="id-ID" dirty="0"/>
          </a:p>
          <a:p>
            <a:pPr marL="177800" indent="-177800" algn="just"/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34206"/>
            <a:ext cx="2828916" cy="350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tx1"/>
                </a:solidFill>
              </a:rPr>
              <a:t>Quid Leges Sine Moribus ?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3286116" y="770404"/>
            <a:ext cx="928694" cy="3538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14810" y="841842"/>
            <a:ext cx="392909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Apa artinya Undang-Undang kalau tidak disertai moralitas?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9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id-ID" sz="2400" dirty="0"/>
              <a:t>Perbedaan hukum dam moral menurut K. </a:t>
            </a:r>
            <a:r>
              <a:rPr lang="id-ID" sz="2400" dirty="0" smtClean="0"/>
              <a:t>Bertens</a:t>
            </a:r>
            <a:endParaRPr lang="id-ID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255218"/>
              </p:ext>
            </p:extLst>
          </p:nvPr>
        </p:nvGraphicFramePr>
        <p:xfrm>
          <a:off x="467544" y="1916832"/>
          <a:ext cx="8229600" cy="239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850"/>
                <a:gridCol w="315755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Pembeda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Hukum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Moral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Sifat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Objektif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Subjektif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Batasan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Hanya membatasi tingkah laku lahiriah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Menyangkut lahiriah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dan sikap batin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Sanksi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Dipaksakan 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Tidak bisa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dipaksakan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Pembentuk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Kehendak masyarkat / negara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Norma-norma yang ada di dalam masyarakat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983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Perbedaan hukum </a:t>
            </a:r>
            <a:r>
              <a:rPr lang="id-ID" sz="2800" dirty="0" smtClean="0"/>
              <a:t>dan </a:t>
            </a:r>
            <a:r>
              <a:rPr lang="id-ID" sz="2800" dirty="0"/>
              <a:t>moral Gunawan </a:t>
            </a:r>
            <a:r>
              <a:rPr lang="id-ID" sz="2800" dirty="0" smtClean="0"/>
              <a:t>Setiardja</a:t>
            </a:r>
            <a:endParaRPr lang="id-ID" sz="2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7231847"/>
              </p:ext>
            </p:extLst>
          </p:nvPr>
        </p:nvGraphicFramePr>
        <p:xfrm>
          <a:off x="457200" y="1935163"/>
          <a:ext cx="8229600" cy="367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850"/>
                <a:gridCol w="315755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Pembeda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Hukum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Moral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Dasar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Yuridis, konsensus, dan hukum alam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Hukum alam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Otonomi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Heteronom (Luar diri manusia)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Otonom (Diri sendiri)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Pelaksanaan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Dipaksakan</a:t>
                      </a:r>
                      <a:r>
                        <a:rPr lang="id-ID" b="1" baseline="0" dirty="0" smtClean="0"/>
                        <a:t> secara lahiriah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Tidak dapat</a:t>
                      </a:r>
                      <a:r>
                        <a:rPr lang="id-ID" b="1" baseline="0" dirty="0" smtClean="0"/>
                        <a:t> dipaksakan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Sanksi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Sanksi lahiriah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Sanksi kodrati / batiniah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Tujuan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Mengatur kehidupan manusia</a:t>
                      </a:r>
                      <a:r>
                        <a:rPr lang="id-ID" b="1" baseline="0" dirty="0" smtClean="0"/>
                        <a:t> dalam bernegara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Mengatur kehidupan manusia</a:t>
                      </a:r>
                      <a:r>
                        <a:rPr lang="id-ID" b="1" baseline="0" dirty="0" smtClean="0"/>
                        <a:t> sebagai manusia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Waktu dan tempat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Tergantung waktu dan tempat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Tidak</a:t>
                      </a:r>
                      <a:r>
                        <a:rPr lang="id-ID" b="1" baseline="0" dirty="0" smtClean="0"/>
                        <a:t> t</a:t>
                      </a:r>
                      <a:r>
                        <a:rPr lang="id-ID" b="1" dirty="0" smtClean="0"/>
                        <a:t>ergantung waktu dan tempat</a:t>
                      </a:r>
                    </a:p>
                    <a:p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388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92696"/>
            <a:ext cx="8229600" cy="5585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Moral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id-ID" sz="2400" dirty="0" smtClean="0"/>
              <a:t>Begitu kompleksnya persoalan nilai, maka pembahasan ini difokuskan hanya pada kawasan etika. Namun etika pun memiliki makna yang bervariasi, Bertens (2001, Hlm.6) menyebutkan: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id-ID" sz="24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id-ID" sz="2400" dirty="0"/>
          </a:p>
          <a:p>
            <a:pPr marL="514350" indent="-514350">
              <a:buFont typeface="Arial" pitchFamily="34" charset="0"/>
              <a:buAutoNum type="arabicPeriod"/>
            </a:pPr>
            <a:endParaRPr lang="id-ID" sz="2400" dirty="0" smtClean="0"/>
          </a:p>
          <a:p>
            <a:pPr marL="0" indent="0">
              <a:buNone/>
            </a:pPr>
            <a:r>
              <a:rPr lang="id-ID" sz="2400" dirty="0"/>
              <a:t>	</a:t>
            </a:r>
            <a:endParaRPr lang="id-ID" sz="2400" dirty="0" smtClean="0"/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	Ketiga pengertian etika di atas dikembangkan dalam dunia pendidikan, sehingga setiap orang memiliki orientasi serta stategi yang berbeda-beda dalam pengembangan pendidikan nilainya.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88147" y="2564531"/>
            <a:ext cx="158417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ETIKA</a:t>
            </a:r>
            <a:endParaRPr lang="id-ID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37442" y="3485629"/>
            <a:ext cx="259228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Pegangan  dalam mengatur tingkah laku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3275856" y="3485629"/>
            <a:ext cx="259228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Kode etik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6291888" y="3485629"/>
            <a:ext cx="259228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Filsafat moral</a:t>
            </a:r>
            <a:endParaRPr lang="id-ID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80235" y="2996579"/>
            <a:ext cx="0" cy="48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6" idx="0"/>
          </p:cNvCxnSpPr>
          <p:nvPr/>
        </p:nvCxnSpPr>
        <p:spPr>
          <a:xfrm>
            <a:off x="4478733" y="3135157"/>
            <a:ext cx="3109299" cy="3504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3" idx="0"/>
          </p:cNvCxnSpPr>
          <p:nvPr/>
        </p:nvCxnSpPr>
        <p:spPr>
          <a:xfrm rot="10800000" flipV="1">
            <a:off x="1633587" y="3118839"/>
            <a:ext cx="2846651" cy="36678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531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901014" cy="4806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Moral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Subjektif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 smtClean="0"/>
          </a:p>
          <a:p>
            <a:pPr algn="just">
              <a:lnSpc>
                <a:spcPct val="150000"/>
              </a:lnSpc>
              <a:buNone/>
            </a:pPr>
            <a:r>
              <a:rPr lang="id-ID" dirty="0" smtClean="0"/>
              <a:t>	</a:t>
            </a:r>
            <a:r>
              <a:rPr lang="id-ID" sz="2400" dirty="0" smtClean="0"/>
              <a:t>	Manusia sebagai makhluk yang bernilai akan memaknai nilai dalam dua konteks, pertama akan memandang nilai sebagai sesuatu yang objektif, dan yang kedua sesuatu yang subjektif.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sz="2400" dirty="0"/>
              <a:t>	</a:t>
            </a:r>
            <a:r>
              <a:rPr lang="id-ID" sz="2400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 numCol="2">
            <a:normAutofit/>
          </a:bodyPr>
          <a:lstStyle/>
          <a:p>
            <a:pPr algn="just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Primer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Sekunder</a:t>
            </a:r>
            <a:endParaRPr lang="en-US" sz="2800" dirty="0" smtClean="0"/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err="1" smtClean="0"/>
              <a:t>Kualitas</a:t>
            </a:r>
            <a:r>
              <a:rPr lang="en-US" sz="2400" dirty="0" smtClean="0"/>
              <a:t> primer: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,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eksistensi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,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ini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: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ditangkap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pancaindra</a:t>
            </a:r>
            <a:r>
              <a:rPr lang="en-US" sz="2400" dirty="0" smtClean="0"/>
              <a:t>, </a:t>
            </a:r>
            <a:r>
              <a:rPr lang="en-US" sz="2400" dirty="0" err="1" smtClean="0"/>
              <a:t>seper</a:t>
            </a:r>
            <a:r>
              <a:rPr lang="id-ID" sz="2400" dirty="0" smtClean="0"/>
              <a:t>t</a:t>
            </a:r>
            <a:r>
              <a:rPr lang="en-US" sz="2400" dirty="0" smtClean="0"/>
              <a:t>i </a:t>
            </a:r>
            <a:r>
              <a:rPr lang="en-US" sz="2400" dirty="0" err="1" smtClean="0"/>
              <a:t>warna</a:t>
            </a:r>
            <a:r>
              <a:rPr lang="en-US" sz="2400" dirty="0" smtClean="0"/>
              <a:t>, rasa, </a:t>
            </a:r>
            <a:r>
              <a:rPr lang="en-US" sz="2400" dirty="0" err="1" smtClean="0"/>
              <a:t>bau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.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subjektifitas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, </a:t>
            </a:r>
            <a:r>
              <a:rPr lang="en-US" sz="2400" dirty="0" err="1" smtClean="0"/>
              <a:t>sebab</a:t>
            </a:r>
            <a:r>
              <a:rPr lang="en-US" sz="2400" dirty="0" smtClean="0"/>
              <a:t>: “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memberieksistensi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”.</a:t>
            </a:r>
          </a:p>
          <a:p>
            <a:pPr algn="just"/>
            <a:endParaRPr lang="en-US" sz="2400" dirty="0"/>
          </a:p>
        </p:txBody>
      </p:sp>
      <p:pic>
        <p:nvPicPr>
          <p:cNvPr id="7170" name="Picture 2" descr="J:\Font\Physics_by_angel_for_a_drea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437862" cy="269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polaritas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(</a:t>
            </a:r>
            <a:r>
              <a:rPr lang="en-US" sz="2400" dirty="0" err="1" smtClean="0"/>
              <a:t>polaritas</a:t>
            </a:r>
            <a:r>
              <a:rPr lang="en-US" sz="2400" dirty="0" smtClean="0"/>
              <a:t>)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, </a:t>
            </a:r>
            <a:r>
              <a:rPr lang="en-US" sz="2400" dirty="0" err="1" smtClean="0"/>
              <a:t>keindahan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kejelekan</a:t>
            </a:r>
            <a:r>
              <a:rPr lang="en-US" sz="2400" dirty="0" smtClean="0"/>
              <a:t>.</a:t>
            </a:r>
          </a:p>
          <a:p>
            <a:pPr>
              <a:buFontTx/>
              <a:buChar char="-"/>
            </a:pP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hierarkis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hierarki</a:t>
            </a:r>
            <a:r>
              <a:rPr lang="en-US" sz="2400" dirty="0" smtClean="0"/>
              <a:t> </a:t>
            </a:r>
            <a:r>
              <a:rPr lang="en-US" sz="2400" dirty="0" err="1" smtClean="0"/>
              <a:t>urutan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pentingnya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158" y="214290"/>
            <a:ext cx="5000660" cy="591187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dirty="0" smtClean="0"/>
              <a:t>5.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Lasyo</a:t>
            </a:r>
            <a:r>
              <a:rPr lang="en-US" sz="2000" dirty="0" smtClean="0"/>
              <a:t> (1999, hlm.9)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landasan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motivasi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tingkah</a:t>
            </a:r>
            <a:r>
              <a:rPr lang="en-US" sz="2000" dirty="0" smtClean="0"/>
              <a:t> </a:t>
            </a:r>
            <a:r>
              <a:rPr lang="en-US" sz="2000" dirty="0" err="1" smtClean="0"/>
              <a:t>laku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perbuatannya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514350" indent="-514350" algn="just">
              <a:buNone/>
            </a:pPr>
            <a:endParaRPr lang="en-US" sz="2000" i="1" dirty="0" smtClean="0"/>
          </a:p>
          <a:p>
            <a:pPr marL="514350" indent="-514350" algn="just">
              <a:buNone/>
            </a:pPr>
            <a:r>
              <a:rPr lang="en-US" sz="2000" i="1" dirty="0" smtClean="0"/>
              <a:t>	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Dictionary of Sociology and Related Science: </a:t>
            </a:r>
            <a:r>
              <a:rPr lang="en-US" sz="2000" i="1" dirty="0" smtClean="0"/>
              <a:t>Value,……., the believed capacity of any object to satisfy human desire, the quality of any object which causes it to be of interest to an individual or a group.</a:t>
            </a:r>
          </a:p>
          <a:p>
            <a:pPr marL="514350" indent="-514350" algn="just">
              <a:buNone/>
            </a:pPr>
            <a:endParaRPr lang="en-US" sz="2000" dirty="0" smtClean="0"/>
          </a:p>
          <a:p>
            <a:pPr marL="514350" indent="-51435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Jack R. </a:t>
            </a:r>
            <a:r>
              <a:rPr lang="en-US" sz="2000" dirty="0" err="1" smtClean="0"/>
              <a:t>Fraenkel</a:t>
            </a:r>
            <a:r>
              <a:rPr lang="en-US" sz="2000" dirty="0" smtClean="0"/>
              <a:t> (1977, hlm.6): </a:t>
            </a:r>
            <a:r>
              <a:rPr lang="en-US" sz="2000" i="1" dirty="0" smtClean="0"/>
              <a:t>A Value is an idea-a concept-about what someone thinks is important in life. 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8" name="Picture 2" descr="J:\Font\kulo_tresno_indonesia_by_anakayamcre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7432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428604"/>
            <a:ext cx="5043494" cy="5768997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6. </a:t>
            </a:r>
            <a:r>
              <a:rPr lang="en-US" sz="2400" dirty="0" err="1" smtClean="0"/>
              <a:t>Makna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Pendefinisian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disimpulkan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pengartian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Nilai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penting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manusia</a:t>
            </a:r>
            <a:r>
              <a:rPr lang="id-ID" sz="2400" i="1" dirty="0" smtClean="0"/>
              <a:t>.</a:t>
            </a:r>
            <a:endParaRPr lang="en-US" sz="2400" i="1" dirty="0" smtClean="0"/>
          </a:p>
          <a:p>
            <a:pPr algn="just"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dipandang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218" name="Picture 2" descr="J:\Font\Family_by_mjj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3168352" cy="2898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B.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Problematika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Pembinaan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Nilai</a:t>
            </a:r>
            <a:r>
              <a:rPr lang="en-US" sz="4800" b="1" dirty="0" smtClean="0">
                <a:effectLst>
                  <a:reflection blurRad="6350" stA="55000" endA="300" endPos="45500" dir="5400000" sy="-100000" algn="bl" rotWithShape="0"/>
                </a:effectLst>
              </a:rPr>
              <a:t> Moral</a:t>
            </a:r>
            <a:endParaRPr lang="en-US" sz="4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490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MANUSIA, NILAI, MORAL, DAN HUKUM</vt:lpstr>
      <vt:lpstr>A. Hakikat Nilai Moral dalam Kehidupan Manusia</vt:lpstr>
      <vt:lpstr>Slide 3</vt:lpstr>
      <vt:lpstr>Slide 4</vt:lpstr>
      <vt:lpstr>Slide 5</vt:lpstr>
      <vt:lpstr>Slide 6</vt:lpstr>
      <vt:lpstr>Slide 7</vt:lpstr>
      <vt:lpstr>Slide 8</vt:lpstr>
      <vt:lpstr>B. Problematika Pembinaan Nilai Moral</vt:lpstr>
      <vt:lpstr>1. Pengaruh kehidupan keluarga dalam pembinaan nilai moral </vt:lpstr>
      <vt:lpstr>2. Pengaruh teman sebaya terhadap pembinaan nilai moral</vt:lpstr>
      <vt:lpstr>3. Pengaruh figur otoritas terhadap perkembangan nilai moral individu</vt:lpstr>
      <vt:lpstr>4. PENGARUH MEDIA KOMUNIKASI BAGI  PERKEMBANGAN NILAI MORAL</vt:lpstr>
      <vt:lpstr>5. Pengaruh otak atau berfikir terhadap perkembangan nilai moral </vt:lpstr>
      <vt:lpstr>6. Pengaruh informasi terhadap perkembangan nilai moral</vt:lpstr>
      <vt:lpstr>Faktor-faktor kuatnya pengaruh informasi:</vt:lpstr>
      <vt:lpstr>C. Manusia dan Hukum</vt:lpstr>
      <vt:lpstr>Slide 18</vt:lpstr>
      <vt:lpstr>D. Hubungan Hukum dan Moral</vt:lpstr>
      <vt:lpstr>Slide 20</vt:lpstr>
      <vt:lpstr>Perbedaan hukum dam moral menurut K. Bertens</vt:lpstr>
      <vt:lpstr>Perbedaan hukum dan moral Gunawan Setiardja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Kristin</cp:lastModifiedBy>
  <cp:revision>72</cp:revision>
  <dcterms:created xsi:type="dcterms:W3CDTF">2009-09-25T14:45:43Z</dcterms:created>
  <dcterms:modified xsi:type="dcterms:W3CDTF">2011-04-28T02:32:29Z</dcterms:modified>
</cp:coreProperties>
</file>