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81813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8A54-7363-4175-9003-C4A65793D997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39F69-7351-4BD4-898A-99DCFBA13A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8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8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3" y="728663"/>
            <a:ext cx="4852987" cy="3640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612794"/>
            <a:ext cx="5505450" cy="4369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039"/>
            <a:ext cx="2982119" cy="48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9224039"/>
            <a:ext cx="2982119" cy="48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9CA715E-F0CD-4BD3-8265-90F26AE08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B9933-E813-493F-BCFD-5E9E756B68C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4B2D-CDBC-4E4E-8849-D3C381D53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214C3-794C-4462-BCF1-EFA932C70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5E34B-F824-4179-B699-4830B88CBD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C89B6-B7FF-4D29-B15C-33A0A8B91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E896-FFD1-401C-8B84-2418CF29B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F008-7972-44B9-8EA4-DBAA08FBA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1AD8-742E-4453-A5A2-23D009859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E9A4-8264-4BD8-9ACC-9976F755C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7A91-5D51-4A33-B483-9E005E9BA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BF23-0BA9-44D9-A409-96AA2203B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8C63D-16BE-464F-AE7D-59B40A148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7DE32-60FB-4717-B57A-D8042567C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Desember 2006</a:t>
            </a: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pPr>
              <a:defRPr/>
            </a:pPr>
            <a:r>
              <a:rPr lang="en-US"/>
              <a:t>Ir. Pernantin, M.Sc</a:t>
            </a:r>
          </a:p>
          <a:p>
            <a:pPr>
              <a:defRPr/>
            </a:pPr>
            <a:r>
              <a:rPr lang="en-US"/>
              <a:t>Fahmi, S.T, M.Sc</a:t>
            </a:r>
          </a:p>
          <a:p>
            <a:pPr>
              <a:defRPr/>
            </a:pPr>
            <a:r>
              <a:rPr lang="en-US"/>
              <a:t>Dasar Teknik Digital TKE 113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22CFEE6-7D68-4A32-9018-16EFD263F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76" name="Line 40"/>
          <p:cNvSpPr>
            <a:spLocks noChangeShapeType="1"/>
          </p:cNvSpPr>
          <p:nvPr userDrawn="1"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6324600" cy="2536825"/>
          </a:xfrm>
        </p:spPr>
        <p:txBody>
          <a:bodyPr/>
          <a:lstStyle/>
          <a:p>
            <a:pPr algn="ctr" eaLnBrk="1" hangingPunct="1"/>
            <a:r>
              <a:rPr lang="en-US" sz="4000" dirty="0" err="1" smtClean="0">
                <a:solidFill>
                  <a:schemeClr val="tx1"/>
                </a:solidFill>
              </a:rPr>
              <a:t>Bab</a:t>
            </a:r>
            <a:r>
              <a:rPr lang="en-US" sz="4000" dirty="0" smtClean="0">
                <a:solidFill>
                  <a:schemeClr val="tx1"/>
                </a:solidFill>
              </a:rPr>
              <a:t> 6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err="1" smtClean="0">
                <a:solidFill>
                  <a:schemeClr val="tx1"/>
                </a:solidFill>
              </a:rPr>
              <a:t>Manusia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</a:rPr>
              <a:t>Keragaman</a:t>
            </a:r>
            <a:r>
              <a:rPr lang="en-US" sz="4000" dirty="0" smtClean="0">
                <a:solidFill>
                  <a:schemeClr val="tx1"/>
                </a:solidFill>
              </a:rPr>
              <a:t> ,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err="1" smtClean="0">
                <a:solidFill>
                  <a:schemeClr val="tx1"/>
                </a:solidFill>
              </a:rPr>
              <a:t>dan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err="1" smtClean="0">
                <a:solidFill>
                  <a:schemeClr val="tx1"/>
                </a:solidFill>
              </a:rPr>
              <a:t>Kesederajatan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124200"/>
            <a:ext cx="6781800" cy="3505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 algn="l" eaLnBrk="1" hangingPunct="1">
              <a:lnSpc>
                <a:spcPct val="80000"/>
              </a:lnSpc>
              <a:buFont typeface="+mj-lt"/>
              <a:buAutoNum type="alphaUcPeriod"/>
              <a:defRPr/>
            </a:pPr>
            <a:endParaRPr lang="en-US" sz="2000" dirty="0" smtClean="0"/>
          </a:p>
          <a:p>
            <a:pPr marL="432000" indent="-457200" algn="l" eaLnBrk="1" hangingPunct="1">
              <a:lnSpc>
                <a:spcPct val="80000"/>
              </a:lnSpc>
              <a:spcBef>
                <a:spcPts val="2400"/>
              </a:spcBef>
              <a:buFont typeface="+mj-lt"/>
              <a:buAutoNum type="alphaUcPeriod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Makna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keragaman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kesederajatan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432000" indent="-457200" algn="l" eaLnBrk="1" hangingPunct="1">
              <a:lnSpc>
                <a:spcPct val="80000"/>
              </a:lnSpc>
              <a:spcBef>
                <a:spcPts val="2400"/>
              </a:spcBef>
              <a:buFont typeface="+mj-lt"/>
              <a:buAutoNum type="alphaUcPeriod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Unsur</a:t>
            </a:r>
            <a:r>
              <a:rPr lang="en-US" sz="2400" dirty="0" smtClean="0">
                <a:solidFill>
                  <a:srgbClr val="000000"/>
                </a:solidFill>
              </a:rPr>
              <a:t> – </a:t>
            </a:r>
            <a:r>
              <a:rPr lang="en-US" sz="2400" dirty="0" err="1" smtClean="0">
                <a:solidFill>
                  <a:srgbClr val="000000"/>
                </a:solidFill>
              </a:rPr>
              <a:t>unsur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keragaman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masyarakat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indonesia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432000" indent="-457200" algn="l" eaLnBrk="1" hangingPunct="1">
              <a:lnSpc>
                <a:spcPct val="80000"/>
              </a:lnSpc>
              <a:spcBef>
                <a:spcPts val="2400"/>
              </a:spcBef>
              <a:buFont typeface="+mj-lt"/>
              <a:buAutoNum type="alphaUcPeriod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Pengaruh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keragaman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terhadap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kehidupan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beragama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bernegara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kehidupan</a:t>
            </a:r>
            <a:r>
              <a:rPr lang="en-US" sz="2400" dirty="0" smtClean="0">
                <a:solidFill>
                  <a:srgbClr val="000000"/>
                </a:solidFill>
              </a:rPr>
              <a:t> global</a:t>
            </a:r>
          </a:p>
          <a:p>
            <a:pPr marL="432000" indent="-457200" algn="l" eaLnBrk="1" hangingPunct="1">
              <a:lnSpc>
                <a:spcPct val="80000"/>
              </a:lnSpc>
              <a:spcBef>
                <a:spcPts val="2400"/>
              </a:spcBef>
              <a:buFont typeface="+mj-lt"/>
              <a:buAutoNum type="alphaUcPeriod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Problematika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diskriminasi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3076" name="Picture 7" descr="E:\Download\LOGO\UNY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143000"/>
            <a:ext cx="12525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291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eaLnBrk="1" hangingPunct="1"/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B3382-C2AB-4F9D-B0FC-3FB904D631E4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315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Akulturasi</a:t>
            </a:r>
          </a:p>
          <a:p>
            <a:pPr eaLnBrk="1" hangingPunct="1"/>
            <a:r>
              <a:rPr lang="en-US" smtClean="0"/>
              <a:t>Difusi</a:t>
            </a:r>
          </a:p>
          <a:p>
            <a:pPr eaLnBrk="1" hangingPunct="1"/>
            <a:r>
              <a:rPr lang="en-US" smtClean="0"/>
              <a:t>Penetrasi</a:t>
            </a:r>
          </a:p>
          <a:p>
            <a:pPr eaLnBrk="1" hangingPunct="1"/>
            <a:r>
              <a:rPr lang="en-US" smtClean="0"/>
              <a:t>Invasi</a:t>
            </a:r>
          </a:p>
          <a:p>
            <a:pPr eaLnBrk="1" hangingPunct="1"/>
            <a:r>
              <a:rPr lang="en-US" smtClean="0"/>
              <a:t>Asimilasi</a:t>
            </a:r>
          </a:p>
          <a:p>
            <a:pPr eaLnBrk="1" hangingPunct="1"/>
            <a:r>
              <a:rPr lang="en-US" smtClean="0"/>
              <a:t>Hibridasi</a:t>
            </a:r>
          </a:p>
          <a:p>
            <a:pPr eaLnBrk="1" hangingPunct="1"/>
            <a:r>
              <a:rPr lang="en-US" smtClean="0"/>
              <a:t>Milenarisasi</a:t>
            </a:r>
          </a:p>
          <a:p>
            <a:pPr eaLnBrk="1" hangingPunct="1"/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CFF371-0742-4117-992D-5C76561531E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1168C7-1A8C-4C94-A1CB-6A50030707D7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 algn="just" eaLnBrk="1" hangingPunct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maju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algn="just" eaLnBrk="1" hangingPunct="1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–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menyimpang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heterogen</a:t>
            </a:r>
            <a:endParaRPr lang="en-US" dirty="0" smtClean="0"/>
          </a:p>
        </p:txBody>
      </p:sp>
      <p:sp>
        <p:nvSpPr>
          <p:cNvPr id="14340" name="Title 6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630362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Faktor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berasal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DAFTAR PERTANYAAN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mengapa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makhluk</a:t>
            </a:r>
            <a:r>
              <a:rPr lang="en-US" sz="2800" dirty="0" smtClean="0"/>
              <a:t>  </a:t>
            </a:r>
            <a:r>
              <a:rPr lang="en-US" sz="2800" dirty="0" err="1" smtClean="0"/>
              <a:t>sosial</a:t>
            </a:r>
            <a:r>
              <a:rPr lang="en-US" sz="2800" dirty="0" smtClean="0"/>
              <a:t>!!!!! (BAB IV)</a:t>
            </a:r>
          </a:p>
          <a:p>
            <a:pPr algn="just"/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prasitis</a:t>
            </a:r>
            <a:r>
              <a:rPr lang="en-US" sz="2800" dirty="0" smtClean="0"/>
              <a:t>?? </a:t>
            </a:r>
            <a:r>
              <a:rPr lang="en-US" sz="2800" dirty="0" err="1" smtClean="0"/>
              <a:t>Jelaskan</a:t>
            </a:r>
            <a:r>
              <a:rPr lang="en-US" sz="2800" dirty="0" smtClean="0"/>
              <a:t>!!!!!(BAB V)</a:t>
            </a:r>
          </a:p>
          <a:p>
            <a:pPr algn="just"/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buruk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dirasakan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maju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????? (BAB VII)</a:t>
            </a:r>
          </a:p>
          <a:p>
            <a:pPr algn="just"/>
            <a:r>
              <a:rPr lang="en-US" sz="2800" dirty="0" err="1" smtClean="0"/>
              <a:t>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DDT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!!!!(BAB VIII)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7B0CB2-B17B-4E74-8F1B-E51314388C0E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B9EC91-2A14-4231-98D5-0E6F5C95688C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25562"/>
          </a:xfrm>
        </p:spPr>
        <p:txBody>
          <a:bodyPr/>
          <a:lstStyle/>
          <a:p>
            <a:pPr eaLnBrk="1" hangingPunct="1">
              <a:tabLst>
                <a:tab pos="62706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A. </a:t>
            </a:r>
            <a:r>
              <a:rPr lang="en-US" dirty="0" err="1" smtClean="0">
                <a:solidFill>
                  <a:schemeClr val="tx1"/>
                </a:solidFill>
              </a:rPr>
              <a:t>Makna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Keragaman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err="1" smtClean="0">
                <a:solidFill>
                  <a:schemeClr val="tx1"/>
                </a:solidFill>
              </a:rPr>
              <a:t>Kesederajatan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b="1" i="1" dirty="0" err="1" smtClean="0"/>
              <a:t>Makna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keragaman</a:t>
            </a:r>
            <a:endParaRPr lang="en-US" b="1" i="1" dirty="0" smtClean="0"/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err="1" smtClean="0"/>
              <a:t>Keragaman</a:t>
            </a:r>
            <a:r>
              <a:rPr lang="en-US" dirty="0" smtClean="0"/>
              <a:t> = </a:t>
            </a:r>
            <a:r>
              <a:rPr lang="en-US" dirty="0" err="1" smtClean="0"/>
              <a:t>perbedaan</a:t>
            </a:r>
            <a:r>
              <a:rPr lang="en-US" dirty="0" smtClean="0"/>
              <a:t> – </a:t>
            </a:r>
            <a:r>
              <a:rPr lang="en-US" dirty="0" err="1" smtClean="0"/>
              <a:t>perbedaan</a:t>
            </a:r>
            <a:r>
              <a:rPr lang="en-US" dirty="0" smtClean="0"/>
              <a:t> 	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	</a:t>
            </a:r>
            <a:r>
              <a:rPr lang="en-US" dirty="0" err="1" smtClean="0"/>
              <a:t>bidang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charset="0"/>
              <a:buAutoNum type="arabicPeriod" startAt="2"/>
            </a:pPr>
            <a:r>
              <a:rPr lang="en-US" b="1" i="1" dirty="0" err="1" smtClean="0"/>
              <a:t>Makna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Kesederajatan</a:t>
            </a:r>
            <a:endParaRPr lang="en-US" b="1" i="1" dirty="0" smtClean="0"/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Kesederajatan</a:t>
            </a:r>
            <a:r>
              <a:rPr lang="en-US" dirty="0" smtClean="0"/>
              <a:t> =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( </a:t>
            </a:r>
            <a:r>
              <a:rPr lang="en-US" dirty="0" err="1" smtClean="0"/>
              <a:t>pangkat</a:t>
            </a:r>
            <a:r>
              <a:rPr lang="en-US" dirty="0" smtClean="0"/>
              <a:t>, 		</a:t>
            </a:r>
            <a:r>
              <a:rPr lang="en-US" dirty="0" err="1" smtClean="0"/>
              <a:t>kedudukan</a:t>
            </a:r>
            <a:r>
              <a:rPr lang="en-US" dirty="0" smtClean="0"/>
              <a:t>).</a:t>
            </a:r>
          </a:p>
          <a:p>
            <a:pPr marL="514350" indent="-514350" eaLnBrk="1" hangingPunct="1">
              <a:buFont typeface="Arial" charset="0"/>
              <a:buAutoNum type="arabicPeriod" startAt="2"/>
            </a:pPr>
            <a:endParaRPr lang="en-US" dirty="0" smtClean="0">
              <a:solidFill>
                <a:schemeClr val="tx2"/>
              </a:solidFill>
            </a:endParaRPr>
          </a:p>
          <a:p>
            <a:pPr marL="514350" indent="-514350" eaLnBrk="1" hangingPunct="1">
              <a:buFont typeface="Arial" charset="0"/>
              <a:buAutoNum type="arabicPeriod" startAt="2"/>
            </a:pPr>
            <a:endParaRPr lang="en-US" dirty="0" smtClean="0">
              <a:solidFill>
                <a:schemeClr val="tx2"/>
              </a:solidFill>
            </a:endParaRPr>
          </a:p>
          <a:p>
            <a:pPr marL="514350" indent="-514350" eaLnBrk="1" hangingPunct="1">
              <a:buFont typeface="Arial" charset="0"/>
              <a:buAutoNum type="arabicPeriod" startAt="2"/>
            </a:pPr>
            <a:endParaRPr lang="en-US" dirty="0" smtClean="0">
              <a:solidFill>
                <a:schemeClr val="tx2"/>
              </a:solidFill>
            </a:endParaRPr>
          </a:p>
          <a:p>
            <a:pPr marL="514350" indent="-514350" eaLnBrk="1" hangingPunct="1">
              <a:buFont typeface="Arial" charset="0"/>
              <a:buAutoNum type="arabicPeriod" startAt="2"/>
            </a:pPr>
            <a:endParaRPr lang="en-US" dirty="0" smtClean="0">
              <a:solidFill>
                <a:schemeClr val="tx2"/>
              </a:solidFill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41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F6979F-826F-4913-A542-50350D324DB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Keragaman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Indonesia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0134600" y="2743200"/>
            <a:ext cx="152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300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905000"/>
            <a:ext cx="7391400" cy="41148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smtClean="0"/>
              <a:t>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smtClean="0"/>
              <a:t>Tata </a:t>
            </a:r>
            <a:r>
              <a:rPr lang="en-US" dirty="0" err="1" smtClean="0"/>
              <a:t>krama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9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477963"/>
          </a:xfrm>
        </p:spPr>
        <p:txBody>
          <a:bodyPr/>
          <a:lstStyle/>
          <a:p>
            <a:pPr eaLnBrk="1" hangingPunct="1">
              <a:tabLst>
                <a:tab pos="450850" algn="l"/>
              </a:tabLst>
            </a:pPr>
            <a:r>
              <a:rPr lang="en-US" sz="2800" dirty="0" smtClean="0"/>
              <a:t>C. </a:t>
            </a:r>
            <a:r>
              <a:rPr lang="en-US" sz="2800" dirty="0" err="1" smtClean="0">
                <a:solidFill>
                  <a:schemeClr val="tx1"/>
                </a:solidFill>
              </a:rPr>
              <a:t>Pengaruh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Keragaman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</a:rPr>
              <a:t> 	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Beragama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Bermasyarakat</a:t>
            </a:r>
            <a:r>
              <a:rPr lang="en-US" sz="2800" dirty="0" smtClean="0">
                <a:solidFill>
                  <a:schemeClr val="tx1"/>
                </a:solidFill>
              </a:rPr>
              <a:t>, 	</a:t>
            </a:r>
            <a:r>
              <a:rPr lang="en-US" sz="2800" dirty="0" err="1" smtClean="0">
                <a:solidFill>
                  <a:schemeClr val="tx1"/>
                </a:solidFill>
              </a:rPr>
              <a:t>Bernegara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Kehidupan</a:t>
            </a:r>
            <a:r>
              <a:rPr lang="en-US" sz="2800" dirty="0" smtClean="0">
                <a:solidFill>
                  <a:schemeClr val="tx1"/>
                </a:solidFill>
              </a:rPr>
              <a:t> Global</a:t>
            </a:r>
          </a:p>
        </p:txBody>
      </p:sp>
      <p:sp>
        <p:nvSpPr>
          <p:cNvPr id="6147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7467600" cy="3921125"/>
          </a:xfrm>
        </p:spPr>
        <p:txBody>
          <a:bodyPr/>
          <a:lstStyle/>
          <a:p>
            <a:pPr marL="514350" indent="-514350" algn="just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(Van de </a:t>
            </a:r>
            <a:r>
              <a:rPr lang="en-US" dirty="0" err="1" smtClean="0"/>
              <a:t>Berghe</a:t>
            </a:r>
            <a:r>
              <a:rPr lang="en-US" dirty="0" smtClean="0"/>
              <a:t> )</a:t>
            </a:r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–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non </a:t>
            </a:r>
            <a:r>
              <a:rPr lang="en-US" dirty="0" err="1" smtClean="0"/>
              <a:t>komplemen</a:t>
            </a:r>
            <a:endParaRPr lang="en-US" dirty="0" smtClean="0"/>
          </a:p>
          <a:p>
            <a:pPr marL="514350" indent="-514350" algn="just" eaLnBrk="1" hangingPunct="1">
              <a:buFont typeface="Arial" charset="0"/>
              <a:buChar char="•"/>
            </a:pP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514350" indent="-514350" eaLnBrk="1" hangingPunct="1">
              <a:buFont typeface="Arial" charset="0"/>
              <a:buChar char="•"/>
            </a:pPr>
            <a:endParaRPr lang="en-US" dirty="0" smtClean="0"/>
          </a:p>
          <a:p>
            <a:pPr marL="514350" indent="-514350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148" name="Content Placeholder 11"/>
          <p:cNvSpPr>
            <a:spLocks noGrp="1"/>
          </p:cNvSpPr>
          <p:nvPr>
            <p:ph sz="half" idx="2"/>
          </p:nvPr>
        </p:nvSpPr>
        <p:spPr>
          <a:xfrm>
            <a:off x="9144000" y="5638800"/>
            <a:ext cx="1600200" cy="11112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A26AF-74E2-463C-92CE-C7DD3F6A25F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457200" y="1371600"/>
            <a:ext cx="746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 algn="just" eaLnBrk="1" hangingPunct="1"/>
            <a:r>
              <a:rPr lang="en-US" sz="2800" dirty="0" err="1" smtClean="0"/>
              <a:t>Integrasi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paksaan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ketergantungan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</a:p>
          <a:p>
            <a:pPr marL="531813" indent="-531813" algn="just" eaLnBrk="1" hangingPunct="1"/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dominasi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lain</a:t>
            </a:r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38A942-ACC6-4F26-8EE6-8431E7F5DF3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81000" y="1219200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00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1752600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chemeClr val="tx1"/>
                </a:solidFill>
              </a:rPr>
              <a:t>Masalah</a:t>
            </a:r>
            <a:r>
              <a:rPr lang="en-US" sz="3200" dirty="0" smtClean="0">
                <a:solidFill>
                  <a:schemeClr val="tx1"/>
                </a:solidFill>
              </a:rPr>
              <a:t> – </a:t>
            </a:r>
            <a:r>
              <a:rPr lang="en-US" sz="3200" dirty="0" err="1" smtClean="0">
                <a:solidFill>
                  <a:schemeClr val="tx1"/>
                </a:solidFill>
              </a:rPr>
              <a:t>Masalah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Menggoyahkan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Persatuan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Pesatuan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8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3844925"/>
          </a:xfrm>
        </p:spPr>
        <p:txBody>
          <a:bodyPr/>
          <a:lstStyle/>
          <a:p>
            <a:pPr eaLnBrk="1" hangingPunct="1"/>
            <a:r>
              <a:rPr lang="en-US" dirty="0" err="1" smtClean="0"/>
              <a:t>Disharmonisasi</a:t>
            </a:r>
            <a:endParaRPr lang="en-US" dirty="0" smtClean="0"/>
          </a:p>
          <a:p>
            <a:pPr eaLnBrk="1" hangingPunct="1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diskriminitatif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etnis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eaLnBrk="1" hangingPunct="1"/>
            <a:r>
              <a:rPr lang="en-US" dirty="0" err="1" smtClean="0"/>
              <a:t>Ekskluvisime</a:t>
            </a:r>
            <a:r>
              <a:rPr lang="en-US" dirty="0" smtClean="0"/>
              <a:t>, </a:t>
            </a:r>
            <a:r>
              <a:rPr lang="en-US" dirty="0" err="1" smtClean="0"/>
              <a:t>rasialisai</a:t>
            </a:r>
            <a:r>
              <a:rPr lang="en-US" dirty="0" smtClean="0"/>
              <a:t>,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superioritas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E293BF-BAE4-4015-8DED-623B6E127B5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Cara </a:t>
            </a:r>
            <a:r>
              <a:rPr lang="en-US" dirty="0" err="1" smtClean="0">
                <a:solidFill>
                  <a:schemeClr val="tx1"/>
                </a:solidFill>
              </a:rPr>
              <a:t>Memperkecil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Negatif</a:t>
            </a:r>
            <a:r>
              <a:rPr lang="en-US" dirty="0" smtClean="0">
                <a:solidFill>
                  <a:schemeClr val="tx1"/>
                </a:solidFill>
              </a:rPr>
              <a:t> Dari </a:t>
            </a:r>
            <a:r>
              <a:rPr lang="en-US" dirty="0" err="1" smtClean="0">
                <a:solidFill>
                  <a:schemeClr val="tx1"/>
                </a:solidFill>
              </a:rPr>
              <a:t>Keragaman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2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Semangat religius</a:t>
            </a:r>
          </a:p>
          <a:p>
            <a:pPr eaLnBrk="1" hangingPunct="1"/>
            <a:r>
              <a:rPr lang="en-US" smtClean="0"/>
              <a:t>Semangat nasionalisme</a:t>
            </a:r>
          </a:p>
          <a:p>
            <a:pPr eaLnBrk="1" hangingPunct="1"/>
            <a:r>
              <a:rPr lang="en-US" smtClean="0"/>
              <a:t>Semangat pluralisme</a:t>
            </a:r>
          </a:p>
          <a:p>
            <a:pPr eaLnBrk="1" hangingPunct="1"/>
            <a:r>
              <a:rPr lang="en-US" smtClean="0"/>
              <a:t>Semangat humanisme</a:t>
            </a:r>
          </a:p>
          <a:p>
            <a:pPr eaLnBrk="1" hangingPunct="1"/>
            <a:r>
              <a:rPr lang="en-US" smtClean="0"/>
              <a:t>Dialog antar umat beragama</a:t>
            </a:r>
          </a:p>
          <a:p>
            <a:pPr eaLnBrk="1" hangingPunct="1"/>
            <a:r>
              <a:rPr lang="en-US" smtClean="0"/>
              <a:t>Membangun pola komunikasi antar agama, media massa dan harmonisasi dunia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B82DC0-9DF7-4022-8E23-8E0B235E56B5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D. </a:t>
            </a:r>
            <a:r>
              <a:rPr lang="en-US" dirty="0" err="1" smtClean="0">
                <a:solidFill>
                  <a:schemeClr val="tx1"/>
                </a:solidFill>
              </a:rPr>
              <a:t>Problematika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Diskriminasi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24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endParaRPr lang="en-US" dirty="0" smtClean="0"/>
          </a:p>
          <a:p>
            <a:pPr marL="857250" lvl="1" indent="-514350" algn="just" eaLnBrk="1" hangingPunct="1">
              <a:buFont typeface="Arial" charset="0"/>
              <a:buAutoNum type="arabicPeriod"/>
            </a:pP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</a:p>
          <a:p>
            <a:pPr marL="857250" lvl="1" indent="-514350" algn="just" eaLnBrk="1" hangingPunct="1">
              <a:buFont typeface="Arial" charset="0"/>
              <a:buAutoNum type="arabicPeriod"/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intimidasi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yang </a:t>
            </a:r>
            <a:r>
              <a:rPr lang="en-US" dirty="0" err="1" smtClean="0"/>
              <a:t>yang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</a:t>
            </a:r>
          </a:p>
          <a:p>
            <a:pPr marL="857250" lvl="1" indent="-514350" algn="just" eaLnBrk="1" hangingPunct="1">
              <a:buFont typeface="Arial" charset="0"/>
              <a:buAutoNum type="arabicPeriod"/>
            </a:pPr>
            <a:r>
              <a:rPr lang="en-US" dirty="0" err="1" smtClean="0"/>
              <a:t>Ketidakberdayaan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intimidasi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.</a:t>
            </a:r>
          </a:p>
          <a:p>
            <a:pPr marL="857250" lvl="1" indent="-514350" eaLnBrk="1" hangingPunct="1">
              <a:buFont typeface="Arial" charset="0"/>
              <a:buAutoNum type="arabicPeriod"/>
            </a:pPr>
            <a:endParaRPr lang="en-US" dirty="0" smtClean="0"/>
          </a:p>
          <a:p>
            <a:pPr marL="857250" lvl="1" indent="-514350" eaLnBrk="1" hangingPunct="1">
              <a:buFont typeface="Arial" charset="0"/>
              <a:buAutoNum type="arabicPeriod"/>
            </a:pPr>
            <a:endParaRPr lang="en-US" dirty="0" smtClean="0"/>
          </a:p>
          <a:p>
            <a:pPr marL="857250" lvl="1" indent="-514350" eaLnBrk="1" hangingPunct="1">
              <a:buFont typeface="Arial" charset="0"/>
              <a:buAutoNum type="arabicPeriod"/>
            </a:pPr>
            <a:endParaRPr lang="en-US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F5A9BE-0514-48AB-85B8-33705849C82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Faktor utama disintegrasi bangsa</a:t>
            </a:r>
          </a:p>
        </p:txBody>
      </p:sp>
      <p:sp>
        <p:nvSpPr>
          <p:cNvPr id="11267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Kegagalan kepemimpinan</a:t>
            </a:r>
          </a:p>
          <a:p>
            <a:pPr eaLnBrk="1" hangingPunct="1"/>
            <a:r>
              <a:rPr lang="en-US" smtClean="0"/>
              <a:t>Krisis ekonomi yang akut dan berlangsung lama</a:t>
            </a:r>
          </a:p>
          <a:p>
            <a:pPr eaLnBrk="1" hangingPunct="1"/>
            <a:r>
              <a:rPr lang="en-US" smtClean="0"/>
              <a:t>Krisis politik</a:t>
            </a:r>
          </a:p>
          <a:p>
            <a:pPr eaLnBrk="1" hangingPunct="1"/>
            <a:r>
              <a:rPr lang="en-US" smtClean="0"/>
              <a:t>Krisis sosial</a:t>
            </a:r>
          </a:p>
          <a:p>
            <a:pPr eaLnBrk="1" hangingPunct="1"/>
            <a:r>
              <a:rPr lang="en-US" smtClean="0"/>
              <a:t>Demoralisasi tentara dan polisi</a:t>
            </a:r>
          </a:p>
          <a:p>
            <a:pPr eaLnBrk="1" hangingPunct="1"/>
            <a:r>
              <a:rPr lang="en-US" smtClean="0"/>
              <a:t>Intervensi asing</a:t>
            </a:r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3BECC-9B63-4855-9B42-8E30C8A18044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574</TotalTime>
  <Words>337</Words>
  <Application>Microsoft Office PowerPoint</Application>
  <PresentationFormat>On-screen Show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Network</vt:lpstr>
      <vt:lpstr>Bab 6 Manusia, Keragaman , dan  Kesederajatan</vt:lpstr>
      <vt:lpstr>A. Makna Keragaman dan  Kesederajatan</vt:lpstr>
      <vt:lpstr>Unsur – Unsur Keragaman Dalam Masyarakat Indonesia</vt:lpstr>
      <vt:lpstr>C. Pengaruh Keragaman Terhadap  Kehidupan Beragama, Bermasyarakat,  Bernegara, dan Kehidupan Global</vt:lpstr>
      <vt:lpstr>Slide 5</vt:lpstr>
      <vt:lpstr>Masalah – Masalah Yang Menggoyahkan Persatuan dan Pesatuan</vt:lpstr>
      <vt:lpstr>Cara Memperkecil Pengaruh Negatif Dari Keragaman</vt:lpstr>
      <vt:lpstr>D. Problematika Diskriminasi</vt:lpstr>
      <vt:lpstr>Faktor utama disintegrasi bangsa</vt:lpstr>
      <vt:lpstr>Faktor – faktor terjadinya perubahan sosial budaya</vt:lpstr>
      <vt:lpstr>Faktor yang berasal dari luar masyarakat</vt:lpstr>
      <vt:lpstr>Faktor yang berasal dari dalam masyarakat</vt:lpstr>
      <vt:lpstr>DAFTAR PERTANYAAN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</dc:creator>
  <cp:lastModifiedBy>Kristin</cp:lastModifiedBy>
  <cp:revision>55</cp:revision>
  <dcterms:created xsi:type="dcterms:W3CDTF">1601-01-01T00:00:00Z</dcterms:created>
  <dcterms:modified xsi:type="dcterms:W3CDTF">2011-05-26T09:42:04Z</dcterms:modified>
</cp:coreProperties>
</file>